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5" autoAdjust="0"/>
    <p:restoredTop sz="94660"/>
  </p:normalViewPr>
  <p:slideViewPr>
    <p:cSldViewPr>
      <p:cViewPr varScale="1">
        <p:scale>
          <a:sx n="70" d="100"/>
          <a:sy n="70" d="100"/>
        </p:scale>
        <p:origin x="-138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3DBE9248-893F-4C35-A4C5-E08597173B91}" type="datetimeFigureOut">
              <a:rPr lang="tr-TR" smtClean="0"/>
              <a:t>3.12.2019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0FBCB33-F6B1-4B1B-AF89-2CDDF94FAC07}"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BE9248-893F-4C35-A4C5-E08597173B91}"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BCB33-F6B1-4B1B-AF89-2CDDF94FAC07}"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BE9248-893F-4C35-A4C5-E08597173B91}"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BCB33-F6B1-4B1B-AF89-2CDDF94FAC07}"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BE9248-893F-4C35-A4C5-E08597173B91}"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BCB33-F6B1-4B1B-AF89-2CDDF94FAC07}"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DBE9248-893F-4C35-A4C5-E08597173B91}" type="datetimeFigureOut">
              <a:rPr lang="tr-TR" smtClean="0"/>
              <a:t>3.12.2019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FBCB33-F6B1-4B1B-AF89-2CDDF94FAC07}"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DBE9248-893F-4C35-A4C5-E08597173B91}"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FBCB33-F6B1-4B1B-AF89-2CDDF94FAC07}"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DBE9248-893F-4C35-A4C5-E08597173B91}" type="datetimeFigureOut">
              <a:rPr lang="tr-TR" smtClean="0"/>
              <a:t>3.12.2019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FBCB33-F6B1-4B1B-AF89-2CDDF94FAC07}"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DBE9248-893F-4C35-A4C5-E08597173B91}" type="datetimeFigureOut">
              <a:rPr lang="tr-TR" smtClean="0"/>
              <a:t>3.12.2019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0FBCB33-F6B1-4B1B-AF89-2CDDF94FAC07}"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E9248-893F-4C35-A4C5-E08597173B91}" type="datetimeFigureOut">
              <a:rPr lang="tr-TR" smtClean="0"/>
              <a:t>3.12.2019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0FBCB33-F6B1-4B1B-AF89-2CDDF94FAC0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DBE9248-893F-4C35-A4C5-E08597173B91}"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FBCB33-F6B1-4B1B-AF89-2CDDF94FAC0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DBE9248-893F-4C35-A4C5-E08597173B91}" type="datetimeFigureOut">
              <a:rPr lang="tr-TR" smtClean="0"/>
              <a:t>3.12.2019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FBCB33-F6B1-4B1B-AF89-2CDDF94FAC0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3DBE9248-893F-4C35-A4C5-E08597173B91}" type="datetimeFigureOut">
              <a:rPr lang="tr-TR" smtClean="0"/>
              <a:t>3.12.2019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0FBCB33-F6B1-4B1B-AF89-2CDDF94FAC0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Rehin Hakları-3</a:t>
            </a:r>
            <a:endParaRPr lang="tr-TR" dirty="0"/>
          </a:p>
        </p:txBody>
      </p:sp>
    </p:spTree>
    <p:extLst>
      <p:ext uri="{BB962C8B-B14F-4D97-AF65-F5344CB8AC3E}">
        <p14:creationId xmlns:p14="http://schemas.microsoft.com/office/powerpoint/2010/main" val="80317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276997"/>
          </a:xfrm>
        </p:spPr>
        <p:txBody>
          <a:bodyPr>
            <a:normAutofit fontScale="92500" lnSpcReduction="20000"/>
          </a:bodyPr>
          <a:lstStyle/>
          <a:p>
            <a:pPr marL="0" indent="0" algn="just">
              <a:buNone/>
            </a:pPr>
            <a:r>
              <a:rPr lang="tr-TR" b="1" dirty="0" smtClean="0"/>
              <a:t>IV. İpotekli Taşınmazın Bölünmesi</a:t>
            </a:r>
          </a:p>
          <a:p>
            <a:pPr marL="0" indent="0" algn="just">
              <a:buNone/>
            </a:pPr>
            <a:r>
              <a:rPr lang="tr-TR" dirty="0" smtClean="0"/>
              <a:t>İpotekli </a:t>
            </a:r>
            <a:r>
              <a:rPr lang="tr-TR" dirty="0"/>
              <a:t>taşınmazın bir kısmının veya aynı malike ait bulunan </a:t>
            </a:r>
            <a:r>
              <a:rPr lang="tr-TR" dirty="0" smtClean="0"/>
              <a:t>ipotekli taşınmazlardan </a:t>
            </a:r>
            <a:r>
              <a:rPr lang="tr-TR" dirty="0"/>
              <a:t>birinin başkasına devredilmesi ya da ipotekli taşınmazın bölünmesi hâlinde, aksine </a:t>
            </a:r>
            <a:r>
              <a:rPr lang="tr-TR" dirty="0" smtClean="0"/>
              <a:t>bir anlaşma </a:t>
            </a:r>
            <a:r>
              <a:rPr lang="tr-TR" dirty="0"/>
              <a:t>yoksa, rehin taşınmazlara değerleri oranında tapu idaresince </a:t>
            </a:r>
            <a:r>
              <a:rPr lang="tr-TR" dirty="0" err="1"/>
              <a:t>re'sen</a:t>
            </a:r>
            <a:r>
              <a:rPr lang="tr-TR" dirty="0"/>
              <a:t> dağıtılır.</a:t>
            </a:r>
          </a:p>
          <a:p>
            <a:pPr marL="0" indent="0" algn="just">
              <a:buNone/>
            </a:pPr>
            <a:r>
              <a:rPr lang="tr-TR" dirty="0"/>
              <a:t>Bu dağıtımı kabul etmeyen alacaklı, dağıtımın kesinleştiğinin kendisine tebliğinden </a:t>
            </a:r>
            <a:r>
              <a:rPr lang="tr-TR" dirty="0" smtClean="0"/>
              <a:t>başlayarak bir </a:t>
            </a:r>
            <a:r>
              <a:rPr lang="tr-TR" dirty="0"/>
              <a:t>ay içinde yazılı bildirimde bulunmak suretiyle alacağın bir yıl içinde ödenmesini </a:t>
            </a:r>
            <a:r>
              <a:rPr lang="tr-TR" dirty="0" smtClean="0"/>
              <a:t>borçludan isteyebilir</a:t>
            </a:r>
            <a:r>
              <a:rPr lang="tr-TR" dirty="0"/>
              <a:t>.</a:t>
            </a:r>
          </a:p>
          <a:p>
            <a:pPr marL="0" indent="0" algn="just">
              <a:buNone/>
            </a:pPr>
            <a:r>
              <a:rPr lang="tr-TR" dirty="0"/>
              <a:t>Yeni malikler, kendilerine ait taşınmaza düşen borcu yüklendikleri takdirde alacaklı, </a:t>
            </a:r>
            <a:r>
              <a:rPr lang="tr-TR" dirty="0" smtClean="0"/>
              <a:t>kendisine başvurma </a:t>
            </a:r>
            <a:r>
              <a:rPr lang="tr-TR" dirty="0"/>
              <a:t>hakkını saklı tuttuğunu önceki borçluya bir yıl içinde yazılı olarak bildirmezse, borçlu</a:t>
            </a:r>
          </a:p>
          <a:p>
            <a:pPr marL="0" indent="0" algn="just">
              <a:buNone/>
            </a:pPr>
            <a:r>
              <a:rPr lang="tr-TR" dirty="0"/>
              <a:t>borcundan kurtulur</a:t>
            </a:r>
            <a:r>
              <a:rPr lang="tr-TR" dirty="0" smtClean="0"/>
              <a:t>.(MK m. 889)</a:t>
            </a:r>
            <a:endParaRPr lang="tr-TR" dirty="0"/>
          </a:p>
        </p:txBody>
      </p:sp>
    </p:spTree>
    <p:extLst>
      <p:ext uri="{BB962C8B-B14F-4D97-AF65-F5344CB8AC3E}">
        <p14:creationId xmlns:p14="http://schemas.microsoft.com/office/powerpoint/2010/main" val="579795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640959" cy="4421013"/>
          </a:xfrm>
        </p:spPr>
        <p:txBody>
          <a:bodyPr>
            <a:normAutofit fontScale="70000" lnSpcReduction="20000"/>
          </a:bodyPr>
          <a:lstStyle/>
          <a:p>
            <a:pPr marL="0" indent="0" algn="just">
              <a:buNone/>
            </a:pPr>
            <a:r>
              <a:rPr lang="tr-TR" dirty="0" smtClean="0"/>
              <a:t>Açıklık ilkesinin bir gereği olarak, ipoteğin kurulması için tapu siciline tescili gerekir. Tescil kural olarak taşınmaz malikinin istem üzerine yapılır. Bununla beraber, kurulması bu kurala istisna teşkil eden ipotek hakları da mevcuttur. Bu ipotek haklarından bazıları tescile gerek olmaksızın, kanundan dolayı sicil dışı doğmaktadır. </a:t>
            </a:r>
          </a:p>
          <a:p>
            <a:pPr marL="0" indent="0" algn="just">
              <a:buNone/>
            </a:pPr>
            <a:r>
              <a:rPr lang="tr-TR" b="1" dirty="0" smtClean="0"/>
              <a:t>I. Medeni Kanunda Tescile Tabi Olmayan Kanuni İpotek Hakları</a:t>
            </a:r>
          </a:p>
          <a:p>
            <a:pPr algn="just"/>
            <a:r>
              <a:rPr lang="tr-TR" dirty="0"/>
              <a:t>Alacaklı, </a:t>
            </a:r>
            <a:r>
              <a:rPr lang="tr-TR" dirty="0" smtClean="0"/>
              <a:t>değer düşmesine karşı koruma önlemi </a:t>
            </a:r>
            <a:r>
              <a:rPr lang="tr-TR" dirty="0"/>
              <a:t>için yapmış olduğu giderleri malikten isteyebilir ve bu alacakları için </a:t>
            </a:r>
            <a:r>
              <a:rPr lang="tr-TR" dirty="0" smtClean="0"/>
              <a:t>taşınmaz üzerinde</a:t>
            </a:r>
            <a:r>
              <a:rPr lang="tr-TR" dirty="0"/>
              <a:t>, tescile gerek olmaksızın ve tescil edilmiş olan diğer yüklerden önce gelen bir rehin </a:t>
            </a:r>
            <a:r>
              <a:rPr lang="tr-TR" dirty="0" smtClean="0"/>
              <a:t>hakkına sahip </a:t>
            </a:r>
            <a:r>
              <a:rPr lang="tr-TR" dirty="0"/>
              <a:t>olur</a:t>
            </a:r>
            <a:r>
              <a:rPr lang="tr-TR" dirty="0" smtClean="0"/>
              <a:t>. (MK m. 865/3)</a:t>
            </a:r>
          </a:p>
          <a:p>
            <a:pPr algn="just"/>
            <a:r>
              <a:rPr lang="tr-TR" dirty="0" smtClean="0"/>
              <a:t>Alacaklı</a:t>
            </a:r>
            <a:r>
              <a:rPr lang="tr-TR" dirty="0"/>
              <a:t>, değer düşmesinin önlenmesi veya giderilmesi için gerekli </a:t>
            </a:r>
            <a:r>
              <a:rPr lang="tr-TR" dirty="0" smtClean="0"/>
              <a:t>önlemleri kendiliğinden </a:t>
            </a:r>
            <a:r>
              <a:rPr lang="tr-TR" dirty="0"/>
              <a:t>alabilir. Alacaklı, bu amaçla yaptığı masraflardan dolayı rehinli taşınmaz </a:t>
            </a:r>
            <a:r>
              <a:rPr lang="tr-TR" dirty="0" smtClean="0"/>
              <a:t>üzerinde tescile </a:t>
            </a:r>
            <a:r>
              <a:rPr lang="tr-TR" dirty="0"/>
              <a:t>gerek olmaksızın ve tescil edilmiş olan diğer yüklerden önce gelen bir rehin hakkına sahip </a:t>
            </a:r>
            <a:r>
              <a:rPr lang="tr-TR" dirty="0" smtClean="0"/>
              <a:t>olur. Malik</a:t>
            </a:r>
            <a:r>
              <a:rPr lang="tr-TR" dirty="0"/>
              <a:t>, bu masraflardan kişisel olarak sorumlu değildir. </a:t>
            </a:r>
            <a:r>
              <a:rPr lang="tr-TR" dirty="0" smtClean="0"/>
              <a:t>(MK m. 867/2)</a:t>
            </a:r>
          </a:p>
          <a:p>
            <a:pPr algn="just"/>
            <a:r>
              <a:rPr lang="tr-TR" dirty="0"/>
              <a:t>Alacaklı, rehinli taşınmazın korunması için zorunlu masraf yapmışsa ve </a:t>
            </a:r>
            <a:r>
              <a:rPr lang="tr-TR" dirty="0" smtClean="0"/>
              <a:t>özellikle malikin </a:t>
            </a:r>
            <a:r>
              <a:rPr lang="tr-TR" dirty="0"/>
              <a:t>borçlu olduğu sigorta primlerini ödemişse, bundan doğan alacakları tescile gerek </a:t>
            </a:r>
            <a:r>
              <a:rPr lang="tr-TR" dirty="0" smtClean="0"/>
              <a:t>olmaksızın aynen </a:t>
            </a:r>
            <a:r>
              <a:rPr lang="tr-TR" dirty="0"/>
              <a:t>rehinli alacağı gibi güvenceden yararlanır</a:t>
            </a:r>
            <a:r>
              <a:rPr lang="tr-TR" dirty="0" smtClean="0"/>
              <a:t>.(MK m. </a:t>
            </a:r>
            <a:r>
              <a:rPr lang="tr-TR" smtClean="0"/>
              <a:t>876)</a:t>
            </a:r>
            <a:endParaRPr lang="tr-TR" dirty="0" smtClean="0"/>
          </a:p>
        </p:txBody>
      </p:sp>
      <p:sp>
        <p:nvSpPr>
          <p:cNvPr id="3" name="Başlık 2"/>
          <p:cNvSpPr>
            <a:spLocks noGrp="1"/>
          </p:cNvSpPr>
          <p:nvPr>
            <p:ph type="title"/>
          </p:nvPr>
        </p:nvSpPr>
        <p:spPr>
          <a:xfrm>
            <a:off x="251520" y="188640"/>
            <a:ext cx="8640960" cy="1584176"/>
          </a:xfrm>
        </p:spPr>
        <p:txBody>
          <a:bodyPr/>
          <a:lstStyle/>
          <a:p>
            <a:r>
              <a:rPr lang="tr-TR" dirty="0" smtClean="0"/>
              <a:t>6. Kanundan Doğan İpotek Hakları</a:t>
            </a:r>
            <a:endParaRPr lang="tr-TR" dirty="0"/>
          </a:p>
        </p:txBody>
      </p:sp>
    </p:spTree>
    <p:extLst>
      <p:ext uri="{BB962C8B-B14F-4D97-AF65-F5344CB8AC3E}">
        <p14:creationId xmlns:p14="http://schemas.microsoft.com/office/powerpoint/2010/main" val="3399791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568951" cy="4276997"/>
          </a:xfrm>
        </p:spPr>
        <p:txBody>
          <a:bodyPr>
            <a:normAutofit fontScale="92500"/>
          </a:bodyPr>
          <a:lstStyle/>
          <a:p>
            <a:pPr marL="0" indent="0">
              <a:buNone/>
            </a:pPr>
            <a:r>
              <a:rPr lang="tr-TR" b="1" dirty="0" smtClean="0"/>
              <a:t>II. Tescile Tabi Kanuni İpotek Hakları</a:t>
            </a:r>
          </a:p>
          <a:p>
            <a:pPr marL="0" indent="0">
              <a:buNone/>
            </a:pPr>
            <a:r>
              <a:rPr lang="tr-TR" b="1" dirty="0" smtClean="0"/>
              <a:t>A. Genel Olarak</a:t>
            </a:r>
            <a:endParaRPr lang="tr-TR" b="1" dirty="0" smtClean="0"/>
          </a:p>
          <a:p>
            <a:pPr marL="0" indent="0">
              <a:buNone/>
            </a:pPr>
            <a:r>
              <a:rPr lang="tr-TR" dirty="0"/>
              <a:t>Aşağıdaki alacaklılar, kanunî ipotek hakkının tescilini isteyebilirler:</a:t>
            </a:r>
          </a:p>
          <a:p>
            <a:pPr marL="0" indent="0">
              <a:buNone/>
            </a:pPr>
            <a:r>
              <a:rPr lang="tr-TR" dirty="0"/>
              <a:t>1. Satıştan doğan alacağı için satılan taşınmaz üzerinde satıcı,</a:t>
            </a:r>
          </a:p>
          <a:p>
            <a:pPr marL="0" indent="0">
              <a:buNone/>
            </a:pPr>
            <a:r>
              <a:rPr lang="tr-TR" dirty="0"/>
              <a:t>2. Elbirliği ortaklığına giren taşınmazlarda paylaşmadan doğan alacakları için birlikte </a:t>
            </a:r>
            <a:r>
              <a:rPr lang="tr-TR" dirty="0" smtClean="0"/>
              <a:t>mirasçı olanlar </a:t>
            </a:r>
            <a:r>
              <a:rPr lang="tr-TR" dirty="0"/>
              <a:t>veya diğer elbirliği ortakları,</a:t>
            </a:r>
          </a:p>
          <a:p>
            <a:pPr marL="0" indent="0">
              <a:buNone/>
            </a:pPr>
            <a:r>
              <a:rPr lang="tr-TR" dirty="0"/>
              <a:t>3. Bir taşınmaz üzerinde yapılan yapı veya diğer işlerde malzeme vererek veya vermeden </a:t>
            </a:r>
            <a:r>
              <a:rPr lang="tr-TR" dirty="0" smtClean="0"/>
              <a:t>emek sarf </a:t>
            </a:r>
            <a:r>
              <a:rPr lang="tr-TR" dirty="0"/>
              <a:t>ettikleri için malzeme ve emek karşılığı olarak malik veya yükleniciden alacaklı olan alt yüklenici</a:t>
            </a:r>
          </a:p>
          <a:p>
            <a:pPr marL="0" indent="0">
              <a:buNone/>
            </a:pPr>
            <a:r>
              <a:rPr lang="tr-TR" dirty="0"/>
              <a:t>veya zanaatkârlar</a:t>
            </a:r>
            <a:r>
              <a:rPr lang="tr-TR" dirty="0" smtClean="0"/>
              <a:t>. (MK m. 893/1)</a:t>
            </a:r>
            <a:endParaRPr lang="tr-TR" dirty="0"/>
          </a:p>
        </p:txBody>
      </p:sp>
    </p:spTree>
    <p:extLst>
      <p:ext uri="{BB962C8B-B14F-4D97-AF65-F5344CB8AC3E}">
        <p14:creationId xmlns:p14="http://schemas.microsoft.com/office/powerpoint/2010/main" val="2911938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204989"/>
          </a:xfrm>
        </p:spPr>
        <p:txBody>
          <a:bodyPr/>
          <a:lstStyle/>
          <a:p>
            <a:pPr marL="0" indent="0" algn="just">
              <a:buNone/>
            </a:pPr>
            <a:r>
              <a:rPr lang="tr-TR" b="1" dirty="0" smtClean="0"/>
              <a:t>B. Kanuni İpoteğin Tescilini İsteme Hakkının Niteliği ve Bu Haktan Feragat</a:t>
            </a:r>
            <a:endParaRPr lang="tr-TR" dirty="0"/>
          </a:p>
          <a:p>
            <a:pPr marL="0" indent="0" algn="just">
              <a:buNone/>
            </a:pPr>
            <a:r>
              <a:rPr lang="tr-TR" dirty="0" smtClean="0"/>
              <a:t>Kanuni ipotek hakkının tescilini isteme hakkını hukuki niteliği noktasında görüş birliği yoktur.</a:t>
            </a:r>
          </a:p>
          <a:p>
            <a:pPr algn="just"/>
            <a:r>
              <a:rPr lang="tr-TR" dirty="0" smtClean="0"/>
              <a:t>Bir görüşe göre bu hak, kişisel niteliktedir.</a:t>
            </a:r>
          </a:p>
          <a:p>
            <a:pPr algn="just"/>
            <a:r>
              <a:rPr lang="tr-TR" dirty="0" smtClean="0"/>
              <a:t>İkinci bir görüşe göre bu hak, ayni niteliktedir.</a:t>
            </a:r>
          </a:p>
          <a:p>
            <a:pPr algn="just"/>
            <a:r>
              <a:rPr lang="tr-TR" dirty="0" smtClean="0"/>
              <a:t>Üçüncü bir görüşe göre bu hak, eşyaya bağlı borç olarak nitelendirilir.</a:t>
            </a:r>
          </a:p>
          <a:p>
            <a:pPr algn="just">
              <a:buFont typeface="Wingdings" pitchFamily="2" charset="2"/>
              <a:buChar char="Ø"/>
            </a:pPr>
            <a:r>
              <a:rPr lang="tr-TR" dirty="0"/>
              <a:t>Alacaklıların, bu kanunî ipotek hakkından önceden feragat etmeleri geçerli </a:t>
            </a:r>
            <a:r>
              <a:rPr lang="tr-TR" dirty="0" smtClean="0"/>
              <a:t>değildir.</a:t>
            </a:r>
            <a:endParaRPr lang="tr-TR" dirty="0" smtClean="0"/>
          </a:p>
          <a:p>
            <a:pPr algn="just"/>
            <a:endParaRPr lang="tr-TR" b="1" dirty="0" smtClean="0"/>
          </a:p>
        </p:txBody>
      </p:sp>
    </p:spTree>
    <p:extLst>
      <p:ext uri="{BB962C8B-B14F-4D97-AF65-F5344CB8AC3E}">
        <p14:creationId xmlns:p14="http://schemas.microsoft.com/office/powerpoint/2010/main" val="2235986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pPr marL="0" indent="0" algn="just">
              <a:buNone/>
            </a:pPr>
            <a:r>
              <a:rPr lang="tr-TR" b="1" dirty="0" smtClean="0"/>
              <a:t>C. Kanuni İpoteğin Tescilini İsteme Hakkının Tab</a:t>
            </a:r>
            <a:r>
              <a:rPr lang="tr-TR" b="1" dirty="0" smtClean="0"/>
              <a:t>i Olduğu Süre</a:t>
            </a:r>
          </a:p>
          <a:p>
            <a:pPr marL="0" indent="0" algn="just">
              <a:buNone/>
            </a:pPr>
            <a:r>
              <a:rPr lang="tr-TR" dirty="0" smtClean="0"/>
              <a:t>Satıcıların</a:t>
            </a:r>
            <a:r>
              <a:rPr lang="tr-TR" dirty="0"/>
              <a:t>, mirasçıların ve diğer elbirliği ortaklarının kanunî ipotek </a:t>
            </a:r>
            <a:r>
              <a:rPr lang="tr-TR" dirty="0" smtClean="0"/>
              <a:t>haklarının, mülkiyetin </a:t>
            </a:r>
            <a:r>
              <a:rPr lang="tr-TR" dirty="0"/>
              <a:t>naklini izleyen üç ay içinde tapu kütüğüne tescil edilmiş olması </a:t>
            </a:r>
            <a:r>
              <a:rPr lang="tr-TR" dirty="0" smtClean="0"/>
              <a:t>gerekir.(MK m. 894)</a:t>
            </a:r>
          </a:p>
          <a:p>
            <a:pPr marL="0" indent="0" algn="just">
              <a:buNone/>
            </a:pPr>
            <a:r>
              <a:rPr lang="tr-TR" b="1" dirty="0" smtClean="0"/>
              <a:t>D. Tescile Tabi Kanuni İpoteğin Sırası</a:t>
            </a:r>
          </a:p>
          <a:p>
            <a:pPr marL="0" indent="0" algn="just">
              <a:buNone/>
            </a:pPr>
            <a:r>
              <a:rPr lang="tr-TR" dirty="0"/>
              <a:t>Satıcıların, mirasçıların ve diğer elbirliği </a:t>
            </a:r>
            <a:r>
              <a:rPr lang="tr-TR" dirty="0" smtClean="0"/>
              <a:t>ortakları, bakım alacaklısı ve üst hakkı karşılığı irat alacağı için arazi maliki lehine kurulan ipotek hakkının sırası kurulma tarihine göre belirlenir.</a:t>
            </a:r>
          </a:p>
        </p:txBody>
      </p:sp>
    </p:spTree>
    <p:extLst>
      <p:ext uri="{BB962C8B-B14F-4D97-AF65-F5344CB8AC3E}">
        <p14:creationId xmlns:p14="http://schemas.microsoft.com/office/powerpoint/2010/main" val="1262267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496943" cy="4276997"/>
          </a:xfrm>
        </p:spPr>
        <p:txBody>
          <a:bodyPr>
            <a:normAutofit fontScale="70000" lnSpcReduction="20000"/>
          </a:bodyPr>
          <a:lstStyle/>
          <a:p>
            <a:pPr marL="0" indent="0" algn="just">
              <a:buNone/>
            </a:pPr>
            <a:r>
              <a:rPr lang="tr-TR" b="1" dirty="0" smtClean="0"/>
              <a:t>III. Yapı Alacaklısı (İnşaatçı) İpoteği</a:t>
            </a:r>
          </a:p>
          <a:p>
            <a:pPr marL="457200" indent="-457200" algn="just">
              <a:buAutoNum type="alphaUcPeriod"/>
            </a:pPr>
            <a:r>
              <a:rPr lang="tr-TR" b="1" dirty="0" smtClean="0"/>
              <a:t>Yapı (İnşaat) Alacaklısı Kavramı</a:t>
            </a:r>
          </a:p>
          <a:p>
            <a:pPr marL="0" indent="0" algn="just">
              <a:buNone/>
            </a:pPr>
            <a:r>
              <a:rPr lang="tr-TR" dirty="0" smtClean="0"/>
              <a:t>Bir taşınmaz üzerinde yapılan yapı veya diğer işlerde malzeme vererek veya vermeden emek sarf ettikleri için malzeme ve emek karşılığı olarak malik veya yükleniciden alacaklı olan alt yüklenici veya zanaatkârlara yapı alacaklısı denilmektedir.</a:t>
            </a:r>
          </a:p>
          <a:p>
            <a:pPr marL="0" indent="0" algn="just">
              <a:buNone/>
            </a:pPr>
            <a:r>
              <a:rPr lang="tr-TR" b="1" dirty="0" smtClean="0"/>
              <a:t>B. İpoteğin Tescili</a:t>
            </a:r>
          </a:p>
          <a:p>
            <a:pPr marL="0" indent="0" algn="just">
              <a:buNone/>
            </a:pPr>
            <a:r>
              <a:rPr lang="tr-TR" dirty="0" smtClean="0"/>
              <a:t>Tapu kütüğüne yapılan tescille kurulur. Yapı alacaklısı tescil istemini doğrudan tapu müdürüne yöneltir.</a:t>
            </a:r>
          </a:p>
          <a:p>
            <a:pPr marL="0" indent="0" algn="just">
              <a:buNone/>
            </a:pPr>
            <a:r>
              <a:rPr lang="tr-TR" dirty="0" smtClean="0"/>
              <a:t>Zanaatkârların ve yüklenicilerin kanunî ipotek hakları, çalışmayı veya malzeme vermeyi yüklendikleri andan başlayarak tapu kütüğüne tescil olunabilir.</a:t>
            </a:r>
          </a:p>
          <a:p>
            <a:pPr marL="0" indent="0" algn="just">
              <a:buNone/>
            </a:pPr>
            <a:r>
              <a:rPr lang="tr-TR" dirty="0" smtClean="0"/>
              <a:t>Tescilin yüklenilen işin tamamlanmasından başlayarak üç ay içinde yapılmış olması gerekir.</a:t>
            </a:r>
          </a:p>
          <a:p>
            <a:pPr marL="0" indent="0" algn="just">
              <a:buNone/>
            </a:pPr>
            <a:r>
              <a:rPr lang="tr-TR" dirty="0" smtClean="0"/>
              <a:t>Tescilin yapılması için alacağın malik tarafından kabul edilmiş veya mahkemece karara bağlanmış olması </a:t>
            </a:r>
            <a:r>
              <a:rPr lang="tr-TR" dirty="0"/>
              <a:t>şarttır. </a:t>
            </a:r>
            <a:endParaRPr lang="tr-TR" dirty="0" smtClean="0"/>
          </a:p>
          <a:p>
            <a:pPr marL="0" indent="0" algn="just">
              <a:buNone/>
            </a:pPr>
            <a:r>
              <a:rPr lang="tr-TR" dirty="0" smtClean="0"/>
              <a:t>Malik </a:t>
            </a:r>
            <a:r>
              <a:rPr lang="tr-TR" dirty="0"/>
              <a:t>yeterli güvence gösterirse tescil istenemez.</a:t>
            </a:r>
            <a:endParaRPr lang="tr-TR" dirty="0" smtClean="0"/>
          </a:p>
          <a:p>
            <a:pPr marL="0" indent="0" algn="just">
              <a:buNone/>
            </a:pPr>
            <a:endParaRPr lang="tr-TR" b="1" dirty="0"/>
          </a:p>
        </p:txBody>
      </p:sp>
    </p:spTree>
    <p:extLst>
      <p:ext uri="{BB962C8B-B14F-4D97-AF65-F5344CB8AC3E}">
        <p14:creationId xmlns:p14="http://schemas.microsoft.com/office/powerpoint/2010/main" val="1034225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C. Yapı Alacaklısının İpoteğinin Sırası</a:t>
            </a:r>
          </a:p>
          <a:p>
            <a:pPr marL="0" indent="0" algn="just">
              <a:buNone/>
            </a:pPr>
            <a:r>
              <a:rPr lang="tr-TR" dirty="0" smtClean="0"/>
              <a:t>Yapı alacaklısı ipoteği, kurulduğu tarihe göre sıra alır.</a:t>
            </a:r>
          </a:p>
          <a:p>
            <a:pPr marL="0" indent="0" algn="just">
              <a:buNone/>
            </a:pPr>
            <a:r>
              <a:rPr lang="tr-TR" dirty="0" smtClean="0"/>
              <a:t>Taşınmaz üzerinde daha önce kurulmuş olan sınırlı ayni haklar yapı alacaklısının ipoteğinden önce gelir.</a:t>
            </a:r>
          </a:p>
          <a:p>
            <a:pPr marL="0" indent="0" algn="just">
              <a:buNone/>
            </a:pPr>
            <a:r>
              <a:rPr lang="tr-TR" dirty="0" smtClean="0"/>
              <a:t>Hakları </a:t>
            </a:r>
            <a:r>
              <a:rPr lang="tr-TR" dirty="0"/>
              <a:t>değişik tarihlerde tescil edilmiş olsa bile zanaatkârlar ve </a:t>
            </a:r>
            <a:r>
              <a:rPr lang="tr-TR" dirty="0" smtClean="0"/>
              <a:t>yükleniciler, kanunî </a:t>
            </a:r>
            <a:r>
              <a:rPr lang="tr-TR" dirty="0"/>
              <a:t>ipotekten yararlanma bakımından kendi aralarında aynı sırada sayılırlar</a:t>
            </a:r>
            <a:r>
              <a:rPr lang="tr-TR" dirty="0" smtClean="0"/>
              <a:t>. (MK m. 896)</a:t>
            </a:r>
            <a:endParaRPr lang="tr-TR" dirty="0"/>
          </a:p>
        </p:txBody>
      </p:sp>
    </p:spTree>
    <p:extLst>
      <p:ext uri="{BB962C8B-B14F-4D97-AF65-F5344CB8AC3E}">
        <p14:creationId xmlns:p14="http://schemas.microsoft.com/office/powerpoint/2010/main" val="1432608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280919" cy="4349005"/>
          </a:xfrm>
        </p:spPr>
        <p:txBody>
          <a:bodyPr>
            <a:normAutofit fontScale="77500" lnSpcReduction="20000"/>
          </a:bodyPr>
          <a:lstStyle/>
          <a:p>
            <a:pPr marL="0" indent="0">
              <a:buNone/>
            </a:pPr>
            <a:r>
              <a:rPr lang="tr-TR" sz="3400" b="1" dirty="0" smtClean="0"/>
              <a:t>D. Yapı Alacaklısı İpoteğinin Önceliği</a:t>
            </a:r>
          </a:p>
          <a:p>
            <a:pPr marL="0" indent="0" algn="just">
              <a:buNone/>
            </a:pPr>
            <a:r>
              <a:rPr lang="tr-TR" dirty="0" smtClean="0"/>
              <a:t>MK m. </a:t>
            </a:r>
            <a:r>
              <a:rPr lang="tr-TR" dirty="0"/>
              <a:t>897’ye göre, </a:t>
            </a:r>
            <a:r>
              <a:rPr lang="tr-TR" i="1" dirty="0" smtClean="0"/>
              <a:t>‘Satış </a:t>
            </a:r>
            <a:r>
              <a:rPr lang="tr-TR" i="1" dirty="0"/>
              <a:t>bedeli zanaatkârlar ve yüklenicilerin alacaklarının tamamını </a:t>
            </a:r>
            <a:r>
              <a:rPr lang="tr-TR" i="1" dirty="0" smtClean="0"/>
              <a:t>karşılamadığı takdirde </a:t>
            </a:r>
            <a:r>
              <a:rPr lang="tr-TR" i="1" dirty="0"/>
              <a:t>kalan kısım, ipotek hakkı elde eden önceki sıradaki alacaklıların payına düşen </a:t>
            </a:r>
            <a:r>
              <a:rPr lang="tr-TR" i="1" dirty="0" smtClean="0"/>
              <a:t>satış bedelinden </a:t>
            </a:r>
            <a:r>
              <a:rPr lang="tr-TR" i="1" dirty="0"/>
              <a:t>arsa değeri çıkarıldıktan sonra artan para ile karşılanır. Ancak bu, taşınmaz </a:t>
            </a:r>
            <a:r>
              <a:rPr lang="tr-TR" i="1" dirty="0" smtClean="0"/>
              <a:t>üzerindeki yüklerin </a:t>
            </a:r>
            <a:r>
              <a:rPr lang="tr-TR" i="1" dirty="0"/>
              <a:t>zanaatkârlar ve yüklenicilerin zararına olacağının alacaklılar tarafından bilinebilir </a:t>
            </a:r>
            <a:r>
              <a:rPr lang="tr-TR" i="1" dirty="0" smtClean="0"/>
              <a:t>olmasına bağlıdır.</a:t>
            </a:r>
          </a:p>
          <a:p>
            <a:pPr marL="0" indent="0" algn="just">
              <a:buNone/>
            </a:pPr>
            <a:endParaRPr lang="tr-TR" i="1" dirty="0"/>
          </a:p>
          <a:p>
            <a:pPr marL="0" indent="0" algn="just">
              <a:buNone/>
            </a:pPr>
            <a:r>
              <a:rPr lang="tr-TR" i="1" dirty="0"/>
              <a:t>Önceki sırada bulunan alacaklılar, rehin senetlerini devrederlerse, bu devir </a:t>
            </a:r>
            <a:r>
              <a:rPr lang="tr-TR" i="1" dirty="0" smtClean="0"/>
              <a:t>yüzünden zanaatkârlar </a:t>
            </a:r>
            <a:r>
              <a:rPr lang="tr-TR" i="1" dirty="0"/>
              <a:t>ve yüklenicilerin elde edemedikleri alacak miktarını tazmin etmekle yükümlü olurlar</a:t>
            </a:r>
            <a:r>
              <a:rPr lang="tr-TR" i="1" dirty="0" smtClean="0"/>
              <a:t>.</a:t>
            </a:r>
          </a:p>
          <a:p>
            <a:pPr marL="0" indent="0" algn="just">
              <a:buNone/>
            </a:pPr>
            <a:endParaRPr lang="tr-TR" i="1" dirty="0"/>
          </a:p>
          <a:p>
            <a:pPr marL="0" indent="0" algn="just">
              <a:buNone/>
            </a:pPr>
            <a:r>
              <a:rPr lang="tr-TR" i="1" dirty="0"/>
              <a:t>İşe başlandığı, hak sahibi, zanaatkârlar veya yüklenicilerden birinin bildirimi üzerine </a:t>
            </a:r>
            <a:r>
              <a:rPr lang="tr-TR" i="1" dirty="0" smtClean="0"/>
              <a:t>tapu kütüğünün </a:t>
            </a:r>
            <a:r>
              <a:rPr lang="tr-TR" i="1" dirty="0"/>
              <a:t>beyanlar sütununa yazıldıktan sonra, tescilin yapılabileceği sürenin sonuna kadar </a:t>
            </a:r>
            <a:r>
              <a:rPr lang="tr-TR" i="1" dirty="0" smtClean="0"/>
              <a:t>taşınmaz üzerinde </a:t>
            </a:r>
            <a:r>
              <a:rPr lang="tr-TR" i="1" dirty="0"/>
              <a:t>ipotekten başka türde rehin tescil edilemez. ’</a:t>
            </a:r>
          </a:p>
        </p:txBody>
      </p:sp>
    </p:spTree>
    <p:extLst>
      <p:ext uri="{BB962C8B-B14F-4D97-AF65-F5344CB8AC3E}">
        <p14:creationId xmlns:p14="http://schemas.microsoft.com/office/powerpoint/2010/main" val="70959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4349005"/>
          </a:xfrm>
        </p:spPr>
        <p:txBody>
          <a:bodyPr>
            <a:normAutofit fontScale="92500" lnSpcReduction="20000"/>
          </a:bodyPr>
          <a:lstStyle/>
          <a:p>
            <a:pPr marL="0" indent="0" algn="just">
              <a:buNone/>
            </a:pPr>
            <a:r>
              <a:rPr lang="tr-TR" b="1" dirty="0" smtClean="0"/>
              <a:t>I. İpotekli Borç Senedinin Özellikleri</a:t>
            </a:r>
          </a:p>
          <a:p>
            <a:pPr algn="just"/>
            <a:r>
              <a:rPr lang="tr-TR" dirty="0" smtClean="0"/>
              <a:t>İpotekli </a:t>
            </a:r>
            <a:r>
              <a:rPr lang="tr-TR" dirty="0"/>
              <a:t>borç senedi yoluyla rehin kurulması için tapu idaresince </a:t>
            </a:r>
            <a:r>
              <a:rPr lang="tr-TR" dirty="0" smtClean="0"/>
              <a:t>taşınmaza resmen </a:t>
            </a:r>
            <a:r>
              <a:rPr lang="tr-TR" dirty="0"/>
              <a:t>değer </a:t>
            </a:r>
            <a:r>
              <a:rPr lang="tr-TR" dirty="0" smtClean="0"/>
              <a:t>biçilir. Biçilmiş </a:t>
            </a:r>
            <a:r>
              <a:rPr lang="tr-TR" dirty="0"/>
              <a:t>değeri aşan miktar için ipotekli borç senedi yoluyla rehin kurulamaz</a:t>
            </a:r>
            <a:r>
              <a:rPr lang="tr-TR" dirty="0" smtClean="0"/>
              <a:t>.</a:t>
            </a:r>
          </a:p>
          <a:p>
            <a:pPr algn="just"/>
            <a:r>
              <a:rPr lang="tr-TR" dirty="0"/>
              <a:t>İpotekli borç senedindeki alacak, aksi kararlaştırılmış olmadıkça, </a:t>
            </a:r>
            <a:r>
              <a:rPr lang="tr-TR" dirty="0" smtClean="0"/>
              <a:t>faizlerin ödenmesi </a:t>
            </a:r>
            <a:r>
              <a:rPr lang="tr-TR" dirty="0"/>
              <a:t>gereken tarihte, bu tarihten en az altı ay önce alacaklı veya </a:t>
            </a:r>
            <a:r>
              <a:rPr lang="tr-TR" dirty="0" smtClean="0"/>
              <a:t>borçlu tarafından </a:t>
            </a:r>
            <a:r>
              <a:rPr lang="tr-TR" dirty="0"/>
              <a:t>diğer </a:t>
            </a:r>
            <a:r>
              <a:rPr lang="tr-TR" dirty="0" smtClean="0"/>
              <a:t>tarafa yapılacak </a:t>
            </a:r>
            <a:r>
              <a:rPr lang="tr-TR" dirty="0"/>
              <a:t>bildirimle muaccel olur</a:t>
            </a:r>
            <a:r>
              <a:rPr lang="tr-TR" dirty="0" smtClean="0"/>
              <a:t>.</a:t>
            </a:r>
          </a:p>
          <a:p>
            <a:pPr algn="just"/>
            <a:r>
              <a:rPr lang="tr-TR" dirty="0"/>
              <a:t>Taşınmaz maliki, alacaklıya karşı borçluya ait bütün </a:t>
            </a:r>
            <a:r>
              <a:rPr lang="tr-TR" dirty="0" err="1"/>
              <a:t>def'ileri</a:t>
            </a:r>
            <a:r>
              <a:rPr lang="tr-TR" dirty="0"/>
              <a:t> ileri sürebilir. </a:t>
            </a:r>
            <a:endParaRPr lang="tr-TR" dirty="0" smtClean="0"/>
          </a:p>
          <a:p>
            <a:pPr algn="just"/>
            <a:r>
              <a:rPr lang="tr-TR" dirty="0"/>
              <a:t>İpotekli borç senedinin güvencesi olan taşınmazın devrine veya </a:t>
            </a:r>
            <a:r>
              <a:rPr lang="tr-TR" dirty="0" smtClean="0"/>
              <a:t>bölünmesine ilişkin </a:t>
            </a:r>
            <a:r>
              <a:rPr lang="tr-TR" dirty="0"/>
              <a:t>sonuçlar hakkında ipotek hükümleri uygulanır.</a:t>
            </a:r>
          </a:p>
        </p:txBody>
      </p:sp>
      <p:sp>
        <p:nvSpPr>
          <p:cNvPr id="3" name="Başlık 2"/>
          <p:cNvSpPr>
            <a:spLocks noGrp="1"/>
          </p:cNvSpPr>
          <p:nvPr>
            <p:ph type="title"/>
          </p:nvPr>
        </p:nvSpPr>
        <p:spPr>
          <a:xfrm>
            <a:off x="251520" y="116632"/>
            <a:ext cx="8640960" cy="1507774"/>
          </a:xfrm>
        </p:spPr>
        <p:txBody>
          <a:bodyPr/>
          <a:lstStyle/>
          <a:p>
            <a:r>
              <a:rPr lang="tr-TR" dirty="0" smtClean="0"/>
              <a:t>7. İpotekli Borç Senedi ve İrat Senedi</a:t>
            </a:r>
            <a:endParaRPr lang="tr-TR" dirty="0"/>
          </a:p>
        </p:txBody>
      </p:sp>
    </p:spTree>
    <p:extLst>
      <p:ext uri="{BB962C8B-B14F-4D97-AF65-F5344CB8AC3E}">
        <p14:creationId xmlns:p14="http://schemas.microsoft.com/office/powerpoint/2010/main" val="4275177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349005"/>
          </a:xfrm>
        </p:spPr>
        <p:txBody>
          <a:bodyPr>
            <a:normAutofit/>
          </a:bodyPr>
          <a:lstStyle/>
          <a:p>
            <a:pPr marL="0" indent="0" algn="just">
              <a:buNone/>
            </a:pPr>
            <a:r>
              <a:rPr lang="tr-TR" b="1" dirty="0" smtClean="0"/>
              <a:t>II. İrat Senedinin Özellikleri</a:t>
            </a:r>
          </a:p>
          <a:p>
            <a:pPr algn="just"/>
            <a:r>
              <a:rPr lang="tr-TR" dirty="0" smtClean="0"/>
              <a:t>İrat </a:t>
            </a:r>
            <a:r>
              <a:rPr lang="tr-TR" dirty="0"/>
              <a:t>senedinin borçlusu yüklü taşınmazın malikidir. </a:t>
            </a:r>
            <a:endParaRPr lang="tr-TR" dirty="0" smtClean="0"/>
          </a:p>
          <a:p>
            <a:pPr algn="just"/>
            <a:r>
              <a:rPr lang="tr-TR" dirty="0"/>
              <a:t>İrat senedi, kişisel borç doğurmaz ve borcun sebebini de </a:t>
            </a:r>
            <a:r>
              <a:rPr lang="tr-TR" dirty="0" smtClean="0"/>
              <a:t>göstermez.</a:t>
            </a:r>
          </a:p>
          <a:p>
            <a:pPr algn="just"/>
            <a:r>
              <a:rPr lang="tr-TR" dirty="0" smtClean="0"/>
              <a:t>İrat </a:t>
            </a:r>
            <a:r>
              <a:rPr lang="tr-TR" dirty="0"/>
              <a:t>senedinin güvencesini ancak tarım arazisi, konutlar ve üzerinde bina yapılabilecek </a:t>
            </a:r>
            <a:r>
              <a:rPr lang="tr-TR" dirty="0" smtClean="0"/>
              <a:t>arsalar oluşturabilir.</a:t>
            </a:r>
          </a:p>
          <a:p>
            <a:pPr algn="just"/>
            <a:r>
              <a:rPr lang="tr-TR" dirty="0"/>
              <a:t>İrat senetlerindeki alacak miktarı, tarım arazisinde arazinin gelir değerinin, </a:t>
            </a:r>
            <a:r>
              <a:rPr lang="tr-TR" dirty="0" smtClean="0"/>
              <a:t>diğer taşınmazlarda </a:t>
            </a:r>
            <a:r>
              <a:rPr lang="tr-TR" dirty="0"/>
              <a:t>taşınmazın gelir değeri ile bina ve arsa değerleri ortalamasının beşte üçünü </a:t>
            </a:r>
            <a:r>
              <a:rPr lang="tr-TR" dirty="0" smtClean="0"/>
              <a:t>aşamaz. Değerlendirmeler </a:t>
            </a:r>
            <a:r>
              <a:rPr lang="tr-TR" dirty="0"/>
              <a:t>tapu idaresince resmen yapılır.</a:t>
            </a:r>
          </a:p>
          <a:p>
            <a:pPr algn="just"/>
            <a:endParaRPr lang="tr-TR" dirty="0" smtClean="0"/>
          </a:p>
          <a:p>
            <a:pPr algn="just"/>
            <a:endParaRPr lang="tr-TR" b="1" dirty="0" smtClean="0"/>
          </a:p>
          <a:p>
            <a:pPr marL="0" indent="0" algn="just">
              <a:buNone/>
            </a:pPr>
            <a:endParaRPr lang="tr-TR" b="1" dirty="0"/>
          </a:p>
        </p:txBody>
      </p:sp>
    </p:spTree>
    <p:extLst>
      <p:ext uri="{BB962C8B-B14F-4D97-AF65-F5344CB8AC3E}">
        <p14:creationId xmlns:p14="http://schemas.microsoft.com/office/powerpoint/2010/main" val="261829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496943" cy="4421013"/>
          </a:xfrm>
        </p:spPr>
        <p:txBody>
          <a:bodyPr/>
          <a:lstStyle/>
          <a:p>
            <a:pPr marL="0" indent="0" algn="just">
              <a:buNone/>
            </a:pPr>
            <a:r>
              <a:rPr lang="tr-TR" b="1" dirty="0" smtClean="0"/>
              <a:t>VIII. Taşınmazın Tek Taraflı Olarak Yükten Kurtarılması</a:t>
            </a:r>
          </a:p>
          <a:p>
            <a:pPr marL="0" indent="0" algn="just">
              <a:buNone/>
            </a:pPr>
            <a:r>
              <a:rPr lang="tr-TR" dirty="0" smtClean="0"/>
              <a:t>Taşınmazın el değiştirmesi halinde, yeni malikin taşınmazı tek taraflı olarak yükten kurtarmasını düzenleyen hükümler ipoteğe ilişkin hükümler arasında ise de MK m. 902’deki yollama dolayısıyla bu hükümler ipotekli borç senedinde de uygulanır. Öğreti irat senedinde de bu hükümlerin uygulanacağını kabul eder.</a:t>
            </a:r>
          </a:p>
          <a:p>
            <a:pPr marL="0" indent="0" algn="just">
              <a:buNone/>
            </a:pPr>
            <a:endParaRPr lang="tr-TR" dirty="0"/>
          </a:p>
        </p:txBody>
      </p:sp>
    </p:spTree>
    <p:extLst>
      <p:ext uri="{BB962C8B-B14F-4D97-AF65-F5344CB8AC3E}">
        <p14:creationId xmlns:p14="http://schemas.microsoft.com/office/powerpoint/2010/main" val="3647707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988841"/>
            <a:ext cx="8496943" cy="4608512"/>
          </a:xfrm>
        </p:spPr>
        <p:txBody>
          <a:bodyPr>
            <a:normAutofit fontScale="55000" lnSpcReduction="20000"/>
          </a:bodyPr>
          <a:lstStyle/>
          <a:p>
            <a:pPr marL="0" indent="0" algn="just">
              <a:buNone/>
            </a:pPr>
            <a:r>
              <a:rPr lang="tr-TR" sz="4400" b="1" dirty="0" smtClean="0"/>
              <a:t>III. İpotekli Borç Senedi ve İrat Senedinin Ortak Özellikleri</a:t>
            </a:r>
          </a:p>
          <a:p>
            <a:pPr algn="just"/>
            <a:r>
              <a:rPr lang="tr-TR" sz="3400" dirty="0"/>
              <a:t>İpotekli borç senedi ve irat senedi koşul ve karşı edim kaydı </a:t>
            </a:r>
            <a:r>
              <a:rPr lang="tr-TR" sz="3400" dirty="0" smtClean="0"/>
              <a:t>içeremez.</a:t>
            </a:r>
          </a:p>
          <a:p>
            <a:pPr algn="just"/>
            <a:r>
              <a:rPr lang="tr-TR" sz="3400" dirty="0"/>
              <a:t>İpotekli borç senedinin veya irat senedinin düzenlenmesiyle birlikte dayanağı olan </a:t>
            </a:r>
            <a:r>
              <a:rPr lang="tr-TR" sz="3400" dirty="0" smtClean="0"/>
              <a:t>borç ilişkisi </a:t>
            </a:r>
            <a:r>
              <a:rPr lang="tr-TR" sz="3400" dirty="0"/>
              <a:t>yenileme yoluyla sona </a:t>
            </a:r>
            <a:r>
              <a:rPr lang="tr-TR" sz="3400" dirty="0" smtClean="0"/>
              <a:t>erer. Bunun </a:t>
            </a:r>
            <a:r>
              <a:rPr lang="tr-TR" sz="3400" dirty="0"/>
              <a:t>aksine yapılan sözleşme, sadece tarafları ve iyiniyetli olmayan üçüncü kişileri etkiler</a:t>
            </a:r>
            <a:r>
              <a:rPr lang="tr-TR" sz="3400" dirty="0" smtClean="0"/>
              <a:t>.</a:t>
            </a:r>
          </a:p>
          <a:p>
            <a:pPr algn="just"/>
            <a:r>
              <a:rPr lang="tr-TR" sz="3400" dirty="0" smtClean="0"/>
              <a:t>İpotekli </a:t>
            </a:r>
            <a:r>
              <a:rPr lang="tr-TR" sz="3400" dirty="0"/>
              <a:t>borç senedi veya irat senedi için tapu kütüğüne yapılacak tescilden başka </a:t>
            </a:r>
            <a:r>
              <a:rPr lang="tr-TR" sz="3400" dirty="0" smtClean="0"/>
              <a:t>rehin senedi </a:t>
            </a:r>
            <a:r>
              <a:rPr lang="tr-TR" sz="3400" dirty="0"/>
              <a:t>de </a:t>
            </a:r>
            <a:r>
              <a:rPr lang="tr-TR" sz="3400" dirty="0" smtClean="0"/>
              <a:t>düzenlenir.</a:t>
            </a:r>
          </a:p>
          <a:p>
            <a:pPr algn="just"/>
            <a:r>
              <a:rPr lang="tr-TR" sz="3400" dirty="0"/>
              <a:t>İpotekli borç senedi veya irat senedi düzenlenirken, gerekli ödemeleri yapmak ve </a:t>
            </a:r>
            <a:r>
              <a:rPr lang="tr-TR" sz="3400" dirty="0" smtClean="0"/>
              <a:t>ödenecek paraları </a:t>
            </a:r>
            <a:r>
              <a:rPr lang="tr-TR" sz="3400" dirty="0"/>
              <a:t>tahsil etmek, yapılacak tebliğleri almak, güvence azalmalarına rıza göstermek ve genel olarak </a:t>
            </a:r>
            <a:r>
              <a:rPr lang="tr-TR" sz="3400" dirty="0" smtClean="0"/>
              <a:t>alacaklının, borçlunun </a:t>
            </a:r>
            <a:r>
              <a:rPr lang="tr-TR" sz="3400" dirty="0"/>
              <a:t>ve malikin haklarını tam bir özen ve tarafsızlıkla korumak üzere bunlar tarafından bir temsilci atanabilir</a:t>
            </a:r>
            <a:r>
              <a:rPr lang="tr-TR" sz="3400" dirty="0" smtClean="0"/>
              <a:t>.</a:t>
            </a:r>
          </a:p>
          <a:p>
            <a:pPr algn="just"/>
            <a:r>
              <a:rPr lang="tr-TR" sz="3400" dirty="0"/>
              <a:t>Usulüne göre düzenlenmiş olan ipotekli borç senedi veya irat senedi, ona</a:t>
            </a:r>
          </a:p>
          <a:p>
            <a:pPr marL="0" indent="0" algn="just">
              <a:buNone/>
            </a:pPr>
            <a:r>
              <a:rPr lang="tr-TR" sz="3400" dirty="0"/>
              <a:t> </a:t>
            </a:r>
            <a:r>
              <a:rPr lang="tr-TR" sz="3400" dirty="0" smtClean="0"/>
              <a:t>      </a:t>
            </a:r>
            <a:r>
              <a:rPr lang="tr-TR" sz="3400" dirty="0" err="1" smtClean="0"/>
              <a:t>iyiniyetle</a:t>
            </a:r>
            <a:r>
              <a:rPr lang="tr-TR" sz="3400" dirty="0" smtClean="0"/>
              <a:t> </a:t>
            </a:r>
            <a:r>
              <a:rPr lang="tr-TR" sz="3400" dirty="0"/>
              <a:t>dayanan herkes hakkında, içinde yazılı olanlara göre geçerlidir</a:t>
            </a:r>
            <a:r>
              <a:rPr lang="tr-TR" sz="3400"/>
              <a:t>. </a:t>
            </a:r>
            <a:endParaRPr lang="tr-TR" sz="3400" dirty="0" smtClean="0"/>
          </a:p>
        </p:txBody>
      </p:sp>
    </p:spTree>
    <p:extLst>
      <p:ext uri="{BB962C8B-B14F-4D97-AF65-F5344CB8AC3E}">
        <p14:creationId xmlns:p14="http://schemas.microsoft.com/office/powerpoint/2010/main" val="347758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tr-TR" dirty="0"/>
              <a:t>Nama veya hamile yazılı ipotekli borç senedi veya irat senedindeki alacak, </a:t>
            </a:r>
            <a:r>
              <a:rPr lang="tr-TR" dirty="0" smtClean="0"/>
              <a:t>ancak  senet </a:t>
            </a:r>
            <a:r>
              <a:rPr lang="tr-TR" dirty="0"/>
              <a:t>üzerindeki zilyetlikle birlikte devir veya rehin edilebilir veya başka bir tasarrufa konu    olabilir. </a:t>
            </a:r>
          </a:p>
          <a:p>
            <a:r>
              <a:rPr lang="tr-TR" dirty="0"/>
              <a:t>Rehin senedinden aksi anlaşılmadıkça, senet hamile yazılı olsa bile borçlu, bütün </a:t>
            </a:r>
            <a:r>
              <a:rPr lang="tr-TR" dirty="0" smtClean="0"/>
              <a:t>ödemelerini  alacaklının </a:t>
            </a:r>
            <a:r>
              <a:rPr lang="tr-TR" dirty="0"/>
              <a:t>yerleşim yerinde yapmak zorundadır. </a:t>
            </a:r>
          </a:p>
          <a:p>
            <a:r>
              <a:rPr lang="tr-TR" dirty="0"/>
              <a:t>Alacaklı yoksa veya rehin hakkından feragat ederse borçlu, tapu kütüğündeki tescili terkin ettirip ettirmemekte serbesttir. Borçlu, zilyetliğine geçmiş olan senedi yeniden tedavüle çıkartabilir.</a:t>
            </a:r>
          </a:p>
          <a:p>
            <a:r>
              <a:rPr lang="tr-TR" dirty="0"/>
              <a:t>İpotekli borç senedi veya irat senedine ilişkin tescil, ancak tarafların veya mahkemenin rehin senedini iptal etmesi üzerine terkin edilebilir.</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17209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4204989"/>
          </a:xfrm>
        </p:spPr>
        <p:txBody>
          <a:bodyPr/>
          <a:lstStyle/>
          <a:p>
            <a:pPr marL="457200" indent="-457200" algn="just">
              <a:buAutoNum type="alphaUcPeriod"/>
            </a:pPr>
            <a:r>
              <a:rPr lang="tr-TR" b="1" dirty="0" smtClean="0"/>
              <a:t>Şartları</a:t>
            </a:r>
          </a:p>
          <a:p>
            <a:pPr algn="just"/>
            <a:r>
              <a:rPr lang="tr-TR" dirty="0" smtClean="0"/>
              <a:t>Taşınmaz üzerindeki rehin hakları, taşınmazın mülkiyeti yeni malike geçtiği anda mevcut olmalıdır.</a:t>
            </a:r>
          </a:p>
          <a:p>
            <a:pPr algn="just"/>
            <a:r>
              <a:rPr lang="tr-TR" dirty="0" smtClean="0"/>
              <a:t>Yeni malikin rehinle temin edilmiş alacaklardan dolayı kişisel sorumluluğu olmamalıdır.</a:t>
            </a:r>
          </a:p>
          <a:p>
            <a:pPr algn="just"/>
            <a:r>
              <a:rPr lang="tr-TR" dirty="0" smtClean="0"/>
              <a:t>Rehin haklarının tutarı taşınmazın değerini aşmamalıdır.</a:t>
            </a:r>
          </a:p>
          <a:p>
            <a:pPr algn="just"/>
            <a:r>
              <a:rPr lang="tr-TR" dirty="0" err="1" smtClean="0"/>
              <a:t>Rehnin</a:t>
            </a:r>
            <a:r>
              <a:rPr lang="tr-TR" dirty="0" smtClean="0"/>
              <a:t> paraya çevrilmesi henüz talep edilmemiş olmalıdır. </a:t>
            </a:r>
            <a:endParaRPr lang="tr-TR" dirty="0"/>
          </a:p>
        </p:txBody>
      </p:sp>
    </p:spTree>
    <p:extLst>
      <p:ext uri="{BB962C8B-B14F-4D97-AF65-F5344CB8AC3E}">
        <p14:creationId xmlns:p14="http://schemas.microsoft.com/office/powerpoint/2010/main" val="47990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48347"/>
            <a:ext cx="8280919" cy="4204989"/>
          </a:xfrm>
        </p:spPr>
        <p:txBody>
          <a:bodyPr>
            <a:normAutofit fontScale="92500" lnSpcReduction="20000"/>
          </a:bodyPr>
          <a:lstStyle/>
          <a:p>
            <a:pPr marL="0" indent="0" algn="just">
              <a:buNone/>
            </a:pPr>
            <a:r>
              <a:rPr lang="tr-TR" b="1" dirty="0" smtClean="0"/>
              <a:t>B. Yükten Kurtarma Usul</a:t>
            </a:r>
          </a:p>
          <a:p>
            <a:pPr marL="0" indent="0" algn="just">
              <a:buNone/>
            </a:pPr>
            <a:r>
              <a:rPr lang="tr-TR" dirty="0"/>
              <a:t>İpotekten kurtarma hakkı, alacaklılara altı ay önce yapılacak yazılı ihbarla </a:t>
            </a:r>
            <a:r>
              <a:rPr lang="tr-TR" dirty="0" smtClean="0"/>
              <a:t>kullanılabilir.</a:t>
            </a:r>
          </a:p>
          <a:p>
            <a:pPr marL="0" indent="0" algn="just">
              <a:buNone/>
            </a:pPr>
            <a:r>
              <a:rPr lang="tr-TR" b="1" dirty="0" smtClean="0"/>
              <a:t>C. Rehinli Alacaklıların Taşınmazın Satışını Talep Etmeleri </a:t>
            </a:r>
          </a:p>
          <a:p>
            <a:pPr marL="0" indent="0" algn="just">
              <a:buNone/>
            </a:pPr>
            <a:r>
              <a:rPr lang="tr-TR" dirty="0"/>
              <a:t>İpotekten kurtarma ihbarına karşı alacaklılar, ihbarın tebliğinden başlayarak </a:t>
            </a:r>
            <a:r>
              <a:rPr lang="tr-TR" dirty="0" smtClean="0"/>
              <a:t>bir ay </a:t>
            </a:r>
            <a:r>
              <a:rPr lang="tr-TR" dirty="0"/>
              <a:t>içinde giderleri peşin ödemek suretiyle, ipotekli taşınmazın açık artırma yoluyla </a:t>
            </a:r>
            <a:r>
              <a:rPr lang="tr-TR" dirty="0" smtClean="0"/>
              <a:t>satılmasını isteyebilirler</a:t>
            </a:r>
            <a:r>
              <a:rPr lang="tr-TR" dirty="0"/>
              <a:t>.</a:t>
            </a:r>
          </a:p>
          <a:p>
            <a:pPr marL="0" indent="0" algn="just">
              <a:buNone/>
            </a:pPr>
            <a:r>
              <a:rPr lang="tr-TR" dirty="0"/>
              <a:t>Satış, icra dairesince İcra ve İflâs Kanunu hükümlerine göre yapılır.</a:t>
            </a:r>
          </a:p>
          <a:p>
            <a:pPr marL="0" indent="0" algn="just">
              <a:buNone/>
            </a:pPr>
            <a:r>
              <a:rPr lang="tr-TR" dirty="0"/>
              <a:t>Açık artırmada elde edilen miktarın satış bedelinden veya malik tarafından takdir </a:t>
            </a:r>
            <a:r>
              <a:rPr lang="tr-TR" dirty="0" smtClean="0"/>
              <a:t>edilen bedelden </a:t>
            </a:r>
            <a:r>
              <a:rPr lang="tr-TR" dirty="0"/>
              <a:t>fazla olması hâlinde, bu miktar ipotekten kurtarma bedeli sayılır. Artırma bedelinin </a:t>
            </a:r>
            <a:r>
              <a:rPr lang="tr-TR" dirty="0" smtClean="0"/>
              <a:t>fazla olduğu </a:t>
            </a:r>
            <a:r>
              <a:rPr lang="tr-TR" dirty="0"/>
              <a:t>hâllerde açık artırma giderleri malike, aksi hâlde açık artırmayı isteyen alacaklıya ait olur. </a:t>
            </a:r>
            <a:r>
              <a:rPr lang="tr-TR" dirty="0" smtClean="0"/>
              <a:t>(MK m. 886)</a:t>
            </a:r>
            <a:endParaRPr lang="tr-TR" dirty="0"/>
          </a:p>
        </p:txBody>
      </p:sp>
    </p:spTree>
    <p:extLst>
      <p:ext uri="{BB962C8B-B14F-4D97-AF65-F5344CB8AC3E}">
        <p14:creationId xmlns:p14="http://schemas.microsoft.com/office/powerpoint/2010/main" val="1846889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276997"/>
          </a:xfrm>
        </p:spPr>
        <p:txBody>
          <a:bodyPr/>
          <a:lstStyle/>
          <a:p>
            <a:pPr marL="0" indent="0" algn="just">
              <a:buNone/>
            </a:pPr>
            <a:r>
              <a:rPr lang="tr-TR" b="1" dirty="0" smtClean="0"/>
              <a:t>I. İpotek Kavramı</a:t>
            </a:r>
          </a:p>
          <a:p>
            <a:pPr marL="0" indent="0" algn="just">
              <a:buNone/>
            </a:pPr>
            <a:r>
              <a:rPr lang="tr-TR" dirty="0"/>
              <a:t>Hâlen mevcut olan veya henüz doğmamış olmakla beraber doğması kesin </a:t>
            </a:r>
            <a:r>
              <a:rPr lang="tr-TR" dirty="0" smtClean="0"/>
              <a:t>veya olası </a:t>
            </a:r>
            <a:r>
              <a:rPr lang="tr-TR" dirty="0"/>
              <a:t>bulunan herhangi bir alacak, ipotekle güvence altına alınabilir.</a:t>
            </a:r>
          </a:p>
          <a:p>
            <a:pPr marL="0" indent="0" algn="just">
              <a:buNone/>
            </a:pPr>
            <a:r>
              <a:rPr lang="tr-TR" dirty="0"/>
              <a:t>İpoteğe konu olacak taşınmazın, borçlunun mülkiyetinde bulunması gerekmez</a:t>
            </a:r>
            <a:r>
              <a:rPr lang="tr-TR" dirty="0" smtClean="0"/>
              <a:t>.</a:t>
            </a:r>
          </a:p>
          <a:p>
            <a:pPr marL="0" indent="0" algn="just">
              <a:buNone/>
            </a:pPr>
            <a:r>
              <a:rPr lang="tr-TR" dirty="0" smtClean="0"/>
              <a:t>Teminat altına alınacak alacağın miktarı belirsiz veya değişken de olabilir.</a:t>
            </a:r>
            <a:endParaRPr lang="tr-TR" dirty="0"/>
          </a:p>
        </p:txBody>
      </p:sp>
      <p:sp>
        <p:nvSpPr>
          <p:cNvPr id="3" name="Başlık 2"/>
          <p:cNvSpPr>
            <a:spLocks noGrp="1"/>
          </p:cNvSpPr>
          <p:nvPr>
            <p:ph type="title"/>
          </p:nvPr>
        </p:nvSpPr>
        <p:spPr/>
        <p:txBody>
          <a:bodyPr/>
          <a:lstStyle/>
          <a:p>
            <a:r>
              <a:rPr lang="tr-TR" dirty="0" smtClean="0"/>
              <a:t>5. İpotek</a:t>
            </a:r>
            <a:endParaRPr lang="tr-TR" dirty="0"/>
          </a:p>
        </p:txBody>
      </p:sp>
    </p:spTree>
    <p:extLst>
      <p:ext uri="{BB962C8B-B14F-4D97-AF65-F5344CB8AC3E}">
        <p14:creationId xmlns:p14="http://schemas.microsoft.com/office/powerpoint/2010/main" val="223691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3877815"/>
          </a:xfrm>
        </p:spPr>
        <p:txBody>
          <a:bodyPr/>
          <a:lstStyle/>
          <a:p>
            <a:pPr marL="0" indent="0" algn="just">
              <a:buNone/>
            </a:pPr>
            <a:r>
              <a:rPr lang="tr-TR" b="1" dirty="0" smtClean="0"/>
              <a:t>II. İpoteğin Özellikleri</a:t>
            </a:r>
          </a:p>
          <a:p>
            <a:pPr marL="0" indent="0" algn="just">
              <a:buNone/>
            </a:pPr>
            <a:r>
              <a:rPr lang="tr-TR" dirty="0" smtClean="0"/>
              <a:t>İpoteğin en önemli özelliği </a:t>
            </a:r>
            <a:r>
              <a:rPr lang="tr-TR" dirty="0" err="1" smtClean="0"/>
              <a:t>fer’i</a:t>
            </a:r>
            <a:r>
              <a:rPr lang="tr-TR" dirty="0" smtClean="0"/>
              <a:t> nitelikte olması, doğumunun ve varlığının teminat altına aldığı alacağa bağlı bulunmasıdır.</a:t>
            </a:r>
          </a:p>
          <a:p>
            <a:pPr marL="457200" indent="-457200" algn="just">
              <a:buAutoNum type="alphaUcPeriod"/>
            </a:pPr>
            <a:r>
              <a:rPr lang="tr-TR" b="1" dirty="0" smtClean="0"/>
              <a:t>İpotek ile Alacak Arasındaki İlişki</a:t>
            </a:r>
          </a:p>
          <a:p>
            <a:pPr marL="0" indent="0" algn="just">
              <a:buNone/>
            </a:pPr>
            <a:r>
              <a:rPr lang="tr-TR" dirty="0" smtClean="0"/>
              <a:t>İpoteğin maddi yönden doğumu, varlığı, miktarı, sona ermesi, alacak hakkına bağlıdır; güvence altına alınan alacağın hukuki durumu ve bu durumdaki değişiklikler doğrudan doğruya rehin hakkını da etkiler.</a:t>
            </a:r>
            <a:endParaRPr lang="tr-TR" dirty="0"/>
          </a:p>
        </p:txBody>
      </p:sp>
    </p:spTree>
    <p:extLst>
      <p:ext uri="{BB962C8B-B14F-4D97-AF65-F5344CB8AC3E}">
        <p14:creationId xmlns:p14="http://schemas.microsoft.com/office/powerpoint/2010/main" val="53332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48347"/>
            <a:ext cx="8424935" cy="4276997"/>
          </a:xfrm>
        </p:spPr>
        <p:txBody>
          <a:bodyPr>
            <a:normAutofit fontScale="85000" lnSpcReduction="20000"/>
          </a:bodyPr>
          <a:lstStyle/>
          <a:p>
            <a:pPr marL="0" indent="0" algn="just">
              <a:buNone/>
            </a:pPr>
            <a:r>
              <a:rPr lang="tr-TR" b="1" dirty="0" smtClean="0"/>
              <a:t>B. Sicile Güvenin Korunmasında İpoteğin Alacağa Bağlı Hak Olmasının Etkisi</a:t>
            </a:r>
          </a:p>
          <a:p>
            <a:pPr marL="0" indent="0" algn="just">
              <a:buNone/>
            </a:pPr>
            <a:r>
              <a:rPr lang="tr-TR" dirty="0" smtClean="0"/>
              <a:t>Tapu kütüğünde </a:t>
            </a:r>
            <a:r>
              <a:rPr lang="tr-TR" dirty="0" err="1" smtClean="0"/>
              <a:t>rehne</a:t>
            </a:r>
            <a:r>
              <a:rPr lang="tr-TR" dirty="0" smtClean="0"/>
              <a:t> ilişkin tescil, güvence altına alınan alacağın varlığına ve geçerliliğine karine değildir. MK m. 1023’te düzenlenen tapu kütüğüne güven ilkesi, </a:t>
            </a:r>
            <a:r>
              <a:rPr lang="tr-TR" dirty="0" err="1" smtClean="0"/>
              <a:t>rehnin</a:t>
            </a:r>
            <a:r>
              <a:rPr lang="tr-TR" dirty="0" smtClean="0"/>
              <a:t> temin ettiği alacak bakımından uygulanmaz.</a:t>
            </a:r>
          </a:p>
          <a:p>
            <a:pPr marL="0" indent="0" algn="just">
              <a:buNone/>
            </a:pPr>
            <a:r>
              <a:rPr lang="tr-TR" b="1" dirty="0" smtClean="0"/>
              <a:t>C. İpotekte Borçlunun Sorumluluğunun Rehinli Taşınmazla Sınırlı Olmaması</a:t>
            </a:r>
          </a:p>
          <a:p>
            <a:pPr marL="0" indent="0" algn="just">
              <a:buNone/>
            </a:pPr>
            <a:r>
              <a:rPr lang="tr-TR" dirty="0" smtClean="0"/>
              <a:t>İİK m. </a:t>
            </a:r>
            <a:r>
              <a:rPr lang="tr-TR" dirty="0"/>
              <a:t>45/1’e göre, </a:t>
            </a:r>
            <a:r>
              <a:rPr lang="tr-TR" i="1" dirty="0"/>
              <a:t>‘Rehinle temin edilmiş bir alacağın borçlusu iflasa tabi şahıslardan olsa </a:t>
            </a:r>
            <a:r>
              <a:rPr lang="tr-TR" i="1" dirty="0" smtClean="0"/>
              <a:t>bile alacaklı </a:t>
            </a:r>
            <a:r>
              <a:rPr lang="tr-TR" i="1" dirty="0"/>
              <a:t>yalnız rehinin paraya çevrilmesi </a:t>
            </a:r>
            <a:r>
              <a:rPr lang="tr-TR" i="1" dirty="0" smtClean="0"/>
              <a:t>yoluyla </a:t>
            </a:r>
            <a:r>
              <a:rPr lang="tr-TR" i="1" dirty="0"/>
              <a:t>takip yapabilir. Ancak rehinin tutarı borcu ödemeğe yetmezse alacaklı kalan </a:t>
            </a:r>
            <a:r>
              <a:rPr lang="tr-TR" i="1" dirty="0" smtClean="0"/>
              <a:t>alacağını </a:t>
            </a:r>
            <a:r>
              <a:rPr lang="tr-TR" i="1" dirty="0"/>
              <a:t>iflas veya haciz </a:t>
            </a:r>
            <a:r>
              <a:rPr lang="tr-TR" i="1" dirty="0" smtClean="0"/>
              <a:t>yoluyla </a:t>
            </a:r>
            <a:r>
              <a:rPr lang="tr-TR" i="1" dirty="0"/>
              <a:t>takip edebilir</a:t>
            </a:r>
            <a:r>
              <a:rPr lang="tr-TR" i="1" dirty="0" smtClean="0"/>
              <a:t>.’</a:t>
            </a:r>
            <a:r>
              <a:rPr lang="tr-TR" dirty="0" smtClean="0"/>
              <a:t> Fakat borçlunun rehinli alacaktan sorumluluğu </a:t>
            </a:r>
            <a:r>
              <a:rPr lang="tr-TR" dirty="0" err="1" smtClean="0"/>
              <a:t>rehnedilen</a:t>
            </a:r>
            <a:r>
              <a:rPr lang="tr-TR" dirty="0" smtClean="0"/>
              <a:t> taşınmazla sınırlı değildir. </a:t>
            </a:r>
            <a:r>
              <a:rPr lang="tr-TR" dirty="0" err="1" smtClean="0"/>
              <a:t>Rehnedilen</a:t>
            </a:r>
            <a:r>
              <a:rPr lang="tr-TR" dirty="0" smtClean="0"/>
              <a:t> taşınmazın paraya çevrilmesi yoluyla elde edilen miktar alacağı karşılamaya yetmezse , bu takdirde alacaklı, borçlunun diğer malvarlığı değerlerine başvurabilir.</a:t>
            </a:r>
            <a:endParaRPr lang="tr-TR" i="1" dirty="0"/>
          </a:p>
        </p:txBody>
      </p:sp>
    </p:spTree>
    <p:extLst>
      <p:ext uri="{BB962C8B-B14F-4D97-AF65-F5344CB8AC3E}">
        <p14:creationId xmlns:p14="http://schemas.microsoft.com/office/powerpoint/2010/main" val="219458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9" y="2248347"/>
            <a:ext cx="8121224" cy="3877815"/>
          </a:xfrm>
        </p:spPr>
        <p:txBody>
          <a:bodyPr>
            <a:normAutofit lnSpcReduction="10000"/>
          </a:bodyPr>
          <a:lstStyle/>
          <a:p>
            <a:pPr marL="0" indent="0" algn="just">
              <a:buNone/>
            </a:pPr>
            <a:r>
              <a:rPr lang="tr-TR" b="1" dirty="0" smtClean="0"/>
              <a:t>D. İpoteğin Borçlu Tarafından Verilmesinin Zorunlu Olmaması</a:t>
            </a:r>
          </a:p>
          <a:p>
            <a:pPr marL="0" indent="0" algn="just">
              <a:buNone/>
            </a:pPr>
            <a:r>
              <a:rPr lang="tr-TR" dirty="0" smtClean="0"/>
              <a:t>İpotekte kişisel sorumlu olan borçlu ile taşınmaz malikinin aynı kişi olması zorunlu değildir.</a:t>
            </a:r>
          </a:p>
          <a:p>
            <a:pPr marL="0" indent="0" algn="just">
              <a:buNone/>
            </a:pPr>
            <a:r>
              <a:rPr lang="tr-TR" dirty="0"/>
              <a:t>İpoteğe konu olacak taşınmazın, borçlunun mülkiyetinde bulunması gerekmez</a:t>
            </a:r>
            <a:r>
              <a:rPr lang="tr-TR" dirty="0" smtClean="0"/>
              <a:t>.(MK m. 881/2)</a:t>
            </a:r>
          </a:p>
          <a:p>
            <a:pPr marL="0" indent="0" algn="just">
              <a:buNone/>
            </a:pPr>
            <a:r>
              <a:rPr lang="tr-TR" dirty="0" smtClean="0"/>
              <a:t>İpotekli taşınmazın borçtan kişisel sorumluluğu bulunmayan maliki, borcu ödemek zorunda değildir, o ancak </a:t>
            </a:r>
            <a:r>
              <a:rPr lang="tr-TR" dirty="0" err="1" smtClean="0"/>
              <a:t>rehnedilen</a:t>
            </a:r>
            <a:r>
              <a:rPr lang="tr-TR" dirty="0" smtClean="0"/>
              <a:t> taşınmazın paraya çevrilmesine katlanacaktır.</a:t>
            </a:r>
            <a:endParaRPr lang="tr-TR" dirty="0"/>
          </a:p>
        </p:txBody>
      </p:sp>
    </p:spTree>
    <p:extLst>
      <p:ext uri="{BB962C8B-B14F-4D97-AF65-F5344CB8AC3E}">
        <p14:creationId xmlns:p14="http://schemas.microsoft.com/office/powerpoint/2010/main" val="551204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352927" cy="4204989"/>
          </a:xfrm>
        </p:spPr>
        <p:txBody>
          <a:bodyPr>
            <a:normAutofit/>
          </a:bodyPr>
          <a:lstStyle/>
          <a:p>
            <a:pPr marL="0" indent="0" algn="just">
              <a:buNone/>
            </a:pPr>
            <a:r>
              <a:rPr lang="tr-TR" b="1" dirty="0" smtClean="0"/>
              <a:t>III. İpotekli Taşınmazın Mülkiyetinin Devrinde Borcun Üstlenilmesi</a:t>
            </a:r>
          </a:p>
          <a:p>
            <a:pPr marL="0" indent="0" algn="just">
              <a:buNone/>
            </a:pPr>
            <a:r>
              <a:rPr lang="tr-TR" dirty="0" smtClean="0"/>
              <a:t>MK m. 888’e göre, </a:t>
            </a:r>
            <a:r>
              <a:rPr lang="tr-TR" i="1" dirty="0" smtClean="0"/>
              <a:t>‘İpotekli </a:t>
            </a:r>
            <a:r>
              <a:rPr lang="tr-TR" i="1" dirty="0"/>
              <a:t>taşınmazın devri, aksi kararlaştırılmış olmadıkça, </a:t>
            </a:r>
            <a:r>
              <a:rPr lang="tr-TR" i="1" dirty="0" smtClean="0"/>
              <a:t>borçlunun sorumluluğunda </a:t>
            </a:r>
            <a:r>
              <a:rPr lang="tr-TR" i="1" dirty="0"/>
              <a:t>ve güvencede bir değişiklik meydana getirmez.</a:t>
            </a:r>
          </a:p>
          <a:p>
            <a:pPr marL="0" indent="0" algn="just">
              <a:buNone/>
            </a:pPr>
            <a:r>
              <a:rPr lang="tr-TR" i="1" dirty="0" smtClean="0"/>
              <a:t>Yeni </a:t>
            </a:r>
            <a:r>
              <a:rPr lang="tr-TR" i="1" dirty="0"/>
              <a:t>malik borcu yüklendiği takdirde alacaklı, kendisine başvurma hakkını saklı tuttuğunu </a:t>
            </a:r>
            <a:r>
              <a:rPr lang="tr-TR" i="1" dirty="0" smtClean="0"/>
              <a:t>bir yıl </a:t>
            </a:r>
            <a:r>
              <a:rPr lang="tr-TR" i="1" dirty="0"/>
              <a:t>içinde yazılı olarak önceki borçluya bildirmezse, borçlu borcundan kurtulur</a:t>
            </a:r>
            <a:r>
              <a:rPr lang="tr-TR" i="1" dirty="0" smtClean="0"/>
              <a:t>.’</a:t>
            </a:r>
            <a:endParaRPr lang="tr-TR" i="1" dirty="0"/>
          </a:p>
        </p:txBody>
      </p:sp>
    </p:spTree>
    <p:extLst>
      <p:ext uri="{BB962C8B-B14F-4D97-AF65-F5344CB8AC3E}">
        <p14:creationId xmlns:p14="http://schemas.microsoft.com/office/powerpoint/2010/main" val="28438835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128</TotalTime>
  <Words>1802</Words>
  <Application>Microsoft Office PowerPoint</Application>
  <PresentationFormat>Ekran Gösterisi (4:3)</PresentationFormat>
  <Paragraphs>104</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Cilt</vt:lpstr>
      <vt:lpstr>Rehin Hakları-3</vt:lpstr>
      <vt:lpstr>PowerPoint Sunusu</vt:lpstr>
      <vt:lpstr>PowerPoint Sunusu</vt:lpstr>
      <vt:lpstr>PowerPoint Sunusu</vt:lpstr>
      <vt:lpstr>5. İpotek</vt:lpstr>
      <vt:lpstr>PowerPoint Sunusu</vt:lpstr>
      <vt:lpstr>PowerPoint Sunusu</vt:lpstr>
      <vt:lpstr>PowerPoint Sunusu</vt:lpstr>
      <vt:lpstr>PowerPoint Sunusu</vt:lpstr>
      <vt:lpstr>PowerPoint Sunusu</vt:lpstr>
      <vt:lpstr>6. Kanundan Doğan İpotek Hakları</vt:lpstr>
      <vt:lpstr>PowerPoint Sunusu</vt:lpstr>
      <vt:lpstr>PowerPoint Sunusu</vt:lpstr>
      <vt:lpstr>PowerPoint Sunusu</vt:lpstr>
      <vt:lpstr>PowerPoint Sunusu</vt:lpstr>
      <vt:lpstr>PowerPoint Sunusu</vt:lpstr>
      <vt:lpstr>PowerPoint Sunusu</vt:lpstr>
      <vt:lpstr>7. İpotekli Borç Senedi ve İrat Senedi</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Rehin Hakları-3</dc:title>
  <dc:creator>Acer</dc:creator>
  <cp:lastModifiedBy>Acer</cp:lastModifiedBy>
  <cp:revision>14</cp:revision>
  <dcterms:created xsi:type="dcterms:W3CDTF">2019-12-02T03:10:28Z</dcterms:created>
  <dcterms:modified xsi:type="dcterms:W3CDTF">2019-12-03T03:16:50Z</dcterms:modified>
</cp:coreProperties>
</file>