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F7ADA-11EF-4AAE-AAB3-516C6B7B3EF7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CA654-03E5-4745-9F6F-4D6300BE56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2499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F7ADA-11EF-4AAE-AAB3-516C6B7B3EF7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CA654-03E5-4745-9F6F-4D6300BE56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6712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F7ADA-11EF-4AAE-AAB3-516C6B7B3EF7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CA654-03E5-4745-9F6F-4D6300BE56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6302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20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41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5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7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58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51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52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3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4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5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6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21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2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3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4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7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8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9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0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1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2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3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4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5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6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7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0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1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2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3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4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5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7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9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82329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370013"/>
            <a:ext cx="9287933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tr-TR" noProof="0" smtClean="0"/>
              <a:t>Asıl başlık stili için tıklatın</a:t>
            </a:r>
          </a:p>
        </p:txBody>
      </p:sp>
      <p:sp>
        <p:nvSpPr>
          <p:cNvPr id="182330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02934" y="3886200"/>
            <a:ext cx="7520517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tr-TR" noProof="0" smtClean="0"/>
              <a:t>Asıl alt başlık stilini düzenlemek için tıklatın</a:t>
            </a:r>
          </a:p>
        </p:txBody>
      </p:sp>
      <p:sp>
        <p:nvSpPr>
          <p:cNvPr id="59" name="Rectangle 5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0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1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D8E6E-6E52-43EB-95E3-87B9E5F68CC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28877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05B60-8368-43D9-A094-BF1458D4694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2091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B9B98-C649-4C61-8D33-2A48FD21E35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90324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351367" y="1598613"/>
            <a:ext cx="4821767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5376334" y="1598613"/>
            <a:ext cx="4823884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10C8E-AA47-4993-901D-C14E5A2E827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48415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0AD6D-24D1-4093-B9FC-A8FE61B098A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55333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DD01F-7D1C-4BD6-97CF-BB668A44D0A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84052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F2C3A-20F8-4F8A-BE71-BC362A66681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58940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24F44-2E01-4497-B60A-C3ABF635F39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12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F7ADA-11EF-4AAE-AAB3-516C6B7B3EF7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CA654-03E5-4745-9F6F-4D6300BE56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91829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F7300-974A-496D-BBD9-21A6F5398FD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13648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57BD3-78AB-429C-A03D-F8C65556E03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24762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770285" y="227014"/>
            <a:ext cx="2491316" cy="5868987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292100" y="227014"/>
            <a:ext cx="7274984" cy="586898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055B9-33DF-4392-B4F1-2C798AB1920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969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F7ADA-11EF-4AAE-AAB3-516C6B7B3EF7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CA654-03E5-4745-9F6F-4D6300BE56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8385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F7ADA-11EF-4AAE-AAB3-516C6B7B3EF7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CA654-03E5-4745-9F6F-4D6300BE56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2195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F7ADA-11EF-4AAE-AAB3-516C6B7B3EF7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CA654-03E5-4745-9F6F-4D6300BE56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0895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F7ADA-11EF-4AAE-AAB3-516C6B7B3EF7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CA654-03E5-4745-9F6F-4D6300BE56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0618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F7ADA-11EF-4AAE-AAB3-516C6B7B3EF7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CA654-03E5-4745-9F6F-4D6300BE56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6941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F7ADA-11EF-4AAE-AAB3-516C6B7B3EF7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CA654-03E5-4745-9F6F-4D6300BE56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5780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F7ADA-11EF-4AAE-AAB3-516C6B7B3EF7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CA654-03E5-4745-9F6F-4D6300BE56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6251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CF7ADA-11EF-4AAE-AAB3-516C6B7B3EF7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ECA654-03E5-4745-9F6F-4D6300BE56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4393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1032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033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253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047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1068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1077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1084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1085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107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1079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0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1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2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3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1069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0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1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2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3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4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5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6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1048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1049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0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1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2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3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4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5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6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7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8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9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0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1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2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3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4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5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6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7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1036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295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81296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39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0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1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2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301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4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303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6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027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92101" y="227013"/>
            <a:ext cx="99695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8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367" y="1598613"/>
            <a:ext cx="9848851" cy="4497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181307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02168" y="6242051"/>
            <a:ext cx="2377017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8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09900" y="6248401"/>
            <a:ext cx="4607984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9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23201" y="6248401"/>
            <a:ext cx="234103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41ADDA27-02A7-4EF6-B2F3-90716DA9AB6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3797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6450"/>
          </a:xfrm>
        </p:spPr>
        <p:txBody>
          <a:bodyPr/>
          <a:lstStyle/>
          <a:p>
            <a:pPr algn="ctr" eaLnBrk="1" hangingPunct="1"/>
            <a:r>
              <a:rPr lang="tr-TR" altLang="tr-TR" sz="2400" b="1" dirty="0">
                <a:solidFill>
                  <a:srgbClr val="FF0000"/>
                </a:solidFill>
              </a:rPr>
              <a:t>DISEASE IN POPULATION</a:t>
            </a:r>
            <a:endParaRPr lang="tr-TR" altLang="tr-TR" sz="2400" b="1" dirty="0">
              <a:solidFill>
                <a:srgbClr val="FF0000"/>
              </a:solidFill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/>
            <a:r>
              <a:rPr lang="en-US" altLang="tr-TR" sz="2800" dirty="0">
                <a:solidFill>
                  <a:srgbClr val="FF0000"/>
                </a:solidFill>
              </a:rPr>
              <a:t>Cumulative incidence (KI)</a:t>
            </a:r>
          </a:p>
          <a:p>
            <a:pPr eaLnBrk="1" hangingPunct="1"/>
            <a:r>
              <a:rPr lang="en-US" altLang="tr-TR" sz="2400" dirty="0">
                <a:solidFill>
                  <a:srgbClr val="FFFF00"/>
                </a:solidFill>
              </a:rPr>
              <a:t>In a population, the ratio of diseased animals to healthy animals at the beginning of the period is healthy at the beginning of a certain period,</a:t>
            </a:r>
          </a:p>
          <a:p>
            <a:pPr eaLnBrk="1" hangingPunct="1"/>
            <a:r>
              <a:rPr lang="en-US" altLang="tr-TR" sz="2400" dirty="0">
                <a:solidFill>
                  <a:srgbClr val="FFFF00"/>
                </a:solidFill>
              </a:rPr>
              <a:t>KI does not depend on time dimension and takes a value between 0 and 1</a:t>
            </a:r>
          </a:p>
          <a:p>
            <a:pPr eaLnBrk="1" hangingPunct="1"/>
            <a:r>
              <a:rPr lang="en-US" altLang="tr-TR" sz="2400" dirty="0">
                <a:solidFill>
                  <a:srgbClr val="FFFF00"/>
                </a:solidFill>
              </a:rPr>
              <a:t>If 10 dogs in a dog farm develop pneumonia within a week and there are 50 dogs at the beginning of the week, then for this week KI: 10:50 = 0,2</a:t>
            </a:r>
          </a:p>
          <a:p>
            <a:pPr eaLnBrk="1" hangingPunct="1"/>
            <a:r>
              <a:rPr lang="en-US" altLang="tr-TR" sz="2400" dirty="0">
                <a:solidFill>
                  <a:srgbClr val="FFFF00"/>
                </a:solidFill>
              </a:rPr>
              <a:t>If more pneumonia develops in 10 dogs in the second week on the same farm, KI: 20:50 = 0.4 for two weeks</a:t>
            </a:r>
            <a:endParaRPr lang="tr-TR" altLang="tr-TR" sz="2400" dirty="0" smtClean="0">
              <a:solidFill>
                <a:srgbClr val="FFFF00"/>
              </a:solidFill>
            </a:endParaRPr>
          </a:p>
        </p:txBody>
      </p:sp>
      <p:sp>
        <p:nvSpPr>
          <p:cNvPr id="59396" name="Line 4"/>
          <p:cNvSpPr>
            <a:spLocks noChangeShapeType="1"/>
          </p:cNvSpPr>
          <p:nvPr/>
        </p:nvSpPr>
        <p:spPr bwMode="auto">
          <a:xfrm>
            <a:off x="2133601" y="1066800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160773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6214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6450"/>
          </a:xfrm>
        </p:spPr>
        <p:txBody>
          <a:bodyPr/>
          <a:lstStyle/>
          <a:p>
            <a:pPr algn="ctr" eaLnBrk="1" hangingPunct="1"/>
            <a:r>
              <a:rPr lang="tr-TR" altLang="tr-TR" sz="2800" b="1" dirty="0">
                <a:solidFill>
                  <a:srgbClr val="FF0000"/>
                </a:solidFill>
              </a:rPr>
              <a:t>DISEASE IN POPULATION</a:t>
            </a:r>
            <a:endParaRPr lang="tr-TR" altLang="tr-TR" sz="2800" b="1" dirty="0">
              <a:solidFill>
                <a:srgbClr val="FF0000"/>
              </a:solidFill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/>
            <a:endParaRPr lang="tr-TR" altLang="tr-TR" sz="2400" dirty="0">
              <a:solidFill>
                <a:srgbClr val="FFFF00"/>
              </a:solidFill>
            </a:endParaRPr>
          </a:p>
          <a:p>
            <a:pPr eaLnBrk="1" hangingPunct="1"/>
            <a:endParaRPr lang="tr-TR" altLang="tr-TR" sz="2400" dirty="0">
              <a:solidFill>
                <a:srgbClr val="FFFF00"/>
              </a:solidFill>
            </a:endParaRPr>
          </a:p>
          <a:p>
            <a:pPr eaLnBrk="1" hangingPunct="1"/>
            <a:r>
              <a:rPr lang="en-US" altLang="tr-TR" sz="2400" dirty="0">
                <a:solidFill>
                  <a:srgbClr val="FF0000"/>
                </a:solidFill>
              </a:rPr>
              <a:t>The relationship between prevalence and incidence</a:t>
            </a:r>
          </a:p>
          <a:p>
            <a:pPr eaLnBrk="1" hangingPunct="1"/>
            <a:r>
              <a:rPr lang="en-US" altLang="tr-TR" sz="2400" dirty="0">
                <a:solidFill>
                  <a:srgbClr val="FF0000"/>
                </a:solidFill>
              </a:rPr>
              <a:t>Prevalence depends on the duration and incidence of the disease</a:t>
            </a:r>
          </a:p>
          <a:p>
            <a:pPr eaLnBrk="1" hangingPunct="1"/>
            <a:r>
              <a:rPr lang="en-US" altLang="tr-TR" sz="2400" dirty="0">
                <a:solidFill>
                  <a:srgbClr val="FF0000"/>
                </a:solidFill>
              </a:rPr>
              <a:t>Reducing the incidence of the disease also reduces the </a:t>
            </a:r>
            <a:r>
              <a:rPr lang="en-US" altLang="tr-TR" sz="2400" dirty="0" smtClean="0">
                <a:solidFill>
                  <a:srgbClr val="FF0000"/>
                </a:solidFill>
              </a:rPr>
              <a:t>prevalence</a:t>
            </a:r>
            <a:endParaRPr lang="tr-TR" altLang="tr-TR" sz="2400" dirty="0" smtClean="0">
              <a:solidFill>
                <a:srgbClr val="FF0000"/>
              </a:solidFill>
            </a:endParaRPr>
          </a:p>
          <a:p>
            <a:pPr eaLnBrk="1" hangingPunct="1"/>
            <a:endParaRPr lang="tr-TR" altLang="tr-TR" sz="2400" dirty="0">
              <a:solidFill>
                <a:srgbClr val="FF0000"/>
              </a:solidFill>
            </a:endParaRPr>
          </a:p>
          <a:p>
            <a:pPr eaLnBrk="1" hangingPunct="1"/>
            <a:r>
              <a:rPr lang="tr-TR" altLang="tr-TR" sz="2400" dirty="0" smtClean="0">
                <a:solidFill>
                  <a:srgbClr val="FFFF00"/>
                </a:solidFill>
              </a:rPr>
              <a:t>P </a:t>
            </a:r>
            <a:r>
              <a:rPr lang="tr-TR" altLang="tr-TR" sz="2400" dirty="0">
                <a:solidFill>
                  <a:srgbClr val="FFFF00"/>
                </a:solidFill>
              </a:rPr>
              <a:t>= </a:t>
            </a:r>
            <a:r>
              <a:rPr lang="tr-TR" altLang="tr-TR" sz="2400" dirty="0" smtClean="0">
                <a:solidFill>
                  <a:srgbClr val="FFFF00"/>
                </a:solidFill>
              </a:rPr>
              <a:t>I </a:t>
            </a:r>
            <a:r>
              <a:rPr lang="tr-TR" altLang="tr-TR" sz="2400" dirty="0" smtClean="0">
                <a:solidFill>
                  <a:srgbClr val="FFFF00"/>
                </a:solidFill>
              </a:rPr>
              <a:t>x </a:t>
            </a:r>
            <a:r>
              <a:rPr lang="tr-TR" altLang="tr-TR" sz="2400" dirty="0">
                <a:solidFill>
                  <a:srgbClr val="FFFF00"/>
                </a:solidFill>
              </a:rPr>
              <a:t>S</a:t>
            </a:r>
          </a:p>
          <a:p>
            <a:pPr lvl="2" eaLnBrk="1" hangingPunct="1">
              <a:buFontTx/>
              <a:buNone/>
            </a:pPr>
            <a:endParaRPr lang="tr-TR" altLang="tr-TR" dirty="0" smtClean="0">
              <a:solidFill>
                <a:srgbClr val="FFFF00"/>
              </a:solidFill>
            </a:endParaRPr>
          </a:p>
          <a:p>
            <a:pPr lvl="2" eaLnBrk="1" hangingPunct="1"/>
            <a:endParaRPr lang="tr-TR" altLang="tr-TR" dirty="0" smtClean="0">
              <a:solidFill>
                <a:srgbClr val="FFFF00"/>
              </a:solidFill>
            </a:endParaRPr>
          </a:p>
        </p:txBody>
      </p:sp>
      <p:sp>
        <p:nvSpPr>
          <p:cNvPr id="60420" name="Line 4"/>
          <p:cNvSpPr>
            <a:spLocks noChangeShapeType="1"/>
          </p:cNvSpPr>
          <p:nvPr/>
        </p:nvSpPr>
        <p:spPr bwMode="auto">
          <a:xfrm>
            <a:off x="2133601" y="1066800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161797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1328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6450"/>
          </a:xfrm>
        </p:spPr>
        <p:txBody>
          <a:bodyPr/>
          <a:lstStyle/>
          <a:p>
            <a:pPr algn="ctr" eaLnBrk="1" hangingPunct="1"/>
            <a:r>
              <a:rPr lang="tr-TR" altLang="tr-TR" sz="2800" dirty="0">
                <a:solidFill>
                  <a:srgbClr val="FF0000"/>
                </a:solidFill>
              </a:rPr>
              <a:t>DISEASE IN POPULATION</a:t>
            </a:r>
            <a:endParaRPr lang="tr-TR" altLang="tr-TR" sz="2800" dirty="0">
              <a:solidFill>
                <a:srgbClr val="FF0000"/>
              </a:solidFill>
            </a:endParaRP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/>
            <a:r>
              <a:rPr lang="en-US" altLang="tr-TR" sz="2400" b="1" dirty="0">
                <a:solidFill>
                  <a:srgbClr val="FF0000"/>
                </a:solidFill>
              </a:rPr>
              <a:t>Epidemiological rates</a:t>
            </a:r>
          </a:p>
          <a:p>
            <a:pPr eaLnBrk="1" hangingPunct="1"/>
            <a:r>
              <a:rPr lang="en-US" altLang="tr-TR" sz="2400" b="1" dirty="0">
                <a:solidFill>
                  <a:srgbClr val="FFFF00"/>
                </a:solidFill>
              </a:rPr>
              <a:t>Morbidity = The ratio of sick animals to total population</a:t>
            </a:r>
          </a:p>
          <a:p>
            <a:pPr eaLnBrk="1" hangingPunct="1"/>
            <a:r>
              <a:rPr lang="en-US" altLang="tr-TR" sz="2400" b="1" dirty="0">
                <a:solidFill>
                  <a:srgbClr val="FFFF00"/>
                </a:solidFill>
              </a:rPr>
              <a:t>Mortality = the proportion of dead animals to total population</a:t>
            </a:r>
          </a:p>
          <a:p>
            <a:pPr eaLnBrk="1" hangingPunct="1"/>
            <a:r>
              <a:rPr lang="en-US" altLang="tr-TR" sz="2400" b="1" dirty="0" err="1">
                <a:solidFill>
                  <a:srgbClr val="FFFF00"/>
                </a:solidFill>
              </a:rPr>
              <a:t>Letalite</a:t>
            </a:r>
            <a:r>
              <a:rPr lang="en-US" altLang="tr-TR" sz="2400" b="1" dirty="0">
                <a:solidFill>
                  <a:srgbClr val="FFFF00"/>
                </a:solidFill>
              </a:rPr>
              <a:t> = Ratio of dead animals to sick animals</a:t>
            </a:r>
          </a:p>
          <a:p>
            <a:pPr eaLnBrk="1" hangingPunct="1"/>
            <a:r>
              <a:rPr lang="en-US" altLang="tr-TR" sz="2400" b="1" dirty="0">
                <a:solidFill>
                  <a:srgbClr val="FFFF00"/>
                </a:solidFill>
              </a:rPr>
              <a:t>Raw mortality rate</a:t>
            </a:r>
          </a:p>
          <a:p>
            <a:pPr eaLnBrk="1" hangingPunct="1"/>
            <a:r>
              <a:rPr lang="en-US" altLang="tr-TR" sz="2400" b="1" dirty="0">
                <a:solidFill>
                  <a:srgbClr val="FFFF00"/>
                </a:solidFill>
              </a:rPr>
              <a:t>Age-specific mortality rate</a:t>
            </a:r>
          </a:p>
          <a:p>
            <a:pPr eaLnBrk="1" hangingPunct="1"/>
            <a:r>
              <a:rPr lang="en-US" altLang="tr-TR" sz="2400" b="1" dirty="0">
                <a:solidFill>
                  <a:srgbClr val="FFFF00"/>
                </a:solidFill>
              </a:rPr>
              <a:t>Maternal mortality rate</a:t>
            </a:r>
          </a:p>
          <a:p>
            <a:pPr eaLnBrk="1" hangingPunct="1"/>
            <a:r>
              <a:rPr lang="en-US" altLang="tr-TR" sz="2400" b="1" dirty="0">
                <a:solidFill>
                  <a:srgbClr val="FFFF00"/>
                </a:solidFill>
              </a:rPr>
              <a:t>Fetal death rate, etc.</a:t>
            </a:r>
            <a:endParaRPr lang="tr-TR" altLang="tr-TR" sz="2000" dirty="0">
              <a:solidFill>
                <a:srgbClr val="FFFF00"/>
              </a:solidFill>
            </a:endParaRPr>
          </a:p>
          <a:p>
            <a:pPr lvl="2" eaLnBrk="1" hangingPunct="1"/>
            <a:endParaRPr lang="tr-TR" altLang="tr-TR" sz="2000" dirty="0">
              <a:solidFill>
                <a:srgbClr val="FFFF00"/>
              </a:solidFill>
            </a:endParaRPr>
          </a:p>
        </p:txBody>
      </p:sp>
      <p:sp>
        <p:nvSpPr>
          <p:cNvPr id="61444" name="Line 4"/>
          <p:cNvSpPr>
            <a:spLocks noChangeShapeType="1"/>
          </p:cNvSpPr>
          <p:nvPr/>
        </p:nvSpPr>
        <p:spPr bwMode="auto">
          <a:xfrm>
            <a:off x="2133601" y="1066800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162821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9339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191</Words>
  <Application>Microsoft Office PowerPoint</Application>
  <PresentationFormat>Widescreen</PresentationFormat>
  <Paragraphs>23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Kimono</vt:lpstr>
      <vt:lpstr>DISEASE IN POPULATION</vt:lpstr>
      <vt:lpstr>DISEASE IN POPULATION</vt:lpstr>
      <vt:lpstr>DISEASE IN POPULATION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POPÜLASYONDA HASTALIK</dc:title>
  <dc:creator>Windows Kullanıcısı</dc:creator>
  <cp:lastModifiedBy>Windows Kullanıcısı</cp:lastModifiedBy>
  <cp:revision>2</cp:revision>
  <dcterms:created xsi:type="dcterms:W3CDTF">2018-02-14T10:11:30Z</dcterms:created>
  <dcterms:modified xsi:type="dcterms:W3CDTF">2018-02-15T09:05:30Z</dcterms:modified>
</cp:coreProperties>
</file>