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49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71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30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887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0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03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84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533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405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894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182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364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476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3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1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8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61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9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78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25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7ADA-11EF-4AAE-AAB3-516C6B7B3EF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39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79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400" b="1" dirty="0">
                <a:solidFill>
                  <a:srgbClr val="FF0000"/>
                </a:solidFill>
              </a:rPr>
              <a:t>DISEASE IN POPULATION</a:t>
            </a:r>
            <a:endParaRPr lang="tr-TR" altLang="tr-TR" sz="2400" b="1" dirty="0">
              <a:solidFill>
                <a:srgbClr val="FF00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800" dirty="0">
                <a:solidFill>
                  <a:srgbClr val="FF0000"/>
                </a:solidFill>
              </a:rPr>
              <a:t>Cumulative incidence (KI)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In a population, the ratio of diseased animals to healthy animals at the beginning of the period is healthy at the beginning of a certain period,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KI does not depend on time dimension and takes a value between 0 and 1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If 10 dogs in a dog farm develop pneumonia within a week and there are 50 dogs at the beginning of the week, then for this week KI: 10:50 = 0,2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If more pneumonia develops in 10 dogs in the second week on the same farm, KI: 20:50 = 0.4 for two weeks</a:t>
            </a:r>
            <a:endParaRPr lang="tr-TR" altLang="tr-TR" sz="2400" dirty="0" smtClean="0">
              <a:solidFill>
                <a:srgbClr val="FFFF00"/>
              </a:solidFill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400" dirty="0">
                <a:solidFill>
                  <a:srgbClr val="FF0000"/>
                </a:solidFill>
              </a:rPr>
              <a:t>The relationship between prevalence and incidence</a:t>
            </a:r>
          </a:p>
          <a:p>
            <a:pPr eaLnBrk="1" hangingPunct="1"/>
            <a:r>
              <a:rPr lang="en-US" altLang="tr-TR" sz="2400" dirty="0">
                <a:solidFill>
                  <a:srgbClr val="FF0000"/>
                </a:solidFill>
              </a:rPr>
              <a:t>Prevalence depends on the duration and incidence of the disease</a:t>
            </a:r>
          </a:p>
          <a:p>
            <a:pPr eaLnBrk="1" hangingPunct="1"/>
            <a:r>
              <a:rPr lang="en-US" altLang="tr-TR" sz="2400" dirty="0">
                <a:solidFill>
                  <a:srgbClr val="FF0000"/>
                </a:solidFill>
              </a:rPr>
              <a:t>Reducing the incidence of the disease also reduces the </a:t>
            </a:r>
            <a:r>
              <a:rPr lang="en-US" altLang="tr-TR" sz="2400" dirty="0" smtClean="0">
                <a:solidFill>
                  <a:srgbClr val="FF0000"/>
                </a:solidFill>
              </a:rPr>
              <a:t>prevalence</a:t>
            </a:r>
            <a:endParaRPr lang="tr-TR" altLang="tr-TR" sz="2400" dirty="0" smtClean="0">
              <a:solidFill>
                <a:srgbClr val="FF0000"/>
              </a:solidFill>
            </a:endParaRPr>
          </a:p>
          <a:p>
            <a:pPr eaLnBrk="1" hangingPunct="1"/>
            <a:endParaRPr lang="tr-TR" altLang="tr-TR" sz="2400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2400" dirty="0" smtClean="0">
                <a:solidFill>
                  <a:srgbClr val="FFFF00"/>
                </a:solidFill>
              </a:rPr>
              <a:t>P </a:t>
            </a:r>
            <a:r>
              <a:rPr lang="tr-TR" altLang="tr-TR" sz="2400" dirty="0">
                <a:solidFill>
                  <a:srgbClr val="FFFF00"/>
                </a:solidFill>
              </a:rPr>
              <a:t>= </a:t>
            </a:r>
            <a:r>
              <a:rPr lang="tr-TR" altLang="tr-TR" sz="2400" dirty="0" smtClean="0">
                <a:solidFill>
                  <a:srgbClr val="FFFF00"/>
                </a:solidFill>
              </a:rPr>
              <a:t>I </a:t>
            </a:r>
            <a:r>
              <a:rPr lang="tr-TR" altLang="tr-TR" sz="2400" dirty="0" smtClean="0">
                <a:solidFill>
                  <a:srgbClr val="FFFF00"/>
                </a:solidFill>
              </a:rPr>
              <a:t>x </a:t>
            </a:r>
            <a:r>
              <a:rPr lang="tr-TR" altLang="tr-TR" sz="2400" dirty="0">
                <a:solidFill>
                  <a:srgbClr val="FFFF00"/>
                </a:solidFill>
              </a:rPr>
              <a:t>S</a:t>
            </a:r>
          </a:p>
          <a:p>
            <a:pPr lvl="2" eaLnBrk="1" hangingPunct="1"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  <a:p>
            <a:pPr lvl="2" eaLnBrk="1" hangingPunct="1"/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DISEASE IN POPULATION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400" b="1" dirty="0">
                <a:solidFill>
                  <a:srgbClr val="FF0000"/>
                </a:solidFill>
              </a:rPr>
              <a:t>Epidemiological rates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Morbidity = The ratio of sick animals to total population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Mortality = the proportion of dead animals to total population</a:t>
            </a:r>
          </a:p>
          <a:p>
            <a:pPr eaLnBrk="1" hangingPunct="1"/>
            <a:r>
              <a:rPr lang="en-US" altLang="tr-TR" sz="2400" b="1" dirty="0" err="1">
                <a:solidFill>
                  <a:srgbClr val="FFFF00"/>
                </a:solidFill>
              </a:rPr>
              <a:t>Letalite</a:t>
            </a:r>
            <a:r>
              <a:rPr lang="en-US" altLang="tr-TR" sz="2400" b="1" dirty="0">
                <a:solidFill>
                  <a:srgbClr val="FFFF00"/>
                </a:solidFill>
              </a:rPr>
              <a:t> = Ratio of dead animals to sick animals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Raw mortality rate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Age-specific mortality rate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Maternal mortality rate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Fetal death rate, etc.</a:t>
            </a: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DISEASE IN POPULATION</vt:lpstr>
      <vt:lpstr>DISEASE IN POPULATION</vt:lpstr>
      <vt:lpstr>DISEASE IN 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POPÜLASYONDA HASTALIK</dc:title>
  <dc:creator>Windows Kullanıcısı</dc:creator>
  <cp:lastModifiedBy>Windows Kullanıcısı</cp:lastModifiedBy>
  <cp:revision>2</cp:revision>
  <dcterms:created xsi:type="dcterms:W3CDTF">2018-02-14T10:11:30Z</dcterms:created>
  <dcterms:modified xsi:type="dcterms:W3CDTF">2018-02-15T09:05:30Z</dcterms:modified>
</cp:coreProperties>
</file>