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sldIdLst>
    <p:sldId id="272" r:id="rId3"/>
    <p:sldId id="258" r:id="rId4"/>
    <p:sldId id="260" r:id="rId5"/>
    <p:sldId id="262" r:id="rId6"/>
    <p:sldId id="263" r:id="rId7"/>
    <p:sldId id="27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94" d="100"/>
          <a:sy n="94" d="100"/>
        </p:scale>
        <p:origin x="-384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211917" y="1600200"/>
            <a:ext cx="9116483" cy="3200400"/>
            <a:chOff x="1045" y="1008"/>
            <a:chExt cx="4307" cy="2016"/>
          </a:xfrm>
        </p:grpSpPr>
        <p:sp>
          <p:nvSpPr>
            <p:cNvPr id="5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7783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14400" y="1219201"/>
            <a:ext cx="103632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pPr lvl="0"/>
            <a:r>
              <a:rPr lang="tr-TR" altLang="tr-TR" noProof="0" smtClean="0"/>
              <a:t>Asıl başlık stili için tıklatın</a:t>
            </a:r>
          </a:p>
        </p:txBody>
      </p:sp>
      <p:sp>
        <p:nvSpPr>
          <p:cNvPr id="7783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743200" y="3505200"/>
            <a:ext cx="8534400" cy="17526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tr-TR" altLang="tr-TR" noProof="0" smtClean="0"/>
              <a:t>Asıl alt başlık stilini düzenlemek için tıklatın</a:t>
            </a: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45A5BC2-5867-4DAA-BE82-0F8EEA81D951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030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AD9E44-D551-432F-9358-128D1CED5AB1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3115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5CB33E-0B3C-4AED-B090-2B3B6857FA67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2353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44135B-9DE8-4808-8118-60DEB1D6DABC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762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9E8018-7EC8-4478-8070-48AC82470DAE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8496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848542-3A72-4F2B-9977-628BF28DA676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686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1E0204-4EFD-48D9-A85C-E0B4114F7018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6399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5698F9-BA04-4363-AA88-E05903BA664A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659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A5BC36-C806-447D-8F15-11CD13756D61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6567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B50BED-269B-4343-B4B0-ECA563F3E18A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0870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628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628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AE949A-BCA5-4422-B7E7-03DA0808DB93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271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428752" y="304800"/>
            <a:ext cx="10153649" cy="1106488"/>
            <a:chOff x="675" y="192"/>
            <a:chExt cx="4797" cy="697"/>
          </a:xfrm>
        </p:grpSpPr>
        <p:sp>
          <p:nvSpPr>
            <p:cNvPr id="1032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3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4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5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6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7680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681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681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4957438-588C-4F2D-A5C5-19A8134466F2}" type="slidenum">
              <a:rPr lang="tr-TR" altLang="tr-T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031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393174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27383" y="476675"/>
            <a:ext cx="11425269" cy="792807"/>
          </a:xfrm>
        </p:spPr>
        <p:txBody>
          <a:bodyPr/>
          <a:lstStyle/>
          <a:p>
            <a:pPr algn="ctr" eaLnBrk="1" hangingPunct="1"/>
            <a:r>
              <a:rPr lang="tr-TR" altLang="tr-TR" sz="4000" b="1" dirty="0">
                <a:solidFill>
                  <a:srgbClr val="000000"/>
                </a:solidFill>
                <a:latin typeface="Times New Roman" pitchFamily="18" charset="0"/>
              </a:rPr>
              <a:t>TARIMSAL YAPILARIN TASARIMI </a:t>
            </a:r>
            <a:endParaRPr lang="tr-TR" altLang="tr-TR" sz="4000" b="1" dirty="0" smtClean="0">
              <a:latin typeface="Times New Roman" pitchFamily="18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89760" y="2636912"/>
            <a:ext cx="10014209" cy="3168352"/>
          </a:xfrm>
        </p:spPr>
        <p:txBody>
          <a:bodyPr/>
          <a:lstStyle/>
          <a:p>
            <a:pPr algn="l" eaLnBrk="1" hangingPunct="1"/>
            <a:r>
              <a:rPr lang="tr-TR" altLang="tr-TR" b="1" dirty="0" smtClean="0">
                <a:latin typeface="Times New Roman" pitchFamily="18" charset="0"/>
              </a:rPr>
              <a:t>                 11. HAFTA	   </a:t>
            </a:r>
          </a:p>
          <a:p>
            <a:pPr algn="l" eaLnBrk="1" hangingPunct="1"/>
            <a:r>
              <a:rPr lang="tr-TR" altLang="tr-TR" sz="2000" dirty="0" smtClean="0">
                <a:latin typeface="Arial" panose="020B0604020202020204" pitchFamily="34" charset="0"/>
              </a:rPr>
              <a:t>                                                                </a:t>
            </a:r>
            <a:r>
              <a:rPr lang="tr-TR" altLang="tr-TR" sz="2000" b="1" i="1" dirty="0" smtClean="0">
                <a:latin typeface="Arial" panose="020B0604020202020204" pitchFamily="34" charset="0"/>
              </a:rPr>
              <a:t>SERALARIN TASARIMI</a:t>
            </a:r>
            <a:endParaRPr lang="tr-TR" altLang="tr-TR" b="1" i="1" dirty="0" smtClean="0">
              <a:latin typeface="Times New Roman" pitchFamily="18" charset="0"/>
            </a:endParaRPr>
          </a:p>
          <a:p>
            <a:pPr eaLnBrk="1" hangingPunct="1"/>
            <a:endParaRPr lang="tr-TR" altLang="tr-TR" b="1" dirty="0" smtClean="0">
              <a:latin typeface="Times New Roman" pitchFamily="18" charset="0"/>
            </a:endParaRPr>
          </a:p>
          <a:p>
            <a:pPr eaLnBrk="1" hangingPunct="1"/>
            <a:endParaRPr lang="tr-TR" altLang="tr-TR" b="1" dirty="0">
              <a:latin typeface="Times New Roman" pitchFamily="18" charset="0"/>
            </a:endParaRPr>
          </a:p>
          <a:p>
            <a:pPr eaLnBrk="1" hangingPunct="1"/>
            <a:r>
              <a:rPr lang="tr-TR" altLang="tr-TR" b="1" dirty="0" err="1" smtClean="0">
                <a:latin typeface="Times New Roman" pitchFamily="18" charset="0"/>
              </a:rPr>
              <a:t>Prof.Dr</a:t>
            </a:r>
            <a:r>
              <a:rPr lang="tr-TR" altLang="tr-TR" b="1" dirty="0" smtClean="0">
                <a:latin typeface="Times New Roman" pitchFamily="18" charset="0"/>
              </a:rPr>
              <a:t>. Metin OLGUN</a:t>
            </a:r>
          </a:p>
          <a:p>
            <a:pPr eaLnBrk="1" hangingPunct="1"/>
            <a:r>
              <a:rPr lang="tr-TR" altLang="tr-TR" b="1" dirty="0" smtClean="0">
                <a:latin typeface="Times New Roman" pitchFamily="18" charset="0"/>
              </a:rPr>
              <a:t>Doç</a:t>
            </a:r>
            <a:r>
              <a:rPr lang="tr-TR" altLang="tr-TR" b="1" dirty="0" smtClean="0">
                <a:latin typeface="Times New Roman" pitchFamily="18" charset="0"/>
              </a:rPr>
              <a:t>. Dr. Havva Eylem POLAT</a:t>
            </a:r>
          </a:p>
          <a:p>
            <a:pPr eaLnBrk="1" hangingPunct="1"/>
            <a:endParaRPr lang="tr-TR" altLang="tr-TR" b="1" dirty="0" smtClean="0">
              <a:latin typeface="Times New Roman" pitchFamily="18" charset="0"/>
            </a:endParaRPr>
          </a:p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350042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2"/>
          <p:cNvSpPr txBox="1"/>
          <p:nvPr/>
        </p:nvSpPr>
        <p:spPr>
          <a:xfrm>
            <a:off x="633374" y="1360753"/>
            <a:ext cx="10417066" cy="40965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89583"/>
              </a:lnSpc>
            </a:pPr>
            <a:r>
              <a:rPr lang="en-US" altLang="zh-CN" sz="2200" b="1" i="1" spc="4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Doğal</a:t>
            </a:r>
            <a:r>
              <a:rPr lang="en-US" altLang="zh-CN" sz="2200" b="1" i="1" spc="2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b="1" i="1" spc="4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200" b="1" i="1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b="1" i="1" spc="34" dirty="0">
                <a:solidFill>
                  <a:srgbClr val="000000"/>
                </a:solidFill>
                <a:latin typeface="Times New Roman"/>
                <a:ea typeface="Times New Roman"/>
              </a:rPr>
              <a:t>sisteminin</a:t>
            </a:r>
            <a:r>
              <a:rPr lang="en-US" altLang="zh-CN" sz="2200" b="1" i="1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uygulandığı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seralarda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ea typeface="Times New Roman"/>
              </a:rPr>
              <a:t>giriş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çıkışı,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pencereleri</a:t>
            </a:r>
            <a:r>
              <a:rPr lang="en-US" altLang="zh-CN" sz="22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2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sağlanır.</a:t>
            </a:r>
            <a:r>
              <a:rPr lang="en-US" altLang="zh-CN" sz="22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2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girişi</a:t>
            </a:r>
            <a:r>
              <a:rPr lang="en-US" altLang="zh-CN" sz="22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2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kullanılacak</a:t>
            </a:r>
            <a:r>
              <a:rPr lang="en-US" altLang="zh-CN" sz="22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pencereler</a:t>
            </a:r>
            <a:r>
              <a:rPr lang="en-US" altLang="zh-CN" sz="22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2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yan</a:t>
            </a:r>
            <a:r>
              <a:rPr lang="en-US" altLang="zh-CN" sz="22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duvarları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bulunur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6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tercihen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bitki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seviyesinin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damlalık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aşığına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ea typeface="Times New Roman"/>
              </a:rPr>
              <a:t>menteşelenecek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şekilde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yerleştirilirler.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çıkışı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kullanılacak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pencereler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ise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çatının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yüksek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noktası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mahyada</a:t>
            </a:r>
            <a:r>
              <a:rPr lang="en-US" altLang="zh-CN" sz="2200" spc="-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bulunurlar.</a:t>
            </a:r>
          </a:p>
          <a:p>
            <a:pPr marL="0" hangingPunct="0">
              <a:lnSpc>
                <a:spcPct val="95416"/>
              </a:lnSpc>
            </a:pP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Doğal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sistemi</a:t>
            </a:r>
            <a:r>
              <a:rPr lang="en-US" altLang="zh-CN" sz="2200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seralarda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her</a:t>
            </a:r>
            <a:r>
              <a:rPr lang="en-US" altLang="zh-CN" sz="2200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zaman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istenilen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düzeyde</a:t>
            </a:r>
            <a:r>
              <a:rPr lang="en-US" altLang="zh-CN" sz="2200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yapmak</a:t>
            </a:r>
            <a:r>
              <a:rPr lang="en-US" altLang="zh-CN" sz="2200" spc="11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olanaksızdır.</a:t>
            </a:r>
            <a:r>
              <a:rPr lang="en-US" altLang="zh-CN" sz="22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Rüzgarın</a:t>
            </a:r>
            <a:r>
              <a:rPr lang="en-US" altLang="zh-CN" sz="2200" spc="11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olmadığı,</a:t>
            </a:r>
            <a:r>
              <a:rPr lang="en-US" altLang="zh-CN" sz="22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iç</a:t>
            </a:r>
            <a:r>
              <a:rPr lang="en-US" altLang="zh-CN" sz="22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11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dış</a:t>
            </a:r>
            <a:r>
              <a:rPr lang="en-US" altLang="zh-CN" sz="22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sıcaklık</a:t>
            </a:r>
            <a:r>
              <a:rPr lang="en-US" altLang="zh-CN" sz="22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farkının</a:t>
            </a:r>
            <a:r>
              <a:rPr lang="en-US" altLang="zh-CN" sz="2200" spc="11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ortadan</a:t>
            </a:r>
            <a:r>
              <a:rPr lang="en-US" altLang="zh-CN" sz="22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kalktığı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dönemlerde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doğal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sistemi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yetersiz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kalır.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Özellikle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ea typeface="Times New Roman"/>
              </a:rPr>
              <a:t>gereksiniminin</a:t>
            </a:r>
            <a:r>
              <a:rPr lang="en-US" altLang="zh-CN" sz="22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fazla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olduğu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sıcak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yaz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ea typeface="Times New Roman"/>
              </a:rPr>
              <a:t>aylarında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ea typeface="Times New Roman"/>
              </a:rPr>
              <a:t>yetersizliği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ea typeface="Times New Roman"/>
              </a:rPr>
              <a:t>büyük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ea typeface="Times New Roman"/>
              </a:rPr>
              <a:t>sorunlara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neden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olabilir.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durumlarda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iç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dış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ortam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arasında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hareketinin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sağlanabilmesi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yeterli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basıncı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oluşturan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b="1" i="1" dirty="0">
                <a:solidFill>
                  <a:srgbClr val="000000"/>
                </a:solidFill>
                <a:latin typeface="Times New Roman"/>
                <a:ea typeface="Times New Roman"/>
              </a:rPr>
              <a:t>mekaniksel</a:t>
            </a:r>
            <a:r>
              <a:rPr lang="en-US" altLang="zh-CN" sz="2200" b="1" i="1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b="1" i="1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200" b="1" i="1" spc="1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b="1" i="1" dirty="0">
                <a:solidFill>
                  <a:srgbClr val="000000"/>
                </a:solidFill>
                <a:latin typeface="Times New Roman"/>
                <a:ea typeface="Times New Roman"/>
              </a:rPr>
              <a:t>sistemlerinin</a:t>
            </a:r>
            <a:r>
              <a:rPr lang="en-US" altLang="zh-CN" sz="2200" b="1" i="1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kullanılması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gerekir.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Seralarda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emici,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basıcı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kombine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tipte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mekaniksel</a:t>
            </a:r>
            <a:r>
              <a:rPr lang="en-US" altLang="zh-CN" sz="22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yaygın</a:t>
            </a:r>
            <a:r>
              <a:rPr lang="en-US" altLang="zh-CN" sz="22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-10" dirty="0">
                <a:solidFill>
                  <a:srgbClr val="000000"/>
                </a:solidFill>
                <a:latin typeface="Times New Roman"/>
                <a:ea typeface="Times New Roman"/>
              </a:rPr>
              <a:t>kullanılmaktadır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4"/>
          <p:cNvSpPr txBox="1"/>
          <p:nvPr/>
        </p:nvSpPr>
        <p:spPr>
          <a:xfrm>
            <a:off x="826617" y="571753"/>
            <a:ext cx="10424419" cy="54681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algn="just">
              <a:lnSpc>
                <a:spcPct val="100000"/>
              </a:lnSpc>
            </a:pP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Seralarda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soğutma</a:t>
            </a:r>
            <a:r>
              <a:rPr lang="en-US" altLang="zh-CN" sz="2400" b="1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</a:p>
          <a:p>
            <a:pPr marL="0" algn="just" hangingPunct="0">
              <a:lnSpc>
                <a:spcPct val="78750"/>
              </a:lnSpc>
            </a:pP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önce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belirtildiği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gibi,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bitkiler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uygun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sıcaklık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nem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değerlerinin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sağlanması,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bitki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sağlığı,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verimi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kalitesi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açısından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zorunludur.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nedenle,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seralarda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kış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mevsiminde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olduğu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yaz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mevsiminde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bitkisel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üretim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gerekli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optimum</a:t>
            </a:r>
            <a:r>
              <a:rPr lang="en-US" altLang="zh-CN"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çevre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koşulları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sağlanmalıdır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Seralarda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soğutma</a:t>
            </a:r>
            <a:r>
              <a:rPr lang="en-US" altLang="zh-CN"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işlemi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uygulamada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esas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ea typeface="Times New Roman"/>
              </a:rPr>
              <a:t>gölgeleme</a:t>
            </a:r>
            <a:r>
              <a:rPr lang="en-US" altLang="zh-CN" sz="2400" b="1" i="1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ea typeface="Times New Roman"/>
              </a:rPr>
              <a:t>buharlaşma</a:t>
            </a:r>
            <a:r>
              <a:rPr lang="en-US" altLang="zh-CN" sz="2400" b="1" i="1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b="1" i="1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ea typeface="Times New Roman"/>
              </a:rPr>
              <a:t>soğutma</a:t>
            </a:r>
            <a:r>
              <a:rPr lang="en-US" altLang="zh-CN" sz="2400" b="1" i="1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olmak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üzere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iki</a:t>
            </a:r>
            <a:r>
              <a:rPr lang="en-US" altLang="zh-CN"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şekilde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yapılır.</a:t>
            </a:r>
          </a:p>
          <a:p>
            <a:pPr marL="0" algn="just" hangingPunct="0">
              <a:lnSpc>
                <a:spcPct val="74583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Gölgeleme,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seracılık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işletmelerinde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yaygın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kullanılan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yöntemdir.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Gölgeleme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yönteminde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esas,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güneş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ışınlarının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içerisine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girişini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engelleyerek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aşırı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sıcaklık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yükselmesini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önlemektir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Seralarda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gölgeleme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yapmanın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basit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yolu,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örtü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malzemesinin</a:t>
            </a:r>
            <a:r>
              <a:rPr lang="en-US" altLang="zh-CN"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dıştan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püskürtme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yapılarak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kireç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boya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kaplanmasıdır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Modern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seralarda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ise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gölgeleme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gölgeleme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perdeleri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kullanılarak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yapılır.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perdeler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dışından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ya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içinden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mekaniksel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hareket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edebilir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Times New Roman"/>
                <a:ea typeface="Times New Roman"/>
              </a:rPr>
              <a:t>niteliktedir</a:t>
            </a:r>
            <a:r>
              <a:rPr lang="en-US" altLang="zh-CN" sz="2400" spc="-1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marL="0" algn="just" hangingPunct="0">
              <a:lnSpc>
                <a:spcPct val="95416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Buharlaşma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soğutma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yönteminde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esas,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içerisine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giren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ışık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miktarı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azaltılmadan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havasının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bitki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yaprak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sıcaklığının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düşürülmesidir.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Buharlaşma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soğutma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farklı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şekillerde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yapılabilir.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Genel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anlamda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yaygın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uygulamalar,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sırasında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seraya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giren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havanın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nemlendirilmesi,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havasına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doğrudan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suyun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püskürtülmesi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bitkilerin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ıslatılması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şeklinde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yapılmaktadır.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6"/>
          <p:cNvSpPr txBox="1"/>
          <p:nvPr/>
        </p:nvSpPr>
        <p:spPr>
          <a:xfrm>
            <a:off x="659282" y="523366"/>
            <a:ext cx="10424776" cy="60091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Seralarda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ısıtma</a:t>
            </a:r>
            <a:r>
              <a:rPr lang="en-US" altLang="zh-CN" sz="2400" b="1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</a:p>
          <a:p>
            <a:pPr marL="0" hangingPunct="0">
              <a:lnSpc>
                <a:spcPct val="88749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Bitkilerin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büyümeleri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gelişmeleri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içi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sıcaklığının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optimum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sınırlar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arasında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tutulması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gerekir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Nitekim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seraların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yapım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amacı,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doğal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koşulların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bitki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yetiştirilmesine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uygun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olmadığı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mevsimlerde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bitkiler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uygun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koşulların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yaratılarak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üretimin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yapılmasına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olanak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vermektir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Seralar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gerekli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ısı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miktarı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üzerinde;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hacmi,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dış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yüzey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alanı,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örtü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malzemesinin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çeşidi,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dış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ortam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sıcaklık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farklılığı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infiltrasyonu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miktarı</a:t>
            </a:r>
            <a:r>
              <a:rPr lang="en-US" altLang="zh-CN" sz="2400" spc="-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etkilidir.</a:t>
            </a:r>
          </a:p>
          <a:p>
            <a:pPr marL="0" hangingPunct="0">
              <a:lnSpc>
                <a:spcPct val="87083"/>
              </a:lnSpc>
            </a:pP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Seralarda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kış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aylarında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ısı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gereksiniminin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karşılanması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amacıyla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farklı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ısıtma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kullanılmaktadır.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Uygun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ısıtma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sistemlerinin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seçiminde;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kurulum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maliyeti,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yakıt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tüketimi,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seranın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yatay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düşey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boyutunda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sıcaklık</a:t>
            </a:r>
            <a:r>
              <a:rPr lang="en-US" altLang="zh-CN"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dağılımının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yeknesak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olması,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sistemin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denetim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altında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tutulabilme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olanağı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bakım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koşulları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faktörler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göz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önünde</a:t>
            </a:r>
            <a:r>
              <a:rPr lang="en-US" altLang="zh-CN" sz="2400" spc="-1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tutulmalıdır.</a:t>
            </a:r>
          </a:p>
          <a:p>
            <a:pPr marL="0" hangingPunct="0">
              <a:lnSpc>
                <a:spcPct val="95416"/>
              </a:lnSpc>
            </a:pP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Ülkemizde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seraların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ısıtılmasında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sobaların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kullanımı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oldukça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yaygındır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Sobalar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aile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işletmelerinde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yaygın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olup,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gece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düşen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sıcaklıklar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nedeniyle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bitkilerin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dona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karşı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korunması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amaçlanır.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Sobalarla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ısıtma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yapılmasının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önemli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sakıncaları,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içerisinde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arzu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edilen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sıcaklığın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her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zaman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sağlanamaması,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ısı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dağılımının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yeknesak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olmaması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çeşitli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zehirli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gazların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ortamına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Times New Roman"/>
                <a:ea typeface="Times New Roman"/>
              </a:rPr>
              <a:t>yayılabilmesidir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8"/>
          <p:cNvSpPr txBox="1"/>
          <p:nvPr/>
        </p:nvSpPr>
        <p:spPr>
          <a:xfrm>
            <a:off x="414527" y="276733"/>
            <a:ext cx="10423499" cy="41970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5416"/>
              </a:lnSpc>
            </a:pP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Seraların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ısıtılmasında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kullanılan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diğer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yöntem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merkezi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ısıtma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sistemleridir.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sistemde,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ısıtma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merkezinden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borular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aracılığı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sıcak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suyun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sıcak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havanın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dağıtımı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yapılır.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Ancak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uygulamada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suyun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ısıtılması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yaygın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kullanılmaktadır.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Kazanlarda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ısıtılan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su,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ısıtma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boruları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yardımıyla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içerisine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dağıtılır.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Merkezi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sistemde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sıcak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suyu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ileten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ısıtma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boruları,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duvarları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üzerine,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tabanına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taban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toprağı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içine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yeknesak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ısıtma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yapacak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şekilde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Times New Roman"/>
                <a:ea typeface="Times New Roman"/>
              </a:rPr>
              <a:t>yerleştirilebilir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marL="0" hangingPunct="0">
              <a:lnSpc>
                <a:spcPct val="95416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içi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sıcaklığının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korunması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amacıyla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ea typeface="Times New Roman"/>
              </a:rPr>
              <a:t>ısı</a:t>
            </a:r>
            <a:r>
              <a:rPr lang="en-US" altLang="zh-CN" sz="2400" b="1" i="1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ea typeface="Times New Roman"/>
              </a:rPr>
              <a:t>perdeleri</a:t>
            </a:r>
            <a:r>
              <a:rPr lang="en-US" altLang="zh-CN" sz="2400" b="1" i="1" spc="9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kullanılmaktadır.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Isı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perdeleri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özellikle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geceleri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kullanıldığında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iç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ortamından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dış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ortama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ısı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akışı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azalır.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Böylece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ısıtma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gereksinimi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azalarak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enerji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tüketimi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az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düzeye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indirilmiş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olur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Isı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perdeleri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sadece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ısı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korunumuna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yönelik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olabileceği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gibi,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ısı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korunumu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yanında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gölgeleme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yapma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etkisine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sahip</a:t>
            </a:r>
            <a:r>
              <a:rPr lang="en-US" altLang="zh-CN" sz="240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olabilir.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581863" y="1450766"/>
            <a:ext cx="10416492" cy="20853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87916"/>
              </a:lnSpc>
            </a:pPr>
            <a:r>
              <a:rPr lang="en-US" altLang="zh-CN" sz="2200" spc="3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İklimsel</a:t>
            </a:r>
            <a:r>
              <a:rPr lang="en-US" altLang="zh-CN" sz="2200" spc="2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çevre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koşulları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denetim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altında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tutularak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ea typeface="Times New Roman"/>
              </a:rPr>
              <a:t>tüm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ea typeface="Times New Roman"/>
              </a:rPr>
              <a:t>yıl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boyunca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ea typeface="Times New Roman"/>
              </a:rPr>
              <a:t>ekonomik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bitki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yetiştirilmesi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ea typeface="Times New Roman"/>
              </a:rPr>
              <a:t>uygun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koşulların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oluşturulduğu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tesislere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b="1" i="1" spc="34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200" b="1" i="1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ya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b="1" i="1" spc="25" dirty="0">
                <a:solidFill>
                  <a:srgbClr val="000000"/>
                </a:solidFill>
                <a:latin typeface="Times New Roman"/>
                <a:ea typeface="Times New Roman"/>
              </a:rPr>
              <a:t>ser</a:t>
            </a:r>
            <a:r>
              <a:rPr lang="en-US" altLang="zh-CN" sz="2200" b="1" i="1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adı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verilir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geniş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tanımlama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sera,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iklimsel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ea typeface="Times New Roman"/>
              </a:rPr>
              <a:t>çevre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koşullarına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bağlı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kalmadan,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sıcaklık,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ea typeface="Times New Roman"/>
              </a:rPr>
              <a:t>nem,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ışık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ea typeface="Times New Roman"/>
              </a:rPr>
              <a:t>havanın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gaz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içeriği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denetim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ea typeface="Times New Roman"/>
              </a:rPr>
              <a:t>altında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ea typeface="Times New Roman"/>
              </a:rPr>
              <a:t>tutularak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tüm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yıl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boyunca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çeşitli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ea typeface="Times New Roman"/>
              </a:rPr>
              <a:t>kültür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bitkileri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bunların</a:t>
            </a:r>
            <a:r>
              <a:rPr lang="en-US" altLang="zh-CN" sz="22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tohum,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fide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fidanlarını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üretmek,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yetiştirmek,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sergilemek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korumak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amacıyla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cam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plastik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ışık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geçirebilen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malzemelerle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kaplanan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farklı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biçimlerde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inşa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edilen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yüksek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sistemli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örtü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altı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yetiştiriciliği</a:t>
            </a:r>
            <a:r>
              <a:rPr lang="en-US" altLang="zh-CN" sz="2200" spc="-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 err="1">
                <a:solidFill>
                  <a:srgbClr val="000000"/>
                </a:solidFill>
                <a:latin typeface="Times New Roman"/>
                <a:ea typeface="Times New Roman"/>
              </a:rPr>
              <a:t>yapısıdır</a:t>
            </a:r>
            <a:r>
              <a:rPr lang="en-US" altLang="zh-CN" sz="2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en-US" altLang="zh-CN" sz="22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476707" y="1474259"/>
            <a:ext cx="10423808" cy="24263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dirty="0"/>
              <a:t/>
            </a:r>
            <a:br>
              <a:rPr dirty="0"/>
            </a:b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Seraların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planlanmasında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etkili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iklimsel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çevre</a:t>
            </a:r>
            <a:r>
              <a:rPr lang="en-US" altLang="zh-CN" sz="2400" b="1" spc="-1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koşulları</a:t>
            </a:r>
          </a:p>
          <a:p>
            <a:pPr marL="0" hangingPunct="0">
              <a:lnSpc>
                <a:spcPct val="95416"/>
              </a:lnSpc>
              <a:spcBef>
                <a:spcPts val="200"/>
              </a:spcBef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Seralar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önce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belirtildiği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gibi,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bitkilerin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gelişmesi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gerekli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uygun</a:t>
            </a:r>
            <a:r>
              <a:rPr lang="en-US" altLang="zh-CN" sz="2400" spc="-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çevre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koşullarını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sağlamak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tesis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edilirler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Çevre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koşulları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içerisinde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özellikle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içi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iklimsel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etmenlerin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optimum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düzeylerde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sağlanması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büyük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önem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taşır.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Bitkilerin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büyüme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gelişmelerine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etkili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iklimsel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etmenler;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ışık,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sıcaklık,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nem,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havası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CO</a:t>
            </a:r>
            <a:r>
              <a:rPr lang="en-US" altLang="zh-CN" sz="1600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konsantrasyonudur.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2"/>
          <p:cNvSpPr txBox="1"/>
          <p:nvPr/>
        </p:nvSpPr>
        <p:spPr>
          <a:xfrm>
            <a:off x="653796" y="1141501"/>
            <a:ext cx="10417891" cy="41370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spcBef>
                <a:spcPts val="365"/>
              </a:spcBef>
            </a:pPr>
            <a:r>
              <a:rPr lang="en-US" altLang="zh-CN" sz="2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2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b="1" dirty="0">
                <a:solidFill>
                  <a:srgbClr val="000000"/>
                </a:solidFill>
                <a:latin typeface="Times New Roman"/>
                <a:ea typeface="Times New Roman"/>
              </a:rPr>
              <a:t>yerinin</a:t>
            </a:r>
            <a:r>
              <a:rPr lang="en-US" altLang="zh-CN" sz="2200" b="1" spc="-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b="1" dirty="0">
                <a:solidFill>
                  <a:srgbClr val="000000"/>
                </a:solidFill>
                <a:latin typeface="Times New Roman"/>
                <a:ea typeface="Times New Roman"/>
              </a:rPr>
              <a:t>seçimi</a:t>
            </a:r>
          </a:p>
          <a:p>
            <a:pPr>
              <a:lnSpc>
                <a:spcPts val="680"/>
              </a:lnSpc>
            </a:pPr>
            <a:endParaRPr lang="en-US" dirty="0" smtClean="0"/>
          </a:p>
          <a:p>
            <a:pPr marL="0" hangingPunct="0">
              <a:lnSpc>
                <a:spcPct val="95416"/>
              </a:lnSpc>
            </a:pP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işletmesi</a:t>
            </a:r>
            <a:r>
              <a:rPr lang="en-US" altLang="zh-CN" sz="22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yer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seçiminde;</a:t>
            </a:r>
            <a:r>
              <a:rPr lang="en-US" altLang="zh-CN" sz="22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iklim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koşulları,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toprak</a:t>
            </a:r>
            <a:r>
              <a:rPr lang="en-US" altLang="zh-CN" sz="22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özellikleri,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topoğrafik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yapı,</a:t>
            </a:r>
            <a:r>
              <a:rPr lang="en-US" altLang="zh-CN" sz="22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su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6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ea typeface="Times New Roman"/>
              </a:rPr>
              <a:t>elektrik,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60" dirty="0">
                <a:solidFill>
                  <a:srgbClr val="000000"/>
                </a:solidFill>
                <a:latin typeface="Times New Roman"/>
                <a:ea typeface="Times New Roman"/>
              </a:rPr>
              <a:t>ulaşım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ea typeface="Times New Roman"/>
              </a:rPr>
              <a:t>olanakları,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60" dirty="0">
                <a:solidFill>
                  <a:srgbClr val="000000"/>
                </a:solidFill>
                <a:latin typeface="Times New Roman"/>
                <a:ea typeface="Times New Roman"/>
              </a:rPr>
              <a:t>pazara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ea typeface="Times New Roman"/>
              </a:rPr>
              <a:t>yakınlık,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60" dirty="0">
                <a:solidFill>
                  <a:srgbClr val="000000"/>
                </a:solidFill>
                <a:latin typeface="Times New Roman"/>
                <a:ea typeface="Times New Roman"/>
              </a:rPr>
              <a:t>termal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6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ea typeface="Times New Roman"/>
              </a:rPr>
              <a:t>jeotermal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ea typeface="Times New Roman"/>
              </a:rPr>
              <a:t>enerji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60" dirty="0">
                <a:solidFill>
                  <a:srgbClr val="000000"/>
                </a:solidFill>
                <a:latin typeface="Times New Roman"/>
                <a:ea typeface="Times New Roman"/>
              </a:rPr>
              <a:t>kaynakları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6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işgücü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temini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faktörler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dikkate</a:t>
            </a:r>
            <a:r>
              <a:rPr lang="en-US" altLang="zh-CN" sz="2200" spc="-1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 err="1">
                <a:solidFill>
                  <a:srgbClr val="000000"/>
                </a:solidFill>
                <a:latin typeface="Times New Roman"/>
                <a:ea typeface="Times New Roman"/>
              </a:rPr>
              <a:t>alınmalıdır</a:t>
            </a:r>
            <a:r>
              <a:rPr lang="en-US" altLang="zh-CN" sz="2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tr-TR" altLang="zh-CN" sz="22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hangingPunct="0">
              <a:lnSpc>
                <a:spcPct val="95416"/>
              </a:lnSpc>
            </a:pPr>
            <a:endParaRPr lang="tr-TR" altLang="zh-CN" sz="22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hangingPunct="0">
              <a:lnSpc>
                <a:spcPct val="95416"/>
              </a:lnSpc>
            </a:pPr>
            <a:endParaRPr lang="en-US" altLang="zh-CN" sz="22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>
              <a:lnSpc>
                <a:spcPts val="690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200" b="1" dirty="0">
                <a:solidFill>
                  <a:srgbClr val="000000"/>
                </a:solidFill>
                <a:latin typeface="Times New Roman"/>
                <a:ea typeface="Times New Roman"/>
              </a:rPr>
              <a:t>Seraların</a:t>
            </a:r>
            <a:r>
              <a:rPr lang="en-US" altLang="zh-CN" sz="2200" b="1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b="1" dirty="0">
                <a:solidFill>
                  <a:srgbClr val="000000"/>
                </a:solidFill>
                <a:latin typeface="Times New Roman"/>
                <a:ea typeface="Times New Roman"/>
              </a:rPr>
              <a:t>yönlendirilmesi</a:t>
            </a:r>
          </a:p>
          <a:p>
            <a:pPr>
              <a:lnSpc>
                <a:spcPts val="455"/>
              </a:lnSpc>
            </a:pPr>
            <a:endParaRPr lang="en-US" dirty="0" smtClean="0"/>
          </a:p>
          <a:p>
            <a:pPr marL="0" hangingPunct="0">
              <a:lnSpc>
                <a:spcPct val="95416"/>
              </a:lnSpc>
            </a:pP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uzun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ekseninin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yerleştirilme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yönü,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güneş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enerjisinden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yararlanma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oranı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etkilidir.</a:t>
            </a:r>
            <a:r>
              <a:rPr lang="en-US" altLang="zh-CN" sz="22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Kuzey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yarım</a:t>
            </a:r>
            <a:r>
              <a:rPr lang="en-US" altLang="zh-CN" sz="22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kürede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enlem</a:t>
            </a:r>
            <a:r>
              <a:rPr lang="en-US" altLang="zh-CN" sz="22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derecesi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artıkça</a:t>
            </a:r>
            <a:r>
              <a:rPr lang="en-US" altLang="zh-CN" sz="22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güneş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ışınlarının</a:t>
            </a:r>
            <a:r>
              <a:rPr lang="en-US" altLang="zh-CN" sz="22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geliş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açısı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azalır.</a:t>
            </a:r>
            <a:r>
              <a:rPr lang="en-US" altLang="zh-CN" sz="22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nedenle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seralarda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uzun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eksenin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ea typeface="Times New Roman"/>
              </a:rPr>
              <a:t>doğu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ea typeface="Times New Roman"/>
              </a:rPr>
              <a:t>batı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doğrultusunda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yönlendirilmesi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kış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mevsiminde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ea typeface="Times New Roman"/>
              </a:rPr>
              <a:t>güneş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ea typeface="Times New Roman"/>
              </a:rPr>
              <a:t>enerjisinden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ea typeface="Times New Roman"/>
              </a:rPr>
              <a:t>yararlanma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ea typeface="Times New Roman"/>
              </a:rPr>
              <a:t>olanağını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artırır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60" dirty="0">
                <a:solidFill>
                  <a:srgbClr val="000000"/>
                </a:solidFill>
                <a:latin typeface="Times New Roman"/>
                <a:ea typeface="Times New Roman"/>
              </a:rPr>
              <a:t>Güneye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ea typeface="Times New Roman"/>
              </a:rPr>
              <a:t>kayan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ea typeface="Times New Roman"/>
              </a:rPr>
              <a:t>enlemlerde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ea typeface="Times New Roman"/>
              </a:rPr>
              <a:t>ise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60" dirty="0">
                <a:solidFill>
                  <a:srgbClr val="000000"/>
                </a:solidFill>
                <a:latin typeface="Times New Roman"/>
                <a:ea typeface="Times New Roman"/>
              </a:rPr>
              <a:t>uzun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ekseninin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kuzey-güney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doğrultusunda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yerleştirilmesi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tercih</a:t>
            </a:r>
            <a:r>
              <a:rPr lang="en-US" altLang="zh-CN" sz="2200" spc="-1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edilmelidir.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4"/>
          <p:cNvSpPr txBox="1"/>
          <p:nvPr/>
        </p:nvSpPr>
        <p:spPr>
          <a:xfrm>
            <a:off x="614578" y="1270888"/>
            <a:ext cx="10424064" cy="41070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b="1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genişliği</a:t>
            </a:r>
          </a:p>
          <a:p>
            <a:pPr marL="0" hangingPunct="0">
              <a:lnSpc>
                <a:spcPct val="89999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Tek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seralarda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genişlik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3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m,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6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m,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9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m,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12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15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3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m’nin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katları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olacak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şekilde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yapılır.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Bunun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nedeni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içi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planlamasının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kolayca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yapılabilmesidir.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Blok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seralarda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ise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genişlik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isteğe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bağlı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olmakla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birlikte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yukarıda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belirtilen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genişliklere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sahip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tek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seraların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yan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yana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getirilmesi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100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200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ea typeface="Times New Roman"/>
              </a:rPr>
              <a:t>m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genişlikte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blok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seralar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ortaya</a:t>
            </a:r>
            <a:r>
              <a:rPr lang="en-US" altLang="zh-CN" sz="2400" spc="-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çıkar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tr-TR" altLang="zh-CN" sz="24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hangingPunct="0">
              <a:lnSpc>
                <a:spcPct val="89999"/>
              </a:lnSpc>
            </a:pPr>
            <a:endParaRPr lang="en-US" altLang="zh-CN" sz="2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>
              <a:lnSpc>
                <a:spcPct val="100000"/>
              </a:lnSpc>
            </a:pP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spc="-5" dirty="0">
                <a:solidFill>
                  <a:srgbClr val="000000"/>
                </a:solidFill>
                <a:latin typeface="Times New Roman"/>
                <a:ea typeface="Times New Roman"/>
              </a:rPr>
              <a:t>uzunluğu</a:t>
            </a:r>
          </a:p>
          <a:p>
            <a:pPr marL="0" hangingPunct="0">
              <a:lnSpc>
                <a:spcPct val="925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Gereksinim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duyulan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alanının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genişliğine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bölünmesi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uzunluğu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saptanır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uzunluğu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yetiştiricinin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isteğine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arazinin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durumuna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değişir.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Ancak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uzunluğunun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50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m’yi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geçmesi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arzu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edilmez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uzunluğu,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ısıtmanın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içinde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yeknesak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yapılması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yönünden</a:t>
            </a:r>
            <a:r>
              <a:rPr lang="en-US" altLang="zh-CN" sz="2400" spc="-17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önemlidir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en-US" altLang="zh-CN" sz="24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49960"/>
            <a:ext cx="11064240" cy="4525963"/>
          </a:xfrm>
        </p:spPr>
        <p:txBody>
          <a:bodyPr/>
          <a:lstStyle/>
          <a:p>
            <a:pPr marL="0" lvl="0" indent="0" defTabSz="914400">
              <a:spcBef>
                <a:spcPts val="0"/>
              </a:spcBef>
              <a:buNone/>
            </a:pP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b="1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yüksekliği</a:t>
            </a:r>
            <a:endParaRPr lang="en-US" altLang="zh-CN" sz="2400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lvl="0" indent="0" algn="just" defTabSz="914400" hangingPunct="0">
              <a:lnSpc>
                <a:spcPct val="95416"/>
              </a:lnSpc>
              <a:spcBef>
                <a:spcPts val="0"/>
              </a:spcBef>
              <a:buNone/>
            </a:pPr>
            <a:r>
              <a:rPr lang="en-US" altLang="zh-CN" sz="2400" spc="50" dirty="0" err="1">
                <a:solidFill>
                  <a:srgbClr val="000000"/>
                </a:solidFill>
                <a:latin typeface="Times New Roman"/>
                <a:ea typeface="Times New Roman"/>
              </a:rPr>
              <a:t>Serada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yan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0" dirty="0" err="1">
                <a:solidFill>
                  <a:srgbClr val="000000"/>
                </a:solidFill>
                <a:latin typeface="Times New Roman"/>
                <a:ea typeface="Times New Roman"/>
              </a:rPr>
              <a:t>duvar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4" dirty="0" err="1">
                <a:solidFill>
                  <a:srgbClr val="000000"/>
                </a:solidFill>
                <a:latin typeface="Times New Roman"/>
                <a:ea typeface="Times New Roman"/>
              </a:rPr>
              <a:t>yüksekliği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yetiştirilecek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0" dirty="0" err="1">
                <a:solidFill>
                  <a:srgbClr val="000000"/>
                </a:solidFill>
                <a:latin typeface="Times New Roman"/>
                <a:ea typeface="Times New Roman"/>
              </a:rPr>
              <a:t>bitki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4" dirty="0" err="1">
                <a:solidFill>
                  <a:srgbClr val="000000"/>
                </a:solidFill>
                <a:latin typeface="Times New Roman"/>
                <a:ea typeface="Times New Roman"/>
              </a:rPr>
              <a:t>türüne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bitki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5" dirty="0" err="1">
                <a:solidFill>
                  <a:srgbClr val="000000"/>
                </a:solidFill>
                <a:latin typeface="Times New Roman"/>
                <a:ea typeface="Times New Roman"/>
              </a:rPr>
              <a:t>boyuna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0" dirty="0" err="1">
                <a:solidFill>
                  <a:srgbClr val="000000"/>
                </a:solidFill>
                <a:latin typeface="Times New Roman"/>
                <a:ea typeface="Times New Roman"/>
              </a:rPr>
              <a:t>iklim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koşullarına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bitki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bırakılması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gerekli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boşluk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miktarına</a:t>
            </a:r>
            <a:r>
              <a:rPr lang="en-US" altLang="zh-CN" sz="240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mekanizasyon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kullanımına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bağlı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değişir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Genel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sıcak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bölgelerde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 err="1">
                <a:solidFill>
                  <a:srgbClr val="000000"/>
                </a:solidFill>
                <a:latin typeface="Times New Roman"/>
                <a:ea typeface="Times New Roman"/>
              </a:rPr>
              <a:t>yüksek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5" dirty="0" err="1">
                <a:solidFill>
                  <a:srgbClr val="000000"/>
                </a:solidFill>
                <a:latin typeface="Times New Roman"/>
                <a:ea typeface="Times New Roman"/>
              </a:rPr>
              <a:t>soğuk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 err="1">
                <a:solidFill>
                  <a:srgbClr val="000000"/>
                </a:solidFill>
                <a:latin typeface="Times New Roman"/>
                <a:ea typeface="Times New Roman"/>
              </a:rPr>
              <a:t>bölgelerde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0" dirty="0" err="1">
                <a:solidFill>
                  <a:srgbClr val="000000"/>
                </a:solidFill>
                <a:latin typeface="Times New Roman"/>
                <a:ea typeface="Times New Roman"/>
              </a:rPr>
              <a:t>alçak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 err="1">
                <a:solidFill>
                  <a:srgbClr val="000000"/>
                </a:solidFill>
                <a:latin typeface="Times New Roman"/>
                <a:ea typeface="Times New Roman"/>
              </a:rPr>
              <a:t>seraların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 err="1">
                <a:solidFill>
                  <a:srgbClr val="000000"/>
                </a:solidFill>
                <a:latin typeface="Times New Roman"/>
                <a:ea typeface="Times New Roman"/>
              </a:rPr>
              <a:t>yapılması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 err="1">
                <a:solidFill>
                  <a:srgbClr val="000000"/>
                </a:solidFill>
                <a:latin typeface="Times New Roman"/>
                <a:ea typeface="Times New Roman"/>
              </a:rPr>
              <a:t>gerekir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ea typeface="Times New Roman"/>
              </a:rPr>
              <a:t>Bu,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 err="1">
                <a:solidFill>
                  <a:srgbClr val="000000"/>
                </a:solidFill>
                <a:latin typeface="Times New Roman"/>
                <a:ea typeface="Times New Roman"/>
              </a:rPr>
              <a:t>ısı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 err="1">
                <a:solidFill>
                  <a:srgbClr val="000000"/>
                </a:solidFill>
                <a:latin typeface="Times New Roman"/>
                <a:ea typeface="Times New Roman"/>
              </a:rPr>
              <a:t>kayıpları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5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dolayısıyla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ısıtma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soğutma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giderleri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yönünden</a:t>
            </a:r>
            <a:r>
              <a:rPr lang="en-US" altLang="zh-CN" sz="2400" spc="-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önemlidir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tr-TR" altLang="zh-CN" sz="24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lvl="0" indent="0" algn="just" defTabSz="914400" hangingPunct="0">
              <a:lnSpc>
                <a:spcPct val="95416"/>
              </a:lnSpc>
              <a:spcBef>
                <a:spcPts val="0"/>
              </a:spcBef>
              <a:buNone/>
            </a:pPr>
            <a:endParaRPr lang="tr-TR" altLang="zh-CN" sz="2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sz="24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Çatı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eğim</a:t>
            </a:r>
            <a:r>
              <a:rPr lang="en-US" altLang="zh-CN" sz="2400" b="1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açısı</a:t>
            </a:r>
            <a:endParaRPr lang="en-US" altLang="zh-CN" sz="2400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indent="0" algn="just" hangingPunct="0">
              <a:lnSpc>
                <a:spcPct val="79583"/>
              </a:lnSpc>
              <a:buNone/>
            </a:pP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Çatı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eğim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açısı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çatının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eğimli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yüzeyinin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yatayla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yaptığı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açıyı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ifade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eder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Çatı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eğim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açısı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özellikle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içerisine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girecek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güneş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ışınları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yönünden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önemlidir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Çatı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eğiminin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 err="1">
                <a:solidFill>
                  <a:srgbClr val="000000"/>
                </a:solidFill>
                <a:latin typeface="Times New Roman"/>
                <a:ea typeface="Times New Roman"/>
              </a:rPr>
              <a:t>yeterli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yapılmaması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 err="1">
                <a:solidFill>
                  <a:srgbClr val="000000"/>
                </a:solidFill>
                <a:latin typeface="Times New Roman"/>
                <a:ea typeface="Times New Roman"/>
              </a:rPr>
              <a:t>durumunda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 err="1">
                <a:solidFill>
                  <a:srgbClr val="000000"/>
                </a:solidFill>
                <a:latin typeface="Times New Roman"/>
                <a:ea typeface="Times New Roman"/>
              </a:rPr>
              <a:t>çeşitli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 err="1">
                <a:solidFill>
                  <a:srgbClr val="000000"/>
                </a:solidFill>
                <a:latin typeface="Times New Roman"/>
                <a:ea typeface="Times New Roman"/>
              </a:rPr>
              <a:t>sorunlarla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 err="1">
                <a:solidFill>
                  <a:srgbClr val="000000"/>
                </a:solidFill>
                <a:latin typeface="Times New Roman"/>
                <a:ea typeface="Times New Roman"/>
              </a:rPr>
              <a:t>karşılaşılır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Ülkemizde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çatı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eğim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açısının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ortalama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26°-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27°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kadar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olması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uygundur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marL="0" lvl="0" indent="0" algn="just" defTabSz="914400" hangingPunct="0">
              <a:lnSpc>
                <a:spcPct val="95416"/>
              </a:lnSpc>
              <a:spcBef>
                <a:spcPts val="0"/>
              </a:spcBef>
              <a:buNone/>
            </a:pPr>
            <a:endParaRPr lang="en-US" altLang="zh-CN" sz="2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64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6"/>
          <p:cNvSpPr txBox="1"/>
          <p:nvPr/>
        </p:nvSpPr>
        <p:spPr>
          <a:xfrm>
            <a:off x="581863" y="1031293"/>
            <a:ext cx="10726218" cy="49859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b="1" dirty="0" smtClean="0">
                <a:solidFill>
                  <a:srgbClr val="000000"/>
                </a:solidFill>
                <a:ea typeface="Times New Roman"/>
              </a:rPr>
              <a:t>Sera</a:t>
            </a:r>
            <a:r>
              <a:rPr lang="en-US" altLang="zh-CN" sz="2400" b="1" dirty="0" smtClean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ea typeface="Times New Roman"/>
              </a:rPr>
              <a:t>içinin</a:t>
            </a:r>
            <a:r>
              <a:rPr lang="en-US" altLang="zh-CN" sz="2400" b="1" spc="-4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ea typeface="Times New Roman"/>
              </a:rPr>
              <a:t>düzenlenmesi</a:t>
            </a:r>
          </a:p>
          <a:p>
            <a:pPr marL="0" algn="just" hangingPunct="0">
              <a:lnSpc>
                <a:spcPct val="74583"/>
              </a:lnSpc>
            </a:pP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Serada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bitki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yetiştirme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yerleri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düzenlenirken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toprak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işleme,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bakım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hasat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gibi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işlemlerin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yürütülmesinde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çalışma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kolaylığı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dikkate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alınmalıdır.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Üretici,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üretimin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her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aşamasında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bitkilere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ulaşmak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durumundadır.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Sera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alanı,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üreticinin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kolaylıkla,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zaman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kaybı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olmaksızın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bitkilere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zarar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vermeden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çalışacağı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yere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ulaşabileceği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şekilde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düzenlenmelidir.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Ayrıca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serada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net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üretim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alanının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toplam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sera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alanına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oranı,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olanak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oranında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fazla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olmalıdır.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Seralarda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yetiştiricilik;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sera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zemini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üzerinde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yetiştiricilik,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bitki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yetiştirme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masalarında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yetiştiricilik,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hendek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tavalarda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yetiştiricilik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topraksız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 err="1">
                <a:solidFill>
                  <a:srgbClr val="000000"/>
                </a:solidFill>
                <a:ea typeface="Times New Roman"/>
              </a:rPr>
              <a:t>kültür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tr-TR" altLang="zh-CN" sz="2400" spc="40" dirty="0" smtClean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 err="1" smtClean="0">
                <a:solidFill>
                  <a:srgbClr val="000000"/>
                </a:solidFill>
                <a:ea typeface="Times New Roman"/>
              </a:rPr>
              <a:t>şeklind</a:t>
            </a:r>
            <a:r>
              <a:rPr lang="tr-TR" altLang="zh-CN" sz="2400" spc="40" dirty="0" err="1" smtClean="0">
                <a:solidFill>
                  <a:srgbClr val="000000"/>
                </a:solidFill>
                <a:ea typeface="Times New Roman"/>
              </a:rPr>
              <a:t>edir</a:t>
            </a:r>
            <a:r>
              <a:rPr lang="en-US" altLang="zh-CN" sz="2400" spc="40" dirty="0" smtClean="0">
                <a:solidFill>
                  <a:srgbClr val="000000"/>
                </a:solidFill>
                <a:ea typeface="Times New Roman"/>
              </a:rPr>
              <a:t>.</a:t>
            </a:r>
            <a:endParaRPr lang="tr-TR" altLang="zh-CN" sz="2400" spc="40" dirty="0" smtClean="0">
              <a:solidFill>
                <a:srgbClr val="000000"/>
              </a:solidFill>
              <a:ea typeface="Times New Roman"/>
            </a:endParaRPr>
          </a:p>
          <a:p>
            <a:pPr marL="0" hangingPunct="0">
              <a:lnSpc>
                <a:spcPct val="74583"/>
              </a:lnSpc>
            </a:pPr>
            <a:endParaRPr lang="en-US" altLang="zh-CN" sz="2400" dirty="0">
              <a:solidFill>
                <a:srgbClr val="000000"/>
              </a:solidFill>
              <a:ea typeface="Times New Roman"/>
            </a:endParaRPr>
          </a:p>
          <a:p>
            <a:pPr marL="0">
              <a:lnSpc>
                <a:spcPct val="100000"/>
              </a:lnSpc>
            </a:pPr>
            <a:r>
              <a:rPr lang="en-US" altLang="zh-CN" sz="2400" b="1" dirty="0">
                <a:solidFill>
                  <a:srgbClr val="000000"/>
                </a:solidFill>
                <a:ea typeface="Times New Roman"/>
              </a:rPr>
              <a:t>Sera</a:t>
            </a:r>
            <a:r>
              <a:rPr lang="en-US" altLang="zh-CN" sz="2400" b="1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ea typeface="Times New Roman"/>
              </a:rPr>
              <a:t>örtü</a:t>
            </a:r>
            <a:r>
              <a:rPr lang="en-US" altLang="zh-CN" sz="2400" b="1" spc="-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ea typeface="Times New Roman"/>
              </a:rPr>
              <a:t>malzemeleri</a:t>
            </a:r>
          </a:p>
          <a:p>
            <a:pPr marL="0" algn="just" hangingPunct="0">
              <a:lnSpc>
                <a:spcPct val="95416"/>
              </a:lnSpc>
            </a:pP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Sera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örtü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ea typeface="Times New Roman"/>
              </a:rPr>
              <a:t>malzemesi,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seranın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ea typeface="Times New Roman"/>
              </a:rPr>
              <a:t>tüm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yüzeylerini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örten,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serayı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ea typeface="Times New Roman"/>
              </a:rPr>
              <a:t>yağmur,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ea typeface="Times New Roman"/>
              </a:rPr>
              <a:t>kar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rüzgar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gibi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dış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etkenlere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karşı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koruyan,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ea typeface="Times New Roman"/>
              </a:rPr>
              <a:t>ısı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ea typeface="Times New Roman"/>
              </a:rPr>
              <a:t>ışık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geçirgenliği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ile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sera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ea typeface="Times New Roman"/>
              </a:rPr>
              <a:t>içi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çevre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koşulları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üzerinde</a:t>
            </a:r>
            <a:r>
              <a:rPr lang="en-US" altLang="zh-CN" sz="2400" spc="12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etkili</a:t>
            </a:r>
            <a:r>
              <a:rPr lang="en-US" altLang="zh-CN" sz="2400" spc="13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olan,</a:t>
            </a:r>
            <a:r>
              <a:rPr lang="en-US" altLang="zh-CN" sz="2400" spc="12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dolayısıyla</a:t>
            </a:r>
            <a:r>
              <a:rPr lang="en-US" altLang="zh-CN" sz="2400" spc="13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sera</a:t>
            </a:r>
            <a:r>
              <a:rPr lang="en-US" altLang="zh-CN" sz="2400" spc="12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maliyeti</a:t>
            </a:r>
            <a:r>
              <a:rPr lang="en-US" altLang="zh-CN" sz="2400" spc="13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400" spc="12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servis</a:t>
            </a:r>
            <a:r>
              <a:rPr lang="en-US" altLang="zh-CN" sz="2400" spc="13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ömrünü</a:t>
            </a:r>
            <a:r>
              <a:rPr lang="en-US" altLang="zh-CN" sz="2400" spc="12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etkileyen</a:t>
            </a:r>
            <a:r>
              <a:rPr lang="en-US" altLang="zh-CN" sz="2400" spc="13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en</a:t>
            </a:r>
            <a:r>
              <a:rPr lang="en-US" altLang="zh-CN" sz="2400" spc="12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önemli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bir</a:t>
            </a:r>
            <a:r>
              <a:rPr lang="en-US" altLang="zh-CN" sz="2400" spc="1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etkendir.</a:t>
            </a:r>
            <a:r>
              <a:rPr lang="en-US" altLang="zh-CN" sz="2400" spc="10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Örtü</a:t>
            </a:r>
            <a:r>
              <a:rPr lang="en-US" altLang="zh-CN" sz="2400" spc="10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malzemesi,</a:t>
            </a:r>
            <a:r>
              <a:rPr lang="en-US" altLang="zh-CN" sz="2400" spc="10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sera</a:t>
            </a:r>
            <a:r>
              <a:rPr lang="en-US" altLang="zh-CN" sz="2400" spc="10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tipinin</a:t>
            </a:r>
            <a:r>
              <a:rPr lang="en-US" altLang="zh-CN" sz="2400" spc="10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seçiminde</a:t>
            </a:r>
            <a:r>
              <a:rPr lang="en-US" altLang="zh-CN" sz="2400" spc="10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de</a:t>
            </a:r>
            <a:r>
              <a:rPr lang="en-US" altLang="zh-CN" sz="2400" spc="10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göz</a:t>
            </a:r>
            <a:r>
              <a:rPr lang="en-US" altLang="zh-CN" sz="2400" spc="1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önüne</a:t>
            </a:r>
            <a:r>
              <a:rPr lang="en-US" altLang="zh-CN" sz="2400" spc="10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alınması</a:t>
            </a:r>
            <a:r>
              <a:rPr lang="en-US" altLang="zh-CN" sz="2400" spc="10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gereken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ea typeface="Times New Roman"/>
              </a:rPr>
              <a:t>bir</a:t>
            </a:r>
            <a:r>
              <a:rPr lang="en-US" altLang="zh-CN" sz="2400" spc="-1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ea typeface="Times New Roman"/>
              </a:rPr>
              <a:t>faktördür</a:t>
            </a:r>
            <a:r>
              <a:rPr lang="en-US" altLang="zh-CN" sz="2400" spc="-5" dirty="0">
                <a:solidFill>
                  <a:srgbClr val="000000"/>
                </a:solidFill>
                <a:ea typeface="Times New Roman"/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8"/>
          <p:cNvSpPr txBox="1"/>
          <p:nvPr/>
        </p:nvSpPr>
        <p:spPr>
          <a:xfrm>
            <a:off x="826617" y="425399"/>
            <a:ext cx="10423139" cy="33137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2860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örtü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malzemelerinde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aranılan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başlıca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özelikler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şöyle</a:t>
            </a:r>
            <a:r>
              <a:rPr lang="en-US" altLang="zh-CN" sz="2400" spc="-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sıralanabilir:</a:t>
            </a:r>
          </a:p>
          <a:p>
            <a:pPr>
              <a:lnSpc>
                <a:spcPts val="42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spc="3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Dayanıklılık</a:t>
            </a:r>
          </a:p>
          <a:p>
            <a:pPr>
              <a:lnSpc>
                <a:spcPts val="430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Işık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geçirgenliği</a:t>
            </a:r>
          </a:p>
          <a:p>
            <a:pPr>
              <a:lnSpc>
                <a:spcPts val="419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Isı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geçirgenliği</a:t>
            </a:r>
          </a:p>
          <a:p>
            <a:pPr>
              <a:lnSpc>
                <a:spcPts val="41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spc="3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Ağırlığı</a:t>
            </a:r>
          </a:p>
          <a:p>
            <a:pPr>
              <a:lnSpc>
                <a:spcPts val="430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Döşeme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kolaylığı</a:t>
            </a:r>
          </a:p>
          <a:p>
            <a:pPr>
              <a:lnSpc>
                <a:spcPts val="409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spc="3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Maliyeti</a:t>
            </a:r>
          </a:p>
          <a:p>
            <a:pPr>
              <a:lnSpc>
                <a:spcPts val="41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Servis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ömrü</a:t>
            </a:r>
            <a:endParaRPr lang="en-US" altLang="zh-CN" sz="24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20"/>
          <p:cNvSpPr txBox="1"/>
          <p:nvPr/>
        </p:nvSpPr>
        <p:spPr>
          <a:xfrm>
            <a:off x="756309" y="504363"/>
            <a:ext cx="10424911" cy="59902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Seralarda</a:t>
            </a:r>
            <a:r>
              <a:rPr lang="en-US" altLang="zh-CN" sz="24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</a:p>
          <a:p>
            <a:pPr>
              <a:lnSpc>
                <a:spcPts val="400"/>
              </a:lnSpc>
            </a:pPr>
            <a:endParaRPr lang="en-US" dirty="0" smtClean="0"/>
          </a:p>
          <a:p>
            <a:pPr marL="0" hangingPunct="0">
              <a:lnSpc>
                <a:spcPct val="95416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Seralarda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denilince,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havası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dış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ortam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havasının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değiştirilmesi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anlaşılır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Tüm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yıl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boyunca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bitki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yetiştiriciliğinin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yapıldığı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seralarda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ea typeface="Times New Roman"/>
              </a:rPr>
              <a:t>sürekli</a:t>
            </a:r>
            <a:r>
              <a:rPr lang="en-US" altLang="zh-CN"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ea typeface="Times New Roman"/>
              </a:rPr>
              <a:t>çalışabilecek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sistemine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gerek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vardır.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gereksinimi,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yaz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aylarında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maksimum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düzeye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çıkarken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kış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aylarında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minimum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düzeye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iner.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Yaz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aylarında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yapılan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diğer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soğutma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yöntemleri</a:t>
            </a:r>
            <a:r>
              <a:rPr lang="en-US" altLang="zh-CN" sz="2400" spc="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birlikte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içi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sıcaklığının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düşürülmesine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katkıda</a:t>
            </a:r>
            <a:r>
              <a:rPr lang="en-US" altLang="zh-CN" sz="2400" spc="-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bulunur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tr-TR" altLang="zh-CN" sz="24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hangingPunct="0">
              <a:lnSpc>
                <a:spcPct val="95416"/>
              </a:lnSpc>
            </a:pPr>
            <a:endParaRPr lang="tr-TR" altLang="zh-CN" sz="2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just" hangingPunct="0">
              <a:lnSpc>
                <a:spcPct val="93333"/>
              </a:lnSpc>
            </a:pP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Seralarda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gereksinimi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yetiştirilen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bitkiye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üretim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mevsimine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farklılık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gösterir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Seralarda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kapasitesi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değişim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oranı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ifade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edilir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i="1" spc="75" dirty="0" err="1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400" b="1" i="1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i="1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değişim</a:t>
            </a:r>
            <a:r>
              <a:rPr lang="en-US" altLang="zh-CN" sz="2400" b="1" i="1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i="1" spc="64" dirty="0" err="1">
                <a:solidFill>
                  <a:srgbClr val="000000"/>
                </a:solidFill>
                <a:latin typeface="Times New Roman"/>
                <a:ea typeface="Times New Roman"/>
              </a:rPr>
              <a:t>oranı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havasının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 err="1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 err="1">
                <a:solidFill>
                  <a:srgbClr val="000000"/>
                </a:solidFill>
                <a:latin typeface="Times New Roman"/>
                <a:ea typeface="Times New Roman"/>
              </a:rPr>
              <a:t>saatte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 err="1">
                <a:solidFill>
                  <a:srgbClr val="000000"/>
                </a:solidFill>
                <a:latin typeface="Times New Roman"/>
                <a:ea typeface="Times New Roman"/>
              </a:rPr>
              <a:t>kaç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defa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 err="1">
                <a:solidFill>
                  <a:srgbClr val="000000"/>
                </a:solidFill>
                <a:latin typeface="Times New Roman"/>
                <a:ea typeface="Times New Roman"/>
              </a:rPr>
              <a:t>değiştirileceğini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 err="1">
                <a:solidFill>
                  <a:srgbClr val="000000"/>
                </a:solidFill>
                <a:latin typeface="Times New Roman"/>
                <a:ea typeface="Times New Roman"/>
              </a:rPr>
              <a:t>belirtir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 err="1">
                <a:solidFill>
                  <a:srgbClr val="000000"/>
                </a:solidFill>
                <a:latin typeface="Times New Roman"/>
                <a:ea typeface="Times New Roman"/>
              </a:rPr>
              <a:t>Yeterli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havalandırılan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serada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 err="1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 err="1">
                <a:solidFill>
                  <a:srgbClr val="000000"/>
                </a:solidFill>
                <a:latin typeface="Times New Roman"/>
                <a:ea typeface="Times New Roman"/>
              </a:rPr>
              <a:t>değişim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 err="1">
                <a:solidFill>
                  <a:srgbClr val="000000"/>
                </a:solidFill>
                <a:latin typeface="Times New Roman"/>
                <a:ea typeface="Times New Roman"/>
              </a:rPr>
              <a:t>oranı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ea typeface="Times New Roman"/>
              </a:rPr>
              <a:t>40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60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arasında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olmalıdır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 err="1">
                <a:solidFill>
                  <a:srgbClr val="000000"/>
                </a:solidFill>
                <a:latin typeface="Times New Roman"/>
                <a:ea typeface="Times New Roman"/>
              </a:rPr>
              <a:t>değer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 err="1">
                <a:solidFill>
                  <a:srgbClr val="000000"/>
                </a:solidFill>
                <a:latin typeface="Times New Roman"/>
                <a:ea typeface="Times New Roman"/>
              </a:rPr>
              <a:t>soğuk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dönemlerde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20’ye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kadar</a:t>
            </a:r>
            <a:r>
              <a:rPr lang="en-US" altLang="zh-CN" sz="2400" spc="-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düşebilir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tr-TR" altLang="zh-CN" sz="24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just" hangingPunct="0">
              <a:lnSpc>
                <a:spcPct val="93333"/>
              </a:lnSpc>
            </a:pPr>
            <a:endParaRPr lang="en-US" altLang="zh-CN" sz="2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just" hangingPunct="0">
              <a:lnSpc>
                <a:spcPct val="95416"/>
              </a:lnSpc>
            </a:pP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Seralarda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kullanılan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b="1" i="1" dirty="0" err="1">
                <a:solidFill>
                  <a:srgbClr val="000000"/>
                </a:solidFill>
                <a:latin typeface="Times New Roman"/>
                <a:ea typeface="Times New Roman"/>
              </a:rPr>
              <a:t>doğal</a:t>
            </a:r>
            <a:r>
              <a:rPr lang="en-US" altLang="zh-CN" sz="2400" b="1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b="1" i="1" dirty="0" err="1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b="1" i="1" spc="7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b="1" i="1" dirty="0" err="1">
                <a:solidFill>
                  <a:srgbClr val="000000"/>
                </a:solidFill>
                <a:latin typeface="Times New Roman"/>
                <a:ea typeface="Times New Roman"/>
              </a:rPr>
              <a:t>mekaniksel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i="1" dirty="0" err="1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olmak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üzere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iki</a:t>
            </a:r>
            <a:r>
              <a:rPr lang="en-US" altLang="zh-CN" sz="2400" spc="-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çeşittir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marL="0" hangingPunct="0">
              <a:lnSpc>
                <a:spcPct val="95416"/>
              </a:lnSpc>
            </a:pPr>
            <a:endParaRPr lang="en-US" altLang="zh-CN" sz="24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Filigran">
  <a:themeElements>
    <a:clrScheme name="Filigra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Filigra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Filigra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1342</Words>
  <Application>Microsoft Office PowerPoint</Application>
  <PresentationFormat>Özel</PresentationFormat>
  <Paragraphs>68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13</vt:i4>
      </vt:variant>
    </vt:vector>
  </HeadingPairs>
  <TitlesOfParts>
    <vt:vector size="15" baseType="lpstr">
      <vt:lpstr>Office Theme</vt:lpstr>
      <vt:lpstr>Filigran</vt:lpstr>
      <vt:lpstr>TARIMSAL YAPILARIN TASARIMI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fenbil</dc:creator>
  <cp:lastModifiedBy>fenbil</cp:lastModifiedBy>
  <cp:revision>4</cp:revision>
  <dcterms:created xsi:type="dcterms:W3CDTF">2011-01-21T15:00:27Z</dcterms:created>
  <dcterms:modified xsi:type="dcterms:W3CDTF">2019-12-25T10:03:53Z</dcterms:modified>
</cp:coreProperties>
</file>