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sldIdLst>
    <p:sldId id="272" r:id="rId3"/>
    <p:sldId id="258" r:id="rId4"/>
    <p:sldId id="260" r:id="rId5"/>
    <p:sldId id="262" r:id="rId6"/>
    <p:sldId id="263" r:id="rId7"/>
    <p:sldId id="27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94" d="100"/>
          <a:sy n="94" d="100"/>
        </p:scale>
        <p:origin x="-384" y="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12/25/2019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12/25/2019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12/25/2019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2211917" y="1600200"/>
            <a:ext cx="9116483" cy="3200400"/>
            <a:chOff x="1045" y="1008"/>
            <a:chExt cx="4307" cy="2016"/>
          </a:xfrm>
        </p:grpSpPr>
        <p:sp>
          <p:nvSpPr>
            <p:cNvPr id="5" name="Oval 3"/>
            <p:cNvSpPr>
              <a:spLocks noChangeArrowheads="1"/>
            </p:cNvSpPr>
            <p:nvPr/>
          </p:nvSpPr>
          <p:spPr bwMode="hidden">
            <a:xfrm flipH="1">
              <a:off x="4392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altLang="tr-TR" sz="240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6" name="Oval 4"/>
            <p:cNvSpPr>
              <a:spLocks noChangeArrowheads="1"/>
            </p:cNvSpPr>
            <p:nvPr/>
          </p:nvSpPr>
          <p:spPr bwMode="hidden">
            <a:xfrm flipH="1">
              <a:off x="3264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altLang="tr-TR" sz="240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" name="Oval 5"/>
            <p:cNvSpPr>
              <a:spLocks noChangeArrowheads="1"/>
            </p:cNvSpPr>
            <p:nvPr/>
          </p:nvSpPr>
          <p:spPr bwMode="hidden">
            <a:xfrm flipH="1">
              <a:off x="2136" y="1008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E0E0F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altLang="tr-TR" sz="240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8" name="Oval 6"/>
            <p:cNvSpPr>
              <a:spLocks noChangeArrowheads="1"/>
            </p:cNvSpPr>
            <p:nvPr/>
          </p:nvSpPr>
          <p:spPr bwMode="hidden">
            <a:xfrm flipH="1">
              <a:off x="2136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altLang="tr-TR" sz="240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hidden">
            <a:xfrm flipH="1">
              <a:off x="1045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altLang="tr-TR" sz="240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hidden">
            <a:xfrm flipH="1">
              <a:off x="4392" y="2064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E0E0F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altLang="tr-TR" sz="240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sp>
        <p:nvSpPr>
          <p:cNvPr id="77836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14400" y="1219201"/>
            <a:ext cx="10363200" cy="1933575"/>
          </a:xfrm>
        </p:spPr>
        <p:txBody>
          <a:bodyPr anchor="b"/>
          <a:lstStyle>
            <a:lvl1pPr algn="r">
              <a:defRPr sz="4400"/>
            </a:lvl1pPr>
          </a:lstStyle>
          <a:p>
            <a:pPr lvl="0"/>
            <a:r>
              <a:rPr lang="tr-TR" altLang="tr-TR" noProof="0" smtClean="0"/>
              <a:t>Asıl başlık stili için tıklatın</a:t>
            </a:r>
          </a:p>
        </p:txBody>
      </p:sp>
      <p:sp>
        <p:nvSpPr>
          <p:cNvPr id="77837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2743200" y="3505200"/>
            <a:ext cx="8534400" cy="1752600"/>
          </a:xfrm>
        </p:spPr>
        <p:txBody>
          <a:bodyPr/>
          <a:lstStyle>
            <a:lvl1pPr marL="0" indent="0" algn="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tr-TR" altLang="tr-TR" noProof="0" smtClean="0"/>
              <a:t>Asıl alt başlık stilini düzenlemek için tıklatın</a:t>
            </a:r>
          </a:p>
        </p:txBody>
      </p:sp>
      <p:sp>
        <p:nvSpPr>
          <p:cNvPr id="11" name="Rectangle 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12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13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45A5BC2-5867-4DAA-BE82-0F8EEA81D951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40306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AD9E44-D551-432F-9358-128D1CED5AB1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03115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5CB33E-0B3C-4AED-B090-2B3B6857FA67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72353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44135B-9DE8-4808-8118-60DEB1D6DABC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97628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9E8018-7EC8-4478-8070-48AC82470DAE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98496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848542-3A72-4F2B-9977-628BF28DA676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0686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1E0204-4EFD-48D9-A85C-E0B4114F7018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463994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5698F9-BA04-4363-AA88-E05903BA664A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2659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12/25/2019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A5BC36-C806-447D-8F15-11CD13756D61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365677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B50BED-269B-4343-B4B0-ECA563F3E18A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708708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6287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628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AE949A-BCA5-4422-B7E7-03DA0808DB93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8271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12/25/2019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12/25/2019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12/25/2019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12/25/2019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12/25/2019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12/25/2019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12/25/2019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56DD26-32A4-2A43-990A-6F7E5E73786E}" type="datetimeFigureOut">
              <a:rPr lang="en-US" smtClean="0"/>
              <a:t>12/25/2019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428752" y="304800"/>
            <a:ext cx="10153649" cy="1106488"/>
            <a:chOff x="675" y="192"/>
            <a:chExt cx="4797" cy="697"/>
          </a:xfrm>
        </p:grpSpPr>
        <p:sp>
          <p:nvSpPr>
            <p:cNvPr id="1032" name="Oval 3"/>
            <p:cNvSpPr>
              <a:spLocks noChangeArrowheads="1"/>
            </p:cNvSpPr>
            <p:nvPr/>
          </p:nvSpPr>
          <p:spPr bwMode="hidden">
            <a:xfrm flipH="1">
              <a:off x="3067" y="192"/>
              <a:ext cx="696" cy="69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altLang="tr-TR" sz="240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033" name="Oval 4"/>
            <p:cNvSpPr>
              <a:spLocks noChangeArrowheads="1"/>
            </p:cNvSpPr>
            <p:nvPr/>
          </p:nvSpPr>
          <p:spPr bwMode="hidden">
            <a:xfrm flipH="1">
              <a:off x="4777" y="192"/>
              <a:ext cx="695" cy="69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altLang="tr-TR" sz="240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034" name="Oval 5"/>
            <p:cNvSpPr>
              <a:spLocks noChangeArrowheads="1"/>
            </p:cNvSpPr>
            <p:nvPr/>
          </p:nvSpPr>
          <p:spPr bwMode="hidden">
            <a:xfrm flipH="1">
              <a:off x="675" y="193"/>
              <a:ext cx="695" cy="69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altLang="tr-TR" sz="240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035" name="Oval 6"/>
            <p:cNvSpPr>
              <a:spLocks noChangeArrowheads="1"/>
            </p:cNvSpPr>
            <p:nvPr/>
          </p:nvSpPr>
          <p:spPr bwMode="hidden">
            <a:xfrm flipH="1">
              <a:off x="3984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E0E0F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altLang="tr-TR" sz="240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036" name="Oval 7"/>
            <p:cNvSpPr>
              <a:spLocks noChangeArrowheads="1"/>
            </p:cNvSpPr>
            <p:nvPr/>
          </p:nvSpPr>
          <p:spPr bwMode="hidden">
            <a:xfrm flipH="1">
              <a:off x="1486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2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altLang="tr-TR" sz="240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sp>
        <p:nvSpPr>
          <p:cNvPr id="1027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</a:p>
        </p:txBody>
      </p:sp>
      <p:sp>
        <p:nvSpPr>
          <p:cNvPr id="76809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8400"/>
            <a:ext cx="284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76810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76811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4957438-588C-4F2D-A5C5-19A8134466F2}" type="slidenum">
              <a:rPr lang="tr-TR" altLang="tr-TR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1031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</a:p>
        </p:txBody>
      </p:sp>
    </p:spTree>
    <p:extLst>
      <p:ext uri="{BB962C8B-B14F-4D97-AF65-F5344CB8AC3E}">
        <p14:creationId xmlns:p14="http://schemas.microsoft.com/office/powerpoint/2010/main" val="3931748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¡"/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27383" y="476675"/>
            <a:ext cx="11425269" cy="792807"/>
          </a:xfrm>
        </p:spPr>
        <p:txBody>
          <a:bodyPr/>
          <a:lstStyle/>
          <a:p>
            <a:pPr algn="ctr" eaLnBrk="1" hangingPunct="1"/>
            <a:r>
              <a:rPr lang="tr-TR" altLang="tr-TR" sz="4000" b="1" dirty="0">
                <a:solidFill>
                  <a:srgbClr val="000000"/>
                </a:solidFill>
                <a:latin typeface="Times New Roman" pitchFamily="18" charset="0"/>
              </a:rPr>
              <a:t>TARIMSAL YAPILARIN TASARIMI </a:t>
            </a:r>
            <a:endParaRPr lang="tr-TR" altLang="tr-TR" sz="4000" b="1" dirty="0" smtClean="0">
              <a:latin typeface="Times New Roman" pitchFamily="18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89760" y="2636912"/>
            <a:ext cx="10014209" cy="3168352"/>
          </a:xfrm>
        </p:spPr>
        <p:txBody>
          <a:bodyPr/>
          <a:lstStyle/>
          <a:p>
            <a:pPr algn="l" eaLnBrk="1" hangingPunct="1"/>
            <a:r>
              <a:rPr lang="tr-TR" altLang="tr-TR" b="1" dirty="0" smtClean="0">
                <a:latin typeface="Times New Roman" pitchFamily="18" charset="0"/>
              </a:rPr>
              <a:t>                 11. HAFTA	   </a:t>
            </a:r>
          </a:p>
          <a:p>
            <a:pPr algn="l" eaLnBrk="1" hangingPunct="1"/>
            <a:r>
              <a:rPr lang="tr-TR" altLang="tr-TR" sz="2000" dirty="0" smtClean="0">
                <a:latin typeface="Arial" panose="020B0604020202020204" pitchFamily="34" charset="0"/>
              </a:rPr>
              <a:t>                                                                </a:t>
            </a:r>
            <a:r>
              <a:rPr lang="tr-TR" altLang="tr-TR" sz="2000" b="1" i="1" dirty="0" smtClean="0">
                <a:latin typeface="Arial" panose="020B0604020202020204" pitchFamily="34" charset="0"/>
              </a:rPr>
              <a:t>SERALARIN TASARIMI</a:t>
            </a:r>
            <a:endParaRPr lang="tr-TR" altLang="tr-TR" b="1" i="1" dirty="0" smtClean="0">
              <a:latin typeface="Times New Roman" pitchFamily="18" charset="0"/>
            </a:endParaRPr>
          </a:p>
          <a:p>
            <a:pPr eaLnBrk="1" hangingPunct="1"/>
            <a:endParaRPr lang="tr-TR" altLang="tr-TR" b="1" dirty="0" smtClean="0">
              <a:latin typeface="Times New Roman" pitchFamily="18" charset="0"/>
            </a:endParaRPr>
          </a:p>
          <a:p>
            <a:pPr eaLnBrk="1" hangingPunct="1"/>
            <a:endParaRPr lang="tr-TR" altLang="tr-TR" b="1" dirty="0">
              <a:latin typeface="Times New Roman" pitchFamily="18" charset="0"/>
            </a:endParaRPr>
          </a:p>
          <a:p>
            <a:pPr eaLnBrk="1" hangingPunct="1"/>
            <a:r>
              <a:rPr lang="tr-TR" altLang="tr-TR" b="1" dirty="0" err="1" smtClean="0">
                <a:latin typeface="Times New Roman" pitchFamily="18" charset="0"/>
              </a:rPr>
              <a:t>Prof.Dr</a:t>
            </a:r>
            <a:r>
              <a:rPr lang="tr-TR" altLang="tr-TR" b="1" dirty="0" smtClean="0">
                <a:latin typeface="Times New Roman" pitchFamily="18" charset="0"/>
              </a:rPr>
              <a:t>. Metin OLGUN</a:t>
            </a:r>
          </a:p>
          <a:p>
            <a:pPr eaLnBrk="1" hangingPunct="1"/>
            <a:r>
              <a:rPr lang="tr-TR" altLang="tr-TR" b="1" dirty="0" smtClean="0">
                <a:latin typeface="Times New Roman" pitchFamily="18" charset="0"/>
              </a:rPr>
              <a:t>Doç</a:t>
            </a:r>
            <a:r>
              <a:rPr lang="tr-TR" altLang="tr-TR" b="1" dirty="0" smtClean="0">
                <a:latin typeface="Times New Roman" pitchFamily="18" charset="0"/>
              </a:rPr>
              <a:t>. Dr. Havva Eylem POLAT</a:t>
            </a:r>
          </a:p>
          <a:p>
            <a:pPr eaLnBrk="1" hangingPunct="1"/>
            <a:endParaRPr lang="tr-TR" altLang="tr-TR" b="1" dirty="0" smtClean="0">
              <a:latin typeface="Times New Roman" pitchFamily="18" charset="0"/>
            </a:endParaRPr>
          </a:p>
          <a:p>
            <a:pPr eaLnBrk="1" hangingPunct="1"/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33500425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2"/>
          <p:cNvSpPr txBox="1"/>
          <p:nvPr/>
        </p:nvSpPr>
        <p:spPr>
          <a:xfrm>
            <a:off x="633374" y="1360753"/>
            <a:ext cx="10417066" cy="409650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hangingPunct="0">
              <a:lnSpc>
                <a:spcPct val="89583"/>
              </a:lnSpc>
            </a:pPr>
            <a:r>
              <a:rPr lang="en-US" altLang="zh-CN" sz="2200" b="1" i="1" spc="4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Doğal</a:t>
            </a:r>
            <a:r>
              <a:rPr lang="en-US" altLang="zh-CN" sz="2200" b="1" i="1" spc="25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b="1" i="1" spc="40" dirty="0">
                <a:solidFill>
                  <a:srgbClr val="000000"/>
                </a:solidFill>
                <a:latin typeface="Times New Roman"/>
                <a:ea typeface="Times New Roman"/>
              </a:rPr>
              <a:t>havalandırma</a:t>
            </a:r>
            <a:r>
              <a:rPr lang="en-US" altLang="zh-CN" sz="2200" b="1" i="1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b="1" i="1" spc="34" dirty="0">
                <a:solidFill>
                  <a:srgbClr val="000000"/>
                </a:solidFill>
                <a:latin typeface="Times New Roman"/>
                <a:ea typeface="Times New Roman"/>
              </a:rPr>
              <a:t>sisteminin</a:t>
            </a:r>
            <a:r>
              <a:rPr lang="en-US" altLang="zh-CN" sz="2200" b="1" i="1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34" dirty="0">
                <a:solidFill>
                  <a:srgbClr val="000000"/>
                </a:solidFill>
                <a:latin typeface="Times New Roman"/>
                <a:ea typeface="Times New Roman"/>
              </a:rPr>
              <a:t>uygulandığı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34" dirty="0">
                <a:solidFill>
                  <a:srgbClr val="000000"/>
                </a:solidFill>
                <a:latin typeface="Times New Roman"/>
                <a:ea typeface="Times New Roman"/>
              </a:rPr>
              <a:t>seralarda</a:t>
            </a:r>
            <a:r>
              <a:rPr lang="en-US" altLang="zh-CN" sz="22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40" dirty="0">
                <a:solidFill>
                  <a:srgbClr val="000000"/>
                </a:solidFill>
                <a:latin typeface="Times New Roman"/>
                <a:ea typeface="Times New Roman"/>
              </a:rPr>
              <a:t>hava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30" dirty="0">
                <a:solidFill>
                  <a:srgbClr val="000000"/>
                </a:solidFill>
                <a:latin typeface="Times New Roman"/>
                <a:ea typeface="Times New Roman"/>
              </a:rPr>
              <a:t>giriş</a:t>
            </a:r>
            <a:r>
              <a:rPr lang="en-US" altLang="zh-CN" sz="22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4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ea typeface="Times New Roman"/>
              </a:rPr>
              <a:t>çıkışı,</a:t>
            </a:r>
            <a:r>
              <a:rPr lang="en-US" altLang="zh-CN" sz="22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34" dirty="0">
                <a:solidFill>
                  <a:srgbClr val="000000"/>
                </a:solidFill>
                <a:latin typeface="Times New Roman"/>
                <a:ea typeface="Times New Roman"/>
              </a:rPr>
              <a:t>havalandırma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pencereleri</a:t>
            </a:r>
            <a:r>
              <a:rPr lang="en-US" altLang="zh-CN" sz="2200" spc="8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ile</a:t>
            </a:r>
            <a:r>
              <a:rPr lang="en-US" altLang="zh-CN" sz="2200" spc="8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sağlanır.</a:t>
            </a:r>
            <a:r>
              <a:rPr lang="en-US" altLang="zh-CN" sz="2200" spc="8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Hava</a:t>
            </a:r>
            <a:r>
              <a:rPr lang="en-US" altLang="zh-CN" sz="2200" spc="8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girişi</a:t>
            </a:r>
            <a:r>
              <a:rPr lang="en-US" altLang="zh-CN" sz="2200" spc="8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200" spc="8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kullanılacak</a:t>
            </a:r>
            <a:r>
              <a:rPr lang="en-US" altLang="zh-CN" sz="2200" spc="8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pencereler</a:t>
            </a:r>
            <a:r>
              <a:rPr lang="en-US" altLang="zh-CN" sz="2200" spc="8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sera</a:t>
            </a:r>
            <a:r>
              <a:rPr lang="en-US" altLang="zh-CN" sz="2200" spc="8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yan</a:t>
            </a:r>
            <a:r>
              <a:rPr lang="en-US" altLang="zh-CN" sz="2200" spc="8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duvarları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40" dirty="0">
                <a:solidFill>
                  <a:srgbClr val="000000"/>
                </a:solidFill>
                <a:latin typeface="Times New Roman"/>
                <a:ea typeface="Times New Roman"/>
              </a:rPr>
              <a:t>üzerinde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40" dirty="0">
                <a:solidFill>
                  <a:srgbClr val="000000"/>
                </a:solidFill>
                <a:latin typeface="Times New Roman"/>
                <a:ea typeface="Times New Roman"/>
              </a:rPr>
              <a:t>bulunur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6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34" dirty="0">
                <a:solidFill>
                  <a:srgbClr val="000000"/>
                </a:solidFill>
                <a:latin typeface="Times New Roman"/>
                <a:ea typeface="Times New Roman"/>
              </a:rPr>
              <a:t>tercihen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40" dirty="0">
                <a:solidFill>
                  <a:srgbClr val="000000"/>
                </a:solidFill>
                <a:latin typeface="Times New Roman"/>
                <a:ea typeface="Times New Roman"/>
              </a:rPr>
              <a:t>bitki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40" dirty="0">
                <a:solidFill>
                  <a:srgbClr val="000000"/>
                </a:solidFill>
                <a:latin typeface="Times New Roman"/>
                <a:ea typeface="Times New Roman"/>
              </a:rPr>
              <a:t>seviyesinin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40" dirty="0">
                <a:solidFill>
                  <a:srgbClr val="000000"/>
                </a:solidFill>
                <a:latin typeface="Times New Roman"/>
                <a:ea typeface="Times New Roman"/>
              </a:rPr>
              <a:t>üzerinde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40" dirty="0">
                <a:solidFill>
                  <a:srgbClr val="000000"/>
                </a:solidFill>
                <a:latin typeface="Times New Roman"/>
                <a:ea typeface="Times New Roman"/>
              </a:rPr>
              <a:t>damlalık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40" dirty="0">
                <a:solidFill>
                  <a:srgbClr val="000000"/>
                </a:solidFill>
                <a:latin typeface="Times New Roman"/>
                <a:ea typeface="Times New Roman"/>
              </a:rPr>
              <a:t>aşığına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44" dirty="0">
                <a:solidFill>
                  <a:srgbClr val="000000"/>
                </a:solidFill>
                <a:latin typeface="Times New Roman"/>
                <a:ea typeface="Times New Roman"/>
              </a:rPr>
              <a:t>menteşelenecek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şekilde</a:t>
            </a:r>
            <a:r>
              <a:rPr lang="en-US" altLang="zh-CN" sz="22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yerleştirilirler.</a:t>
            </a:r>
            <a:r>
              <a:rPr lang="en-US" altLang="zh-CN" sz="2200" spc="5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Hava</a:t>
            </a:r>
            <a:r>
              <a:rPr lang="en-US" altLang="zh-CN" sz="2200" spc="5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çıkışı</a:t>
            </a:r>
            <a:r>
              <a:rPr lang="en-US" altLang="zh-CN" sz="2200" spc="5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200" spc="5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kullanılacak</a:t>
            </a:r>
            <a:r>
              <a:rPr lang="en-US" altLang="zh-CN" sz="2200" spc="5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pencereler</a:t>
            </a:r>
            <a:r>
              <a:rPr lang="en-US" altLang="zh-CN" sz="2200" spc="5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ise</a:t>
            </a:r>
            <a:r>
              <a:rPr lang="en-US" altLang="zh-CN" sz="2200" spc="5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çatının</a:t>
            </a:r>
            <a:r>
              <a:rPr lang="en-US" altLang="zh-CN" sz="2200" spc="5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en</a:t>
            </a:r>
            <a:r>
              <a:rPr lang="en-US" altLang="zh-CN" sz="2200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yüksek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noktası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olan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mahyada</a:t>
            </a:r>
            <a:r>
              <a:rPr lang="en-US" altLang="zh-CN" sz="2200" spc="-1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bulunurlar.</a:t>
            </a:r>
          </a:p>
          <a:p>
            <a:pPr marL="0" hangingPunct="0">
              <a:lnSpc>
                <a:spcPct val="95416"/>
              </a:lnSpc>
            </a:pP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Doğal</a:t>
            </a:r>
            <a:r>
              <a:rPr lang="en-US" altLang="zh-CN" sz="2200" spc="12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havalandırma</a:t>
            </a:r>
            <a:r>
              <a:rPr lang="en-US" altLang="zh-CN" sz="2200" spc="12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sistemi</a:t>
            </a:r>
            <a:r>
              <a:rPr lang="en-US" altLang="zh-CN" sz="2200" spc="13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ile</a:t>
            </a:r>
            <a:r>
              <a:rPr lang="en-US" altLang="zh-CN" sz="2200" spc="12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seralarda</a:t>
            </a:r>
            <a:r>
              <a:rPr lang="en-US" altLang="zh-CN" sz="2200" spc="12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her</a:t>
            </a:r>
            <a:r>
              <a:rPr lang="en-US" altLang="zh-CN" sz="2200" spc="13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zaman</a:t>
            </a:r>
            <a:r>
              <a:rPr lang="en-US" altLang="zh-CN" sz="2200" spc="12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istenilen</a:t>
            </a:r>
            <a:r>
              <a:rPr lang="en-US" altLang="zh-CN" sz="2200" spc="12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düzeyde</a:t>
            </a:r>
            <a:r>
              <a:rPr lang="en-US" altLang="zh-CN" sz="2200" spc="13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havalandırma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yapmak</a:t>
            </a:r>
            <a:r>
              <a:rPr lang="en-US" altLang="zh-CN" sz="2200" spc="11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olanaksızdır.</a:t>
            </a:r>
            <a:r>
              <a:rPr lang="en-US" altLang="zh-CN" sz="2200" spc="11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Rüzgarın</a:t>
            </a:r>
            <a:r>
              <a:rPr lang="en-US" altLang="zh-CN" sz="2200" spc="11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olmadığı,</a:t>
            </a:r>
            <a:r>
              <a:rPr lang="en-US" altLang="zh-CN" sz="2200" spc="11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iç</a:t>
            </a:r>
            <a:r>
              <a:rPr lang="en-US" altLang="zh-CN" sz="2200" spc="11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200" spc="11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dış</a:t>
            </a:r>
            <a:r>
              <a:rPr lang="en-US" altLang="zh-CN" sz="2200" spc="11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sıcaklık</a:t>
            </a:r>
            <a:r>
              <a:rPr lang="en-US" altLang="zh-CN" sz="2200" spc="11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farkının</a:t>
            </a:r>
            <a:r>
              <a:rPr lang="en-US" altLang="zh-CN" sz="2200" spc="11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ortadan</a:t>
            </a:r>
            <a:r>
              <a:rPr lang="en-US" altLang="zh-CN" sz="2200" spc="11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kalktığı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dönemlerde</a:t>
            </a:r>
            <a:r>
              <a:rPr lang="en-US" altLang="zh-CN" sz="2200" spc="44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doğal</a:t>
            </a:r>
            <a:r>
              <a:rPr lang="en-US" altLang="zh-CN" sz="2200" spc="44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havalandırma</a:t>
            </a:r>
            <a:r>
              <a:rPr lang="en-US" altLang="zh-CN" sz="2200" spc="44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sistemi</a:t>
            </a:r>
            <a:r>
              <a:rPr lang="en-US" altLang="zh-CN" sz="2200" spc="44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yetersiz</a:t>
            </a:r>
            <a:r>
              <a:rPr lang="en-US" altLang="zh-CN" sz="2200" spc="44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kalır.</a:t>
            </a:r>
            <a:r>
              <a:rPr lang="en-US" altLang="zh-CN" sz="2200" spc="44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Özellikle</a:t>
            </a:r>
            <a:r>
              <a:rPr lang="en-US" altLang="zh-CN" sz="2200" spc="44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de</a:t>
            </a:r>
            <a:r>
              <a:rPr lang="en-US" altLang="zh-CN" sz="2200" spc="44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havalandırma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5" dirty="0">
                <a:solidFill>
                  <a:srgbClr val="000000"/>
                </a:solidFill>
                <a:latin typeface="Times New Roman"/>
                <a:ea typeface="Times New Roman"/>
              </a:rPr>
              <a:t>gereksiniminin</a:t>
            </a:r>
            <a:r>
              <a:rPr lang="en-US" altLang="zh-CN" sz="2200" spc="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ea typeface="Times New Roman"/>
              </a:rPr>
              <a:t>fazla</a:t>
            </a:r>
            <a:r>
              <a:rPr lang="en-US" altLang="zh-CN" sz="22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ea typeface="Times New Roman"/>
              </a:rPr>
              <a:t>olduğu</a:t>
            </a:r>
            <a:r>
              <a:rPr lang="en-US" altLang="zh-CN" sz="22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ea typeface="Times New Roman"/>
              </a:rPr>
              <a:t>sıcak</a:t>
            </a:r>
            <a:r>
              <a:rPr lang="en-US" altLang="zh-CN" sz="22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ea typeface="Times New Roman"/>
              </a:rPr>
              <a:t>yaz</a:t>
            </a:r>
            <a:r>
              <a:rPr lang="en-US" altLang="zh-CN" sz="22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5" dirty="0">
                <a:solidFill>
                  <a:srgbClr val="000000"/>
                </a:solidFill>
                <a:latin typeface="Times New Roman"/>
                <a:ea typeface="Times New Roman"/>
              </a:rPr>
              <a:t>aylarında</a:t>
            </a:r>
            <a:r>
              <a:rPr lang="en-US" altLang="zh-CN" sz="22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ea typeface="Times New Roman"/>
              </a:rPr>
              <a:t>havalandırma</a:t>
            </a:r>
            <a:r>
              <a:rPr lang="en-US" altLang="zh-CN" sz="22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5" dirty="0">
                <a:solidFill>
                  <a:srgbClr val="000000"/>
                </a:solidFill>
                <a:latin typeface="Times New Roman"/>
                <a:ea typeface="Times New Roman"/>
              </a:rPr>
              <a:t>yetersizliği</a:t>
            </a:r>
            <a:r>
              <a:rPr lang="en-US" altLang="zh-CN" sz="22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30" dirty="0">
                <a:solidFill>
                  <a:srgbClr val="000000"/>
                </a:solidFill>
                <a:latin typeface="Times New Roman"/>
                <a:ea typeface="Times New Roman"/>
              </a:rPr>
              <a:t>büyük</a:t>
            </a:r>
            <a:r>
              <a:rPr lang="en-US" altLang="zh-CN" sz="22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5" dirty="0">
                <a:solidFill>
                  <a:srgbClr val="000000"/>
                </a:solidFill>
                <a:latin typeface="Times New Roman"/>
                <a:ea typeface="Times New Roman"/>
              </a:rPr>
              <a:t>sorunlara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neden</a:t>
            </a:r>
            <a:r>
              <a:rPr lang="en-US" altLang="zh-CN" sz="22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olabilir.</a:t>
            </a:r>
            <a:r>
              <a:rPr lang="en-US" altLang="zh-CN" sz="22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22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gibi</a:t>
            </a:r>
            <a:r>
              <a:rPr lang="en-US" altLang="zh-CN" sz="22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durumlarda</a:t>
            </a:r>
            <a:r>
              <a:rPr lang="en-US" altLang="zh-CN" sz="22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iç</a:t>
            </a:r>
            <a:r>
              <a:rPr lang="en-US" altLang="zh-CN" sz="22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2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dış</a:t>
            </a:r>
            <a:r>
              <a:rPr lang="en-US" altLang="zh-CN" sz="22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ortam</a:t>
            </a:r>
            <a:r>
              <a:rPr lang="en-US" altLang="zh-CN" sz="22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arasında</a:t>
            </a:r>
            <a:r>
              <a:rPr lang="en-US" altLang="zh-CN" sz="22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hava</a:t>
            </a:r>
            <a:r>
              <a:rPr lang="en-US" altLang="zh-CN" sz="22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hareketinin</a:t>
            </a:r>
            <a:r>
              <a:rPr lang="en-US" altLang="zh-CN" sz="22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sağlanabilmesi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için</a:t>
            </a:r>
            <a:r>
              <a:rPr lang="en-US" altLang="zh-CN" sz="2200" spc="14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yeterli</a:t>
            </a:r>
            <a:r>
              <a:rPr lang="en-US" altLang="zh-CN" sz="2200" spc="1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basıncı</a:t>
            </a:r>
            <a:r>
              <a:rPr lang="en-US" altLang="zh-CN" sz="2200" spc="14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oluşturan</a:t>
            </a:r>
            <a:r>
              <a:rPr lang="en-US" altLang="zh-CN" sz="2200" spc="1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b="1" i="1" dirty="0">
                <a:solidFill>
                  <a:srgbClr val="000000"/>
                </a:solidFill>
                <a:latin typeface="Times New Roman"/>
                <a:ea typeface="Times New Roman"/>
              </a:rPr>
              <a:t>mekaniksel</a:t>
            </a:r>
            <a:r>
              <a:rPr lang="en-US" altLang="zh-CN" sz="2200" b="1" i="1" spc="1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b="1" i="1" dirty="0">
                <a:solidFill>
                  <a:srgbClr val="000000"/>
                </a:solidFill>
                <a:latin typeface="Times New Roman"/>
                <a:ea typeface="Times New Roman"/>
              </a:rPr>
              <a:t>havalandırma</a:t>
            </a:r>
            <a:r>
              <a:rPr lang="en-US" altLang="zh-CN" sz="2200" b="1" i="1" spc="14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b="1" i="1" dirty="0">
                <a:solidFill>
                  <a:srgbClr val="000000"/>
                </a:solidFill>
                <a:latin typeface="Times New Roman"/>
                <a:ea typeface="Times New Roman"/>
              </a:rPr>
              <a:t>sistemlerinin</a:t>
            </a:r>
            <a:r>
              <a:rPr lang="en-US" altLang="zh-CN" sz="2200" b="1" i="1" spc="1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kullanılması</a:t>
            </a:r>
            <a:r>
              <a:rPr lang="en-US" altLang="zh-CN" sz="2200" spc="1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gerekir.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Seralarda</a:t>
            </a:r>
            <a:r>
              <a:rPr lang="en-US" altLang="zh-CN" sz="2200" spc="1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emici,</a:t>
            </a:r>
            <a:r>
              <a:rPr lang="en-US" altLang="zh-CN" sz="2200" spc="1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basıcı</a:t>
            </a:r>
            <a:r>
              <a:rPr lang="en-US" altLang="zh-CN" sz="2200" spc="1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200" spc="1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kombine</a:t>
            </a:r>
            <a:r>
              <a:rPr lang="en-US" altLang="zh-CN" sz="2200" spc="1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tipte</a:t>
            </a:r>
            <a:r>
              <a:rPr lang="en-US" altLang="zh-CN" sz="2200" spc="1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mekaniksel</a:t>
            </a:r>
            <a:r>
              <a:rPr lang="en-US" altLang="zh-CN" sz="2200" spc="1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havalandırma</a:t>
            </a:r>
            <a:r>
              <a:rPr lang="en-US" altLang="zh-CN" sz="2200" spc="1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sistemleri</a:t>
            </a:r>
            <a:r>
              <a:rPr lang="en-US" altLang="zh-CN" sz="2200" spc="1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yaygın</a:t>
            </a:r>
            <a:r>
              <a:rPr lang="en-US" altLang="zh-CN" sz="2200" spc="1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-10" dirty="0">
                <a:solidFill>
                  <a:srgbClr val="000000"/>
                </a:solidFill>
                <a:latin typeface="Times New Roman"/>
                <a:ea typeface="Times New Roman"/>
              </a:rPr>
              <a:t>kullanılmaktadır</a:t>
            </a:r>
            <a:r>
              <a:rPr lang="en-US" altLang="zh-CN" sz="2200" spc="1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4"/>
          <p:cNvSpPr txBox="1"/>
          <p:nvPr/>
        </p:nvSpPr>
        <p:spPr>
          <a:xfrm>
            <a:off x="826617" y="571753"/>
            <a:ext cx="10424419" cy="546811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algn="just">
              <a:lnSpc>
                <a:spcPct val="100000"/>
              </a:lnSpc>
            </a:pPr>
            <a:r>
              <a:rPr lang="en-US" altLang="zh-CN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Seralarda</a:t>
            </a:r>
            <a:r>
              <a:rPr lang="en-US" altLang="zh-CN" sz="2400" b="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soğutma</a:t>
            </a:r>
            <a:r>
              <a:rPr lang="en-US" altLang="zh-CN" sz="2400" b="1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sistemleri</a:t>
            </a:r>
          </a:p>
          <a:p>
            <a:pPr marL="0" algn="just" hangingPunct="0">
              <a:lnSpc>
                <a:spcPct val="78750"/>
              </a:lnSpc>
            </a:pP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Daha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önce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de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belirtildiği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gibi,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bitkiler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için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en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uygun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sıcaklık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nem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değerlerinin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sağlanması,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bitki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sağlığı,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verimi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kalitesi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açısından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zorunludur.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nedenle,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seralarda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kış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mevsiminde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olduğu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gibi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yaz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mevsiminde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bitkisel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üretim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için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gerekli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optimum</a:t>
            </a:r>
            <a:r>
              <a:rPr lang="en-US" altLang="zh-CN" sz="2400" spc="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çevre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ea typeface="Times New Roman"/>
              </a:rPr>
              <a:t>koşulları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ea typeface="Times New Roman"/>
              </a:rPr>
              <a:t>sağlanmalıdır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ea typeface="Times New Roman"/>
              </a:rPr>
              <a:t>Seralarda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soğutma</a:t>
            </a:r>
            <a:r>
              <a:rPr lang="en-US" altLang="zh-CN" sz="2400" spc="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ea typeface="Times New Roman"/>
              </a:rPr>
              <a:t>işlemi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uygulamada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esas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400" spc="-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i="1" dirty="0">
                <a:solidFill>
                  <a:srgbClr val="000000"/>
                </a:solidFill>
                <a:latin typeface="Times New Roman"/>
                <a:ea typeface="Times New Roman"/>
              </a:rPr>
              <a:t>gölgeleme</a:t>
            </a:r>
            <a:r>
              <a:rPr lang="en-US" altLang="zh-CN" sz="2400" b="1" i="1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i="1" dirty="0">
                <a:solidFill>
                  <a:srgbClr val="000000"/>
                </a:solidFill>
                <a:latin typeface="Times New Roman"/>
                <a:ea typeface="Times New Roman"/>
              </a:rPr>
              <a:t>buharlaşma</a:t>
            </a:r>
            <a:r>
              <a:rPr lang="en-US" altLang="zh-CN" sz="2400" b="1" i="1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i="1" dirty="0">
                <a:solidFill>
                  <a:srgbClr val="000000"/>
                </a:solidFill>
                <a:latin typeface="Times New Roman"/>
                <a:ea typeface="Times New Roman"/>
              </a:rPr>
              <a:t>ile</a:t>
            </a:r>
            <a:r>
              <a:rPr lang="en-US" altLang="zh-CN" sz="2400" b="1" i="1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i="1" dirty="0">
                <a:solidFill>
                  <a:srgbClr val="000000"/>
                </a:solidFill>
                <a:latin typeface="Times New Roman"/>
                <a:ea typeface="Times New Roman"/>
              </a:rPr>
              <a:t>soğutma</a:t>
            </a:r>
            <a:r>
              <a:rPr lang="en-US" altLang="zh-CN" sz="2400" b="1" i="1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olmak</a:t>
            </a:r>
            <a:r>
              <a:rPr lang="en-US" altLang="zh-CN" sz="24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üzere</a:t>
            </a:r>
            <a:r>
              <a:rPr lang="en-US" altLang="zh-CN" sz="24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iki</a:t>
            </a:r>
            <a:r>
              <a:rPr lang="en-US" altLang="zh-CN" sz="2400" spc="-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şekilde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yapılır.</a:t>
            </a:r>
          </a:p>
          <a:p>
            <a:pPr marL="0" algn="just" hangingPunct="0">
              <a:lnSpc>
                <a:spcPct val="74583"/>
              </a:lnSpc>
            </a:pP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Gölgeleme,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seracılık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işletmelerinde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çok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yaygın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kullanılan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yöntemdir.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Gölgeleme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yönteminde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esas,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güneş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ea typeface="Times New Roman"/>
              </a:rPr>
              <a:t>ışınlarının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sera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ea typeface="Times New Roman"/>
              </a:rPr>
              <a:t>içerisine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girişini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engelleyerek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ea typeface="Times New Roman"/>
              </a:rPr>
              <a:t>aşırı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sıcaklık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yükselmesini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önlemektir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Seralarda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gölgeleme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yapmanın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en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basit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yolu,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örtü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malzemesinin</a:t>
            </a:r>
            <a:r>
              <a:rPr lang="en-US" altLang="zh-CN" sz="2400" spc="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ea typeface="Times New Roman"/>
              </a:rPr>
              <a:t>dıştan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püskürtme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yapılarak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kireç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boya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ile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ea typeface="Times New Roman"/>
              </a:rPr>
              <a:t>kaplanmasıdır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Modern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seralarda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ise</a:t>
            </a:r>
            <a:r>
              <a:rPr lang="en-US" altLang="zh-CN" sz="2400" spc="8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gölgeleme</a:t>
            </a:r>
            <a:r>
              <a:rPr lang="en-US" altLang="zh-CN" sz="2400" spc="8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genellikle</a:t>
            </a:r>
            <a:r>
              <a:rPr lang="en-US" altLang="zh-CN" sz="2400" spc="8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gölgeleme</a:t>
            </a:r>
            <a:r>
              <a:rPr lang="en-US" altLang="zh-CN" sz="2400" spc="8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perdeleri</a:t>
            </a:r>
            <a:r>
              <a:rPr lang="en-US" altLang="zh-CN" sz="2400" spc="8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kullanılarak</a:t>
            </a:r>
            <a:r>
              <a:rPr lang="en-US" altLang="zh-CN" sz="2400" spc="8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yapılır.</a:t>
            </a:r>
            <a:r>
              <a:rPr lang="en-US" altLang="zh-CN" sz="2400" spc="8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perdeler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sera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dışından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ya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da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içinden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genellikle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mekaniksel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hareket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edebilir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10" dirty="0">
                <a:solidFill>
                  <a:srgbClr val="000000"/>
                </a:solidFill>
                <a:latin typeface="Times New Roman"/>
                <a:ea typeface="Times New Roman"/>
              </a:rPr>
              <a:t>niteliktedir</a:t>
            </a:r>
            <a:r>
              <a:rPr lang="en-US" altLang="zh-CN" sz="2400" spc="-1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  <a:p>
            <a:pPr marL="0" algn="just" hangingPunct="0">
              <a:lnSpc>
                <a:spcPct val="95416"/>
              </a:lnSpc>
            </a:pP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Buharlaşma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ile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soğutma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yönteminde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esas,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sera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içerisine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giren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ışık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miktarı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azaltılmadan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sera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havasının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bitki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yaprak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sıcaklığının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düşürülmesidir.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Buharlaşma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ile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soğutma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çok</a:t>
            </a:r>
            <a:r>
              <a:rPr lang="en-US" altLang="zh-CN" sz="2400" spc="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farklı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şekillerde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yapılabilir.</a:t>
            </a:r>
            <a:r>
              <a:rPr lang="en-US" altLang="zh-CN" sz="2400" spc="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Genel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anlamda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en</a:t>
            </a:r>
            <a:r>
              <a:rPr lang="en-US" altLang="zh-CN" sz="2400" spc="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yaygın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uygulamalar,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havalandırma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sırasında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seraya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giren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havanın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nemlendirilmesi,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sera</a:t>
            </a:r>
            <a:r>
              <a:rPr lang="en-US" altLang="zh-CN" sz="2400" spc="5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havasına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doğrudan</a:t>
            </a:r>
            <a:r>
              <a:rPr lang="en-US" altLang="zh-CN" sz="24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suyun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püskürtülmesi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da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bitkilerin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ıslatılması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şeklinde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yapılmaktadır.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6"/>
          <p:cNvSpPr txBox="1"/>
          <p:nvPr/>
        </p:nvSpPr>
        <p:spPr>
          <a:xfrm>
            <a:off x="659282" y="523366"/>
            <a:ext cx="10424776" cy="60091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Seralarda</a:t>
            </a:r>
            <a:r>
              <a:rPr lang="en-US" altLang="zh-CN" sz="2400" b="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ısıtma</a:t>
            </a:r>
            <a:r>
              <a:rPr lang="en-US" altLang="zh-CN" sz="2400" b="1" spc="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sistemleri</a:t>
            </a:r>
          </a:p>
          <a:p>
            <a:pPr marL="0" hangingPunct="0">
              <a:lnSpc>
                <a:spcPct val="88749"/>
              </a:lnSpc>
            </a:pP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Bitkilerin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büyümeleri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gelişmeleri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için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sera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içi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sıcaklığının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optimum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sınırlar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arasında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tutulması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gerekir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Nitekim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seraların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yapım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amacı,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doğal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koşulların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bitki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yetiştirilmesine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uygun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olmadığı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mevsimlerde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bitkiler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için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uygun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koşulların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yaratılarak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üretimin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yapılmasına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olanak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vermektir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Seralar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için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gerekli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ısı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miktarı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üzerinde;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sera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hacmi,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sera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dış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yüzey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alanı,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örtü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malzemesinin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çeşidi,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iç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dış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ortam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sıcaklık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farklılığı</a:t>
            </a:r>
            <a:r>
              <a:rPr lang="en-US" altLang="zh-CN" sz="2400" spc="-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ile</a:t>
            </a:r>
            <a:r>
              <a:rPr lang="en-US" altLang="zh-CN" sz="2400" spc="-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hava</a:t>
            </a:r>
            <a:r>
              <a:rPr lang="en-US" altLang="zh-CN" sz="2400" spc="-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infiltrasyonu</a:t>
            </a:r>
            <a:r>
              <a:rPr lang="en-US" altLang="zh-CN" sz="2400" spc="-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miktarı</a:t>
            </a:r>
            <a:r>
              <a:rPr lang="en-US" altLang="zh-CN" sz="2400" spc="-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etkilidir.</a:t>
            </a:r>
          </a:p>
          <a:p>
            <a:pPr marL="0" hangingPunct="0">
              <a:lnSpc>
                <a:spcPct val="87083"/>
              </a:lnSpc>
            </a:pP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Seralarda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kış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aylarında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ısı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gereksiniminin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karşılanması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amacıyla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çok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farklı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ısıtma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sistemleri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kullanılmaktadır.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Uygun</a:t>
            </a:r>
            <a:r>
              <a:rPr lang="en-US" altLang="zh-CN" sz="2400" spc="8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ısıtma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sistemlerinin</a:t>
            </a:r>
            <a:r>
              <a:rPr lang="en-US" altLang="zh-CN" sz="2400" spc="8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seçiminde;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kurulum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maliyeti,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yakıt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tüketimi,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seranın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yatay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düşey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boyutunda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sıcaklık</a:t>
            </a:r>
            <a:r>
              <a:rPr lang="en-US" altLang="zh-CN" sz="2400" spc="-1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dağılımının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yeknesak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olması,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sistemin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denetim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altında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tutulabilme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olanağı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bakım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koşulları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gibi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faktörler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göz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önünde</a:t>
            </a:r>
            <a:r>
              <a:rPr lang="en-US" altLang="zh-CN" sz="2400" spc="-1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tutulmalıdır.</a:t>
            </a:r>
          </a:p>
          <a:p>
            <a:pPr marL="0" hangingPunct="0">
              <a:lnSpc>
                <a:spcPct val="95416"/>
              </a:lnSpc>
            </a:pP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Ülkemizde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seraların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ısıtılmasında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sobaların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kullanımı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oldukça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yaygındır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Sobalar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daha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çok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aile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işletmelerinde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yaygın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olup,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gece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düşen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sıcaklıklar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nedeniyle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bitkilerin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dona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karşı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korunması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amaçlanır.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Sobalarla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ısıtma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yapılmasının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en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önemli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sakıncaları,</a:t>
            </a:r>
            <a:r>
              <a:rPr lang="en-US" altLang="zh-CN" sz="2400" spc="12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sera</a:t>
            </a:r>
            <a:r>
              <a:rPr lang="en-US" altLang="zh-CN" sz="2400" spc="1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içerisinde</a:t>
            </a:r>
            <a:r>
              <a:rPr lang="en-US" altLang="zh-CN" sz="2400" spc="1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arzu</a:t>
            </a:r>
            <a:r>
              <a:rPr lang="en-US" altLang="zh-CN" sz="2400" spc="1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edilen</a:t>
            </a:r>
            <a:r>
              <a:rPr lang="en-US" altLang="zh-CN" sz="2400" spc="12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sıcaklığın</a:t>
            </a:r>
            <a:r>
              <a:rPr lang="en-US" altLang="zh-CN" sz="2400" spc="1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her</a:t>
            </a:r>
            <a:r>
              <a:rPr lang="en-US" altLang="zh-CN" sz="2400" spc="1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zaman</a:t>
            </a:r>
            <a:r>
              <a:rPr lang="en-US" altLang="zh-CN" sz="2400" spc="1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için</a:t>
            </a:r>
            <a:r>
              <a:rPr lang="en-US" altLang="zh-CN" sz="2400" spc="1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sağlanamaması,</a:t>
            </a:r>
            <a:r>
              <a:rPr lang="en-US" altLang="zh-CN" sz="2400" spc="12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ısı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dağılımının</a:t>
            </a:r>
            <a:r>
              <a:rPr lang="en-US" altLang="zh-CN" sz="2400" spc="135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yeknesak</a:t>
            </a:r>
            <a:r>
              <a:rPr lang="en-US" altLang="zh-CN" sz="2400" spc="139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olmaması</a:t>
            </a:r>
            <a:r>
              <a:rPr lang="en-US" altLang="zh-CN" sz="2400" spc="135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139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çeşitli</a:t>
            </a:r>
            <a:r>
              <a:rPr lang="en-US" altLang="zh-CN" sz="2400" spc="139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zehirli</a:t>
            </a:r>
            <a:r>
              <a:rPr lang="en-US" altLang="zh-CN" sz="2400" spc="135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gazların</a:t>
            </a:r>
            <a:r>
              <a:rPr lang="en-US" altLang="zh-CN" sz="2400" spc="139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sera</a:t>
            </a:r>
            <a:r>
              <a:rPr lang="en-US" altLang="zh-CN" sz="2400" spc="139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ortamına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10" dirty="0">
                <a:solidFill>
                  <a:srgbClr val="000000"/>
                </a:solidFill>
                <a:latin typeface="Times New Roman"/>
                <a:ea typeface="Times New Roman"/>
              </a:rPr>
              <a:t>yayılabilmesidir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Box 28"/>
          <p:cNvSpPr txBox="1"/>
          <p:nvPr/>
        </p:nvSpPr>
        <p:spPr>
          <a:xfrm>
            <a:off x="414527" y="276733"/>
            <a:ext cx="10423499" cy="419702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hangingPunct="0">
              <a:lnSpc>
                <a:spcPct val="95416"/>
              </a:lnSpc>
            </a:pP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Seraların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ısıtılmasında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kullanılan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diğer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yöntem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de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merkezi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ısıtma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sistemleridir.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85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sistemde,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ısıtma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ea typeface="Times New Roman"/>
              </a:rPr>
              <a:t>merkezinden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ea typeface="Times New Roman"/>
              </a:rPr>
              <a:t>borular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aracılığı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ile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sıcak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ea typeface="Times New Roman"/>
              </a:rPr>
              <a:t>suyun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ea typeface="Times New Roman"/>
              </a:rPr>
              <a:t>veya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sıcak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havanın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dağıtımı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yapılır.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Ancak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uygulamada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suyun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ısıtılması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daha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yaygın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kullanılmaktadır.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Kazanlarda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ısıtılan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su,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ısıtma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boruları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yardımıyla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sera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içerisine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dağıtılır.</a:t>
            </a:r>
            <a:r>
              <a:rPr lang="en-US" altLang="zh-CN" sz="2400" spc="1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Merkezi</a:t>
            </a:r>
            <a:r>
              <a:rPr lang="en-US" altLang="zh-CN" sz="2400" spc="1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sistemde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sıcak</a:t>
            </a:r>
            <a:r>
              <a:rPr lang="en-US" altLang="zh-CN" sz="2400" spc="1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suyu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ileten</a:t>
            </a:r>
            <a:r>
              <a:rPr lang="en-US" altLang="zh-CN" sz="2400" spc="1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ısıtma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boruları,</a:t>
            </a:r>
            <a:r>
              <a:rPr lang="en-US" altLang="zh-CN" sz="2400" spc="1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sera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duvarları</a:t>
            </a:r>
            <a:r>
              <a:rPr lang="en-US" altLang="zh-CN" sz="2400" spc="1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üzerine,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sera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tabanına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veya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taban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toprağı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içine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yeknesak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ısıtma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yapacak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şekilde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10" dirty="0">
                <a:solidFill>
                  <a:srgbClr val="000000"/>
                </a:solidFill>
                <a:latin typeface="Times New Roman"/>
                <a:ea typeface="Times New Roman"/>
              </a:rPr>
              <a:t>yerleştirilebilir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  <a:p>
            <a:pPr marL="0" hangingPunct="0">
              <a:lnSpc>
                <a:spcPct val="95416"/>
              </a:lnSpc>
            </a:pP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Sera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içi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sıcaklığının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korunması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amacıyla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b="1" i="1" dirty="0">
                <a:solidFill>
                  <a:srgbClr val="000000"/>
                </a:solidFill>
                <a:latin typeface="Times New Roman"/>
                <a:ea typeface="Times New Roman"/>
              </a:rPr>
              <a:t>ısı</a:t>
            </a:r>
            <a:r>
              <a:rPr lang="en-US" altLang="zh-CN" sz="2400" b="1" i="1" spc="8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b="1" i="1" dirty="0">
                <a:solidFill>
                  <a:srgbClr val="000000"/>
                </a:solidFill>
                <a:latin typeface="Times New Roman"/>
                <a:ea typeface="Times New Roman"/>
              </a:rPr>
              <a:t>perdeleri</a:t>
            </a:r>
            <a:r>
              <a:rPr lang="en-US" altLang="zh-CN" sz="2400" b="1" i="1" spc="9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kullanılmaktadır.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Isı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perdeleri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özellikle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geceleri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kullanıldığında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sera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iç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ortamından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dış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ortama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ısı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akışı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azalır.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Böylece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ısıtma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gereksinimi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azalarak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enerji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tüketimi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en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az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düzeye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indirilmiş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olur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Isı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perdeleri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ea typeface="Times New Roman"/>
              </a:rPr>
              <a:t>sadece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ısı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ea typeface="Times New Roman"/>
              </a:rPr>
              <a:t>korunumuna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ea typeface="Times New Roman"/>
              </a:rPr>
              <a:t>yönelik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olabileceği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gibi,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ısı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ea typeface="Times New Roman"/>
              </a:rPr>
              <a:t>korunumu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yanında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gölgeleme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yapma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etkisine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sahip</a:t>
            </a:r>
            <a:r>
              <a:rPr lang="en-US" altLang="zh-CN" sz="2400" spc="-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olabilir.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4"/>
          <p:cNvSpPr txBox="1"/>
          <p:nvPr/>
        </p:nvSpPr>
        <p:spPr>
          <a:xfrm>
            <a:off x="581863" y="1450766"/>
            <a:ext cx="10416492" cy="208531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hangingPunct="0">
              <a:lnSpc>
                <a:spcPct val="87916"/>
              </a:lnSpc>
            </a:pPr>
            <a:r>
              <a:rPr lang="en-US" altLang="zh-CN" sz="2200" spc="34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İklimsel</a:t>
            </a:r>
            <a:r>
              <a:rPr lang="en-US" altLang="zh-CN" sz="2200" spc="2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40" dirty="0">
                <a:solidFill>
                  <a:srgbClr val="000000"/>
                </a:solidFill>
                <a:latin typeface="Times New Roman"/>
                <a:ea typeface="Times New Roman"/>
              </a:rPr>
              <a:t>çevre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34" dirty="0">
                <a:solidFill>
                  <a:srgbClr val="000000"/>
                </a:solidFill>
                <a:latin typeface="Times New Roman"/>
                <a:ea typeface="Times New Roman"/>
              </a:rPr>
              <a:t>koşulları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40" dirty="0">
                <a:solidFill>
                  <a:srgbClr val="000000"/>
                </a:solidFill>
                <a:latin typeface="Times New Roman"/>
                <a:ea typeface="Times New Roman"/>
              </a:rPr>
              <a:t>denetim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34" dirty="0">
                <a:solidFill>
                  <a:srgbClr val="000000"/>
                </a:solidFill>
                <a:latin typeface="Times New Roman"/>
                <a:ea typeface="Times New Roman"/>
              </a:rPr>
              <a:t>altında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34" dirty="0">
                <a:solidFill>
                  <a:srgbClr val="000000"/>
                </a:solidFill>
                <a:latin typeface="Times New Roman"/>
                <a:ea typeface="Times New Roman"/>
              </a:rPr>
              <a:t>tutularak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50" dirty="0">
                <a:solidFill>
                  <a:srgbClr val="000000"/>
                </a:solidFill>
                <a:latin typeface="Times New Roman"/>
                <a:ea typeface="Times New Roman"/>
              </a:rPr>
              <a:t>tüm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30" dirty="0">
                <a:solidFill>
                  <a:srgbClr val="000000"/>
                </a:solidFill>
                <a:latin typeface="Times New Roman"/>
                <a:ea typeface="Times New Roman"/>
              </a:rPr>
              <a:t>yıl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40" dirty="0">
                <a:solidFill>
                  <a:srgbClr val="000000"/>
                </a:solidFill>
                <a:latin typeface="Times New Roman"/>
                <a:ea typeface="Times New Roman"/>
              </a:rPr>
              <a:t>boyunca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44" dirty="0">
                <a:solidFill>
                  <a:srgbClr val="000000"/>
                </a:solidFill>
                <a:latin typeface="Times New Roman"/>
                <a:ea typeface="Times New Roman"/>
              </a:rPr>
              <a:t>ekonomik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40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34" dirty="0">
                <a:solidFill>
                  <a:srgbClr val="000000"/>
                </a:solidFill>
                <a:latin typeface="Times New Roman"/>
                <a:ea typeface="Times New Roman"/>
              </a:rPr>
              <a:t>bitki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ea typeface="Times New Roman"/>
              </a:rPr>
              <a:t>yetiştirilmesi</a:t>
            </a:r>
            <a:r>
              <a:rPr lang="en-US" altLang="zh-CN" sz="22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34" dirty="0">
                <a:solidFill>
                  <a:srgbClr val="000000"/>
                </a:solidFill>
                <a:latin typeface="Times New Roman"/>
                <a:ea typeface="Times New Roman"/>
              </a:rPr>
              <a:t>için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30" dirty="0">
                <a:solidFill>
                  <a:srgbClr val="000000"/>
                </a:solidFill>
                <a:latin typeface="Times New Roman"/>
                <a:ea typeface="Times New Roman"/>
              </a:rPr>
              <a:t>uygun</a:t>
            </a:r>
            <a:r>
              <a:rPr lang="en-US" altLang="zh-CN" sz="22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ea typeface="Times New Roman"/>
              </a:rPr>
              <a:t>koşulların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ea typeface="Times New Roman"/>
              </a:rPr>
              <a:t>oluşturulduğu</a:t>
            </a:r>
            <a:r>
              <a:rPr lang="en-US" altLang="zh-CN" sz="22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ea typeface="Times New Roman"/>
              </a:rPr>
              <a:t>tesislere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b="1" i="1" spc="34" dirty="0">
                <a:solidFill>
                  <a:srgbClr val="000000"/>
                </a:solidFill>
                <a:latin typeface="Times New Roman"/>
                <a:ea typeface="Times New Roman"/>
              </a:rPr>
              <a:t>sera</a:t>
            </a:r>
            <a:r>
              <a:rPr lang="en-US" altLang="zh-CN" sz="2200" b="1" i="1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34" dirty="0">
                <a:solidFill>
                  <a:srgbClr val="000000"/>
                </a:solidFill>
                <a:latin typeface="Times New Roman"/>
                <a:ea typeface="Times New Roman"/>
              </a:rPr>
              <a:t>ya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30" dirty="0">
                <a:solidFill>
                  <a:srgbClr val="000000"/>
                </a:solidFill>
                <a:latin typeface="Times New Roman"/>
                <a:ea typeface="Times New Roman"/>
              </a:rPr>
              <a:t>da</a:t>
            </a:r>
            <a:r>
              <a:rPr lang="en-US" altLang="zh-CN" sz="22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b="1" i="1" spc="25" dirty="0">
                <a:solidFill>
                  <a:srgbClr val="000000"/>
                </a:solidFill>
                <a:latin typeface="Times New Roman"/>
                <a:ea typeface="Times New Roman"/>
              </a:rPr>
              <a:t>ser</a:t>
            </a:r>
            <a:r>
              <a:rPr lang="en-US" altLang="zh-CN" sz="2200" b="1" i="1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ea typeface="Times New Roman"/>
              </a:rPr>
              <a:t>adı</a:t>
            </a:r>
            <a:r>
              <a:rPr lang="en-US" altLang="zh-CN" sz="22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ea typeface="Times New Roman"/>
              </a:rPr>
              <a:t>verilir</a:t>
            </a:r>
            <a:r>
              <a:rPr lang="en-US" altLang="zh-CN" sz="2200" spc="34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30" dirty="0">
                <a:solidFill>
                  <a:srgbClr val="000000"/>
                </a:solidFill>
                <a:latin typeface="Times New Roman"/>
                <a:ea typeface="Times New Roman"/>
              </a:rPr>
              <a:t>Daha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ea typeface="Times New Roman"/>
              </a:rPr>
              <a:t>geniş</a:t>
            </a:r>
            <a:r>
              <a:rPr lang="en-US" altLang="zh-CN" sz="22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22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ea typeface="Times New Roman"/>
              </a:rPr>
              <a:t>tanımlama</a:t>
            </a:r>
            <a:r>
              <a:rPr lang="en-US" altLang="zh-CN" sz="22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ea typeface="Times New Roman"/>
              </a:rPr>
              <a:t>ile</a:t>
            </a:r>
            <a:r>
              <a:rPr lang="en-US" altLang="zh-CN" sz="22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ea typeface="Times New Roman"/>
              </a:rPr>
              <a:t>sera,</a:t>
            </a:r>
            <a:r>
              <a:rPr lang="en-US" altLang="zh-CN" sz="22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ea typeface="Times New Roman"/>
              </a:rPr>
              <a:t>iklimsel</a:t>
            </a:r>
            <a:r>
              <a:rPr lang="en-US" altLang="zh-CN" sz="22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30" dirty="0">
                <a:solidFill>
                  <a:srgbClr val="000000"/>
                </a:solidFill>
                <a:latin typeface="Times New Roman"/>
                <a:ea typeface="Times New Roman"/>
              </a:rPr>
              <a:t>çevre</a:t>
            </a:r>
            <a:r>
              <a:rPr lang="en-US" altLang="zh-CN" sz="22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ea typeface="Times New Roman"/>
              </a:rPr>
              <a:t>koşullarına</a:t>
            </a:r>
            <a:r>
              <a:rPr lang="en-US" altLang="zh-CN" sz="22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ea typeface="Times New Roman"/>
              </a:rPr>
              <a:t>bağlı</a:t>
            </a:r>
            <a:r>
              <a:rPr lang="en-US" altLang="zh-CN" sz="22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ea typeface="Times New Roman"/>
              </a:rPr>
              <a:t>kalmadan,</a:t>
            </a:r>
            <a:r>
              <a:rPr lang="en-US" altLang="zh-CN" sz="22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ea typeface="Times New Roman"/>
              </a:rPr>
              <a:t>sıcaklık,</a:t>
            </a:r>
            <a:r>
              <a:rPr lang="en-US" altLang="zh-CN" sz="22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30" dirty="0">
                <a:solidFill>
                  <a:srgbClr val="000000"/>
                </a:solidFill>
                <a:latin typeface="Times New Roman"/>
                <a:ea typeface="Times New Roman"/>
              </a:rPr>
              <a:t>nem,</a:t>
            </a:r>
            <a:r>
              <a:rPr lang="en-US" altLang="zh-CN" sz="22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ea typeface="Times New Roman"/>
              </a:rPr>
              <a:t>ışık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34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2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30" dirty="0">
                <a:solidFill>
                  <a:srgbClr val="000000"/>
                </a:solidFill>
                <a:latin typeface="Times New Roman"/>
                <a:ea typeface="Times New Roman"/>
              </a:rPr>
              <a:t>havanın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40" dirty="0">
                <a:solidFill>
                  <a:srgbClr val="000000"/>
                </a:solidFill>
                <a:latin typeface="Times New Roman"/>
                <a:ea typeface="Times New Roman"/>
              </a:rPr>
              <a:t>gaz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ea typeface="Times New Roman"/>
              </a:rPr>
              <a:t>içeriği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34" dirty="0">
                <a:solidFill>
                  <a:srgbClr val="000000"/>
                </a:solidFill>
                <a:latin typeface="Times New Roman"/>
                <a:ea typeface="Times New Roman"/>
              </a:rPr>
              <a:t>denetim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30" dirty="0">
                <a:solidFill>
                  <a:srgbClr val="000000"/>
                </a:solidFill>
                <a:latin typeface="Times New Roman"/>
                <a:ea typeface="Times New Roman"/>
              </a:rPr>
              <a:t>altında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30" dirty="0">
                <a:solidFill>
                  <a:srgbClr val="000000"/>
                </a:solidFill>
                <a:latin typeface="Times New Roman"/>
                <a:ea typeface="Times New Roman"/>
              </a:rPr>
              <a:t>tutularak</a:t>
            </a:r>
            <a:r>
              <a:rPr lang="en-US" altLang="zh-CN" sz="22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40" dirty="0">
                <a:solidFill>
                  <a:srgbClr val="000000"/>
                </a:solidFill>
                <a:latin typeface="Times New Roman"/>
                <a:ea typeface="Times New Roman"/>
              </a:rPr>
              <a:t>tüm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ea typeface="Times New Roman"/>
              </a:rPr>
              <a:t>yıl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34" dirty="0">
                <a:solidFill>
                  <a:srgbClr val="000000"/>
                </a:solidFill>
                <a:latin typeface="Times New Roman"/>
                <a:ea typeface="Times New Roman"/>
              </a:rPr>
              <a:t>boyunca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ea typeface="Times New Roman"/>
              </a:rPr>
              <a:t>çeşitli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30" dirty="0">
                <a:solidFill>
                  <a:srgbClr val="000000"/>
                </a:solidFill>
                <a:latin typeface="Times New Roman"/>
                <a:ea typeface="Times New Roman"/>
              </a:rPr>
              <a:t>kültür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ea typeface="Times New Roman"/>
              </a:rPr>
              <a:t>bitkileri</a:t>
            </a:r>
            <a:r>
              <a:rPr lang="en-US" altLang="zh-CN" sz="22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34" dirty="0">
                <a:solidFill>
                  <a:srgbClr val="000000"/>
                </a:solidFill>
                <a:latin typeface="Times New Roman"/>
                <a:ea typeface="Times New Roman"/>
              </a:rPr>
              <a:t>ile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ea typeface="Times New Roman"/>
              </a:rPr>
              <a:t>bunların</a:t>
            </a:r>
            <a:r>
              <a:rPr lang="en-US" altLang="zh-CN" sz="2200" spc="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ea typeface="Times New Roman"/>
              </a:rPr>
              <a:t>tohum,</a:t>
            </a:r>
            <a:r>
              <a:rPr lang="en-US" altLang="zh-CN" sz="22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ea typeface="Times New Roman"/>
              </a:rPr>
              <a:t>fide</a:t>
            </a:r>
            <a:r>
              <a:rPr lang="en-US" altLang="zh-CN" sz="22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2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ea typeface="Times New Roman"/>
              </a:rPr>
              <a:t>fidanlarını</a:t>
            </a:r>
            <a:r>
              <a:rPr lang="en-US" altLang="zh-CN" sz="22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ea typeface="Times New Roman"/>
              </a:rPr>
              <a:t>üretmek,</a:t>
            </a:r>
            <a:r>
              <a:rPr lang="en-US" altLang="zh-CN" sz="22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ea typeface="Times New Roman"/>
              </a:rPr>
              <a:t>yetiştirmek,</a:t>
            </a:r>
            <a:r>
              <a:rPr lang="en-US" altLang="zh-CN" sz="22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ea typeface="Times New Roman"/>
              </a:rPr>
              <a:t>sergilemek</a:t>
            </a:r>
            <a:r>
              <a:rPr lang="en-US" altLang="zh-CN" sz="22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44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2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ea typeface="Times New Roman"/>
              </a:rPr>
              <a:t>korumak</a:t>
            </a:r>
            <a:r>
              <a:rPr lang="en-US" altLang="zh-CN" sz="22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ea typeface="Times New Roman"/>
              </a:rPr>
              <a:t>amacıyla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cam</a:t>
            </a:r>
            <a:r>
              <a:rPr lang="en-US" altLang="zh-CN" sz="2200" spc="14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200" spc="1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plastik</a:t>
            </a:r>
            <a:r>
              <a:rPr lang="en-US" altLang="zh-CN" sz="2200" spc="14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gibi</a:t>
            </a:r>
            <a:r>
              <a:rPr lang="en-US" altLang="zh-CN" sz="2200" spc="1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ışık</a:t>
            </a:r>
            <a:r>
              <a:rPr lang="en-US" altLang="zh-CN" sz="2200" spc="1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geçirebilen</a:t>
            </a:r>
            <a:r>
              <a:rPr lang="en-US" altLang="zh-CN" sz="2200" spc="14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malzemelerle</a:t>
            </a:r>
            <a:r>
              <a:rPr lang="en-US" altLang="zh-CN" sz="2200" spc="1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kaplanan</a:t>
            </a:r>
            <a:r>
              <a:rPr lang="en-US" altLang="zh-CN" sz="2200" spc="1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200" spc="14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farklı</a:t>
            </a:r>
            <a:r>
              <a:rPr lang="en-US" altLang="zh-CN" sz="2200" spc="1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biçimlerde</a:t>
            </a:r>
            <a:r>
              <a:rPr lang="en-US" altLang="zh-CN" sz="2200" spc="1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inşa</a:t>
            </a:r>
            <a:r>
              <a:rPr lang="en-US" altLang="zh-CN" sz="2200" spc="14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edilen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yüksek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sistemli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örtü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altı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yetiştiriciliği</a:t>
            </a:r>
            <a:r>
              <a:rPr lang="en-US" altLang="zh-CN" sz="2200" spc="-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 err="1">
                <a:solidFill>
                  <a:srgbClr val="000000"/>
                </a:solidFill>
                <a:latin typeface="Times New Roman"/>
                <a:ea typeface="Times New Roman"/>
              </a:rPr>
              <a:t>yapısıdır</a:t>
            </a:r>
            <a:r>
              <a:rPr lang="en-US" altLang="zh-CN" sz="22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en-US" altLang="zh-CN" sz="2200" dirty="0">
              <a:solidFill>
                <a:srgbClr val="000000"/>
              </a:solidFill>
              <a:latin typeface="Times New Roman"/>
              <a:ea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8"/>
          <p:cNvSpPr txBox="1"/>
          <p:nvPr/>
        </p:nvSpPr>
        <p:spPr>
          <a:xfrm>
            <a:off x="476707" y="1474259"/>
            <a:ext cx="10423808" cy="242630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dirty="0"/>
              <a:t/>
            </a:r>
            <a:br>
              <a:rPr dirty="0"/>
            </a:br>
            <a:r>
              <a:rPr lang="en-US" altLang="zh-CN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Seraların</a:t>
            </a:r>
            <a:r>
              <a:rPr lang="en-US" altLang="zh-CN" sz="2400" b="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planlanmasında</a:t>
            </a:r>
            <a:r>
              <a:rPr lang="en-US" altLang="zh-CN" sz="2400" b="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etkili</a:t>
            </a:r>
            <a:r>
              <a:rPr lang="en-US" altLang="zh-CN" sz="2400" b="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olan</a:t>
            </a:r>
            <a:r>
              <a:rPr lang="en-US" altLang="zh-CN" sz="2400" b="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iklimsel</a:t>
            </a:r>
            <a:r>
              <a:rPr lang="en-US" altLang="zh-CN" sz="2400" b="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çevre</a:t>
            </a:r>
            <a:r>
              <a:rPr lang="en-US" altLang="zh-CN" sz="2400" b="1" spc="-13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koşulları</a:t>
            </a:r>
          </a:p>
          <a:p>
            <a:pPr marL="0" hangingPunct="0">
              <a:lnSpc>
                <a:spcPct val="95416"/>
              </a:lnSpc>
              <a:spcBef>
                <a:spcPts val="200"/>
              </a:spcBef>
            </a:pP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Seralar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daha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önce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belirtildiği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gibi,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bitkilerin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gelişmesi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için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gerekli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en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uygun</a:t>
            </a:r>
            <a:r>
              <a:rPr lang="en-US" altLang="zh-CN" sz="2400" spc="-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çevre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ea typeface="Times New Roman"/>
              </a:rPr>
              <a:t>koşullarını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sağlamak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için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ea typeface="Times New Roman"/>
              </a:rPr>
              <a:t>tesis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ea typeface="Times New Roman"/>
              </a:rPr>
              <a:t>edilirler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Çevre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ea typeface="Times New Roman"/>
              </a:rPr>
              <a:t>koşulları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içerisinde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de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ea typeface="Times New Roman"/>
              </a:rPr>
              <a:t>özellikle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sera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içi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iklimsel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etmenlerin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optimum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düzeylerde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sağlanması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büyük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önem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taşır.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Bitkilerin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büyüme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gelişmelerine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etkili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olan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iklimsel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etmenler;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ışık,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sıcaklık,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nem,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sera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havası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CO</a:t>
            </a:r>
            <a:r>
              <a:rPr lang="en-US" altLang="zh-CN" sz="1600" dirty="0">
                <a:solidFill>
                  <a:srgbClr val="000000"/>
                </a:solidFill>
                <a:latin typeface="Times New Roman"/>
                <a:ea typeface="Times New Roman"/>
              </a:rPr>
              <a:t>2</a:t>
            </a:r>
            <a:r>
              <a:rPr lang="en-US" altLang="zh-CN" sz="16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konsantrasyonudur.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2"/>
          <p:cNvSpPr txBox="1"/>
          <p:nvPr/>
        </p:nvSpPr>
        <p:spPr>
          <a:xfrm>
            <a:off x="653796" y="1141501"/>
            <a:ext cx="10417891" cy="413703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spcBef>
                <a:spcPts val="365"/>
              </a:spcBef>
            </a:pPr>
            <a:r>
              <a:rPr lang="en-US" altLang="zh-CN" sz="22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Sera</a:t>
            </a:r>
            <a:r>
              <a:rPr lang="en-US" altLang="zh-CN" sz="2200" b="1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b="1" dirty="0">
                <a:solidFill>
                  <a:srgbClr val="000000"/>
                </a:solidFill>
                <a:latin typeface="Times New Roman"/>
                <a:ea typeface="Times New Roman"/>
              </a:rPr>
              <a:t>yerinin</a:t>
            </a:r>
            <a:r>
              <a:rPr lang="en-US" altLang="zh-CN" sz="2200" b="1" spc="-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b="1" dirty="0">
                <a:solidFill>
                  <a:srgbClr val="000000"/>
                </a:solidFill>
                <a:latin typeface="Times New Roman"/>
                <a:ea typeface="Times New Roman"/>
              </a:rPr>
              <a:t>seçimi</a:t>
            </a:r>
          </a:p>
          <a:p>
            <a:pPr>
              <a:lnSpc>
                <a:spcPts val="680"/>
              </a:lnSpc>
            </a:pPr>
            <a:endParaRPr lang="en-US" dirty="0" smtClean="0"/>
          </a:p>
          <a:p>
            <a:pPr marL="0" hangingPunct="0">
              <a:lnSpc>
                <a:spcPct val="95416"/>
              </a:lnSpc>
            </a:pP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2200" spc="1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sera</a:t>
            </a:r>
            <a:r>
              <a:rPr lang="en-US" altLang="zh-CN" sz="2200" spc="1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işletmesi</a:t>
            </a:r>
            <a:r>
              <a:rPr lang="en-US" altLang="zh-CN" sz="2200" spc="1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için</a:t>
            </a:r>
            <a:r>
              <a:rPr lang="en-US" altLang="zh-CN" sz="2200" spc="1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yer</a:t>
            </a:r>
            <a:r>
              <a:rPr lang="en-US" altLang="zh-CN" sz="2200" spc="1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seçiminde;</a:t>
            </a:r>
            <a:r>
              <a:rPr lang="en-US" altLang="zh-CN" sz="2200" spc="1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iklim</a:t>
            </a:r>
            <a:r>
              <a:rPr lang="en-US" altLang="zh-CN" sz="2200" spc="1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koşulları,</a:t>
            </a:r>
            <a:r>
              <a:rPr lang="en-US" altLang="zh-CN" sz="2200" spc="1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toprak</a:t>
            </a:r>
            <a:r>
              <a:rPr lang="en-US" altLang="zh-CN" sz="2200" spc="1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özellikleri,</a:t>
            </a:r>
            <a:r>
              <a:rPr lang="en-US" altLang="zh-CN" sz="2200" spc="1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topoğrafik</a:t>
            </a:r>
            <a:r>
              <a:rPr lang="en-US" altLang="zh-CN" sz="2200" spc="1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yapı,</a:t>
            </a:r>
            <a:r>
              <a:rPr lang="en-US" altLang="zh-CN" sz="2200" spc="1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su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64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2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50" dirty="0">
                <a:solidFill>
                  <a:srgbClr val="000000"/>
                </a:solidFill>
                <a:latin typeface="Times New Roman"/>
                <a:ea typeface="Times New Roman"/>
              </a:rPr>
              <a:t>elektrik,</a:t>
            </a:r>
            <a:r>
              <a:rPr lang="en-US" altLang="zh-CN" sz="22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60" dirty="0">
                <a:solidFill>
                  <a:srgbClr val="000000"/>
                </a:solidFill>
                <a:latin typeface="Times New Roman"/>
                <a:ea typeface="Times New Roman"/>
              </a:rPr>
              <a:t>ulaşım</a:t>
            </a:r>
            <a:r>
              <a:rPr lang="en-US" altLang="zh-CN" sz="22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55" dirty="0">
                <a:solidFill>
                  <a:srgbClr val="000000"/>
                </a:solidFill>
                <a:latin typeface="Times New Roman"/>
                <a:ea typeface="Times New Roman"/>
              </a:rPr>
              <a:t>olanakları,</a:t>
            </a:r>
            <a:r>
              <a:rPr lang="en-US" altLang="zh-CN" sz="22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60" dirty="0">
                <a:solidFill>
                  <a:srgbClr val="000000"/>
                </a:solidFill>
                <a:latin typeface="Times New Roman"/>
                <a:ea typeface="Times New Roman"/>
              </a:rPr>
              <a:t>pazara</a:t>
            </a:r>
            <a:r>
              <a:rPr lang="en-US" altLang="zh-CN" sz="22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55" dirty="0">
                <a:solidFill>
                  <a:srgbClr val="000000"/>
                </a:solidFill>
                <a:latin typeface="Times New Roman"/>
                <a:ea typeface="Times New Roman"/>
              </a:rPr>
              <a:t>yakınlık,</a:t>
            </a:r>
            <a:r>
              <a:rPr lang="en-US" altLang="zh-CN" sz="22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60" dirty="0">
                <a:solidFill>
                  <a:srgbClr val="000000"/>
                </a:solidFill>
                <a:latin typeface="Times New Roman"/>
                <a:ea typeface="Times New Roman"/>
              </a:rPr>
              <a:t>termal</a:t>
            </a:r>
            <a:r>
              <a:rPr lang="en-US" altLang="zh-CN" sz="22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64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2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55" dirty="0">
                <a:solidFill>
                  <a:srgbClr val="000000"/>
                </a:solidFill>
                <a:latin typeface="Times New Roman"/>
                <a:ea typeface="Times New Roman"/>
              </a:rPr>
              <a:t>jeotermal</a:t>
            </a:r>
            <a:r>
              <a:rPr lang="en-US" altLang="zh-CN" sz="22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55" dirty="0">
                <a:solidFill>
                  <a:srgbClr val="000000"/>
                </a:solidFill>
                <a:latin typeface="Times New Roman"/>
                <a:ea typeface="Times New Roman"/>
              </a:rPr>
              <a:t>enerji</a:t>
            </a:r>
            <a:r>
              <a:rPr lang="en-US" altLang="zh-CN" sz="22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60" dirty="0">
                <a:solidFill>
                  <a:srgbClr val="000000"/>
                </a:solidFill>
                <a:latin typeface="Times New Roman"/>
                <a:ea typeface="Times New Roman"/>
              </a:rPr>
              <a:t>kaynakları</a:t>
            </a:r>
            <a:r>
              <a:rPr lang="en-US" altLang="zh-CN" sz="22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64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işgücü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temini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gibi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faktörler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dikkate</a:t>
            </a:r>
            <a:r>
              <a:rPr lang="en-US" altLang="zh-CN" sz="2200" spc="-13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 err="1">
                <a:solidFill>
                  <a:srgbClr val="000000"/>
                </a:solidFill>
                <a:latin typeface="Times New Roman"/>
                <a:ea typeface="Times New Roman"/>
              </a:rPr>
              <a:t>alınmalıdır</a:t>
            </a:r>
            <a:r>
              <a:rPr lang="en-US" altLang="zh-CN" sz="22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tr-TR" altLang="zh-CN" sz="2200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L="0" hangingPunct="0">
              <a:lnSpc>
                <a:spcPct val="95416"/>
              </a:lnSpc>
            </a:pPr>
            <a:endParaRPr lang="tr-TR" altLang="zh-CN" sz="2200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L="0" hangingPunct="0">
              <a:lnSpc>
                <a:spcPct val="95416"/>
              </a:lnSpc>
            </a:pPr>
            <a:endParaRPr lang="en-US" altLang="zh-CN" sz="2200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>
              <a:lnSpc>
                <a:spcPts val="690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2200" b="1" dirty="0">
                <a:solidFill>
                  <a:srgbClr val="000000"/>
                </a:solidFill>
                <a:latin typeface="Times New Roman"/>
                <a:ea typeface="Times New Roman"/>
              </a:rPr>
              <a:t>Seraların</a:t>
            </a:r>
            <a:r>
              <a:rPr lang="en-US" altLang="zh-CN" sz="2200" b="1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b="1" dirty="0">
                <a:solidFill>
                  <a:srgbClr val="000000"/>
                </a:solidFill>
                <a:latin typeface="Times New Roman"/>
                <a:ea typeface="Times New Roman"/>
              </a:rPr>
              <a:t>yönlendirilmesi</a:t>
            </a:r>
          </a:p>
          <a:p>
            <a:pPr>
              <a:lnSpc>
                <a:spcPts val="455"/>
              </a:lnSpc>
            </a:pPr>
            <a:endParaRPr lang="en-US" dirty="0" smtClean="0"/>
          </a:p>
          <a:p>
            <a:pPr marL="0" hangingPunct="0">
              <a:lnSpc>
                <a:spcPct val="95416"/>
              </a:lnSpc>
            </a:pP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Sera</a:t>
            </a:r>
            <a:r>
              <a:rPr lang="en-US" altLang="zh-CN" sz="2200" spc="4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uzun</a:t>
            </a:r>
            <a:r>
              <a:rPr lang="en-US" altLang="zh-CN" sz="2200" spc="4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ekseninin</a:t>
            </a:r>
            <a:r>
              <a:rPr lang="en-US" altLang="zh-CN" sz="2200" spc="5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yerleştirilme</a:t>
            </a:r>
            <a:r>
              <a:rPr lang="en-US" altLang="zh-CN" sz="2200" spc="4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yönü,</a:t>
            </a:r>
            <a:r>
              <a:rPr lang="en-US" altLang="zh-CN" sz="2200" spc="5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güneş</a:t>
            </a:r>
            <a:r>
              <a:rPr lang="en-US" altLang="zh-CN" sz="2200" spc="4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enerjisinden</a:t>
            </a:r>
            <a:r>
              <a:rPr lang="en-US" altLang="zh-CN" sz="2200" spc="4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yararlanma</a:t>
            </a:r>
            <a:r>
              <a:rPr lang="en-US" altLang="zh-CN" sz="2200" spc="5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oranı</a:t>
            </a:r>
            <a:r>
              <a:rPr lang="en-US" altLang="zh-CN" sz="2200" spc="4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üzerinde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etkilidir.</a:t>
            </a:r>
            <a:r>
              <a:rPr lang="en-US" altLang="zh-CN" sz="2200" spc="1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Kuzey</a:t>
            </a:r>
            <a:r>
              <a:rPr lang="en-US" altLang="zh-CN" sz="2200" spc="12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yarım</a:t>
            </a:r>
            <a:r>
              <a:rPr lang="en-US" altLang="zh-CN" sz="2200" spc="1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kürede</a:t>
            </a:r>
            <a:r>
              <a:rPr lang="en-US" altLang="zh-CN" sz="2200" spc="12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enlem</a:t>
            </a:r>
            <a:r>
              <a:rPr lang="en-US" altLang="zh-CN" sz="2200" spc="1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derecesi</a:t>
            </a:r>
            <a:r>
              <a:rPr lang="en-US" altLang="zh-CN" sz="2200" spc="12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artıkça</a:t>
            </a:r>
            <a:r>
              <a:rPr lang="en-US" altLang="zh-CN" sz="2200" spc="1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güneş</a:t>
            </a:r>
            <a:r>
              <a:rPr lang="en-US" altLang="zh-CN" sz="2200" spc="12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ışınlarının</a:t>
            </a:r>
            <a:r>
              <a:rPr lang="en-US" altLang="zh-CN" sz="2200" spc="1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geliş</a:t>
            </a:r>
            <a:r>
              <a:rPr lang="en-US" altLang="zh-CN" sz="2200" spc="12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açısı</a:t>
            </a:r>
            <a:r>
              <a:rPr lang="en-US" altLang="zh-CN" sz="2200" spc="12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azalır.</a:t>
            </a:r>
            <a:r>
              <a:rPr lang="en-US" altLang="zh-CN" sz="2200" spc="1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34" dirty="0">
                <a:solidFill>
                  <a:srgbClr val="000000"/>
                </a:solidFill>
                <a:latin typeface="Times New Roman"/>
                <a:ea typeface="Times New Roman"/>
              </a:rPr>
              <a:t>nedenle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34" dirty="0">
                <a:solidFill>
                  <a:srgbClr val="000000"/>
                </a:solidFill>
                <a:latin typeface="Times New Roman"/>
                <a:ea typeface="Times New Roman"/>
              </a:rPr>
              <a:t>seralarda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40" dirty="0">
                <a:solidFill>
                  <a:srgbClr val="000000"/>
                </a:solidFill>
                <a:latin typeface="Times New Roman"/>
                <a:ea typeface="Times New Roman"/>
              </a:rPr>
              <a:t>uzun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34" dirty="0">
                <a:solidFill>
                  <a:srgbClr val="000000"/>
                </a:solidFill>
                <a:latin typeface="Times New Roman"/>
                <a:ea typeface="Times New Roman"/>
              </a:rPr>
              <a:t>eksenin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44" dirty="0">
                <a:solidFill>
                  <a:srgbClr val="000000"/>
                </a:solidFill>
                <a:latin typeface="Times New Roman"/>
                <a:ea typeface="Times New Roman"/>
              </a:rPr>
              <a:t>doğu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2200" spc="30" dirty="0">
                <a:solidFill>
                  <a:srgbClr val="000000"/>
                </a:solidFill>
                <a:latin typeface="Times New Roman"/>
                <a:ea typeface="Times New Roman"/>
              </a:rPr>
              <a:t>batı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34" dirty="0">
                <a:solidFill>
                  <a:srgbClr val="000000"/>
                </a:solidFill>
                <a:latin typeface="Times New Roman"/>
                <a:ea typeface="Times New Roman"/>
              </a:rPr>
              <a:t>doğrultusunda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34" dirty="0">
                <a:solidFill>
                  <a:srgbClr val="000000"/>
                </a:solidFill>
                <a:latin typeface="Times New Roman"/>
                <a:ea typeface="Times New Roman"/>
              </a:rPr>
              <a:t>yönlendirilmesi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40" dirty="0">
                <a:solidFill>
                  <a:srgbClr val="000000"/>
                </a:solidFill>
                <a:latin typeface="Times New Roman"/>
                <a:ea typeface="Times New Roman"/>
              </a:rPr>
              <a:t>kış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40" dirty="0">
                <a:solidFill>
                  <a:srgbClr val="000000"/>
                </a:solidFill>
                <a:latin typeface="Times New Roman"/>
                <a:ea typeface="Times New Roman"/>
              </a:rPr>
              <a:t>mevsiminde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55" dirty="0">
                <a:solidFill>
                  <a:srgbClr val="000000"/>
                </a:solidFill>
                <a:latin typeface="Times New Roman"/>
                <a:ea typeface="Times New Roman"/>
              </a:rPr>
              <a:t>güneş</a:t>
            </a:r>
            <a:r>
              <a:rPr lang="en-US" altLang="zh-CN" sz="22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44" dirty="0">
                <a:solidFill>
                  <a:srgbClr val="000000"/>
                </a:solidFill>
                <a:latin typeface="Times New Roman"/>
                <a:ea typeface="Times New Roman"/>
              </a:rPr>
              <a:t>enerjisinden</a:t>
            </a:r>
            <a:r>
              <a:rPr lang="en-US" altLang="zh-CN" sz="22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55" dirty="0">
                <a:solidFill>
                  <a:srgbClr val="000000"/>
                </a:solidFill>
                <a:latin typeface="Times New Roman"/>
                <a:ea typeface="Times New Roman"/>
              </a:rPr>
              <a:t>yararlanma</a:t>
            </a:r>
            <a:r>
              <a:rPr lang="en-US" altLang="zh-CN" sz="22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50" dirty="0">
                <a:solidFill>
                  <a:srgbClr val="000000"/>
                </a:solidFill>
                <a:latin typeface="Times New Roman"/>
                <a:ea typeface="Times New Roman"/>
              </a:rPr>
              <a:t>olanağını</a:t>
            </a:r>
            <a:r>
              <a:rPr lang="en-US" altLang="zh-CN" sz="22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34" dirty="0">
                <a:solidFill>
                  <a:srgbClr val="000000"/>
                </a:solidFill>
                <a:latin typeface="Times New Roman"/>
                <a:ea typeface="Times New Roman"/>
              </a:rPr>
              <a:t>artırır</a:t>
            </a:r>
            <a:r>
              <a:rPr lang="en-US" altLang="zh-CN" sz="2200" spc="5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2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60" dirty="0">
                <a:solidFill>
                  <a:srgbClr val="000000"/>
                </a:solidFill>
                <a:latin typeface="Times New Roman"/>
                <a:ea typeface="Times New Roman"/>
              </a:rPr>
              <a:t>Güneye</a:t>
            </a:r>
            <a:r>
              <a:rPr lang="en-US" altLang="zh-CN" sz="22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55" dirty="0">
                <a:solidFill>
                  <a:srgbClr val="000000"/>
                </a:solidFill>
                <a:latin typeface="Times New Roman"/>
                <a:ea typeface="Times New Roman"/>
              </a:rPr>
              <a:t>kayan</a:t>
            </a:r>
            <a:r>
              <a:rPr lang="en-US" altLang="zh-CN" sz="22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50" dirty="0">
                <a:solidFill>
                  <a:srgbClr val="000000"/>
                </a:solidFill>
                <a:latin typeface="Times New Roman"/>
                <a:ea typeface="Times New Roman"/>
              </a:rPr>
              <a:t>enlemlerde</a:t>
            </a:r>
            <a:r>
              <a:rPr lang="en-US" altLang="zh-CN" sz="22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55" dirty="0">
                <a:solidFill>
                  <a:srgbClr val="000000"/>
                </a:solidFill>
                <a:latin typeface="Times New Roman"/>
                <a:ea typeface="Times New Roman"/>
              </a:rPr>
              <a:t>ise</a:t>
            </a:r>
            <a:r>
              <a:rPr lang="en-US" altLang="zh-CN" sz="22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44" dirty="0">
                <a:solidFill>
                  <a:srgbClr val="000000"/>
                </a:solidFill>
                <a:latin typeface="Times New Roman"/>
                <a:ea typeface="Times New Roman"/>
              </a:rPr>
              <a:t>sera</a:t>
            </a:r>
            <a:r>
              <a:rPr lang="en-US" altLang="zh-CN" sz="22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60" dirty="0">
                <a:solidFill>
                  <a:srgbClr val="000000"/>
                </a:solidFill>
                <a:latin typeface="Times New Roman"/>
                <a:ea typeface="Times New Roman"/>
              </a:rPr>
              <a:t>uzun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ekseninin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kuzey-güney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doğrultusunda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yerleştirilmesi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tercih</a:t>
            </a:r>
            <a:r>
              <a:rPr lang="en-US" altLang="zh-CN" sz="2200" spc="-14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edilmelidir.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4"/>
          <p:cNvSpPr txBox="1"/>
          <p:nvPr/>
        </p:nvSpPr>
        <p:spPr>
          <a:xfrm>
            <a:off x="614578" y="1270888"/>
            <a:ext cx="10424064" cy="410702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Sera</a:t>
            </a:r>
            <a:r>
              <a:rPr lang="en-US" altLang="zh-CN" sz="2400" b="1" spc="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genişliği</a:t>
            </a:r>
          </a:p>
          <a:p>
            <a:pPr marL="0" hangingPunct="0">
              <a:lnSpc>
                <a:spcPct val="89999"/>
              </a:lnSpc>
            </a:pP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Tek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seralarda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genişlik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genellikle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3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m,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6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m,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9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m,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12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m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15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m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gibi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3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m’nin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katları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olacak</a:t>
            </a:r>
            <a:r>
              <a:rPr lang="en-US" altLang="zh-CN" sz="24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şekilde</a:t>
            </a:r>
            <a:r>
              <a:rPr lang="en-US" altLang="zh-CN" sz="24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yapılır.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Bunun</a:t>
            </a:r>
            <a:r>
              <a:rPr lang="en-US" altLang="zh-CN" sz="24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nedeni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sera</a:t>
            </a:r>
            <a:r>
              <a:rPr lang="en-US" altLang="zh-CN" sz="24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içi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planlamasının</a:t>
            </a:r>
            <a:r>
              <a:rPr lang="en-US" altLang="zh-CN" sz="24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kolayca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yapılabilmesidir.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ea typeface="Times New Roman"/>
              </a:rPr>
              <a:t>Blok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seralarda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ise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genişlik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isteğe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ea typeface="Times New Roman"/>
              </a:rPr>
              <a:t>bağlı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ea typeface="Times New Roman"/>
              </a:rPr>
              <a:t>olmakla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birlikte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ea typeface="Times New Roman"/>
              </a:rPr>
              <a:t>yukarıda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belirtilen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genişliklere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sahip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tek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seraların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yan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yana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getirilmesi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ile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100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200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85" dirty="0">
                <a:solidFill>
                  <a:srgbClr val="000000"/>
                </a:solidFill>
                <a:latin typeface="Times New Roman"/>
                <a:ea typeface="Times New Roman"/>
              </a:rPr>
              <a:t>m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genişlikte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blok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seralar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ortaya</a:t>
            </a:r>
            <a:r>
              <a:rPr lang="en-US" altLang="zh-CN" sz="2400" spc="-1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çıkar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tr-TR" altLang="zh-CN" sz="2400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L="0" hangingPunct="0">
              <a:lnSpc>
                <a:spcPct val="89999"/>
              </a:lnSpc>
            </a:pPr>
            <a:endParaRPr lang="en-US" altLang="zh-CN" sz="2400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L="0">
              <a:lnSpc>
                <a:spcPct val="100000"/>
              </a:lnSpc>
            </a:pPr>
            <a:r>
              <a:rPr lang="en-US" altLang="zh-CN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Sera</a:t>
            </a:r>
            <a:r>
              <a:rPr lang="en-US" altLang="zh-CN" sz="2400" b="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spc="-5" dirty="0">
                <a:solidFill>
                  <a:srgbClr val="000000"/>
                </a:solidFill>
                <a:latin typeface="Times New Roman"/>
                <a:ea typeface="Times New Roman"/>
              </a:rPr>
              <a:t>uzunluğu</a:t>
            </a:r>
          </a:p>
          <a:p>
            <a:pPr marL="0" hangingPunct="0">
              <a:lnSpc>
                <a:spcPct val="925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Gereksinim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duyulan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sera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alanının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sera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genişliğine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bölünmesi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ile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sera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uzunluğu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saptanır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Sera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uzunluğu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yetiştiricinin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isteğine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arazinin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durumuna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göre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değişir.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Ancak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sera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uzunluğunun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50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m’yi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geçmesi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arzu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edilmez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Sera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uzunluğu,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ısıtmanın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sera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içinde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yeknesak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yapılması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yönünden</a:t>
            </a:r>
            <a:r>
              <a:rPr lang="en-US" altLang="zh-CN" sz="2400" spc="-17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önemlidir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en-US" altLang="zh-CN" sz="2400" dirty="0">
              <a:solidFill>
                <a:srgbClr val="000000"/>
              </a:solidFill>
              <a:latin typeface="Times New Roman"/>
              <a:ea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949960"/>
            <a:ext cx="11064240" cy="4525963"/>
          </a:xfrm>
        </p:spPr>
        <p:txBody>
          <a:bodyPr/>
          <a:lstStyle/>
          <a:p>
            <a:pPr marL="0" lvl="0" indent="0" defTabSz="914400">
              <a:spcBef>
                <a:spcPts val="0"/>
              </a:spcBef>
              <a:buNone/>
            </a:pPr>
            <a:r>
              <a:rPr lang="en-US" altLang="zh-CN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Sera</a:t>
            </a:r>
            <a:r>
              <a:rPr lang="en-US" altLang="zh-CN" sz="2400" b="1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yüksekliği</a:t>
            </a:r>
            <a:endParaRPr lang="en-US" altLang="zh-CN" sz="2400" b="1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L="0" lvl="0" indent="0" algn="just" defTabSz="914400" hangingPunct="0">
              <a:lnSpc>
                <a:spcPct val="95416"/>
              </a:lnSpc>
              <a:spcBef>
                <a:spcPts val="0"/>
              </a:spcBef>
              <a:buNone/>
            </a:pPr>
            <a:r>
              <a:rPr lang="en-US" altLang="zh-CN" sz="2400" spc="50" dirty="0" err="1">
                <a:solidFill>
                  <a:srgbClr val="000000"/>
                </a:solidFill>
                <a:latin typeface="Times New Roman"/>
                <a:ea typeface="Times New Roman"/>
              </a:rPr>
              <a:t>Serada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60" dirty="0" err="1">
                <a:solidFill>
                  <a:srgbClr val="000000"/>
                </a:solidFill>
                <a:latin typeface="Times New Roman"/>
                <a:ea typeface="Times New Roman"/>
              </a:rPr>
              <a:t>yan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50" dirty="0" err="1">
                <a:solidFill>
                  <a:srgbClr val="000000"/>
                </a:solidFill>
                <a:latin typeface="Times New Roman"/>
                <a:ea typeface="Times New Roman"/>
              </a:rPr>
              <a:t>duvar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44" dirty="0" err="1">
                <a:solidFill>
                  <a:srgbClr val="000000"/>
                </a:solidFill>
                <a:latin typeface="Times New Roman"/>
                <a:ea typeface="Times New Roman"/>
              </a:rPr>
              <a:t>yüksekliği</a:t>
            </a:r>
            <a:r>
              <a:rPr lang="en-US" altLang="zh-CN" sz="2400" spc="80" dirty="0">
                <a:solidFill>
                  <a:srgbClr val="000000"/>
                </a:solidFill>
                <a:latin typeface="Times New Roman"/>
                <a:ea typeface="Times New Roman"/>
              </a:rPr>
              <a:t>;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40" dirty="0" err="1">
                <a:solidFill>
                  <a:srgbClr val="000000"/>
                </a:solidFill>
                <a:latin typeface="Times New Roman"/>
                <a:ea typeface="Times New Roman"/>
              </a:rPr>
              <a:t>yetiştirilecek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50" dirty="0" err="1">
                <a:solidFill>
                  <a:srgbClr val="000000"/>
                </a:solidFill>
                <a:latin typeface="Times New Roman"/>
                <a:ea typeface="Times New Roman"/>
              </a:rPr>
              <a:t>bitki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44" dirty="0" err="1">
                <a:solidFill>
                  <a:srgbClr val="000000"/>
                </a:solidFill>
                <a:latin typeface="Times New Roman"/>
                <a:ea typeface="Times New Roman"/>
              </a:rPr>
              <a:t>türüne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40" dirty="0" err="1">
                <a:solidFill>
                  <a:srgbClr val="000000"/>
                </a:solidFill>
                <a:latin typeface="Times New Roman"/>
                <a:ea typeface="Times New Roman"/>
              </a:rPr>
              <a:t>bitki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55" dirty="0" err="1">
                <a:solidFill>
                  <a:srgbClr val="000000"/>
                </a:solidFill>
                <a:latin typeface="Times New Roman"/>
                <a:ea typeface="Times New Roman"/>
              </a:rPr>
              <a:t>boyuna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50" dirty="0" err="1">
                <a:solidFill>
                  <a:srgbClr val="000000"/>
                </a:solidFill>
                <a:latin typeface="Times New Roman"/>
                <a:ea typeface="Times New Roman"/>
              </a:rPr>
              <a:t>iklim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koşullarına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havalandırma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için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bitki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üzerinde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bırakılması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gerekli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boşluk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miktarına</a:t>
            </a:r>
            <a:r>
              <a:rPr lang="en-US" altLang="zh-CN" sz="2400" spc="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mekanizasyon</a:t>
            </a:r>
            <a:r>
              <a:rPr lang="en-US" altLang="zh-CN" sz="2400" spc="11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kullanımına</a:t>
            </a:r>
            <a:r>
              <a:rPr lang="en-US" altLang="zh-CN" sz="2400" spc="11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bağlı</a:t>
            </a:r>
            <a:r>
              <a:rPr lang="en-US" altLang="zh-CN" sz="2400" spc="11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400" spc="11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değişir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400" spc="11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Genel</a:t>
            </a:r>
            <a:r>
              <a:rPr lang="en-US" altLang="zh-CN" sz="2400" spc="11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400" spc="11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sıcak</a:t>
            </a:r>
            <a:r>
              <a:rPr lang="en-US" altLang="zh-CN" sz="2400" spc="11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bölgelerde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75" dirty="0" err="1">
                <a:solidFill>
                  <a:srgbClr val="000000"/>
                </a:solidFill>
                <a:latin typeface="Times New Roman"/>
                <a:ea typeface="Times New Roman"/>
              </a:rPr>
              <a:t>yüksek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85" dirty="0" err="1">
                <a:solidFill>
                  <a:srgbClr val="000000"/>
                </a:solidFill>
                <a:latin typeface="Times New Roman"/>
                <a:ea typeface="Times New Roman"/>
              </a:rPr>
              <a:t>soğuk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9" dirty="0" err="1">
                <a:solidFill>
                  <a:srgbClr val="000000"/>
                </a:solidFill>
                <a:latin typeface="Times New Roman"/>
                <a:ea typeface="Times New Roman"/>
              </a:rPr>
              <a:t>bölgelerde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80" dirty="0" err="1">
                <a:solidFill>
                  <a:srgbClr val="000000"/>
                </a:solidFill>
                <a:latin typeface="Times New Roman"/>
                <a:ea typeface="Times New Roman"/>
              </a:rPr>
              <a:t>alçak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4" dirty="0" err="1">
                <a:solidFill>
                  <a:srgbClr val="000000"/>
                </a:solidFill>
                <a:latin typeface="Times New Roman"/>
                <a:ea typeface="Times New Roman"/>
              </a:rPr>
              <a:t>seraların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75" dirty="0" err="1">
                <a:solidFill>
                  <a:srgbClr val="000000"/>
                </a:solidFill>
                <a:latin typeface="Times New Roman"/>
                <a:ea typeface="Times New Roman"/>
              </a:rPr>
              <a:t>yapılması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75" dirty="0" err="1">
                <a:solidFill>
                  <a:srgbClr val="000000"/>
                </a:solidFill>
                <a:latin typeface="Times New Roman"/>
                <a:ea typeface="Times New Roman"/>
              </a:rPr>
              <a:t>gerekir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80" dirty="0">
                <a:solidFill>
                  <a:srgbClr val="000000"/>
                </a:solidFill>
                <a:latin typeface="Times New Roman"/>
                <a:ea typeface="Times New Roman"/>
              </a:rPr>
              <a:t>Bu,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5" dirty="0" err="1">
                <a:solidFill>
                  <a:srgbClr val="000000"/>
                </a:solidFill>
                <a:latin typeface="Times New Roman"/>
                <a:ea typeface="Times New Roman"/>
              </a:rPr>
              <a:t>ısı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9" dirty="0" err="1">
                <a:solidFill>
                  <a:srgbClr val="000000"/>
                </a:solidFill>
                <a:latin typeface="Times New Roman"/>
                <a:ea typeface="Times New Roman"/>
              </a:rPr>
              <a:t>kayıpları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85" dirty="0" err="1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dolayısıyla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ısıtma</a:t>
            </a:r>
            <a:r>
              <a:rPr lang="en-US" altLang="zh-CN" sz="2400" spc="-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veya</a:t>
            </a:r>
            <a:r>
              <a:rPr lang="en-US" altLang="zh-CN" sz="2400" spc="-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soğutma</a:t>
            </a:r>
            <a:r>
              <a:rPr lang="en-US" altLang="zh-CN" sz="2400" spc="-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giderleri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yönünden</a:t>
            </a:r>
            <a:r>
              <a:rPr lang="en-US" altLang="zh-CN" sz="2400" spc="-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önemlidir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tr-TR" altLang="zh-CN" sz="2400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L="0" lvl="0" indent="0" algn="just" defTabSz="914400" hangingPunct="0">
              <a:lnSpc>
                <a:spcPct val="95416"/>
              </a:lnSpc>
              <a:spcBef>
                <a:spcPts val="0"/>
              </a:spcBef>
              <a:buNone/>
            </a:pPr>
            <a:endParaRPr lang="tr-TR" altLang="zh-CN" sz="2400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altLang="zh-CN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Çatı</a:t>
            </a:r>
            <a:r>
              <a:rPr lang="en-US" altLang="zh-CN" sz="2400" b="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eğim</a:t>
            </a:r>
            <a:r>
              <a:rPr lang="en-US" altLang="zh-CN" sz="2400" b="1" spc="-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açısı</a:t>
            </a:r>
            <a:endParaRPr lang="en-US" altLang="zh-CN" sz="2400" b="1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L="0" indent="0" algn="just" hangingPunct="0">
              <a:lnSpc>
                <a:spcPct val="79583"/>
              </a:lnSpc>
              <a:buNone/>
            </a:pP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Çatı</a:t>
            </a:r>
            <a:r>
              <a:rPr lang="en-US" altLang="zh-CN" sz="2400" spc="12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eğim</a:t>
            </a:r>
            <a:r>
              <a:rPr lang="en-US" altLang="zh-CN" sz="2400" spc="1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açısı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400" spc="1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çatının</a:t>
            </a:r>
            <a:r>
              <a:rPr lang="en-US" altLang="zh-CN" sz="2400" spc="1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eğimli</a:t>
            </a:r>
            <a:r>
              <a:rPr lang="en-US" altLang="zh-CN" sz="2400" spc="1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yüzeyinin</a:t>
            </a:r>
            <a:r>
              <a:rPr lang="en-US" altLang="zh-CN" sz="2400" spc="1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yatayla</a:t>
            </a:r>
            <a:r>
              <a:rPr lang="en-US" altLang="zh-CN" sz="2400" spc="1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yaptığı</a:t>
            </a:r>
            <a:r>
              <a:rPr lang="en-US" altLang="zh-CN" sz="2400" spc="1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açıyı</a:t>
            </a:r>
            <a:r>
              <a:rPr lang="en-US" altLang="zh-CN" sz="2400" spc="1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ifade</a:t>
            </a:r>
            <a:r>
              <a:rPr lang="en-US" altLang="zh-CN" sz="2400" spc="1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eder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400" spc="1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Çatı</a:t>
            </a:r>
            <a:r>
              <a:rPr lang="en-US" altLang="zh-CN" sz="2400" spc="1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eğim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açısı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400" spc="13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özellikle</a:t>
            </a:r>
            <a:r>
              <a:rPr lang="en-US" altLang="zh-CN" sz="2400" spc="13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sera</a:t>
            </a:r>
            <a:r>
              <a:rPr lang="en-US" altLang="zh-CN" sz="2400" spc="13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içerisine</a:t>
            </a:r>
            <a:r>
              <a:rPr lang="en-US" altLang="zh-CN" sz="2400" spc="13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girecek</a:t>
            </a:r>
            <a:r>
              <a:rPr lang="en-US" altLang="zh-CN" sz="2400" spc="14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güneş</a:t>
            </a:r>
            <a:r>
              <a:rPr lang="en-US" altLang="zh-CN" sz="2400" spc="13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ışınları</a:t>
            </a:r>
            <a:r>
              <a:rPr lang="en-US" altLang="zh-CN" sz="2400" spc="13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yönünden</a:t>
            </a:r>
            <a:r>
              <a:rPr lang="en-US" altLang="zh-CN" sz="2400" spc="13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önemlidir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400" spc="14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Çatı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 err="1">
                <a:solidFill>
                  <a:srgbClr val="000000"/>
                </a:solidFill>
                <a:latin typeface="Times New Roman"/>
                <a:ea typeface="Times New Roman"/>
              </a:rPr>
              <a:t>eğiminin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 err="1">
                <a:solidFill>
                  <a:srgbClr val="000000"/>
                </a:solidFill>
                <a:latin typeface="Times New Roman"/>
                <a:ea typeface="Times New Roman"/>
              </a:rPr>
              <a:t>yeterli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 err="1">
                <a:solidFill>
                  <a:srgbClr val="000000"/>
                </a:solidFill>
                <a:latin typeface="Times New Roman"/>
                <a:ea typeface="Times New Roman"/>
              </a:rPr>
              <a:t>yapılmaması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 err="1">
                <a:solidFill>
                  <a:srgbClr val="000000"/>
                </a:solidFill>
                <a:latin typeface="Times New Roman"/>
                <a:ea typeface="Times New Roman"/>
              </a:rPr>
              <a:t>durumunda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 err="1">
                <a:solidFill>
                  <a:srgbClr val="000000"/>
                </a:solidFill>
                <a:latin typeface="Times New Roman"/>
                <a:ea typeface="Times New Roman"/>
              </a:rPr>
              <a:t>çeşitli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 err="1">
                <a:solidFill>
                  <a:srgbClr val="000000"/>
                </a:solidFill>
                <a:latin typeface="Times New Roman"/>
                <a:ea typeface="Times New Roman"/>
              </a:rPr>
              <a:t>sorunlarla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 err="1">
                <a:solidFill>
                  <a:srgbClr val="000000"/>
                </a:solidFill>
                <a:latin typeface="Times New Roman"/>
                <a:ea typeface="Times New Roman"/>
              </a:rPr>
              <a:t>karşılaşılır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 err="1">
                <a:solidFill>
                  <a:srgbClr val="000000"/>
                </a:solidFill>
                <a:latin typeface="Times New Roman"/>
                <a:ea typeface="Times New Roman"/>
              </a:rPr>
              <a:t>Ülkemizde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sera</a:t>
            </a:r>
            <a:r>
              <a:rPr lang="en-US" altLang="zh-CN" sz="24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çatı</a:t>
            </a:r>
            <a:r>
              <a:rPr lang="en-US" altLang="zh-CN" sz="24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eğim</a:t>
            </a:r>
            <a:r>
              <a:rPr lang="en-US" altLang="zh-CN" sz="24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açısının</a:t>
            </a:r>
            <a:r>
              <a:rPr lang="en-US" altLang="zh-CN" sz="24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ortalama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4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26°-</a:t>
            </a:r>
            <a:r>
              <a:rPr lang="en-US" altLang="zh-CN" sz="24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27°</a:t>
            </a:r>
            <a:r>
              <a:rPr lang="en-US" altLang="zh-CN" sz="24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kadar</a:t>
            </a:r>
            <a:r>
              <a:rPr lang="en-US" altLang="zh-CN" sz="24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olması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uygundur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  <a:p>
            <a:pPr marL="0" lvl="0" indent="0" algn="just" defTabSz="914400" hangingPunct="0">
              <a:lnSpc>
                <a:spcPct val="95416"/>
              </a:lnSpc>
              <a:spcBef>
                <a:spcPts val="0"/>
              </a:spcBef>
              <a:buNone/>
            </a:pPr>
            <a:endParaRPr lang="en-US" altLang="zh-CN" sz="2400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6641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6"/>
          <p:cNvSpPr txBox="1"/>
          <p:nvPr/>
        </p:nvSpPr>
        <p:spPr>
          <a:xfrm>
            <a:off x="581863" y="1031293"/>
            <a:ext cx="10726218" cy="498598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400" b="1" dirty="0" smtClean="0">
                <a:solidFill>
                  <a:srgbClr val="000000"/>
                </a:solidFill>
                <a:ea typeface="Times New Roman"/>
              </a:rPr>
              <a:t>Sera</a:t>
            </a:r>
            <a:r>
              <a:rPr lang="en-US" altLang="zh-CN" sz="2400" b="1" dirty="0" smtClean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b="1" dirty="0">
                <a:solidFill>
                  <a:srgbClr val="000000"/>
                </a:solidFill>
                <a:ea typeface="Times New Roman"/>
              </a:rPr>
              <a:t>içinin</a:t>
            </a:r>
            <a:r>
              <a:rPr lang="en-US" altLang="zh-CN" sz="2400" b="1" spc="-4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b="1" dirty="0">
                <a:solidFill>
                  <a:srgbClr val="000000"/>
                </a:solidFill>
                <a:ea typeface="Times New Roman"/>
              </a:rPr>
              <a:t>düzenlenmesi</a:t>
            </a:r>
          </a:p>
          <a:p>
            <a:pPr marL="0" algn="just" hangingPunct="0">
              <a:lnSpc>
                <a:spcPct val="74583"/>
              </a:lnSpc>
            </a:pP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Serada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bitki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yetiştirme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yerleri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düzenlenirken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toprak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işleme,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bakım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ve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hasat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gibi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işlemlerin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yürütülmesinde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çalışma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kolaylığı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dikkate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alınmalıdır.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Üretici,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üretimin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her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aşamasında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bitkilere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ulaşmak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durumundadır.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Sera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alanı,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üreticinin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kolaylıkla,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zaman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kaybı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olmaksızın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ve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bitkilere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zarar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vermeden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çalışacağı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yere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ulaşabileceği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şekilde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düzenlenmelidir.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Ayrıca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serada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net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üretim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alanının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toplam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sera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alanına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oranı,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olanak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oranında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fazla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olmalıdır.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Seralarda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yetiştiricilik;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sera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zemini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üzerinde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yetiştiricilik,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bitki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yetiştirme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masalarında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yetiştiricilik,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hendek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tavalarda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yetiştiricilik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ve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topraksız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 err="1">
                <a:solidFill>
                  <a:srgbClr val="000000"/>
                </a:solidFill>
                <a:ea typeface="Times New Roman"/>
              </a:rPr>
              <a:t>kültür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tr-TR" altLang="zh-CN" sz="2400" spc="40" dirty="0" smtClean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 err="1" smtClean="0">
                <a:solidFill>
                  <a:srgbClr val="000000"/>
                </a:solidFill>
                <a:ea typeface="Times New Roman"/>
              </a:rPr>
              <a:t>şeklind</a:t>
            </a:r>
            <a:r>
              <a:rPr lang="tr-TR" altLang="zh-CN" sz="2400" spc="40" dirty="0" err="1" smtClean="0">
                <a:solidFill>
                  <a:srgbClr val="000000"/>
                </a:solidFill>
                <a:ea typeface="Times New Roman"/>
              </a:rPr>
              <a:t>edir</a:t>
            </a:r>
            <a:r>
              <a:rPr lang="en-US" altLang="zh-CN" sz="2400" spc="40" dirty="0" smtClean="0">
                <a:solidFill>
                  <a:srgbClr val="000000"/>
                </a:solidFill>
                <a:ea typeface="Times New Roman"/>
              </a:rPr>
              <a:t>.</a:t>
            </a:r>
            <a:endParaRPr lang="tr-TR" altLang="zh-CN" sz="2400" spc="40" dirty="0" smtClean="0">
              <a:solidFill>
                <a:srgbClr val="000000"/>
              </a:solidFill>
              <a:ea typeface="Times New Roman"/>
            </a:endParaRPr>
          </a:p>
          <a:p>
            <a:pPr marL="0" hangingPunct="0">
              <a:lnSpc>
                <a:spcPct val="74583"/>
              </a:lnSpc>
            </a:pPr>
            <a:endParaRPr lang="en-US" altLang="zh-CN" sz="2400" dirty="0">
              <a:solidFill>
                <a:srgbClr val="000000"/>
              </a:solidFill>
              <a:ea typeface="Times New Roman"/>
            </a:endParaRPr>
          </a:p>
          <a:p>
            <a:pPr marL="0">
              <a:lnSpc>
                <a:spcPct val="100000"/>
              </a:lnSpc>
            </a:pPr>
            <a:r>
              <a:rPr lang="en-US" altLang="zh-CN" sz="2400" b="1" dirty="0">
                <a:solidFill>
                  <a:srgbClr val="000000"/>
                </a:solidFill>
                <a:ea typeface="Times New Roman"/>
              </a:rPr>
              <a:t>Sera</a:t>
            </a:r>
            <a:r>
              <a:rPr lang="en-US" altLang="zh-CN" sz="2400" b="1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b="1" dirty="0">
                <a:solidFill>
                  <a:srgbClr val="000000"/>
                </a:solidFill>
                <a:ea typeface="Times New Roman"/>
              </a:rPr>
              <a:t>örtü</a:t>
            </a:r>
            <a:r>
              <a:rPr lang="en-US" altLang="zh-CN" sz="2400" b="1" spc="-2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b="1" dirty="0">
                <a:solidFill>
                  <a:srgbClr val="000000"/>
                </a:solidFill>
                <a:ea typeface="Times New Roman"/>
              </a:rPr>
              <a:t>malzemeleri</a:t>
            </a:r>
          </a:p>
          <a:p>
            <a:pPr marL="0" algn="just" hangingPunct="0">
              <a:lnSpc>
                <a:spcPct val="95416"/>
              </a:lnSpc>
            </a:pPr>
            <a:r>
              <a:rPr lang="en-US" altLang="zh-CN" sz="2400" spc="44" dirty="0">
                <a:solidFill>
                  <a:srgbClr val="000000"/>
                </a:solidFill>
                <a:ea typeface="Times New Roman"/>
              </a:rPr>
              <a:t>Sera</a:t>
            </a:r>
            <a:r>
              <a:rPr lang="en-US" altLang="zh-CN" sz="24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ea typeface="Times New Roman"/>
              </a:rPr>
              <a:t>örtü</a:t>
            </a:r>
            <a:r>
              <a:rPr lang="en-US" altLang="zh-CN" sz="2400" spc="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ea typeface="Times New Roman"/>
              </a:rPr>
              <a:t>malzemesi,</a:t>
            </a:r>
            <a:r>
              <a:rPr lang="en-US" altLang="zh-CN" sz="2400" spc="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ea typeface="Times New Roman"/>
              </a:rPr>
              <a:t>seranın</a:t>
            </a:r>
            <a:r>
              <a:rPr lang="en-US" altLang="zh-CN" sz="2400" spc="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ea typeface="Times New Roman"/>
              </a:rPr>
              <a:t>tüm</a:t>
            </a:r>
            <a:r>
              <a:rPr lang="en-US" altLang="zh-CN" sz="2400" spc="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ea typeface="Times New Roman"/>
              </a:rPr>
              <a:t>yüzeylerini</a:t>
            </a:r>
            <a:r>
              <a:rPr lang="en-US" altLang="zh-CN" sz="2400" spc="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ea typeface="Times New Roman"/>
              </a:rPr>
              <a:t>örten,</a:t>
            </a:r>
            <a:r>
              <a:rPr lang="en-US" altLang="zh-CN" sz="24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serayı</a:t>
            </a:r>
            <a:r>
              <a:rPr lang="en-US" altLang="zh-CN" sz="2400" spc="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ea typeface="Times New Roman"/>
              </a:rPr>
              <a:t>yağmur,</a:t>
            </a:r>
            <a:r>
              <a:rPr lang="en-US" altLang="zh-CN" sz="2400" spc="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ea typeface="Times New Roman"/>
              </a:rPr>
              <a:t>kar</a:t>
            </a:r>
            <a:r>
              <a:rPr lang="en-US" altLang="zh-CN" sz="2400" spc="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ea typeface="Times New Roman"/>
              </a:rPr>
              <a:t>ve</a:t>
            </a:r>
            <a:r>
              <a:rPr lang="en-US" altLang="zh-CN" sz="2400" spc="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ea typeface="Times New Roman"/>
              </a:rPr>
              <a:t>rüzgar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gibi</a:t>
            </a:r>
            <a:r>
              <a:rPr lang="en-US" altLang="zh-CN" sz="24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dış</a:t>
            </a:r>
            <a:r>
              <a:rPr lang="en-US" altLang="zh-CN" sz="24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etkenlere</a:t>
            </a:r>
            <a:r>
              <a:rPr lang="en-US" altLang="zh-CN" sz="24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karşı</a:t>
            </a:r>
            <a:r>
              <a:rPr lang="en-US" altLang="zh-CN" sz="2400" spc="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ea typeface="Times New Roman"/>
              </a:rPr>
              <a:t>koruyan,</a:t>
            </a:r>
            <a:r>
              <a:rPr lang="en-US" altLang="zh-CN" sz="24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ea typeface="Times New Roman"/>
              </a:rPr>
              <a:t>ısı</a:t>
            </a:r>
            <a:r>
              <a:rPr lang="en-US" altLang="zh-CN" sz="24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ea typeface="Times New Roman"/>
              </a:rPr>
              <a:t>ve</a:t>
            </a:r>
            <a:r>
              <a:rPr lang="en-US" altLang="zh-CN" sz="24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ea typeface="Times New Roman"/>
              </a:rPr>
              <a:t>ışık</a:t>
            </a:r>
            <a:r>
              <a:rPr lang="en-US" altLang="zh-CN" sz="2400" spc="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geçirgenliği</a:t>
            </a:r>
            <a:r>
              <a:rPr lang="en-US" altLang="zh-CN" sz="24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ile</a:t>
            </a:r>
            <a:r>
              <a:rPr lang="en-US" altLang="zh-CN" sz="24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sera</a:t>
            </a:r>
            <a:r>
              <a:rPr lang="en-US" altLang="zh-CN" sz="24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ea typeface="Times New Roman"/>
              </a:rPr>
              <a:t>içi</a:t>
            </a:r>
            <a:r>
              <a:rPr lang="en-US" altLang="zh-CN" sz="2400" spc="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ea typeface="Times New Roman"/>
              </a:rPr>
              <a:t>çevre</a:t>
            </a:r>
            <a:r>
              <a:rPr lang="en-US" altLang="zh-CN" sz="24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koşulları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üzerinde</a:t>
            </a:r>
            <a:r>
              <a:rPr lang="en-US" altLang="zh-CN" sz="2400" spc="129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etkili</a:t>
            </a:r>
            <a:r>
              <a:rPr lang="en-US" altLang="zh-CN" sz="2400" spc="13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olan,</a:t>
            </a:r>
            <a:r>
              <a:rPr lang="en-US" altLang="zh-CN" sz="2400" spc="129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dolayısıyla</a:t>
            </a:r>
            <a:r>
              <a:rPr lang="en-US" altLang="zh-CN" sz="2400" spc="13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sera</a:t>
            </a:r>
            <a:r>
              <a:rPr lang="en-US" altLang="zh-CN" sz="2400" spc="129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maliyeti</a:t>
            </a:r>
            <a:r>
              <a:rPr lang="en-US" altLang="zh-CN" sz="2400" spc="13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ve</a:t>
            </a:r>
            <a:r>
              <a:rPr lang="en-US" altLang="zh-CN" sz="2400" spc="129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servis</a:t>
            </a:r>
            <a:r>
              <a:rPr lang="en-US" altLang="zh-CN" sz="2400" spc="13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ömrünü</a:t>
            </a:r>
            <a:r>
              <a:rPr lang="en-US" altLang="zh-CN" sz="2400" spc="129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etkileyen</a:t>
            </a:r>
            <a:r>
              <a:rPr lang="en-US" altLang="zh-CN" sz="2400" spc="13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en</a:t>
            </a:r>
            <a:r>
              <a:rPr lang="en-US" altLang="zh-CN" sz="2400" spc="129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önemli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bir</a:t>
            </a:r>
            <a:r>
              <a:rPr lang="en-US" altLang="zh-CN" sz="2400" spc="1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etkendir.</a:t>
            </a:r>
            <a:r>
              <a:rPr lang="en-US" altLang="zh-CN" sz="2400" spc="10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Örtü</a:t>
            </a:r>
            <a:r>
              <a:rPr lang="en-US" altLang="zh-CN" sz="2400" spc="10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malzemesi,</a:t>
            </a:r>
            <a:r>
              <a:rPr lang="en-US" altLang="zh-CN" sz="2400" spc="10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sera</a:t>
            </a:r>
            <a:r>
              <a:rPr lang="en-US" altLang="zh-CN" sz="2400" spc="10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tipinin</a:t>
            </a:r>
            <a:r>
              <a:rPr lang="en-US" altLang="zh-CN" sz="2400" spc="10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seçiminde</a:t>
            </a:r>
            <a:r>
              <a:rPr lang="en-US" altLang="zh-CN" sz="2400" spc="10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de</a:t>
            </a:r>
            <a:r>
              <a:rPr lang="en-US" altLang="zh-CN" sz="2400" spc="10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göz</a:t>
            </a:r>
            <a:r>
              <a:rPr lang="en-US" altLang="zh-CN" sz="2400" spc="1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önüne</a:t>
            </a:r>
            <a:r>
              <a:rPr lang="en-US" altLang="zh-CN" sz="2400" spc="10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alınması</a:t>
            </a:r>
            <a:r>
              <a:rPr lang="en-US" altLang="zh-CN" sz="2400" spc="10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gereken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-10" dirty="0">
                <a:solidFill>
                  <a:srgbClr val="000000"/>
                </a:solidFill>
                <a:ea typeface="Times New Roman"/>
              </a:rPr>
              <a:t>bir</a:t>
            </a:r>
            <a:r>
              <a:rPr lang="en-US" altLang="zh-CN" sz="2400" spc="-1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-10" dirty="0">
                <a:solidFill>
                  <a:srgbClr val="000000"/>
                </a:solidFill>
                <a:ea typeface="Times New Roman"/>
              </a:rPr>
              <a:t>faktördür</a:t>
            </a:r>
            <a:r>
              <a:rPr lang="en-US" altLang="zh-CN" sz="2400" spc="-5" dirty="0">
                <a:solidFill>
                  <a:srgbClr val="000000"/>
                </a:solidFill>
                <a:ea typeface="Times New Roman"/>
              </a:rPr>
              <a:t>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8"/>
          <p:cNvSpPr txBox="1"/>
          <p:nvPr/>
        </p:nvSpPr>
        <p:spPr>
          <a:xfrm>
            <a:off x="826617" y="425399"/>
            <a:ext cx="10423139" cy="331372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228600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Sera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örtü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malzemelerinde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aranılan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başlıca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özelikler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şöyle</a:t>
            </a:r>
            <a:r>
              <a:rPr lang="en-US" altLang="zh-CN" sz="2400" spc="-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sıralanabilir:</a:t>
            </a:r>
          </a:p>
          <a:p>
            <a:pPr>
              <a:lnSpc>
                <a:spcPts val="425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•</a:t>
            </a:r>
            <a:r>
              <a:rPr lang="en-US" altLang="zh-CN" sz="2400" spc="3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Dayanıklılık</a:t>
            </a:r>
          </a:p>
          <a:p>
            <a:pPr>
              <a:lnSpc>
                <a:spcPts val="430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•</a:t>
            </a:r>
            <a:r>
              <a:rPr lang="en-US" altLang="zh-CN" sz="2400" spc="12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Işık</a:t>
            </a:r>
            <a:r>
              <a:rPr lang="en-US" altLang="zh-CN" sz="2400" spc="1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geçirgenliği</a:t>
            </a:r>
          </a:p>
          <a:p>
            <a:pPr>
              <a:lnSpc>
                <a:spcPts val="419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•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Isı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geçirgenliği</a:t>
            </a:r>
          </a:p>
          <a:p>
            <a:pPr>
              <a:lnSpc>
                <a:spcPts val="415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•</a:t>
            </a:r>
            <a:r>
              <a:rPr lang="en-US" altLang="zh-CN" sz="2400" spc="30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Ağırlığı</a:t>
            </a:r>
          </a:p>
          <a:p>
            <a:pPr>
              <a:lnSpc>
                <a:spcPts val="430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•</a:t>
            </a:r>
            <a:r>
              <a:rPr lang="en-US" altLang="zh-CN" sz="2400" spc="1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Döşeme</a:t>
            </a:r>
            <a:r>
              <a:rPr lang="en-US" altLang="zh-CN" sz="2400" spc="13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kolaylığı</a:t>
            </a:r>
          </a:p>
          <a:p>
            <a:pPr>
              <a:lnSpc>
                <a:spcPts val="409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•</a:t>
            </a:r>
            <a:r>
              <a:rPr lang="en-US" altLang="zh-CN" sz="2400" spc="31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Maliyeti</a:t>
            </a:r>
          </a:p>
          <a:p>
            <a:pPr>
              <a:lnSpc>
                <a:spcPts val="415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•</a:t>
            </a:r>
            <a:r>
              <a:rPr lang="en-US" altLang="zh-CN" sz="2400" spc="13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Servis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ömrü</a:t>
            </a:r>
            <a:endParaRPr lang="en-US" altLang="zh-CN" sz="2400" dirty="0">
              <a:solidFill>
                <a:srgbClr val="000000"/>
              </a:solidFill>
              <a:latin typeface="Times New Roman"/>
              <a:ea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20"/>
          <p:cNvSpPr txBox="1"/>
          <p:nvPr/>
        </p:nvSpPr>
        <p:spPr>
          <a:xfrm>
            <a:off x="756309" y="504363"/>
            <a:ext cx="10424911" cy="599023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400" b="1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Seralarda</a:t>
            </a:r>
            <a:r>
              <a:rPr lang="en-US" altLang="zh-CN" sz="2400" b="1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havalandırma</a:t>
            </a:r>
            <a:r>
              <a:rPr lang="en-US" altLang="zh-CN" sz="2400" b="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sistemleri</a:t>
            </a:r>
          </a:p>
          <a:p>
            <a:pPr>
              <a:lnSpc>
                <a:spcPts val="400"/>
              </a:lnSpc>
            </a:pPr>
            <a:endParaRPr lang="en-US" dirty="0" smtClean="0"/>
          </a:p>
          <a:p>
            <a:pPr marL="0" hangingPunct="0">
              <a:lnSpc>
                <a:spcPct val="95416"/>
              </a:lnSpc>
            </a:pP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Seralarda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havalandırma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denilince,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sera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iç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havası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ile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dış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ortam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havasının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değiştirilmesi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anlaşılır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Tüm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yıl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boyunca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bitki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yetiştiriciliğinin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yapıldığı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seralarda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ea typeface="Times New Roman"/>
              </a:rPr>
              <a:t>sürekli</a:t>
            </a:r>
            <a:r>
              <a:rPr lang="en-US" altLang="zh-CN" sz="2400" spc="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ea typeface="Times New Roman"/>
              </a:rPr>
              <a:t>çalışabilecek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ea typeface="Times New Roman"/>
              </a:rPr>
              <a:t>havalandırma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ea typeface="Times New Roman"/>
              </a:rPr>
              <a:t>sistemine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ea typeface="Times New Roman"/>
              </a:rPr>
              <a:t>gerek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ea typeface="Times New Roman"/>
              </a:rPr>
              <a:t>vardır.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ea typeface="Times New Roman"/>
              </a:rPr>
              <a:t>Havalandırma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gereksinimi,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yaz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aylarında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maksimum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düzeye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çıkarken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kış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aylarında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minimum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düzeye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iner.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Yaz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aylarında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yapılan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havalandırma,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diğer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soğutma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yöntemleri</a:t>
            </a:r>
            <a:r>
              <a:rPr lang="en-US" altLang="zh-CN" sz="2400" spc="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ile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birlikte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sera</a:t>
            </a:r>
            <a:r>
              <a:rPr lang="en-US" altLang="zh-CN" sz="2400" spc="-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içi</a:t>
            </a:r>
            <a:r>
              <a:rPr lang="en-US" altLang="zh-CN" sz="2400" spc="-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sıcaklığının</a:t>
            </a:r>
            <a:r>
              <a:rPr lang="en-US" altLang="zh-CN" sz="2400" spc="-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düşürülmesine</a:t>
            </a:r>
            <a:r>
              <a:rPr lang="en-US" altLang="zh-CN" sz="2400" spc="-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katkıda</a:t>
            </a:r>
            <a:r>
              <a:rPr lang="en-US" altLang="zh-CN" sz="2400" spc="-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bulunur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tr-TR" altLang="zh-CN" sz="2400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L="0" hangingPunct="0">
              <a:lnSpc>
                <a:spcPct val="95416"/>
              </a:lnSpc>
            </a:pPr>
            <a:endParaRPr lang="tr-TR" altLang="zh-CN" sz="2400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algn="just" hangingPunct="0">
              <a:lnSpc>
                <a:spcPct val="93333"/>
              </a:lnSpc>
            </a:pP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Seralarda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havalandırma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gereksinimi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yetiştirilen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bitkiye</a:t>
            </a:r>
            <a:r>
              <a:rPr lang="en-US" altLang="zh-CN" sz="2400" spc="12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üretim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mevsimine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göre</a:t>
            </a:r>
            <a:r>
              <a:rPr lang="en-US" altLang="zh-CN" sz="2400" spc="12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farklılık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gösterir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Seralarda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havalandırma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kapasitesi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genellikle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hava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değişim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oranı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ifade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edilir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i="1" spc="75" dirty="0" err="1">
                <a:solidFill>
                  <a:srgbClr val="000000"/>
                </a:solidFill>
                <a:latin typeface="Times New Roman"/>
                <a:ea typeface="Times New Roman"/>
              </a:rPr>
              <a:t>Hava</a:t>
            </a:r>
            <a:r>
              <a:rPr lang="en-US" altLang="zh-CN" sz="2400" b="1" i="1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i="1" spc="60" dirty="0" err="1">
                <a:solidFill>
                  <a:srgbClr val="000000"/>
                </a:solidFill>
                <a:latin typeface="Times New Roman"/>
                <a:ea typeface="Times New Roman"/>
              </a:rPr>
              <a:t>değişim</a:t>
            </a:r>
            <a:r>
              <a:rPr lang="en-US" altLang="zh-CN" sz="2400" b="1" i="1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i="1" spc="64" dirty="0" err="1">
                <a:solidFill>
                  <a:srgbClr val="000000"/>
                </a:solidFill>
                <a:latin typeface="Times New Roman"/>
                <a:ea typeface="Times New Roman"/>
              </a:rPr>
              <a:t>oranı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sera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 err="1">
                <a:solidFill>
                  <a:srgbClr val="000000"/>
                </a:solidFill>
                <a:latin typeface="Times New Roman"/>
                <a:ea typeface="Times New Roman"/>
              </a:rPr>
              <a:t>havasının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 err="1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 err="1">
                <a:solidFill>
                  <a:srgbClr val="000000"/>
                </a:solidFill>
                <a:latin typeface="Times New Roman"/>
                <a:ea typeface="Times New Roman"/>
              </a:rPr>
              <a:t>saatte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9" dirty="0" err="1">
                <a:solidFill>
                  <a:srgbClr val="000000"/>
                </a:solidFill>
                <a:latin typeface="Times New Roman"/>
                <a:ea typeface="Times New Roman"/>
              </a:rPr>
              <a:t>kaç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 err="1">
                <a:solidFill>
                  <a:srgbClr val="000000"/>
                </a:solidFill>
                <a:latin typeface="Times New Roman"/>
                <a:ea typeface="Times New Roman"/>
              </a:rPr>
              <a:t>defa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 err="1">
                <a:solidFill>
                  <a:srgbClr val="000000"/>
                </a:solidFill>
                <a:latin typeface="Times New Roman"/>
                <a:ea typeface="Times New Roman"/>
              </a:rPr>
              <a:t>değiştirileceğini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5" dirty="0" err="1">
                <a:solidFill>
                  <a:srgbClr val="000000"/>
                </a:solidFill>
                <a:latin typeface="Times New Roman"/>
                <a:ea typeface="Times New Roman"/>
              </a:rPr>
              <a:t>belirtir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5" dirty="0" err="1">
                <a:solidFill>
                  <a:srgbClr val="000000"/>
                </a:solidFill>
                <a:latin typeface="Times New Roman"/>
                <a:ea typeface="Times New Roman"/>
              </a:rPr>
              <a:t>Yeterli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 err="1">
                <a:solidFill>
                  <a:srgbClr val="000000"/>
                </a:solidFill>
                <a:latin typeface="Times New Roman"/>
                <a:ea typeface="Times New Roman"/>
              </a:rPr>
              <a:t>havalandırılan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 err="1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 err="1">
                <a:solidFill>
                  <a:srgbClr val="000000"/>
                </a:solidFill>
                <a:latin typeface="Times New Roman"/>
                <a:ea typeface="Times New Roman"/>
              </a:rPr>
              <a:t>serada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75" dirty="0" err="1">
                <a:solidFill>
                  <a:srgbClr val="000000"/>
                </a:solidFill>
                <a:latin typeface="Times New Roman"/>
                <a:ea typeface="Times New Roman"/>
              </a:rPr>
              <a:t>hava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4" dirty="0" err="1">
                <a:solidFill>
                  <a:srgbClr val="000000"/>
                </a:solidFill>
                <a:latin typeface="Times New Roman"/>
                <a:ea typeface="Times New Roman"/>
              </a:rPr>
              <a:t>değişim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4" dirty="0" err="1">
                <a:solidFill>
                  <a:srgbClr val="000000"/>
                </a:solidFill>
                <a:latin typeface="Times New Roman"/>
                <a:ea typeface="Times New Roman"/>
              </a:rPr>
              <a:t>oranı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80" dirty="0">
                <a:solidFill>
                  <a:srgbClr val="000000"/>
                </a:solidFill>
                <a:latin typeface="Times New Roman"/>
                <a:ea typeface="Times New Roman"/>
              </a:rPr>
              <a:t>40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ea typeface="Times New Roman"/>
              </a:rPr>
              <a:t>60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 err="1">
                <a:solidFill>
                  <a:srgbClr val="000000"/>
                </a:solidFill>
                <a:latin typeface="Times New Roman"/>
                <a:ea typeface="Times New Roman"/>
              </a:rPr>
              <a:t>arasında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 err="1">
                <a:solidFill>
                  <a:srgbClr val="000000"/>
                </a:solidFill>
                <a:latin typeface="Times New Roman"/>
                <a:ea typeface="Times New Roman"/>
              </a:rPr>
              <a:t>olmalıdır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85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4" dirty="0" err="1">
                <a:solidFill>
                  <a:srgbClr val="000000"/>
                </a:solidFill>
                <a:latin typeface="Times New Roman"/>
                <a:ea typeface="Times New Roman"/>
              </a:rPr>
              <a:t>değer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9" dirty="0" err="1">
                <a:solidFill>
                  <a:srgbClr val="000000"/>
                </a:solidFill>
                <a:latin typeface="Times New Roman"/>
                <a:ea typeface="Times New Roman"/>
              </a:rPr>
              <a:t>soğuk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dönemlerde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20’ye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kadar</a:t>
            </a:r>
            <a:r>
              <a:rPr lang="en-US" altLang="zh-CN" sz="2400" spc="-1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düşebilir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tr-TR" altLang="zh-CN" sz="2400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algn="just" hangingPunct="0">
              <a:lnSpc>
                <a:spcPct val="93333"/>
              </a:lnSpc>
            </a:pPr>
            <a:endParaRPr lang="en-US" altLang="zh-CN" sz="2400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algn="just" hangingPunct="0">
              <a:lnSpc>
                <a:spcPct val="95416"/>
              </a:lnSpc>
            </a:pP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Seralarda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kullanılan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havalandırma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sistemleri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b="1" i="1" dirty="0" err="1">
                <a:solidFill>
                  <a:srgbClr val="000000"/>
                </a:solidFill>
                <a:latin typeface="Times New Roman"/>
                <a:ea typeface="Times New Roman"/>
              </a:rPr>
              <a:t>doğal</a:t>
            </a:r>
            <a:r>
              <a:rPr lang="en-US" altLang="zh-CN" sz="2400" b="1" i="1" spc="69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b="1" i="1" dirty="0" err="1">
                <a:solidFill>
                  <a:srgbClr val="000000"/>
                </a:solidFill>
                <a:latin typeface="Times New Roman"/>
                <a:ea typeface="Times New Roman"/>
              </a:rPr>
              <a:t>havalandırma</a:t>
            </a:r>
            <a:r>
              <a:rPr lang="en-US" altLang="zh-CN" sz="2400" b="1" i="1" spc="75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b="1" i="1" dirty="0" err="1">
                <a:solidFill>
                  <a:srgbClr val="000000"/>
                </a:solidFill>
                <a:latin typeface="Times New Roman"/>
                <a:ea typeface="Times New Roman"/>
              </a:rPr>
              <a:t>mekaniksel</a:t>
            </a:r>
            <a:r>
              <a:rPr lang="en-US" altLang="zh-CN" sz="2400" b="1" i="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i="1" dirty="0" err="1">
                <a:solidFill>
                  <a:srgbClr val="000000"/>
                </a:solidFill>
                <a:latin typeface="Times New Roman"/>
                <a:ea typeface="Times New Roman"/>
              </a:rPr>
              <a:t>havalandırma</a:t>
            </a:r>
            <a:r>
              <a:rPr lang="en-US" altLang="zh-CN" sz="2400" b="1" i="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olmak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üzere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iki</a:t>
            </a:r>
            <a:r>
              <a:rPr lang="en-US" altLang="zh-CN" sz="2400" spc="-1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çeşittir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  <a:p>
            <a:pPr marL="0" hangingPunct="0">
              <a:lnSpc>
                <a:spcPct val="95416"/>
              </a:lnSpc>
            </a:pPr>
            <a:endParaRPr lang="en-US" altLang="zh-CN" sz="2400" dirty="0">
              <a:solidFill>
                <a:srgbClr val="000000"/>
              </a:solidFill>
              <a:latin typeface="Times New Roman"/>
              <a:ea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Filigran">
  <a:themeElements>
    <a:clrScheme name="Filigra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CCCFF"/>
      </a:accent1>
      <a:accent2>
        <a:srgbClr val="D9D8EC"/>
      </a:accent2>
      <a:accent3>
        <a:srgbClr val="FFFFFF"/>
      </a:accent3>
      <a:accent4>
        <a:srgbClr val="000000"/>
      </a:accent4>
      <a:accent5>
        <a:srgbClr val="E2E2FF"/>
      </a:accent5>
      <a:accent6>
        <a:srgbClr val="C4C4D6"/>
      </a:accent6>
      <a:hlink>
        <a:srgbClr val="6767FF"/>
      </a:hlink>
      <a:folHlink>
        <a:srgbClr val="9933FF"/>
      </a:folHlink>
    </a:clrScheme>
    <a:fontScheme name="Filigra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Filigra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CCFF"/>
        </a:accent1>
        <a:accent2>
          <a:srgbClr val="D9D8E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C4C4D6"/>
        </a:accent6>
        <a:hlink>
          <a:srgbClr val="6767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ligran 2">
        <a:dk1>
          <a:srgbClr val="000000"/>
        </a:dk1>
        <a:lt1>
          <a:srgbClr val="FFFFFF"/>
        </a:lt1>
        <a:dk2>
          <a:srgbClr val="666633"/>
        </a:dk2>
        <a:lt2>
          <a:srgbClr val="5F5F5F"/>
        </a:lt2>
        <a:accent1>
          <a:srgbClr val="FFCC00"/>
        </a:accent1>
        <a:accent2>
          <a:srgbClr val="EFF0B2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D9D9A1"/>
        </a:accent6>
        <a:hlink>
          <a:srgbClr val="808000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ligran 3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9BB0CB"/>
        </a:accent1>
        <a:accent2>
          <a:srgbClr val="D1E0CE"/>
        </a:accent2>
        <a:accent3>
          <a:srgbClr val="FFFFFF"/>
        </a:accent3>
        <a:accent4>
          <a:srgbClr val="000000"/>
        </a:accent4>
        <a:accent5>
          <a:srgbClr val="CBD4E2"/>
        </a:accent5>
        <a:accent6>
          <a:srgbClr val="BDCBBA"/>
        </a:accent6>
        <a:hlink>
          <a:srgbClr val="8EA642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ligran 4">
        <a:dk1>
          <a:srgbClr val="333300"/>
        </a:dk1>
        <a:lt1>
          <a:srgbClr val="FFFFCC"/>
        </a:lt1>
        <a:dk2>
          <a:srgbClr val="336600"/>
        </a:dk2>
        <a:lt2>
          <a:srgbClr val="FFFFCC"/>
        </a:lt2>
        <a:accent1>
          <a:srgbClr val="99CC00"/>
        </a:accent1>
        <a:accent2>
          <a:srgbClr val="669900"/>
        </a:accent2>
        <a:accent3>
          <a:srgbClr val="ADB8AA"/>
        </a:accent3>
        <a:accent4>
          <a:srgbClr val="DADAAE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ligran 5">
        <a:dk1>
          <a:srgbClr val="424458"/>
        </a:dk1>
        <a:lt1>
          <a:srgbClr val="FFFFFF"/>
        </a:lt1>
        <a:dk2>
          <a:srgbClr val="004A48"/>
        </a:dk2>
        <a:lt2>
          <a:srgbClr val="FFFFFF"/>
        </a:lt2>
        <a:accent1>
          <a:srgbClr val="83B200"/>
        </a:accent1>
        <a:accent2>
          <a:srgbClr val="006260"/>
        </a:accent2>
        <a:accent3>
          <a:srgbClr val="AAB1B1"/>
        </a:accent3>
        <a:accent4>
          <a:srgbClr val="DADADA"/>
        </a:accent4>
        <a:accent5>
          <a:srgbClr val="C1D5AA"/>
        </a:accent5>
        <a:accent6>
          <a:srgbClr val="005856"/>
        </a:accent6>
        <a:hlink>
          <a:srgbClr val="6666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ligran 6">
        <a:dk1>
          <a:srgbClr val="000000"/>
        </a:dk1>
        <a:lt1>
          <a:srgbClr val="FFFFFF"/>
        </a:lt1>
        <a:dk2>
          <a:srgbClr val="1C2046"/>
        </a:dk2>
        <a:lt2>
          <a:srgbClr val="FFFFFF"/>
        </a:lt2>
        <a:accent1>
          <a:srgbClr val="00CCFF"/>
        </a:accent1>
        <a:accent2>
          <a:srgbClr val="2D226E"/>
        </a:accent2>
        <a:accent3>
          <a:srgbClr val="ABABB0"/>
        </a:accent3>
        <a:accent4>
          <a:srgbClr val="DADADA"/>
        </a:accent4>
        <a:accent5>
          <a:srgbClr val="AAE2FF"/>
        </a:accent5>
        <a:accent6>
          <a:srgbClr val="281E63"/>
        </a:accent6>
        <a:hlink>
          <a:srgbClr val="666699"/>
        </a:hlink>
        <a:folHlink>
          <a:srgbClr val="99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ligran 7">
        <a:dk1>
          <a:srgbClr val="424458"/>
        </a:dk1>
        <a:lt1>
          <a:srgbClr val="FFFFFF"/>
        </a:lt1>
        <a:dk2>
          <a:srgbClr val="000066"/>
        </a:dk2>
        <a:lt2>
          <a:srgbClr val="FFFFFF"/>
        </a:lt2>
        <a:accent1>
          <a:srgbClr val="6666FF"/>
        </a:accent1>
        <a:accent2>
          <a:srgbClr val="333399"/>
        </a:accent2>
        <a:accent3>
          <a:srgbClr val="AAAAB8"/>
        </a:accent3>
        <a:accent4>
          <a:srgbClr val="DADADA"/>
        </a:accent4>
        <a:accent5>
          <a:srgbClr val="B8B8FF"/>
        </a:accent5>
        <a:accent6>
          <a:srgbClr val="2D2D8A"/>
        </a:accent6>
        <a:hlink>
          <a:srgbClr val="FF99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ligran 8">
        <a:dk1>
          <a:srgbClr val="1C1C1C"/>
        </a:dk1>
        <a:lt1>
          <a:srgbClr val="FFFFCC"/>
        </a:lt1>
        <a:dk2>
          <a:srgbClr val="390B20"/>
        </a:dk2>
        <a:lt2>
          <a:srgbClr val="FFFFCC"/>
        </a:lt2>
        <a:accent1>
          <a:srgbClr val="FF916F"/>
        </a:accent1>
        <a:accent2>
          <a:srgbClr val="561450"/>
        </a:accent2>
        <a:accent3>
          <a:srgbClr val="AEAAAB"/>
        </a:accent3>
        <a:accent4>
          <a:srgbClr val="DADAAE"/>
        </a:accent4>
        <a:accent5>
          <a:srgbClr val="FFC7BB"/>
        </a:accent5>
        <a:accent6>
          <a:srgbClr val="4D1148"/>
        </a:accent6>
        <a:hlink>
          <a:srgbClr val="637D95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ligran 9">
        <a:dk1>
          <a:srgbClr val="4C0000"/>
        </a:dk1>
        <a:lt1>
          <a:srgbClr val="FFFFFF"/>
        </a:lt1>
        <a:dk2>
          <a:srgbClr val="722104"/>
        </a:dk2>
        <a:lt2>
          <a:srgbClr val="FFFFFF"/>
        </a:lt2>
        <a:accent1>
          <a:srgbClr val="CC6600"/>
        </a:accent1>
        <a:accent2>
          <a:srgbClr val="8A2E00"/>
        </a:accent2>
        <a:accent3>
          <a:srgbClr val="BCABAA"/>
        </a:accent3>
        <a:accent4>
          <a:srgbClr val="DADADA"/>
        </a:accent4>
        <a:accent5>
          <a:srgbClr val="E2B8AA"/>
        </a:accent5>
        <a:accent6>
          <a:srgbClr val="7D2900"/>
        </a:accent6>
        <a:hlink>
          <a:srgbClr val="FFCC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1342</Words>
  <Application>Microsoft Office PowerPoint</Application>
  <PresentationFormat>Özel</PresentationFormat>
  <Paragraphs>68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Slayt Başlıkları</vt:lpstr>
      </vt:variant>
      <vt:variant>
        <vt:i4>13</vt:i4>
      </vt:variant>
    </vt:vector>
  </HeadingPairs>
  <TitlesOfParts>
    <vt:vector size="15" baseType="lpstr">
      <vt:lpstr>Office Theme</vt:lpstr>
      <vt:lpstr>Filigran</vt:lpstr>
      <vt:lpstr>TARIMSAL YAPILARIN TASARIMI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fenbil</dc:creator>
  <cp:lastModifiedBy>fenbil</cp:lastModifiedBy>
  <cp:revision>4</cp:revision>
  <dcterms:created xsi:type="dcterms:W3CDTF">2011-01-21T15:00:27Z</dcterms:created>
  <dcterms:modified xsi:type="dcterms:W3CDTF">2019-12-25T10:03:53Z</dcterms:modified>
</cp:coreProperties>
</file>