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2" r:id="rId7"/>
    <p:sldId id="261"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59196F5-9F59-4425-B607-1DF3AF947069}" type="datetimeFigureOut">
              <a:rPr lang="tr-TR" smtClean="0"/>
              <a:t>28.02.2018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53A51BE-B35C-4C96-ACAA-9689117E096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196F5-9F59-4425-B607-1DF3AF947069}" type="datetimeFigureOut">
              <a:rPr lang="tr-TR" smtClean="0"/>
              <a:t>28.02.2018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3A51BE-B35C-4C96-ACAA-9689117E09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60649"/>
            <a:ext cx="7772400" cy="936103"/>
          </a:xfrm>
        </p:spPr>
        <p:txBody>
          <a:bodyPr/>
          <a:lstStyle/>
          <a:p>
            <a:r>
              <a:rPr lang="tr-TR" dirty="0" smtClean="0">
                <a:latin typeface="Times New Roman" pitchFamily="18" charset="0"/>
                <a:cs typeface="Times New Roman" pitchFamily="18" charset="0"/>
              </a:rPr>
              <a:t>GOTLAR</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323528" y="1196752"/>
            <a:ext cx="8352928" cy="5472608"/>
          </a:xfrm>
        </p:spPr>
        <p:txBody>
          <a:bodyPr>
            <a:noAutofit/>
          </a:bodyPr>
          <a:lstStyle/>
          <a:p>
            <a:pPr algn="just"/>
            <a:r>
              <a:rPr lang="tr-TR" sz="2000" dirty="0" smtClean="0">
                <a:solidFill>
                  <a:schemeClr val="tx1"/>
                </a:solidFill>
                <a:latin typeface="Times New Roman" pitchFamily="18" charset="0"/>
                <a:cs typeface="Times New Roman" pitchFamily="18" charset="0"/>
              </a:rPr>
              <a:t>   I. </a:t>
            </a:r>
            <a:r>
              <a:rPr lang="tr-TR" sz="2000" dirty="0">
                <a:solidFill>
                  <a:schemeClr val="tx1"/>
                </a:solidFill>
                <a:latin typeface="Times New Roman" pitchFamily="18" charset="0"/>
                <a:cs typeface="Times New Roman" pitchFamily="18" charset="0"/>
              </a:rPr>
              <a:t>v</a:t>
            </a:r>
            <a:r>
              <a:rPr lang="tr-TR" sz="2000" dirty="0" smtClean="0">
                <a:solidFill>
                  <a:schemeClr val="tx1"/>
                </a:solidFill>
                <a:latin typeface="Times New Roman" pitchFamily="18" charset="0"/>
                <a:cs typeface="Times New Roman" pitchFamily="18" charset="0"/>
              </a:rPr>
              <a:t>e III. yüzyıl arasında Germen kavimleri; siyasal, sosyal ve ekonomik cihetten inkişaf  gerçekleştirdi. Bazı kavimler demografik, bazı kavimler siyasi gelişmelere muvazi eylemde bulunamadıkları için civarlarında bulunan organize olabilmiş ve inkişaf sürecinin şiddetini belirleyen daha büyük kavimlere müdahil olarak tarih sahnesinden çekilmiştir. Bu suretle barbarların diyarında daha kuvvetli toplumsal yapılar tebarüz etmeye başlamıştır. İşte bünyesine bir çok kavmi dahil etmeyi ve organize yapı oluşturmayı başaran Germen kavimlerinden biri, Gotlar olmuştur. III. yüzyıl zarfında hala göçebe yaşamın baskın olduğu hayat tarzına sahip Gotlar, yukarıda bahsettiğimiz vasıfları elde etmeye başladığından Roma İmparatorluğu’na en büyük müşkülat yaratan kavimlerin başında gelmektedir. Bu nedenle </a:t>
            </a:r>
            <a:r>
              <a:rPr lang="tr-TR" sz="2000" dirty="0" err="1" smtClean="0">
                <a:solidFill>
                  <a:schemeClr val="tx1"/>
                </a:solidFill>
                <a:latin typeface="Times New Roman" pitchFamily="18" charset="0"/>
                <a:cs typeface="Times New Roman" pitchFamily="18" charset="0"/>
              </a:rPr>
              <a:t>Gotlar’ın</a:t>
            </a:r>
            <a:r>
              <a:rPr lang="tr-TR" sz="2000" dirty="0" smtClean="0">
                <a:solidFill>
                  <a:schemeClr val="tx1"/>
                </a:solidFill>
                <a:latin typeface="Times New Roman" pitchFamily="18" charset="0"/>
                <a:cs typeface="Times New Roman" pitchFamily="18" charset="0"/>
              </a:rPr>
              <a:t> tarihini icmal etmek, bizlere hem Germen tarihini tetkik etmek hem de medeniyetin temsilcisi olarak telakki ettiğimiz Roma İmparatorluğu’nu </a:t>
            </a:r>
            <a:r>
              <a:rPr lang="tr-TR" sz="2000" dirty="0" err="1" smtClean="0">
                <a:solidFill>
                  <a:schemeClr val="tx1"/>
                </a:solidFill>
                <a:latin typeface="Times New Roman" pitchFamily="18" charset="0"/>
                <a:cs typeface="Times New Roman" pitchFamily="18" charset="0"/>
              </a:rPr>
              <a:t>Gotlar’ın</a:t>
            </a:r>
            <a:r>
              <a:rPr lang="tr-TR" sz="2000" dirty="0" smtClean="0">
                <a:solidFill>
                  <a:schemeClr val="tx1"/>
                </a:solidFill>
                <a:latin typeface="Times New Roman" pitchFamily="18" charset="0"/>
                <a:cs typeface="Times New Roman" pitchFamily="18" charset="0"/>
              </a:rPr>
              <a:t> nazarında değerlendirme imkanı sunacaktır.</a:t>
            </a:r>
            <a:endParaRPr lang="tr-TR" sz="20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flipV="1">
            <a:off x="685800" y="-45718"/>
            <a:ext cx="7772400" cy="45719"/>
          </a:xfrm>
        </p:spPr>
        <p:txBody>
          <a:bodyPr>
            <a:normAutofit fontScale="90000"/>
          </a:bodyPr>
          <a:lstStyle/>
          <a:p>
            <a:endParaRPr lang="tr-TR" dirty="0"/>
          </a:p>
        </p:txBody>
      </p:sp>
      <p:sp>
        <p:nvSpPr>
          <p:cNvPr id="3" name="2 Alt Başlık"/>
          <p:cNvSpPr>
            <a:spLocks noGrp="1"/>
          </p:cNvSpPr>
          <p:nvPr>
            <p:ph type="subTitle" idx="1"/>
          </p:nvPr>
        </p:nvSpPr>
        <p:spPr>
          <a:xfrm>
            <a:off x="179512" y="764704"/>
            <a:ext cx="8712968" cy="5616624"/>
          </a:xfrm>
        </p:spPr>
        <p:txBody>
          <a:bodyPr>
            <a:normAutofit fontScale="77500" lnSpcReduction="20000"/>
          </a:bodyPr>
          <a:lstStyle/>
          <a:p>
            <a:pPr algn="just"/>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Bidâyette</a:t>
            </a:r>
            <a:r>
              <a:rPr lang="tr-TR" dirty="0" smtClean="0">
                <a:solidFill>
                  <a:schemeClr val="tx1"/>
                </a:solidFill>
                <a:latin typeface="Times New Roman" pitchFamily="18" charset="0"/>
                <a:cs typeface="Times New Roman" pitchFamily="18" charset="0"/>
              </a:rPr>
              <a:t> Tarihçi </a:t>
            </a:r>
            <a:r>
              <a:rPr lang="tr-TR" dirty="0" err="1" smtClean="0">
                <a:solidFill>
                  <a:schemeClr val="tx1"/>
                </a:solidFill>
                <a:latin typeface="Times New Roman" pitchFamily="18" charset="0"/>
                <a:cs typeface="Times New Roman" pitchFamily="18" charset="0"/>
              </a:rPr>
              <a:t>Jordanes’in</a:t>
            </a:r>
            <a:r>
              <a:rPr lang="tr-TR" dirty="0" smtClean="0">
                <a:solidFill>
                  <a:schemeClr val="tx1"/>
                </a:solidFill>
                <a:latin typeface="Times New Roman" pitchFamily="18" charset="0"/>
                <a:cs typeface="Times New Roman" pitchFamily="18" charset="0"/>
              </a:rPr>
              <a:t> </a:t>
            </a:r>
            <a:r>
              <a:rPr lang="tr-TR" i="1" dirty="0" err="1" smtClean="0">
                <a:solidFill>
                  <a:schemeClr val="tx1"/>
                </a:solidFill>
                <a:latin typeface="Times New Roman" pitchFamily="18" charset="0"/>
                <a:cs typeface="Times New Roman" pitchFamily="18" charset="0"/>
              </a:rPr>
              <a:t>Gettica</a:t>
            </a:r>
            <a:r>
              <a:rPr lang="tr-TR" dirty="0" smtClean="0">
                <a:solidFill>
                  <a:schemeClr val="tx1"/>
                </a:solidFill>
                <a:latin typeface="Times New Roman" pitchFamily="18" charset="0"/>
                <a:cs typeface="Times New Roman" pitchFamily="18" charset="0"/>
              </a:rPr>
              <a:t> adlı eserinde </a:t>
            </a:r>
            <a:r>
              <a:rPr lang="tr-TR" dirty="0" err="1" smtClean="0">
                <a:solidFill>
                  <a:schemeClr val="tx1"/>
                </a:solidFill>
                <a:latin typeface="Times New Roman" pitchFamily="18" charset="0"/>
                <a:cs typeface="Times New Roman" pitchFamily="18" charset="0"/>
              </a:rPr>
              <a:t>Gotlar’ın</a:t>
            </a:r>
            <a:r>
              <a:rPr lang="tr-TR" dirty="0" smtClean="0">
                <a:solidFill>
                  <a:schemeClr val="tx1"/>
                </a:solidFill>
                <a:latin typeface="Times New Roman" pitchFamily="18" charset="0"/>
                <a:cs typeface="Times New Roman" pitchFamily="18" charset="0"/>
              </a:rPr>
              <a:t> anavatanları hakkında aktardıkları bilgilere yer ayıralım: </a:t>
            </a:r>
          </a:p>
          <a:p>
            <a:pPr algn="just"/>
            <a:r>
              <a:rPr lang="tr-TR" dirty="0" smtClean="0">
                <a:solidFill>
                  <a:schemeClr val="tx1"/>
                </a:solidFill>
                <a:latin typeface="Times New Roman" pitchFamily="18" charset="0"/>
                <a:cs typeface="Times New Roman" pitchFamily="18" charset="0"/>
              </a:rPr>
              <a:t>   “</a:t>
            </a:r>
            <a:r>
              <a:rPr lang="tr-TR" i="1" dirty="0" smtClean="0">
                <a:solidFill>
                  <a:schemeClr val="tx1"/>
                </a:solidFill>
                <a:latin typeface="Times New Roman" pitchFamily="18" charset="0"/>
                <a:cs typeface="Times New Roman" pitchFamily="18" charset="0"/>
              </a:rPr>
              <a:t>Gotların epeyce zaman önce başlarında </a:t>
            </a:r>
            <a:r>
              <a:rPr lang="tr-TR" i="1" dirty="0" err="1" smtClean="0">
                <a:solidFill>
                  <a:schemeClr val="tx1"/>
                </a:solidFill>
                <a:latin typeface="Times New Roman" pitchFamily="18" charset="0"/>
                <a:cs typeface="Times New Roman" pitchFamily="18" charset="0"/>
              </a:rPr>
              <a:t>Berig</a:t>
            </a:r>
            <a:r>
              <a:rPr lang="tr-TR" i="1" dirty="0" smtClean="0">
                <a:solidFill>
                  <a:schemeClr val="tx1"/>
                </a:solidFill>
                <a:latin typeface="Times New Roman" pitchFamily="18" charset="0"/>
                <a:cs typeface="Times New Roman" pitchFamily="18" charset="0"/>
              </a:rPr>
              <a:t> isminde bir kral ile arıların kovanlarından birden bire fırlaması gibi ya kavimlerin fabrikası ya da ülkelerin anası gibi olan </a:t>
            </a:r>
            <a:r>
              <a:rPr lang="tr-TR" b="1" i="1" dirty="0" err="1" smtClean="0">
                <a:solidFill>
                  <a:schemeClr val="tx1"/>
                </a:solidFill>
                <a:latin typeface="Times New Roman" pitchFamily="18" charset="0"/>
                <a:cs typeface="Times New Roman" pitchFamily="18" charset="0"/>
              </a:rPr>
              <a:t>Scandza</a:t>
            </a:r>
            <a:r>
              <a:rPr lang="tr-TR" b="1" i="1" dirty="0" smtClean="0">
                <a:solidFill>
                  <a:schemeClr val="tx1"/>
                </a:solidFill>
                <a:latin typeface="Times New Roman" pitchFamily="18" charset="0"/>
                <a:cs typeface="Times New Roman" pitchFamily="18" charset="0"/>
              </a:rPr>
              <a:t> Adası</a:t>
            </a:r>
            <a:r>
              <a:rPr lang="tr-TR" i="1" dirty="0" smtClean="0">
                <a:solidFill>
                  <a:schemeClr val="tx1"/>
                </a:solidFill>
                <a:latin typeface="Times New Roman" pitchFamily="18" charset="0"/>
                <a:cs typeface="Times New Roman" pitchFamily="18" charset="0"/>
              </a:rPr>
              <a:t>’ndan çıktıkları söyleniyor. Gemilerinden inince ayak bastıkları topraklara hemen kendi adlarını verdiler. Buraya günümüzde dahi </a:t>
            </a:r>
            <a:r>
              <a:rPr lang="tr-TR" i="1" dirty="0" err="1" smtClean="0">
                <a:solidFill>
                  <a:schemeClr val="tx1"/>
                </a:solidFill>
                <a:latin typeface="Times New Roman" pitchFamily="18" charset="0"/>
                <a:cs typeface="Times New Roman" pitchFamily="18" charset="0"/>
              </a:rPr>
              <a:t>Gothiscanza</a:t>
            </a:r>
            <a:r>
              <a:rPr lang="tr-TR" i="1" dirty="0" smtClean="0">
                <a:solidFill>
                  <a:schemeClr val="tx1"/>
                </a:solidFill>
                <a:latin typeface="Times New Roman" pitchFamily="18" charset="0"/>
                <a:cs typeface="Times New Roman" pitchFamily="18" charset="0"/>
              </a:rPr>
              <a:t> denmektedir. Daha sonra buradan </a:t>
            </a:r>
            <a:r>
              <a:rPr lang="tr-TR" i="1" dirty="0" err="1" smtClean="0">
                <a:solidFill>
                  <a:schemeClr val="tx1"/>
                </a:solidFill>
                <a:latin typeface="Times New Roman" pitchFamily="18" charset="0"/>
                <a:cs typeface="Times New Roman" pitchFamily="18" charset="0"/>
              </a:rPr>
              <a:t>Ulmerugi’de</a:t>
            </a:r>
            <a:r>
              <a:rPr lang="tr-TR" i="1" dirty="0" smtClean="0">
                <a:solidFill>
                  <a:schemeClr val="tx1"/>
                </a:solidFill>
                <a:latin typeface="Times New Roman" pitchFamily="18" charset="0"/>
                <a:cs typeface="Times New Roman" pitchFamily="18" charset="0"/>
              </a:rPr>
              <a:t> Okyanus kıyılarındaki meskenlerine geldiler. Burada hüküm süren diğer kavimlerle mücadeleye giriştiler ve bunun sonucunda burada bulunan Vandalları topraklarından sürdüler. </a:t>
            </a:r>
            <a:r>
              <a:rPr lang="tr-TR" i="1" dirty="0" err="1" smtClean="0">
                <a:solidFill>
                  <a:schemeClr val="tx1"/>
                </a:solidFill>
                <a:latin typeface="Times New Roman" pitchFamily="18" charset="0"/>
                <a:cs typeface="Times New Roman" pitchFamily="18" charset="0"/>
              </a:rPr>
              <a:t>Berig’in</a:t>
            </a:r>
            <a:r>
              <a:rPr lang="tr-TR" i="1" dirty="0" smtClean="0">
                <a:solidFill>
                  <a:schemeClr val="tx1"/>
                </a:solidFill>
                <a:latin typeface="Times New Roman" pitchFamily="18" charset="0"/>
                <a:cs typeface="Times New Roman" pitchFamily="18" charset="0"/>
              </a:rPr>
              <a:t> ardından hükmeden 4 kraldan sonra </a:t>
            </a:r>
            <a:r>
              <a:rPr lang="tr-TR" i="1" dirty="0" err="1" smtClean="0">
                <a:solidFill>
                  <a:schemeClr val="tx1"/>
                </a:solidFill>
                <a:latin typeface="Times New Roman" pitchFamily="18" charset="0"/>
                <a:cs typeface="Times New Roman" pitchFamily="18" charset="0"/>
              </a:rPr>
              <a:t>Gadaric’in</a:t>
            </a:r>
            <a:r>
              <a:rPr lang="tr-TR" i="1" dirty="0" smtClean="0">
                <a:solidFill>
                  <a:schemeClr val="tx1"/>
                </a:solidFill>
                <a:latin typeface="Times New Roman" pitchFamily="18" charset="0"/>
                <a:cs typeface="Times New Roman" pitchFamily="18" charset="0"/>
              </a:rPr>
              <a:t> oğlu </a:t>
            </a:r>
            <a:r>
              <a:rPr lang="tr-TR" i="1" dirty="0" err="1" smtClean="0">
                <a:solidFill>
                  <a:schemeClr val="tx1"/>
                </a:solidFill>
                <a:latin typeface="Times New Roman" pitchFamily="18" charset="0"/>
                <a:cs typeface="Times New Roman" pitchFamily="18" charset="0"/>
              </a:rPr>
              <a:t>Filimer</a:t>
            </a:r>
            <a:r>
              <a:rPr lang="tr-TR" i="1" dirty="0" smtClean="0">
                <a:solidFill>
                  <a:schemeClr val="tx1"/>
                </a:solidFill>
                <a:latin typeface="Times New Roman" pitchFamily="18" charset="0"/>
                <a:cs typeface="Times New Roman" pitchFamily="18" charset="0"/>
              </a:rPr>
              <a:t> tahta geçti ve kendisi </a:t>
            </a:r>
            <a:r>
              <a:rPr lang="tr-TR" i="1" dirty="0" err="1" smtClean="0">
                <a:solidFill>
                  <a:schemeClr val="tx1"/>
                </a:solidFill>
                <a:latin typeface="Times New Roman" pitchFamily="18" charset="0"/>
                <a:cs typeface="Times New Roman" pitchFamily="18" charset="0"/>
              </a:rPr>
              <a:t>Berig’den</a:t>
            </a:r>
            <a:r>
              <a:rPr lang="tr-TR" i="1" dirty="0" smtClean="0">
                <a:solidFill>
                  <a:schemeClr val="tx1"/>
                </a:solidFill>
                <a:latin typeface="Times New Roman" pitchFamily="18" charset="0"/>
                <a:cs typeface="Times New Roman" pitchFamily="18" charset="0"/>
              </a:rPr>
              <a:t> sonra gelen 5. kraldı. Sayıları artmıştı dolayısıyla </a:t>
            </a:r>
            <a:r>
              <a:rPr lang="tr-TR" i="1" dirty="0" err="1" smtClean="0">
                <a:solidFill>
                  <a:schemeClr val="tx1"/>
                </a:solidFill>
                <a:latin typeface="Times New Roman" pitchFamily="18" charset="0"/>
                <a:cs typeface="Times New Roman" pitchFamily="18" charset="0"/>
              </a:rPr>
              <a:t>Filimer</a:t>
            </a:r>
            <a:r>
              <a:rPr lang="tr-TR" i="1" dirty="0" smtClean="0">
                <a:solidFill>
                  <a:schemeClr val="tx1"/>
                </a:solidFill>
                <a:latin typeface="Times New Roman" pitchFamily="18" charset="0"/>
                <a:cs typeface="Times New Roman" pitchFamily="18" charset="0"/>
              </a:rPr>
              <a:t> bir karar vererek Got ordusunun aileleriyle birlikte göç etmesine karar verdi. Kendilerine uygun evler ve boş araziler arıyorlardı.</a:t>
            </a:r>
            <a:r>
              <a:rPr lang="tr-TR" dirty="0" smtClean="0">
                <a:solidFill>
                  <a:schemeClr val="tx1"/>
                </a:solidFill>
                <a:latin typeface="Times New Roman" pitchFamily="18" charset="0"/>
                <a:cs typeface="Times New Roman" pitchFamily="18" charset="0"/>
              </a:rPr>
              <a:t>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0"/>
            <a:ext cx="8229600" cy="274638"/>
          </a:xfrm>
        </p:spPr>
        <p:txBody>
          <a:bodyPr>
            <a:normAutofit fontScale="90000"/>
          </a:bodyPr>
          <a:lstStyle/>
          <a:p>
            <a:endParaRPr lang="tr-TR" dirty="0"/>
          </a:p>
        </p:txBody>
      </p:sp>
      <p:sp>
        <p:nvSpPr>
          <p:cNvPr id="3" name="2 İçerik Yer Tutucusu"/>
          <p:cNvSpPr>
            <a:spLocks noGrp="1"/>
          </p:cNvSpPr>
          <p:nvPr>
            <p:ph idx="1"/>
          </p:nvPr>
        </p:nvSpPr>
        <p:spPr>
          <a:xfrm>
            <a:off x="2627784" y="1600200"/>
            <a:ext cx="3384376" cy="4525963"/>
          </a:xfrm>
        </p:spPr>
        <p:txBody>
          <a:bodyPr>
            <a:normAutofit/>
          </a:bodyPr>
          <a:lstStyle/>
          <a:p>
            <a:pPr algn="just">
              <a:buNone/>
            </a:pP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endParaRPr lang="tr-TR" dirty="0"/>
          </a:p>
        </p:txBody>
      </p:sp>
      <p:sp>
        <p:nvSpPr>
          <p:cNvPr id="4" name="3 Dikdörtgen"/>
          <p:cNvSpPr/>
          <p:nvPr/>
        </p:nvSpPr>
        <p:spPr>
          <a:xfrm>
            <a:off x="251520" y="332656"/>
            <a:ext cx="8712968" cy="6494085"/>
          </a:xfrm>
          <a:prstGeom prst="rect">
            <a:avLst/>
          </a:prstGeom>
        </p:spPr>
        <p:txBody>
          <a:bodyPr wrap="square">
            <a:spAutoFit/>
          </a:bodyPr>
          <a:lstStyle/>
          <a:p>
            <a:pPr algn="just">
              <a:buNone/>
            </a:pPr>
            <a:r>
              <a:rPr lang="tr-TR" sz="2400" i="1" dirty="0" smtClean="0">
                <a:latin typeface="Times New Roman" pitchFamily="18" charset="0"/>
                <a:cs typeface="Times New Roman" pitchFamily="18" charset="0"/>
              </a:rPr>
              <a:t>Kendi dillerinde </a:t>
            </a:r>
            <a:r>
              <a:rPr lang="tr-TR" sz="2400" i="1" dirty="0" err="1" smtClean="0">
                <a:latin typeface="Times New Roman" pitchFamily="18" charset="0"/>
                <a:cs typeface="Times New Roman" pitchFamily="18" charset="0"/>
              </a:rPr>
              <a:t>Oium</a:t>
            </a:r>
            <a:r>
              <a:rPr lang="tr-TR" sz="2400" i="1" dirty="0" smtClean="0">
                <a:latin typeface="Times New Roman" pitchFamily="18" charset="0"/>
                <a:cs typeface="Times New Roman" pitchFamily="18" charset="0"/>
              </a:rPr>
              <a:t> denilen </a:t>
            </a:r>
            <a:r>
              <a:rPr lang="tr-TR" sz="2400" i="1" dirty="0" err="1" smtClean="0">
                <a:latin typeface="Times New Roman" pitchFamily="18" charset="0"/>
                <a:cs typeface="Times New Roman" pitchFamily="18" charset="0"/>
              </a:rPr>
              <a:t>İskitya</a:t>
            </a:r>
            <a:r>
              <a:rPr lang="tr-TR" sz="2400" i="1" dirty="0" smtClean="0">
                <a:latin typeface="Times New Roman" pitchFamily="18" charset="0"/>
                <a:cs typeface="Times New Roman" pitchFamily="18" charset="0"/>
              </a:rPr>
              <a:t> bölgesine geldiler. Buradaki zenginlik onları mutlu etti. Söylentilere göre henüz ordunun yarısı bu topraklara geçmeden üzerlerinden geçtiği köprü çökmüş ve sulara gömülmüş, bir daha hiç kimse ne ileri gidebilmiş ne geriye dönebilmiş, çünkü bu yer fokurdarmış gibi kaynayan bataklıklarla, çevresi uçurumlarla sarılıymış ve bu iki doğal engel yüzünden bu yere geçiş imkânsızmış. Bugün bile oradan geçen yolcular, çok uzaklardan gelen sesler duyduklarını itiraf ederler, bunların manda böğürtüsüne benzediğini söylerler ayrıca insana ait izler gördüklerini de söylerler. </a:t>
            </a:r>
            <a:r>
              <a:rPr lang="tr-TR" sz="2400" i="1" dirty="0" err="1" smtClean="0">
                <a:latin typeface="Times New Roman" pitchFamily="18" charset="0"/>
                <a:cs typeface="Times New Roman" pitchFamily="18" charset="0"/>
              </a:rPr>
              <a:t>Filimer’in</a:t>
            </a:r>
            <a:r>
              <a:rPr lang="tr-TR" sz="2400" i="1" dirty="0" smtClean="0">
                <a:latin typeface="Times New Roman" pitchFamily="18" charset="0"/>
                <a:cs typeface="Times New Roman" pitchFamily="18" charset="0"/>
              </a:rPr>
              <a:t> komutasında </a:t>
            </a:r>
            <a:r>
              <a:rPr lang="tr-TR" sz="2400" i="1" dirty="0" err="1" smtClean="0">
                <a:latin typeface="Times New Roman" pitchFamily="18" charset="0"/>
                <a:cs typeface="Times New Roman" pitchFamily="18" charset="0"/>
              </a:rPr>
              <a:t>Oium</a:t>
            </a:r>
            <a:r>
              <a:rPr lang="tr-TR" sz="2400" i="1" dirty="0" smtClean="0">
                <a:latin typeface="Times New Roman" pitchFamily="18" charset="0"/>
                <a:cs typeface="Times New Roman" pitchFamily="18" charset="0"/>
              </a:rPr>
              <a:t> topraklarına giren Got ordusu arzuladıkları bu toprakları ele geçirdiler ve </a:t>
            </a:r>
            <a:r>
              <a:rPr lang="tr-TR" sz="2400" i="1" dirty="0" err="1" smtClean="0">
                <a:latin typeface="Times New Roman" pitchFamily="18" charset="0"/>
                <a:cs typeface="Times New Roman" pitchFamily="18" charset="0"/>
              </a:rPr>
              <a:t>Spaliler</a:t>
            </a:r>
            <a:r>
              <a:rPr lang="tr-TR" sz="2400" i="1" dirty="0" smtClean="0">
                <a:latin typeface="Times New Roman" pitchFamily="18" charset="0"/>
                <a:cs typeface="Times New Roman" pitchFamily="18" charset="0"/>
              </a:rPr>
              <a:t> ile karşılaştılar. Onları yenilgiye uğrattılar, oradan </a:t>
            </a:r>
            <a:r>
              <a:rPr lang="tr-TR" sz="2400" i="1" dirty="0" err="1" smtClean="0">
                <a:latin typeface="Times New Roman" pitchFamily="18" charset="0"/>
                <a:cs typeface="Times New Roman" pitchFamily="18" charset="0"/>
              </a:rPr>
              <a:t>İskitya’nın</a:t>
            </a:r>
            <a:r>
              <a:rPr lang="tr-TR" sz="2400" i="1" dirty="0" smtClean="0">
                <a:latin typeface="Times New Roman" pitchFamily="18" charset="0"/>
                <a:cs typeface="Times New Roman" pitchFamily="18" charset="0"/>
              </a:rPr>
              <a:t> Pontus Denizi’nin yakınlarındaki en ücra noktalara kadar ilerlediler.”*</a:t>
            </a:r>
          </a:p>
          <a:p>
            <a:pPr algn="just">
              <a:buNone/>
            </a:pPr>
            <a:endParaRPr lang="tr-TR" sz="2400" dirty="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a:p>
            <a:pPr algn="just">
              <a:buNone/>
            </a:pPr>
            <a:r>
              <a:rPr lang="tr-TR" sz="1600" dirty="0" smtClean="0">
                <a:latin typeface="Times New Roman" pitchFamily="18" charset="0"/>
                <a:cs typeface="Times New Roman" pitchFamily="18" charset="0"/>
              </a:rPr>
              <a:t>*Mert Kozan, Gotların Anayurdu ve Kökeni, Ankara Üniversitesi Tarih Araştırmaları Dergisi, c.33, </a:t>
            </a:r>
            <a:r>
              <a:rPr lang="tr-TR" sz="1600" dirty="0" err="1" smtClean="0">
                <a:latin typeface="Times New Roman" pitchFamily="18" charset="0"/>
                <a:cs typeface="Times New Roman" pitchFamily="18" charset="0"/>
              </a:rPr>
              <a:t>sy</a:t>
            </a:r>
            <a:r>
              <a:rPr lang="tr-TR" sz="1600" dirty="0" smtClean="0">
                <a:latin typeface="Times New Roman" pitchFamily="18" charset="0"/>
                <a:cs typeface="Times New Roman" pitchFamily="18" charset="0"/>
              </a:rPr>
              <a:t>.55, 2014, s.75-76.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5720"/>
            <a:ext cx="7772400" cy="45719"/>
          </a:xfrm>
        </p:spPr>
        <p:txBody>
          <a:bodyPr>
            <a:normAutofit fontScale="90000"/>
          </a:bodyPr>
          <a:lstStyle/>
          <a:p>
            <a:endParaRPr lang="tr-TR" dirty="0"/>
          </a:p>
        </p:txBody>
      </p:sp>
      <p:sp>
        <p:nvSpPr>
          <p:cNvPr id="3" name="2 Alt Başlık"/>
          <p:cNvSpPr>
            <a:spLocks noGrp="1"/>
          </p:cNvSpPr>
          <p:nvPr>
            <p:ph type="subTitle" idx="1"/>
          </p:nvPr>
        </p:nvSpPr>
        <p:spPr>
          <a:xfrm>
            <a:off x="251520" y="404664"/>
            <a:ext cx="8712968" cy="5976664"/>
          </a:xfrm>
        </p:spPr>
        <p:txBody>
          <a:bodyPr>
            <a:normAutofit/>
          </a:bodyPr>
          <a:lstStyle/>
          <a:p>
            <a:pPr algn="just"/>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 Anavatanlarının İskandinavya Yarımadası olduğu kuvvetle tahmin edilen Gotlar, III. </a:t>
            </a:r>
            <a:r>
              <a:rPr lang="tr-TR" dirty="0">
                <a:solidFill>
                  <a:schemeClr val="tx1"/>
                </a:solidFill>
                <a:latin typeface="Times New Roman" pitchFamily="18" charset="0"/>
                <a:cs typeface="Times New Roman" pitchFamily="18" charset="0"/>
              </a:rPr>
              <a:t>y</a:t>
            </a:r>
            <a:r>
              <a:rPr lang="tr-TR" dirty="0" smtClean="0">
                <a:solidFill>
                  <a:schemeClr val="tx1"/>
                </a:solidFill>
                <a:latin typeface="Times New Roman" pitchFamily="18" charset="0"/>
                <a:cs typeface="Times New Roman" pitchFamily="18" charset="0"/>
              </a:rPr>
              <a:t>üzyıla gelindiğinde kısmen organize olmayı başararak farklı Got ve diğer kavimleri bir araya getirmeyi başarmış bulunuyordu. Bu başarı vesilesiyle Got toplumları, Karadeniz’in kuzeyine  hakim </a:t>
            </a:r>
            <a:r>
              <a:rPr lang="tr-TR" dirty="0" err="1" smtClean="0">
                <a:solidFill>
                  <a:schemeClr val="tx1"/>
                </a:solidFill>
                <a:latin typeface="Times New Roman" pitchFamily="18" charset="0"/>
                <a:cs typeface="Times New Roman" pitchFamily="18" charset="0"/>
              </a:rPr>
              <a:t>Greuthungi</a:t>
            </a:r>
            <a:r>
              <a:rPr lang="tr-TR" dirty="0" smtClean="0">
                <a:solidFill>
                  <a:schemeClr val="tx1"/>
                </a:solidFill>
                <a:latin typeface="Times New Roman" pitchFamily="18" charset="0"/>
                <a:cs typeface="Times New Roman" pitchFamily="18" charset="0"/>
              </a:rPr>
              <a:t> ve Tuna-</a:t>
            </a:r>
            <a:r>
              <a:rPr lang="tr-TR" dirty="0" err="1" smtClean="0">
                <a:solidFill>
                  <a:schemeClr val="tx1"/>
                </a:solidFill>
                <a:latin typeface="Times New Roman" pitchFamily="18" charset="0"/>
                <a:cs typeface="Times New Roman" pitchFamily="18" charset="0"/>
              </a:rPr>
              <a:t>Dinyester</a:t>
            </a:r>
            <a:r>
              <a:rPr lang="tr-TR" dirty="0" smtClean="0">
                <a:solidFill>
                  <a:schemeClr val="tx1"/>
                </a:solidFill>
                <a:latin typeface="Times New Roman" pitchFamily="18" charset="0"/>
                <a:cs typeface="Times New Roman" pitchFamily="18" charset="0"/>
              </a:rPr>
              <a:t> Nehri arasına yerleşmiş bulunan </a:t>
            </a:r>
            <a:r>
              <a:rPr lang="tr-TR" dirty="0" err="1" smtClean="0">
                <a:solidFill>
                  <a:schemeClr val="tx1"/>
                </a:solidFill>
                <a:latin typeface="Times New Roman" pitchFamily="18" charset="0"/>
                <a:cs typeface="Times New Roman" pitchFamily="18" charset="0"/>
              </a:rPr>
              <a:t>Tervingi</a:t>
            </a:r>
            <a:r>
              <a:rPr lang="tr-TR" dirty="0" smtClean="0">
                <a:solidFill>
                  <a:schemeClr val="tx1"/>
                </a:solidFill>
                <a:latin typeface="Times New Roman" pitchFamily="18" charset="0"/>
                <a:cs typeface="Times New Roman" pitchFamily="18" charset="0"/>
              </a:rPr>
              <a:t> namlarıyla iki yapıya tevzi edilmişti. IV. yüzyıl içerisinde </a:t>
            </a:r>
            <a:r>
              <a:rPr lang="tr-TR" dirty="0" err="1" smtClean="0">
                <a:solidFill>
                  <a:schemeClr val="tx1"/>
                </a:solidFill>
                <a:latin typeface="Times New Roman" pitchFamily="18" charset="0"/>
                <a:cs typeface="Times New Roman" pitchFamily="18" charset="0"/>
              </a:rPr>
              <a:t>Greuthungi</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Ostrogotlar’a</a:t>
            </a:r>
            <a:r>
              <a:rPr lang="tr-TR" dirty="0" smtClean="0">
                <a:solidFill>
                  <a:schemeClr val="tx1"/>
                </a:solidFill>
                <a:latin typeface="Times New Roman" pitchFamily="18" charset="0"/>
                <a:cs typeface="Times New Roman" pitchFamily="18" charset="0"/>
              </a:rPr>
              <a:t> (Doğu Gotları); </a:t>
            </a:r>
            <a:r>
              <a:rPr lang="tr-TR" dirty="0" err="1" smtClean="0">
                <a:solidFill>
                  <a:schemeClr val="tx1"/>
                </a:solidFill>
                <a:latin typeface="Times New Roman" pitchFamily="18" charset="0"/>
                <a:cs typeface="Times New Roman" pitchFamily="18" charset="0"/>
              </a:rPr>
              <a:t>Tervingi</a:t>
            </a:r>
            <a:r>
              <a:rPr lang="tr-TR" dirty="0" smtClean="0">
                <a:solidFill>
                  <a:schemeClr val="tx1"/>
                </a:solidFill>
                <a:latin typeface="Times New Roman" pitchFamily="18" charset="0"/>
                <a:cs typeface="Times New Roman" pitchFamily="18" charset="0"/>
              </a:rPr>
              <a:t> ise </a:t>
            </a:r>
            <a:r>
              <a:rPr lang="tr-TR" dirty="0" err="1" smtClean="0">
                <a:solidFill>
                  <a:schemeClr val="tx1"/>
                </a:solidFill>
                <a:latin typeface="Times New Roman" pitchFamily="18" charset="0"/>
                <a:cs typeface="Times New Roman" pitchFamily="18" charset="0"/>
              </a:rPr>
              <a:t>Vizigotlar’a</a:t>
            </a:r>
            <a:r>
              <a:rPr lang="tr-TR" dirty="0" smtClean="0">
                <a:solidFill>
                  <a:schemeClr val="tx1"/>
                </a:solidFill>
                <a:latin typeface="Times New Roman" pitchFamily="18" charset="0"/>
                <a:cs typeface="Times New Roman" pitchFamily="18" charset="0"/>
              </a:rPr>
              <a:t> (Batı Gotları) </a:t>
            </a:r>
            <a:r>
              <a:rPr lang="tr-TR" dirty="0" err="1" smtClean="0">
                <a:solidFill>
                  <a:schemeClr val="tx1"/>
                </a:solidFill>
                <a:latin typeface="Times New Roman" pitchFamily="18" charset="0"/>
                <a:cs typeface="Times New Roman" pitchFamily="18" charset="0"/>
              </a:rPr>
              <a:t>evrilecektir</a:t>
            </a:r>
            <a:r>
              <a:rPr lang="tr-TR" dirty="0" smtClean="0">
                <a:solidFill>
                  <a:schemeClr val="tx1"/>
                </a:solidFill>
                <a:latin typeface="Times New Roman" pitchFamily="18" charset="0"/>
                <a:cs typeface="Times New Roman" pitchFamily="18" charset="0"/>
              </a:rPr>
              <a:t>. </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dirty="0"/>
          </a:p>
        </p:txBody>
      </p:sp>
      <p:pic>
        <p:nvPicPr>
          <p:cNvPr id="1026" name="Picture 2" descr="C:\Users\admin.DESKTOP-8177JEP\Desktop\goths.jpg"/>
          <p:cNvPicPr>
            <a:picLocks noChangeAspect="1" noChangeArrowheads="1"/>
          </p:cNvPicPr>
          <p:nvPr/>
        </p:nvPicPr>
        <p:blipFill>
          <a:blip r:embed="rId2" cstate="print"/>
          <a:srcRect/>
          <a:stretch>
            <a:fillRect/>
          </a:stretch>
        </p:blipFill>
        <p:spPr bwMode="auto">
          <a:xfrm>
            <a:off x="251520" y="118287"/>
            <a:ext cx="8712968" cy="667660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205075"/>
            <a:ext cx="7772400" cy="1039411"/>
          </a:xfrm>
        </p:spPr>
        <p:txBody>
          <a:bodyPr>
            <a:normAutofit fontScale="90000"/>
          </a:bodyPr>
          <a:lstStyle/>
          <a:p>
            <a:r>
              <a:rPr lang="tr-TR" dirty="0" smtClean="0"/>
              <a:t>III. Yüzyılda Roma İmparatorluğu’na Yönelen </a:t>
            </a:r>
            <a:r>
              <a:rPr lang="tr-TR" dirty="0" err="1" smtClean="0"/>
              <a:t>Got</a:t>
            </a:r>
            <a:r>
              <a:rPr lang="tr-TR" dirty="0" smtClean="0"/>
              <a:t> Akınları</a:t>
            </a:r>
            <a:endParaRPr lang="en-US" dirty="0"/>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1700808"/>
            <a:ext cx="6728792" cy="4394313"/>
          </a:xfrm>
          <a:prstGeom prst="rect">
            <a:avLst/>
          </a:prstGeom>
        </p:spPr>
      </p:pic>
    </p:spTree>
    <p:extLst>
      <p:ext uri="{BB962C8B-B14F-4D97-AF65-F5344CB8AC3E}">
        <p14:creationId xmlns:p14="http://schemas.microsoft.com/office/powerpoint/2010/main" val="4029890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70912"/>
            <a:ext cx="7772400" cy="45719"/>
          </a:xfrm>
        </p:spPr>
        <p:txBody>
          <a:bodyPr>
            <a:normAutofit fontScale="90000"/>
          </a:bodyPr>
          <a:lstStyle/>
          <a:p>
            <a:endParaRPr lang="en-US" dirty="0"/>
          </a:p>
        </p:txBody>
      </p:sp>
      <p:sp>
        <p:nvSpPr>
          <p:cNvPr id="3" name="Alt Başlık 2"/>
          <p:cNvSpPr>
            <a:spLocks noGrp="1"/>
          </p:cNvSpPr>
          <p:nvPr>
            <p:ph type="subTitle" idx="1"/>
          </p:nvPr>
        </p:nvSpPr>
        <p:spPr>
          <a:xfrm>
            <a:off x="251520" y="1916832"/>
            <a:ext cx="8496944" cy="3456384"/>
          </a:xfrm>
        </p:spPr>
        <p:txBody>
          <a:bodyPr/>
          <a:lstStyle/>
          <a:p>
            <a:pPr algn="just"/>
            <a:r>
              <a:rPr lang="tr-TR" dirty="0" smtClean="0"/>
              <a:t>   </a:t>
            </a:r>
            <a:r>
              <a:rPr lang="tr-TR" dirty="0" smtClean="0">
                <a:solidFill>
                  <a:schemeClr val="tx1"/>
                </a:solidFill>
                <a:latin typeface="Times New Roman" panose="02020603050405020304" pitchFamily="18" charset="0"/>
                <a:cs typeface="Times New Roman" panose="02020603050405020304" pitchFamily="18" charset="0"/>
              </a:rPr>
              <a:t>III. yüzyıl süresince devam eden </a:t>
            </a:r>
            <a:r>
              <a:rPr lang="tr-TR" dirty="0" err="1" smtClean="0">
                <a:solidFill>
                  <a:schemeClr val="tx1"/>
                </a:solidFill>
                <a:latin typeface="Times New Roman" panose="02020603050405020304" pitchFamily="18" charset="0"/>
                <a:cs typeface="Times New Roman" panose="02020603050405020304" pitchFamily="18" charset="0"/>
              </a:rPr>
              <a:t>Got</a:t>
            </a:r>
            <a:r>
              <a:rPr lang="tr-TR" dirty="0" smtClean="0">
                <a:solidFill>
                  <a:schemeClr val="tx1"/>
                </a:solidFill>
                <a:latin typeface="Times New Roman" panose="02020603050405020304" pitchFamily="18" charset="0"/>
                <a:cs typeface="Times New Roman" panose="02020603050405020304" pitchFamily="18" charset="0"/>
              </a:rPr>
              <a:t> yayılımı nihayetinde </a:t>
            </a:r>
            <a:r>
              <a:rPr lang="tr-TR" dirty="0" err="1" smtClean="0">
                <a:solidFill>
                  <a:schemeClr val="tx1"/>
                </a:solidFill>
                <a:latin typeface="Times New Roman" panose="02020603050405020304" pitchFamily="18" charset="0"/>
                <a:cs typeface="Times New Roman" panose="02020603050405020304" pitchFamily="18" charset="0"/>
              </a:rPr>
              <a:t>Ostrogotlar</a:t>
            </a:r>
            <a:r>
              <a:rPr lang="tr-TR" dirty="0" smtClean="0">
                <a:solidFill>
                  <a:schemeClr val="tx1"/>
                </a:solidFill>
                <a:latin typeface="Times New Roman" panose="02020603050405020304" pitchFamily="18" charset="0"/>
                <a:cs typeface="Times New Roman" panose="02020603050405020304" pitchFamily="18" charset="0"/>
              </a:rPr>
              <a:t>, liderleri </a:t>
            </a:r>
            <a:r>
              <a:rPr lang="tr-TR" dirty="0" err="1" smtClean="0">
                <a:solidFill>
                  <a:schemeClr val="tx1"/>
                </a:solidFill>
                <a:latin typeface="Times New Roman" panose="02020603050405020304" pitchFamily="18" charset="0"/>
                <a:cs typeface="Times New Roman" panose="02020603050405020304" pitchFamily="18" charset="0"/>
              </a:rPr>
              <a:t>Ermanarich</a:t>
            </a:r>
            <a:r>
              <a:rPr lang="tr-TR" dirty="0" smtClean="0">
                <a:solidFill>
                  <a:schemeClr val="tx1"/>
                </a:solidFill>
                <a:latin typeface="Times New Roman" panose="02020603050405020304" pitchFamily="18" charset="0"/>
                <a:cs typeface="Times New Roman" panose="02020603050405020304" pitchFamily="18" charset="0"/>
              </a:rPr>
              <a:t> döneminde Don Nehrini aşarak Alanlar ve ardından Hunlar ile hemhudut hale geldiler. </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521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99393"/>
            <a:ext cx="7772400" cy="99391"/>
          </a:xfrm>
        </p:spPr>
        <p:txBody>
          <a:bodyPr>
            <a:normAutofit fontScale="90000"/>
          </a:bodyPr>
          <a:lstStyle/>
          <a:p>
            <a:endParaRPr lang="en-US" dirty="0"/>
          </a:p>
        </p:txBody>
      </p:sp>
      <p:sp>
        <p:nvSpPr>
          <p:cNvPr id="3" name="Alt Başlık 2"/>
          <p:cNvSpPr>
            <a:spLocks noGrp="1"/>
          </p:cNvSpPr>
          <p:nvPr>
            <p:ph type="subTitle" idx="1"/>
          </p:nvPr>
        </p:nvSpPr>
        <p:spPr>
          <a:xfrm>
            <a:off x="755576" y="1844824"/>
            <a:ext cx="7488832" cy="3384376"/>
          </a:xfrm>
        </p:spPr>
        <p:txBody>
          <a:bodyPr>
            <a:normAutofit/>
          </a:bodyPr>
          <a:lstStyle/>
          <a:p>
            <a:pPr lvl="0" algn="just"/>
            <a:r>
              <a:rPr lang="tr-TR" dirty="0">
                <a:solidFill>
                  <a:prstClr val="black"/>
                </a:solidFill>
                <a:latin typeface="Times New Roman" panose="02020603050405020304" pitchFamily="18" charset="0"/>
                <a:cs typeface="Times New Roman" panose="02020603050405020304" pitchFamily="18" charset="0"/>
              </a:rPr>
              <a:t>Batı’da ise </a:t>
            </a:r>
            <a:r>
              <a:rPr lang="tr-TR" dirty="0" err="1">
                <a:solidFill>
                  <a:prstClr val="black"/>
                </a:solidFill>
                <a:latin typeface="Times New Roman" panose="02020603050405020304" pitchFamily="18" charset="0"/>
                <a:cs typeface="Times New Roman" panose="02020603050405020304" pitchFamily="18" charset="0"/>
              </a:rPr>
              <a:t>Vizigotlar</a:t>
            </a:r>
            <a:r>
              <a:rPr lang="tr-TR" dirty="0">
                <a:solidFill>
                  <a:prstClr val="black"/>
                </a:solidFill>
                <a:latin typeface="Times New Roman" panose="02020603050405020304" pitchFamily="18" charset="0"/>
                <a:cs typeface="Times New Roman" panose="02020603050405020304" pitchFamily="18" charset="0"/>
              </a:rPr>
              <a:t>, Roma İmparatorluğu ile ikinci yüzyıldan itibaren kurduğu </a:t>
            </a:r>
            <a:r>
              <a:rPr lang="tr-TR" dirty="0" smtClean="0">
                <a:solidFill>
                  <a:prstClr val="black"/>
                </a:solidFill>
                <a:latin typeface="Times New Roman" panose="02020603050405020304" pitchFamily="18" charset="0"/>
                <a:cs typeface="Times New Roman" panose="02020603050405020304" pitchFamily="18" charset="0"/>
              </a:rPr>
              <a:t>mücadele odaklı ilişkiler </a:t>
            </a:r>
            <a:r>
              <a:rPr lang="tr-TR" dirty="0">
                <a:solidFill>
                  <a:prstClr val="black"/>
                </a:solidFill>
                <a:latin typeface="Times New Roman" panose="02020603050405020304" pitchFamily="18" charset="0"/>
                <a:cs typeface="Times New Roman" panose="02020603050405020304" pitchFamily="18" charset="0"/>
              </a:rPr>
              <a:t>ağı sayesinde örgütlenme ve bir arada bulunma bilincine </a:t>
            </a:r>
            <a:r>
              <a:rPr lang="tr-TR" dirty="0" smtClean="0">
                <a:solidFill>
                  <a:prstClr val="black"/>
                </a:solidFill>
                <a:latin typeface="Times New Roman" panose="02020603050405020304" pitchFamily="18" charset="0"/>
                <a:cs typeface="Times New Roman" panose="02020603050405020304" pitchFamily="18" charset="0"/>
              </a:rPr>
              <a:t>erişmişti.</a:t>
            </a:r>
            <a:endParaRPr lang="en-US" dirty="0"/>
          </a:p>
        </p:txBody>
      </p:sp>
    </p:spTree>
    <p:extLst>
      <p:ext uri="{BB962C8B-B14F-4D97-AF65-F5344CB8AC3E}">
        <p14:creationId xmlns:p14="http://schemas.microsoft.com/office/powerpoint/2010/main" val="336482001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549</Words>
  <Application>Microsoft Office PowerPoint</Application>
  <PresentationFormat>Ekran Gösterisi (4:3)</PresentationFormat>
  <Paragraphs>15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GOTLAR</vt:lpstr>
      <vt:lpstr>PowerPoint Sunusu</vt:lpstr>
      <vt:lpstr>PowerPoint Sunusu</vt:lpstr>
      <vt:lpstr>PowerPoint Sunusu</vt:lpstr>
      <vt:lpstr>PowerPoint Sunusu</vt:lpstr>
      <vt:lpstr>III. Yüzyılda Roma İmparatorluğu’na Yönelen Got Akınları</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dc:creator>
  <cp:lastModifiedBy>ayda</cp:lastModifiedBy>
  <cp:revision>11</cp:revision>
  <dcterms:created xsi:type="dcterms:W3CDTF">2018-02-27T17:19:14Z</dcterms:created>
  <dcterms:modified xsi:type="dcterms:W3CDTF">2018-02-28T13:27:24Z</dcterms:modified>
</cp:coreProperties>
</file>