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0" r:id="rId4"/>
    <p:sldId id="299" r:id="rId5"/>
    <p:sldId id="301" r:id="rId6"/>
    <p:sldId id="303" r:id="rId7"/>
    <p:sldId id="304" r:id="rId8"/>
    <p:sldId id="305" r:id="rId9"/>
    <p:sldId id="306" r:id="rId10"/>
    <p:sldId id="307" r:id="rId11"/>
    <p:sldId id="302" r:id="rId12"/>
    <p:sldId id="308" r:id="rId13"/>
    <p:sldId id="310" r:id="rId14"/>
    <p:sldId id="309" r:id="rId15"/>
    <p:sldId id="298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B7CE-6338-416F-8820-B73910039F1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845D6-79DE-4E2C-B9B1-66C348F22E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B7CE-6338-416F-8820-B73910039F1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845D6-79DE-4E2C-B9B1-66C348F22E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B7CE-6338-416F-8820-B73910039F1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845D6-79DE-4E2C-B9B1-66C348F22E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B7CE-6338-416F-8820-B73910039F1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845D6-79DE-4E2C-B9B1-66C348F22E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B7CE-6338-416F-8820-B73910039F1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845D6-79DE-4E2C-B9B1-66C348F22E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B7CE-6338-416F-8820-B73910039F1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845D6-79DE-4E2C-B9B1-66C348F22E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B7CE-6338-416F-8820-B73910039F1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845D6-79DE-4E2C-B9B1-66C348F22E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B7CE-6338-416F-8820-B73910039F1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845D6-79DE-4E2C-B9B1-66C348F22E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B7CE-6338-416F-8820-B73910039F1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845D6-79DE-4E2C-B9B1-66C348F22E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B7CE-6338-416F-8820-B73910039F1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845D6-79DE-4E2C-B9B1-66C348F22E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B7CE-6338-416F-8820-B73910039F1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845D6-79DE-4E2C-B9B1-66C348F22E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8B7CE-6338-416F-8820-B73910039F1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845D6-79DE-4E2C-B9B1-66C348F22E6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saglik.tr.net/hasta_haklari_full.s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Radyoterapide etik ve hukuk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Times New Roman" pitchFamily="18" charset="0"/>
              </a:rPr>
              <a:t>WHO (</a:t>
            </a:r>
            <a:r>
              <a:rPr lang="tr-TR" i="1" dirty="0" smtClean="0">
                <a:latin typeface="Times New Roman" pitchFamily="18" charset="0"/>
              </a:rPr>
              <a:t>Dünya Sağlık Örgütü</a:t>
            </a:r>
            <a:r>
              <a:rPr lang="tr-TR" dirty="0" smtClean="0">
                <a:latin typeface="Times New Roman" pitchFamily="18" charset="0"/>
              </a:rPr>
              <a:t>) </a:t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>Amsterdam Bildirgesi (</a:t>
            </a:r>
            <a:r>
              <a:rPr lang="tr-TR" i="1" dirty="0" smtClean="0">
                <a:latin typeface="Times New Roman" pitchFamily="18" charset="0"/>
              </a:rPr>
              <a:t>1994</a:t>
            </a:r>
            <a:r>
              <a:rPr lang="tr-TR" dirty="0" smtClean="0">
                <a:latin typeface="Times New Roman" pitchFamily="18" charset="0"/>
              </a:rPr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</a:rPr>
              <a:t>Sağlık hizmetlerinde insan hak ve değerlerinin gözetilmesi</a:t>
            </a:r>
          </a:p>
          <a:p>
            <a:r>
              <a:rPr lang="tr-TR" dirty="0" smtClean="0">
                <a:latin typeface="Times New Roman" pitchFamily="18" charset="0"/>
              </a:rPr>
              <a:t>Bakım/tedavi hakkı</a:t>
            </a:r>
          </a:p>
          <a:p>
            <a:r>
              <a:rPr lang="tr-TR" dirty="0" smtClean="0">
                <a:latin typeface="Times New Roman" pitchFamily="18" charset="0"/>
              </a:rPr>
              <a:t>Bilgilendirilme/onam</a:t>
            </a:r>
          </a:p>
          <a:p>
            <a:r>
              <a:rPr lang="tr-TR" dirty="0" smtClean="0">
                <a:latin typeface="Times New Roman" pitchFamily="18" charset="0"/>
              </a:rPr>
              <a:t>Mahremiyet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Hasta Hakları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defRPr/>
            </a:pPr>
            <a:r>
              <a:rPr lang="tr-TR" sz="2800" b="1" dirty="0" smtClean="0"/>
              <a:t>1219 Sayılı Tababet ve </a:t>
            </a:r>
            <a:r>
              <a:rPr lang="tr-TR" sz="2800" b="1" dirty="0" err="1" smtClean="0"/>
              <a:t>Şuabatı</a:t>
            </a:r>
            <a:r>
              <a:rPr lang="tr-TR" sz="2800" b="1" dirty="0" smtClean="0"/>
              <a:t> Sanatlarının Tarz-ı İcrasına Dair Kanun- 1928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1800" b="1" dirty="0" smtClean="0"/>
              <a:t>       </a:t>
            </a:r>
            <a:r>
              <a:rPr lang="tr-TR" sz="1800" dirty="0" smtClean="0"/>
              <a:t>70. madde onam (rıza) alma zorunluluğu</a:t>
            </a:r>
            <a:endParaRPr lang="tr-TR" sz="1800" b="1" dirty="0" smtClean="0"/>
          </a:p>
          <a:p>
            <a:pPr>
              <a:lnSpc>
                <a:spcPct val="80000"/>
              </a:lnSpc>
              <a:defRPr/>
            </a:pPr>
            <a:r>
              <a:rPr lang="tr-TR" sz="2800" b="1" dirty="0" smtClean="0"/>
              <a:t>Tıbbi Deontoloji Nizamnamesi- 1960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1800" b="1" dirty="0" smtClean="0"/>
              <a:t>       Sır saklama, hastanın hekimi seçmesi, insanlarda deney, hastanın bilgilendirilmesi, hekimin tedaviden çekilmesi</a:t>
            </a:r>
            <a:r>
              <a:rPr lang="tr-TR" sz="1400" b="1" dirty="0" smtClean="0"/>
              <a:t> </a:t>
            </a:r>
            <a:endParaRPr lang="tr-TR" sz="1800" b="1" dirty="0" smtClean="0"/>
          </a:p>
          <a:p>
            <a:pPr>
              <a:lnSpc>
                <a:spcPct val="80000"/>
              </a:lnSpc>
              <a:defRPr/>
            </a:pPr>
            <a:r>
              <a:rPr lang="tr-TR" b="1" dirty="0" smtClean="0"/>
              <a:t>224 Sayılı Sağlık Hizmetlerinin Sosyalleştirilmesi Yasası-1961</a:t>
            </a:r>
          </a:p>
          <a:p>
            <a:pPr>
              <a:lnSpc>
                <a:spcPct val="80000"/>
              </a:lnSpc>
              <a:defRPr/>
            </a:pPr>
            <a:r>
              <a:rPr lang="tr-TR" b="1" dirty="0" smtClean="0"/>
              <a:t>2238 Sayılı Organ ve Doku Alınması Aşılanması ve Nakli Hakkında Kanun-1979</a:t>
            </a:r>
          </a:p>
          <a:p>
            <a:pPr>
              <a:lnSpc>
                <a:spcPct val="80000"/>
              </a:lnSpc>
              <a:defRPr/>
            </a:pPr>
            <a:r>
              <a:rPr lang="tr-TR" b="1" dirty="0" smtClean="0"/>
              <a:t>2827 Sayılı Nüfus Planlaması Hakkında Kanun-1983</a:t>
            </a:r>
          </a:p>
          <a:p>
            <a:pPr>
              <a:lnSpc>
                <a:spcPct val="80000"/>
              </a:lnSpc>
              <a:defRPr/>
            </a:pPr>
            <a:r>
              <a:rPr lang="tr-TR" b="1" dirty="0" smtClean="0"/>
              <a:t>İlaç Araştırmaları Hakkında Yönetmelik-1993</a:t>
            </a:r>
          </a:p>
          <a:p>
            <a:pPr>
              <a:lnSpc>
                <a:spcPct val="80000"/>
              </a:lnSpc>
              <a:defRPr/>
            </a:pPr>
            <a:r>
              <a:rPr lang="tr-TR" b="1" dirty="0" smtClean="0"/>
              <a:t>Hasta Hakları Yönetmeliği-1 Ağustos 1998</a:t>
            </a:r>
            <a:r>
              <a:rPr lang="tr-TR" sz="2400" b="1" dirty="0" smtClean="0"/>
              <a:t>            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 Hakları Yönetmeliği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tr-TR" b="1" dirty="0" smtClean="0"/>
              <a:t>Amaç, Kapsam, Dayanak, Tanımlar ve İlkeler </a:t>
            </a:r>
            <a:r>
              <a:rPr lang="tr-TR" b="1" dirty="0" smtClean="0">
                <a:hlinkClick r:id="rId2"/>
              </a:rPr>
              <a:t>Madde 1-5</a:t>
            </a:r>
            <a:r>
              <a:rPr lang="tr-TR" b="1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tr-TR" b="1" dirty="0" smtClean="0"/>
              <a:t>Sağlık Hizmetlerinden Faydalanma Hakkı </a:t>
            </a:r>
            <a:r>
              <a:rPr lang="tr-TR" b="1" dirty="0" smtClean="0">
                <a:hlinkClick r:id="rId2"/>
              </a:rPr>
              <a:t>Madde 6-14</a:t>
            </a:r>
            <a:r>
              <a:rPr lang="tr-TR" b="1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tr-TR" b="1" dirty="0" smtClean="0"/>
              <a:t>Sağlık Durumu İle İlgili Bilgi Alma Hakkı  </a:t>
            </a:r>
            <a:r>
              <a:rPr lang="tr-TR" b="1" dirty="0" smtClean="0">
                <a:hlinkClick r:id="rId2"/>
              </a:rPr>
              <a:t>Madde 15-20</a:t>
            </a:r>
            <a:r>
              <a:rPr lang="tr-TR" b="1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tr-TR" b="1" dirty="0" smtClean="0"/>
              <a:t>Hasta Haklarının Korunması </a:t>
            </a:r>
            <a:r>
              <a:rPr lang="tr-TR" b="1" dirty="0" smtClean="0">
                <a:hlinkClick r:id="rId2"/>
              </a:rPr>
              <a:t>Madde 21-23</a:t>
            </a:r>
            <a:r>
              <a:rPr lang="tr-TR" b="1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tr-TR" b="1" dirty="0" smtClean="0"/>
              <a:t>Tıbbi Müdahalede Hastanın Rızası </a:t>
            </a:r>
            <a:r>
              <a:rPr lang="tr-TR" b="1" dirty="0" smtClean="0">
                <a:hlinkClick r:id="rId2"/>
              </a:rPr>
              <a:t>Madde 24-31</a:t>
            </a:r>
            <a:r>
              <a:rPr lang="tr-TR" b="1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tr-TR" b="1" dirty="0" smtClean="0"/>
              <a:t>Tıbbi Araştırmalar </a:t>
            </a:r>
            <a:r>
              <a:rPr lang="tr-TR" b="1" dirty="0" smtClean="0">
                <a:hlinkClick r:id="rId2"/>
              </a:rPr>
              <a:t>Madde 32-36</a:t>
            </a:r>
            <a:r>
              <a:rPr lang="tr-TR" b="1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tr-TR" b="1" dirty="0" smtClean="0"/>
              <a:t>Diğer Haklar </a:t>
            </a:r>
            <a:r>
              <a:rPr lang="tr-TR" b="1" dirty="0" smtClean="0">
                <a:hlinkClick r:id="rId2"/>
              </a:rPr>
              <a:t>Madde 37-41</a:t>
            </a:r>
            <a:r>
              <a:rPr lang="tr-TR" b="1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tr-TR" b="1" dirty="0" smtClean="0"/>
              <a:t>Sorumluluk ve Hukuki Korunma Yolları </a:t>
            </a:r>
            <a:r>
              <a:rPr lang="tr-TR" b="1" dirty="0" smtClean="0">
                <a:hlinkClick r:id="rId2"/>
              </a:rPr>
              <a:t>Madde 42-47</a:t>
            </a:r>
            <a:r>
              <a:rPr lang="tr-TR" b="1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tr-TR" b="1" dirty="0" smtClean="0"/>
              <a:t>Son Hükümler </a:t>
            </a:r>
            <a:r>
              <a:rPr lang="tr-TR" b="1" dirty="0" smtClean="0">
                <a:hlinkClick r:id="rId2"/>
              </a:rPr>
              <a:t>Madde 47-51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 Sorumlulukları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Sağlık, sosyal güvenlik ve kişisel bilgilerindeki değişiklik ile ilgili bilgileri zamanında bildirme</a:t>
            </a:r>
          </a:p>
          <a:p>
            <a:r>
              <a:rPr lang="tr-TR" dirty="0" smtClean="0"/>
              <a:t>Yakınmaları, Daha önce kullandığı ilaçları, daha önce geçirdiği hastalıkları, yatarak </a:t>
            </a:r>
            <a:r>
              <a:rPr lang="tr-TR" dirty="0" err="1" smtClean="0"/>
              <a:t>herhangibir</a:t>
            </a:r>
            <a:r>
              <a:rPr lang="tr-TR" dirty="0" smtClean="0"/>
              <a:t> tedavi görüp görmediği gibi kendi sağlığı ile ilgili bilgileri tam ve doğru verme</a:t>
            </a:r>
          </a:p>
          <a:p>
            <a:r>
              <a:rPr lang="tr-TR" dirty="0" smtClean="0"/>
              <a:t>Başvurduğu sağlık kuruluşunun kurallarına uyma</a:t>
            </a:r>
          </a:p>
          <a:p>
            <a:r>
              <a:rPr lang="tr-TR" dirty="0" smtClean="0"/>
              <a:t>Sağlık bakanlığı ve diğer sosyal güvenlik kurumlarınca sevk zincirine uyma </a:t>
            </a:r>
          </a:p>
          <a:p>
            <a:r>
              <a:rPr lang="tr-TR" dirty="0" smtClean="0"/>
              <a:t>Tedavi ve bakım süresince sağlık çalışanları ile işbirliği içinde olma </a:t>
            </a:r>
          </a:p>
          <a:p>
            <a:r>
              <a:rPr lang="tr-TR" dirty="0" smtClean="0"/>
              <a:t>Diğer sağlık personelinin diğer hasta ve refakatçilerin haklarına saygı duyma</a:t>
            </a:r>
          </a:p>
          <a:p>
            <a:r>
              <a:rPr lang="tr-TR" dirty="0" smtClean="0"/>
              <a:t>Hastane malzemelerine verdiği zararı karşılama gibi bir takım sorumlukları bulunur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RADYASYON GÜVENLİĞİ YÖNETMELİĞİ</a:t>
            </a:r>
            <a:br>
              <a:rPr lang="tr-TR" dirty="0" smtClean="0"/>
            </a:br>
            <a:r>
              <a:rPr lang="tr-TR" dirty="0" smtClean="0"/>
              <a:t>TAEK Yasası gereği; RG 24/03/2000/23999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/>
          <a:lstStyle/>
          <a:p>
            <a:r>
              <a:rPr lang="tr-TR" dirty="0" smtClean="0"/>
              <a:t>Kişisel </a:t>
            </a:r>
            <a:r>
              <a:rPr lang="tr-TR" dirty="0" err="1" smtClean="0"/>
              <a:t>Dozimetre</a:t>
            </a:r>
            <a:r>
              <a:rPr lang="tr-TR" dirty="0" smtClean="0"/>
              <a:t> Zorunluluğu- madde 21</a:t>
            </a:r>
          </a:p>
          <a:p>
            <a:r>
              <a:rPr lang="tr-TR" dirty="0" smtClean="0"/>
              <a:t>Koruyucu giysi ve donanım- madde 22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	</a:t>
            </a:r>
            <a:r>
              <a:rPr lang="tr-TR" sz="4400" dirty="0" smtClean="0"/>
              <a:t>	</a:t>
            </a:r>
            <a:r>
              <a:rPr lang="tr-TR" sz="5400" dirty="0" err="1" smtClean="0"/>
              <a:t>Tesekkurler</a:t>
            </a:r>
            <a:endParaRPr lang="tr-TR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Etik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899592" y="1700808"/>
            <a:ext cx="7128792" cy="3804994"/>
          </a:xfrm>
        </p:spPr>
        <p:txBody>
          <a:bodyPr>
            <a:normAutofit fontScale="55000" lnSpcReduction="20000"/>
          </a:bodyPr>
          <a:lstStyle/>
          <a:p>
            <a:r>
              <a:rPr lang="tr-TR" dirty="0" smtClean="0"/>
              <a:t>Sözlük anlamı: töre bilimi, ahlak bilimi ahlaki</a:t>
            </a:r>
          </a:p>
          <a:p>
            <a:r>
              <a:rPr lang="tr-TR" dirty="0" smtClean="0">
                <a:latin typeface="Times New Roman" pitchFamily="18" charset="0"/>
              </a:rPr>
              <a:t>Yunanca “</a:t>
            </a:r>
            <a:r>
              <a:rPr lang="tr-TR" dirty="0" err="1" smtClean="0">
                <a:latin typeface="Times New Roman" pitchFamily="18" charset="0"/>
              </a:rPr>
              <a:t>Ethos</a:t>
            </a:r>
            <a:r>
              <a:rPr lang="tr-TR" dirty="0" smtClean="0">
                <a:latin typeface="Times New Roman" pitchFamily="18" charset="0"/>
              </a:rPr>
              <a:t>”</a:t>
            </a:r>
          </a:p>
          <a:p>
            <a:r>
              <a:rPr lang="tr-TR" dirty="0" smtClean="0">
                <a:latin typeface="Times New Roman" pitchFamily="18" charset="0"/>
              </a:rPr>
              <a:t>İyi, güzel</a:t>
            </a:r>
          </a:p>
          <a:p>
            <a:r>
              <a:rPr lang="tr-TR" dirty="0" smtClean="0">
                <a:latin typeface="Times New Roman" pitchFamily="18" charset="0"/>
              </a:rPr>
              <a:t>Kuralları toplumsal tepkilerle belirlenir</a:t>
            </a:r>
          </a:p>
          <a:p>
            <a:r>
              <a:rPr lang="tr-TR" dirty="0" smtClean="0">
                <a:latin typeface="Times New Roman" pitchFamily="18" charset="0"/>
              </a:rPr>
              <a:t>Yasal bir zorunluluğu yoktur</a:t>
            </a:r>
          </a:p>
          <a:p>
            <a:r>
              <a:rPr lang="tr-TR" dirty="0" smtClean="0">
                <a:latin typeface="Times New Roman" pitchFamily="18" charset="0"/>
              </a:rPr>
              <a:t>Yere ve zamana özgü iyi/güzel davranışların kurallarını saptayan ahlak </a:t>
            </a:r>
            <a:r>
              <a:rPr lang="tr-TR" dirty="0" smtClean="0">
                <a:latin typeface="Times New Roman" pitchFamily="18" charset="0"/>
              </a:rPr>
              <a:t>bilimi</a:t>
            </a:r>
            <a:endParaRPr lang="tr-TR" dirty="0" smtClean="0"/>
          </a:p>
          <a:p>
            <a:r>
              <a:rPr lang="tr-TR" dirty="0" smtClean="0"/>
              <a:t>Etik, ahlaki olanın özünü ve temellerini araştıran bilim, insan davranışları ile ilgili problemleri inceleyen felsefe dalı</a:t>
            </a:r>
          </a:p>
          <a:p>
            <a:r>
              <a:rPr lang="tr-TR" dirty="0" smtClean="0"/>
              <a:t>Etik insanın bütün davranış ve eylemlerinin temelini araştırır</a:t>
            </a:r>
          </a:p>
          <a:p>
            <a:r>
              <a:rPr lang="tr-TR" dirty="0" smtClean="0"/>
              <a:t>Etik değerler evrenseldir; dürüstlük, yardımseverlik vs gibi</a:t>
            </a:r>
          </a:p>
          <a:p>
            <a:r>
              <a:rPr lang="tr-TR" dirty="0" smtClean="0"/>
              <a:t>Ahlak ise kişiler arası ilişkilerde uyulması gereken kurallardır;</a:t>
            </a:r>
            <a:r>
              <a:rPr lang="tr-TR" dirty="0" smtClean="0">
                <a:latin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</a:rPr>
              <a:t>niyet</a:t>
            </a:r>
            <a:r>
              <a:rPr lang="tr-TR" dirty="0" smtClean="0">
                <a:latin typeface="Times New Roman" pitchFamily="18" charset="0"/>
              </a:rPr>
              <a:t>, eylem, sonuç iyi olmalı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ETİK KONULARI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latin typeface="Times New Roman" pitchFamily="18" charset="0"/>
              </a:rPr>
              <a:t>Aydınlatılmış Onam </a:t>
            </a:r>
          </a:p>
          <a:p>
            <a:pPr>
              <a:defRPr/>
            </a:pPr>
            <a:r>
              <a:rPr lang="tr-TR" dirty="0" smtClean="0">
                <a:latin typeface="Times New Roman" pitchFamily="18" charset="0"/>
              </a:rPr>
              <a:t>Hasta Hakları </a:t>
            </a:r>
          </a:p>
          <a:p>
            <a:pPr>
              <a:defRPr/>
            </a:pPr>
            <a:r>
              <a:rPr lang="tr-TR" dirty="0" smtClean="0">
                <a:latin typeface="Times New Roman" pitchFamily="18" charset="0"/>
              </a:rPr>
              <a:t>Mahremiyet Hakkı ve Tıbbi Gizlilik </a:t>
            </a:r>
          </a:p>
          <a:p>
            <a:pPr>
              <a:defRPr/>
            </a:pPr>
            <a:r>
              <a:rPr lang="tr-TR" dirty="0" smtClean="0">
                <a:latin typeface="Times New Roman" pitchFamily="18" charset="0"/>
              </a:rPr>
              <a:t>Gerçeğin Söylenmesine İlişkin Etik Sorunlar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ETİK DERS AMACI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</a:rPr>
              <a:t>Bilgi </a:t>
            </a:r>
            <a:r>
              <a:rPr lang="tr-TR" dirty="0" smtClean="0">
                <a:latin typeface="Times New Roman" pitchFamily="18" charset="0"/>
              </a:rPr>
              <a:t>ve becerisinin yanında sağlık çalışanı kimliğine uygun etik değerleri sergileyebilmeli</a:t>
            </a:r>
          </a:p>
          <a:p>
            <a:pPr>
              <a:buNone/>
            </a:pPr>
            <a:endParaRPr lang="tr-TR" dirty="0" smtClean="0">
              <a:latin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</a:rPr>
              <a:t>Yaşanılan toplumun sorunlarını izlemek, tahlil etmek ve bilimsel bakışla kendi görüşünü oluşturmak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4546848" cy="4525963"/>
          </a:xfrm>
        </p:spPr>
        <p:txBody>
          <a:bodyPr/>
          <a:lstStyle/>
          <a:p>
            <a:pPr>
              <a:defRPr/>
            </a:pPr>
            <a:r>
              <a:rPr lang="tr-TR" u="sng" dirty="0" smtClean="0"/>
              <a:t>Aydınlatma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</a:rPr>
              <a:t>Bilginin </a:t>
            </a:r>
            <a:r>
              <a:rPr lang="tr-TR" sz="2800" dirty="0" smtClean="0">
                <a:latin typeface="Times New Roman" pitchFamily="18" charset="0"/>
              </a:rPr>
              <a:t>açıklanması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</a:rPr>
              <a:t>Hastanın anlayabileceği açık bir dille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</a:rPr>
              <a:t>Hastanın anlatılanları anlaması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</a:rPr>
              <a:t>Yeterlilik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</a:rPr>
              <a:t>Gönüllülük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</a:rPr>
              <a:t>İmzalı belge</a:t>
            </a:r>
          </a:p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4644008" y="1556792"/>
            <a:ext cx="388843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tr-TR" sz="3200" u="sng" dirty="0" smtClean="0"/>
              <a:t>Onam</a:t>
            </a:r>
          </a:p>
          <a:p>
            <a:pPr>
              <a:buFont typeface="Arial" pitchFamily="34" charset="0"/>
              <a:buChar char="•"/>
              <a:defRPr/>
            </a:pPr>
            <a:endParaRPr lang="tr-TR" sz="3200" u="sng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tr-TR" sz="2800" dirty="0" smtClean="0">
                <a:latin typeface="Times New Roman" pitchFamily="18" charset="0"/>
              </a:rPr>
              <a:t>Zorlama </a:t>
            </a:r>
            <a:r>
              <a:rPr lang="tr-TR" sz="2800" dirty="0" smtClean="0">
                <a:latin typeface="Times New Roman" pitchFamily="18" charset="0"/>
              </a:rPr>
              <a:t>olmamalı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sz="2800" dirty="0" smtClean="0">
                <a:latin typeface="Times New Roman" pitchFamily="18" charset="0"/>
              </a:rPr>
              <a:t>Yönlendirme olmamalı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sz="2800" dirty="0" smtClean="0">
                <a:latin typeface="Times New Roman" pitchFamily="18" charset="0"/>
              </a:rPr>
              <a:t>İkna etmek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sz="2800" dirty="0" smtClean="0">
                <a:latin typeface="Times New Roman" pitchFamily="18" charset="0"/>
              </a:rPr>
              <a:t>Hastanın yeterli olması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</a:rPr>
              <a:t>Hastanın Hakları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  <a:defRPr/>
            </a:pPr>
            <a:r>
              <a:rPr lang="tr-TR" dirty="0" smtClean="0">
                <a:latin typeface="Times New Roman" pitchFamily="18" charset="0"/>
              </a:rPr>
              <a:t>Adil olarak sağlık hizmetinden faydalanabilme</a:t>
            </a:r>
          </a:p>
          <a:p>
            <a:pPr>
              <a:lnSpc>
                <a:spcPct val="80000"/>
              </a:lnSpc>
              <a:defRPr/>
            </a:pPr>
            <a:r>
              <a:rPr lang="tr-TR" dirty="0" smtClean="0">
                <a:latin typeface="Times New Roman" pitchFamily="18" charset="0"/>
              </a:rPr>
              <a:t>Bu hizmetten nasıl faydalanacağı konusunda bilgi isteme</a:t>
            </a:r>
          </a:p>
          <a:p>
            <a:pPr>
              <a:lnSpc>
                <a:spcPct val="80000"/>
              </a:lnSpc>
              <a:defRPr/>
            </a:pPr>
            <a:r>
              <a:rPr lang="tr-TR" dirty="0" smtClean="0">
                <a:latin typeface="Times New Roman" pitchFamily="18" charset="0"/>
              </a:rPr>
              <a:t>Sağlık kuruluşunu seçme/değiştirme hakkı</a:t>
            </a:r>
          </a:p>
          <a:p>
            <a:pPr>
              <a:lnSpc>
                <a:spcPct val="80000"/>
              </a:lnSpc>
              <a:defRPr/>
            </a:pPr>
            <a:r>
              <a:rPr lang="tr-TR" dirty="0" smtClean="0">
                <a:latin typeface="Times New Roman" pitchFamily="18" charset="0"/>
              </a:rPr>
              <a:t>Sağlık çalışanını seçme/değiştirme hakkı</a:t>
            </a:r>
          </a:p>
          <a:p>
            <a:pPr>
              <a:lnSpc>
                <a:spcPct val="80000"/>
              </a:lnSpc>
              <a:defRPr/>
            </a:pPr>
            <a:r>
              <a:rPr lang="tr-TR" dirty="0" smtClean="0">
                <a:latin typeface="Times New Roman" pitchFamily="18" charset="0"/>
              </a:rPr>
              <a:t>Tıbbi gereklere uygun teşhis/tedavi/bakım hakkı</a:t>
            </a:r>
          </a:p>
          <a:p>
            <a:pPr>
              <a:lnSpc>
                <a:spcPct val="80000"/>
              </a:lnSpc>
              <a:defRPr/>
            </a:pPr>
            <a:r>
              <a:rPr lang="tr-TR" dirty="0" smtClean="0">
                <a:latin typeface="Times New Roman" pitchFamily="18" charset="0"/>
              </a:rPr>
              <a:t>Tıbbi özen gösterilme hakkı</a:t>
            </a:r>
          </a:p>
          <a:p>
            <a:pPr>
              <a:lnSpc>
                <a:spcPct val="80000"/>
              </a:lnSpc>
              <a:defRPr/>
            </a:pPr>
            <a:r>
              <a:rPr lang="tr-TR" dirty="0" smtClean="0">
                <a:latin typeface="Times New Roman" pitchFamily="18" charset="0"/>
              </a:rPr>
              <a:t>Onamı olmadan tıbbi müdahale yapılmaması</a:t>
            </a:r>
          </a:p>
          <a:p>
            <a:pPr>
              <a:lnSpc>
                <a:spcPct val="80000"/>
              </a:lnSpc>
              <a:defRPr/>
            </a:pPr>
            <a:r>
              <a:rPr lang="tr-TR" dirty="0" smtClean="0">
                <a:latin typeface="Times New Roman" pitchFamily="18" charset="0"/>
              </a:rPr>
              <a:t>Yapılacak tıbbi müdahaleyi </a:t>
            </a:r>
            <a:r>
              <a:rPr lang="tr-TR" dirty="0" err="1" smtClean="0">
                <a:latin typeface="Times New Roman" pitchFamily="18" charset="0"/>
              </a:rPr>
              <a:t>red</a:t>
            </a:r>
            <a:r>
              <a:rPr lang="tr-TR" dirty="0" smtClean="0">
                <a:latin typeface="Times New Roman" pitchFamily="18" charset="0"/>
              </a:rPr>
              <a:t> hakkı</a:t>
            </a:r>
          </a:p>
          <a:p>
            <a:pPr>
              <a:lnSpc>
                <a:spcPct val="80000"/>
              </a:lnSpc>
              <a:defRPr/>
            </a:pPr>
            <a:r>
              <a:rPr lang="tr-TR" dirty="0" smtClean="0">
                <a:latin typeface="Times New Roman" pitchFamily="18" charset="0"/>
              </a:rPr>
              <a:t>Acil/Adli/Yaşlı/Özürlü hastaların öncelik hakkı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</a:rPr>
              <a:t>Hastanın Hakları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</a:rPr>
              <a:t>Mahremiyete/tıbbi gizliliğe saygı hakkı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</a:rPr>
              <a:t>Sağlık durumu ile ilgili bilgi isteme hakkı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</a:rPr>
              <a:t>Kayıtları inceleme hakkı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</a:rPr>
              <a:t>Kayıtların düzeltilmesini isteme hakkı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</a:rPr>
              <a:t>Kendine ait bilgilerin başkasına verilmemesini isteme 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</a:rPr>
              <a:t>Tıbbi araştırmalarda onam alınması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</a:rPr>
              <a:t>Güvenliğinin sağlanması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</a:rPr>
              <a:t>Dini vecibeleri yerine getirebilme hakkı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</a:rPr>
              <a:t>Hasta refakatçi ve ziyaretçisine izin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</a:rPr>
              <a:t>Hasta Hakları Yönetmeliği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tr-TR" dirty="0" smtClean="0">
                <a:latin typeface="Times New Roman" pitchFamily="18" charset="0"/>
              </a:rPr>
              <a:t>Bedeni, ruhi ve sosyal yönden tam bir iyilik hali içinde yaşama hakkı</a:t>
            </a:r>
          </a:p>
          <a:p>
            <a:pPr>
              <a:lnSpc>
                <a:spcPct val="80000"/>
              </a:lnSpc>
            </a:pPr>
            <a:r>
              <a:rPr lang="tr-TR" dirty="0" smtClean="0">
                <a:latin typeface="Times New Roman" pitchFamily="18" charset="0"/>
              </a:rPr>
              <a:t>Herkesin yaşama, maddi ve manevi varlığını koruma ve geliştirme hakkı</a:t>
            </a:r>
          </a:p>
          <a:p>
            <a:pPr>
              <a:lnSpc>
                <a:spcPct val="80000"/>
              </a:lnSpc>
            </a:pPr>
            <a:r>
              <a:rPr lang="tr-TR" dirty="0" smtClean="0">
                <a:latin typeface="Times New Roman" pitchFamily="18" charset="0"/>
              </a:rPr>
              <a:t>Irk, dil, din ve mezhep, cinsiyet, siyasi düşünce, felsefi inanç ve ekonomik ve sosyal durum farklılıkları dikkate alınamaz </a:t>
            </a:r>
          </a:p>
          <a:p>
            <a:pPr>
              <a:lnSpc>
                <a:spcPct val="80000"/>
              </a:lnSpc>
            </a:pPr>
            <a:r>
              <a:rPr lang="tr-TR" dirty="0" smtClean="0">
                <a:latin typeface="Times New Roman" pitchFamily="18" charset="0"/>
              </a:rPr>
              <a:t>Tıbbi zorunluluklar ve kanunlarda yazılı haller dışında, rızası olmaksızın kişinin vücut bütünlüğüne ve diğer kişilik haklarına dokunulamaz</a:t>
            </a:r>
          </a:p>
          <a:p>
            <a:pPr>
              <a:lnSpc>
                <a:spcPct val="80000"/>
              </a:lnSpc>
            </a:pPr>
            <a:r>
              <a:rPr lang="tr-TR" dirty="0" smtClean="0">
                <a:latin typeface="Times New Roman" pitchFamily="18" charset="0"/>
              </a:rPr>
              <a:t>Kişi, rızası ve Bakanlığın izni olmaksızın tıbbi araştırmalara tabi tutulamaz  </a:t>
            </a:r>
          </a:p>
          <a:p>
            <a:pPr>
              <a:lnSpc>
                <a:spcPct val="80000"/>
              </a:lnSpc>
            </a:pPr>
            <a:r>
              <a:rPr lang="tr-TR" dirty="0" smtClean="0">
                <a:latin typeface="Times New Roman" pitchFamily="18" charset="0"/>
              </a:rPr>
              <a:t>Özel hayatın ve aile hayatının gizliliğine dokunulamaz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Times New Roman" pitchFamily="18" charset="0"/>
              </a:rPr>
              <a:t>WMA (</a:t>
            </a:r>
            <a:r>
              <a:rPr lang="tr-TR" i="1" dirty="0" smtClean="0">
                <a:latin typeface="Times New Roman" pitchFamily="18" charset="0"/>
              </a:rPr>
              <a:t>Dünya Tıp Birliği</a:t>
            </a:r>
            <a:r>
              <a:rPr lang="tr-TR" dirty="0" smtClean="0">
                <a:latin typeface="Times New Roman" pitchFamily="18" charset="0"/>
              </a:rPr>
              <a:t>)</a:t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> Lizbon Hasta Hakları Bildirgesi (</a:t>
            </a:r>
            <a:r>
              <a:rPr lang="tr-TR" i="1" dirty="0" smtClean="0">
                <a:latin typeface="Times New Roman" pitchFamily="18" charset="0"/>
              </a:rPr>
              <a:t>1981</a:t>
            </a:r>
            <a:r>
              <a:rPr lang="tr-TR" dirty="0" smtClean="0">
                <a:latin typeface="Times New Roman" pitchFamily="18" charset="0"/>
              </a:rPr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latin typeface="Times New Roman" pitchFamily="18" charset="0"/>
              </a:rPr>
              <a:t>Özgürce hekim seçimi</a:t>
            </a:r>
          </a:p>
          <a:p>
            <a:pPr>
              <a:defRPr/>
            </a:pPr>
            <a:r>
              <a:rPr lang="tr-TR" dirty="0" smtClean="0">
                <a:latin typeface="Times New Roman" pitchFamily="18" charset="0"/>
              </a:rPr>
              <a:t>Önerilen tedaviyi </a:t>
            </a:r>
            <a:r>
              <a:rPr lang="tr-TR" dirty="0" err="1" smtClean="0">
                <a:latin typeface="Times New Roman" pitchFamily="18" charset="0"/>
              </a:rPr>
              <a:t>red</a:t>
            </a:r>
            <a:r>
              <a:rPr lang="tr-TR" dirty="0" smtClean="0">
                <a:latin typeface="Times New Roman" pitchFamily="18" charset="0"/>
              </a:rPr>
              <a:t>/kabul</a:t>
            </a:r>
          </a:p>
          <a:p>
            <a:pPr>
              <a:defRPr/>
            </a:pPr>
            <a:r>
              <a:rPr lang="tr-TR" dirty="0" smtClean="0">
                <a:latin typeface="Times New Roman" pitchFamily="18" charset="0"/>
              </a:rPr>
              <a:t>Özel hayatın gizliliğine saygı</a:t>
            </a:r>
          </a:p>
          <a:p>
            <a:pPr>
              <a:defRPr/>
            </a:pPr>
            <a:r>
              <a:rPr lang="tr-TR" dirty="0" smtClean="0">
                <a:latin typeface="Times New Roman" pitchFamily="18" charset="0"/>
              </a:rPr>
              <a:t>Onurlu bir şekilde ölme hakkı</a:t>
            </a:r>
          </a:p>
          <a:p>
            <a:pPr>
              <a:defRPr/>
            </a:pPr>
            <a:r>
              <a:rPr lang="tr-TR" dirty="0" smtClean="0">
                <a:latin typeface="Times New Roman" pitchFamily="18" charset="0"/>
              </a:rPr>
              <a:t>Dini temsilci yardımı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577</Words>
  <Application>Microsoft Office PowerPoint</Application>
  <PresentationFormat>Ekran Gösterisi (4:3)</PresentationFormat>
  <Paragraphs>109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Radyoterapide etik ve hukuk</vt:lpstr>
      <vt:lpstr>Etik</vt:lpstr>
      <vt:lpstr>ETİK KONULARI</vt:lpstr>
      <vt:lpstr>ETİK DERS AMACI</vt:lpstr>
      <vt:lpstr>Slayt 5</vt:lpstr>
      <vt:lpstr>Hastanın Hakları</vt:lpstr>
      <vt:lpstr>Hastanın Hakları</vt:lpstr>
      <vt:lpstr>Hasta Hakları Yönetmeliği </vt:lpstr>
      <vt:lpstr>WMA (Dünya Tıp Birliği)  Lizbon Hasta Hakları Bildirgesi (1981)</vt:lpstr>
      <vt:lpstr>WHO (Dünya Sağlık Örgütü)  Amsterdam Bildirgesi (1994)</vt:lpstr>
      <vt:lpstr>Türkiye’de Hasta Hakları</vt:lpstr>
      <vt:lpstr>Hasta Hakları Yönetmeliği</vt:lpstr>
      <vt:lpstr>Hasta Sorumlulukları</vt:lpstr>
      <vt:lpstr>RADYASYON GÜVENLİĞİ YÖNETMELİĞİ TAEK Yasası gereği; RG 24/03/2000/23999</vt:lpstr>
      <vt:lpstr>Slayt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Radyoterapide etik ve hukuk</dc:title>
  <dc:creator>user</dc:creator>
  <cp:lastModifiedBy>DR.SUMERYA</cp:lastModifiedBy>
  <cp:revision>13</cp:revision>
  <dcterms:created xsi:type="dcterms:W3CDTF">2018-11-08T07:56:11Z</dcterms:created>
  <dcterms:modified xsi:type="dcterms:W3CDTF">2020-05-15T19:57:25Z</dcterms:modified>
</cp:coreProperties>
</file>