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310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39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634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8770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3732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26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095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469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480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39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37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84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367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199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45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97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018DE-48D9-44B3-8002-B7E74E26E80F}" type="datetimeFigureOut">
              <a:rPr lang="tr-TR" smtClean="0"/>
              <a:t>21.02.2020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E1C6292-2B78-4AF7-A819-B30CE0DD6D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94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İçindekiler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698172" y="1905000"/>
            <a:ext cx="4075612" cy="3215640"/>
          </a:xfrm>
        </p:spPr>
        <p:txBody>
          <a:bodyPr>
            <a:normAutofit/>
          </a:bodyPr>
          <a:lstStyle/>
          <a:p>
            <a:r>
              <a:rPr lang="tr-TR" dirty="0"/>
              <a:t>Girişimcilik Nedir</a:t>
            </a:r>
            <a:r>
              <a:rPr lang="tr-TR" dirty="0" smtClean="0"/>
              <a:t>?</a:t>
            </a:r>
          </a:p>
          <a:p>
            <a:r>
              <a:rPr lang="tr-TR" dirty="0"/>
              <a:t>Girişimcilikte Temel Kavramlar</a:t>
            </a:r>
          </a:p>
          <a:p>
            <a:r>
              <a:rPr lang="tr-TR" dirty="0"/>
              <a:t>Girişimcilik Türleri</a:t>
            </a:r>
          </a:p>
          <a:p>
            <a:r>
              <a:rPr lang="tr-TR" dirty="0"/>
              <a:t>Girişimcilik İçin Gerekli Kaynaklar</a:t>
            </a:r>
          </a:p>
          <a:p>
            <a:r>
              <a:rPr lang="tr-TR" dirty="0"/>
              <a:t>Girişimci Kimdir?</a:t>
            </a:r>
          </a:p>
          <a:p>
            <a:r>
              <a:rPr lang="tr-TR" dirty="0"/>
              <a:t>Girişimciliğin </a:t>
            </a:r>
            <a:r>
              <a:rPr lang="tr-TR" dirty="0" smtClean="0"/>
              <a:t>Fonksiyonları</a:t>
            </a:r>
          </a:p>
          <a:p>
            <a:r>
              <a:rPr lang="tr-TR" dirty="0"/>
              <a:t>Girişimcinin Özellikleri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81344" y="2133600"/>
            <a:ext cx="4718304" cy="3835400"/>
          </a:xfrm>
        </p:spPr>
        <p:txBody>
          <a:bodyPr>
            <a:normAutofit/>
          </a:bodyPr>
          <a:lstStyle/>
          <a:p>
            <a:r>
              <a:rPr lang="tr-TR" dirty="0" smtClean="0"/>
              <a:t>Girişimcilerde </a:t>
            </a:r>
            <a:r>
              <a:rPr lang="tr-TR" dirty="0"/>
              <a:t>Bulunması Gereken Beceriler</a:t>
            </a:r>
          </a:p>
          <a:p>
            <a:r>
              <a:rPr lang="tr-TR" dirty="0"/>
              <a:t>Girişimci Olabilir Miyim?</a:t>
            </a:r>
          </a:p>
          <a:p>
            <a:r>
              <a:rPr lang="tr-TR" dirty="0"/>
              <a:t>Bir İş Fikrinin Projeye Ve Yatırıma Dönüştürülmesi</a:t>
            </a:r>
          </a:p>
          <a:p>
            <a:r>
              <a:rPr lang="tr-TR" dirty="0"/>
              <a:t>Girişimcilikteki </a:t>
            </a:r>
            <a:r>
              <a:rPr lang="tr-TR" dirty="0" smtClean="0"/>
              <a:t>Gelişmeler</a:t>
            </a:r>
          </a:p>
          <a:p>
            <a:r>
              <a:rPr lang="tr-TR" dirty="0" smtClean="0"/>
              <a:t>Genç </a:t>
            </a:r>
            <a:r>
              <a:rPr lang="tr-TR" dirty="0"/>
              <a:t>Girişimcilere Öneriler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776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2504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Girişimcilik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1" y="2259874"/>
            <a:ext cx="9601196" cy="3615994"/>
          </a:xfrm>
        </p:spPr>
        <p:txBody>
          <a:bodyPr>
            <a:normAutofit/>
          </a:bodyPr>
          <a:lstStyle/>
          <a:p>
            <a:r>
              <a:rPr lang="tr-TR" b="1" dirty="0"/>
              <a:t>Girişimcilik;</a:t>
            </a:r>
            <a:r>
              <a:rPr lang="tr-TR" dirty="0"/>
              <a:t> yaşadığımız çevrenin yarattığı fırsatları sezme, o sezgilerden düşler üretme</a:t>
            </a:r>
            <a:r>
              <a:rPr lang="tr-TR" dirty="0" smtClean="0"/>
              <a:t>, düşleri  </a:t>
            </a:r>
            <a:r>
              <a:rPr lang="tr-TR" dirty="0"/>
              <a:t>projelere  dönüştürme,  projeleri  yaşama  taşıma  ve  zenginlik  üreterek  insan  </a:t>
            </a:r>
            <a:r>
              <a:rPr lang="tr-TR" dirty="0" smtClean="0"/>
              <a:t>yaşamını kolaylaştırma </a:t>
            </a:r>
            <a:r>
              <a:rPr lang="tr-TR" dirty="0"/>
              <a:t>becerisine sahip olmaktır. Bir başka tanımla girişimcilik; risk alma, </a:t>
            </a:r>
            <a:r>
              <a:rPr lang="tr-TR" dirty="0" smtClean="0"/>
              <a:t>yenilikleri yakalama</a:t>
            </a:r>
            <a:r>
              <a:rPr lang="tr-TR" dirty="0"/>
              <a:t>, fırsatı değerlendirme ve tüm bunları hayata geçirme sürecidir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Girişimciliği </a:t>
            </a:r>
            <a:r>
              <a:rPr lang="tr-TR" dirty="0"/>
              <a:t>ikiye ayırmak mümkündür: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b="1" dirty="0" smtClean="0"/>
              <a:t>Fırsat  </a:t>
            </a:r>
            <a:r>
              <a:rPr lang="tr-TR" b="1" dirty="0"/>
              <a:t>girişimciliği: </a:t>
            </a:r>
            <a:r>
              <a:rPr lang="tr-TR" dirty="0"/>
              <a:t>Pazardaki  fırsatları  görüp  mevcut  olan  bir  mal  veya  </a:t>
            </a:r>
            <a:r>
              <a:rPr lang="tr-TR" dirty="0" smtClean="0"/>
              <a:t>hizmetin pazara </a:t>
            </a:r>
            <a:r>
              <a:rPr lang="tr-TR" dirty="0"/>
              <a:t>yeterince ya da istenilen kalitede sunulamaması hâlinde,  pazarda hiç olmaması </a:t>
            </a:r>
            <a:r>
              <a:rPr lang="tr-TR" dirty="0" smtClean="0"/>
              <a:t>nedeniyle ortaya </a:t>
            </a:r>
            <a:r>
              <a:rPr lang="tr-TR" dirty="0"/>
              <a:t>çıkan </a:t>
            </a:r>
            <a:r>
              <a:rPr lang="tr-TR" dirty="0" smtClean="0"/>
              <a:t>girişimciliktir.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b="1" dirty="0" smtClean="0"/>
              <a:t>Yaratıcı </a:t>
            </a:r>
            <a:r>
              <a:rPr lang="tr-TR" b="1" dirty="0"/>
              <a:t>girişimcilik: </a:t>
            </a:r>
            <a:r>
              <a:rPr lang="tr-TR" dirty="0"/>
              <a:t>Yeni bir fikir veya buluşun ya da mevcut olan   bir mal   </a:t>
            </a:r>
            <a:r>
              <a:rPr lang="tr-TR" dirty="0" smtClean="0"/>
              <a:t>veya hizmetin</a:t>
            </a:r>
            <a:r>
              <a:rPr lang="tr-TR" dirty="0"/>
              <a:t>; dizayn, fiyat, kalite gibi yönlerden iyileştirilerek kâr elde edilecek biçimde </a:t>
            </a:r>
            <a:r>
              <a:rPr lang="tr-TR" dirty="0" smtClean="0"/>
              <a:t>pazara sunulmasını </a:t>
            </a:r>
            <a:r>
              <a:rPr lang="tr-TR" dirty="0"/>
              <a:t>sağlayan girişimciliktir.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75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2592925" y="787782"/>
            <a:ext cx="8911687" cy="1345818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Girişimcilikte Temel Kavramlar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2589212" y="2586446"/>
            <a:ext cx="8915400" cy="3324776"/>
          </a:xfrm>
        </p:spPr>
        <p:txBody>
          <a:bodyPr/>
          <a:lstStyle/>
          <a:p>
            <a:pPr>
              <a:defRPr/>
            </a:pP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Girişimci:</a:t>
            </a: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Girişimde </a:t>
            </a:r>
            <a:r>
              <a:rPr lang="tr-TR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bulunacak </a:t>
            </a:r>
            <a:r>
              <a:rPr lang="tr-TR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kişi	</a:t>
            </a:r>
            <a:endParaRPr lang="tr-TR" altLang="zh-C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Girişimcilik:</a:t>
            </a: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Girişimcinin yaptığı </a:t>
            </a:r>
            <a:r>
              <a:rPr lang="tr-TR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iş</a:t>
            </a:r>
            <a:endParaRPr lang="tr-TR" altLang="zh-C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Girişimsel:</a:t>
            </a:r>
            <a:r>
              <a:rPr lang="tr-TR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Girişimcinin yaklaşımı</a:t>
            </a:r>
            <a:endParaRPr lang="tr-TR" altLang="zh-C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Girişimsel süreç:</a:t>
            </a:r>
            <a:r>
              <a:rPr lang="tr-TR" altLang="zh-CN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altLang="zh-CN" dirty="0">
                <a:solidFill>
                  <a:schemeClr val="tx1">
                    <a:lumMod val="95000"/>
                    <a:lumOff val="5000"/>
                  </a:schemeClr>
                </a:solidFill>
              </a:rPr>
              <a:t>Girişimcinin </a:t>
            </a:r>
            <a:r>
              <a:rPr lang="tr-TR" altLang="zh-CN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iş ve projeyi gerçekleştirme süreci</a:t>
            </a:r>
            <a:endParaRPr lang="tr-TR" alt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931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Girişimcilikte Temel Kavramlar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2090057" y="1789611"/>
            <a:ext cx="9414555" cy="4121611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Yaratıcılık;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olmayan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 şeyi hayal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ederek, yeni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fikirler geliştirebilme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yeteneğine denir. </a:t>
            </a:r>
          </a:p>
          <a:p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İcat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 yaratıcılık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sürecinin bir sonucu olarak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ortaya çıkan yeni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kavramdır. Yani yeni bir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fikrin ortaya çıkmasıdır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Hayal gücümüzü kullandığımızda yaratıcı veya üretici fikirler geliştirebiliriz. İcat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 keşiften birbirinden farklıdır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Keşif, önceden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var olan her hangi bir şeyi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bulmaya denirken; icat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insan becerisini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genişleten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daha önce olmayan yeni araçlar,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ürünler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veya hizmetlerin ortaya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çıkmasıdır.</a:t>
            </a:r>
          </a:p>
          <a:p>
            <a:r>
              <a:rPr lang="tr-T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Yenilik;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yeni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bir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ürün veya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üretim süreci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yaratmadaki bütün faaliyetlerdir. </a:t>
            </a: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Yaratıcılığın 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toplumsal yaşama aktarılması olarak da tanımlayabiliriz. </a:t>
            </a:r>
            <a:endParaRPr lang="tr-T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2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6496"/>
          </a:xfrm>
        </p:spPr>
        <p:txBody>
          <a:bodyPr/>
          <a:lstStyle/>
          <a:p>
            <a:r>
              <a:rPr lang="tr-TR" dirty="0" smtClean="0"/>
              <a:t>Girişimcilikte Temel Kavramlar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854926" y="1905000"/>
            <a:ext cx="9558246" cy="4006222"/>
          </a:xfrm>
        </p:spPr>
        <p:txBody>
          <a:bodyPr>
            <a:normAutofit/>
          </a:bodyPr>
          <a:lstStyle/>
          <a:p>
            <a:r>
              <a:rPr lang="tr-TR" b="1" dirty="0" err="1"/>
              <a:t>İnovasyon</a:t>
            </a:r>
            <a:r>
              <a:rPr lang="tr-TR" b="1" dirty="0"/>
              <a:t>  (</a:t>
            </a:r>
            <a:r>
              <a:rPr lang="tr-TR" b="1" dirty="0" smtClean="0"/>
              <a:t>yenilik); Radikal </a:t>
            </a:r>
            <a:r>
              <a:rPr lang="tr-TR" b="1" dirty="0" err="1" smtClean="0"/>
              <a:t>İnovasyon</a:t>
            </a:r>
            <a:r>
              <a:rPr lang="tr-TR" b="1" dirty="0" smtClean="0"/>
              <a:t>,</a:t>
            </a:r>
            <a:r>
              <a:rPr lang="tr-TR" dirty="0" smtClean="0"/>
              <a:t> </a:t>
            </a:r>
            <a:r>
              <a:rPr lang="tr-TR" dirty="0"/>
              <a:t>daha önce </a:t>
            </a:r>
            <a:r>
              <a:rPr lang="tr-TR" dirty="0" smtClean="0"/>
              <a:t>hiç denenmemiş </a:t>
            </a:r>
            <a:r>
              <a:rPr lang="tr-TR" dirty="0"/>
              <a:t>ve geliştirilmiş ürün veya </a:t>
            </a:r>
            <a:r>
              <a:rPr lang="tr-TR" dirty="0" smtClean="0"/>
              <a:t>üretim yöntemlerinin </a:t>
            </a:r>
            <a:r>
              <a:rPr lang="tr-TR" dirty="0"/>
              <a:t>ortaya </a:t>
            </a:r>
            <a:r>
              <a:rPr lang="tr-TR" dirty="0" smtClean="0"/>
              <a:t>çıkardığı </a:t>
            </a:r>
            <a:r>
              <a:rPr lang="tr-TR" dirty="0"/>
              <a:t>büyük </a:t>
            </a:r>
            <a:r>
              <a:rPr lang="tr-TR" dirty="0" smtClean="0"/>
              <a:t>atılımlar olarak tanımlanmakta ya </a:t>
            </a:r>
            <a:r>
              <a:rPr lang="tr-TR" dirty="0"/>
              <a:t>da adım </a:t>
            </a:r>
            <a:r>
              <a:rPr lang="tr-TR" dirty="0" smtClean="0"/>
              <a:t>adım yapılan</a:t>
            </a:r>
            <a:r>
              <a:rPr lang="tr-TR" dirty="0"/>
              <a:t>, bir dizi </a:t>
            </a:r>
            <a:r>
              <a:rPr lang="tr-TR" dirty="0" smtClean="0"/>
              <a:t>iyileştirme </a:t>
            </a:r>
            <a:r>
              <a:rPr lang="tr-TR" dirty="0"/>
              <a:t>ve iyileştirme faaliyetini içeren çalışmaların bir sonucu </a:t>
            </a:r>
            <a:r>
              <a:rPr lang="tr-TR" dirty="0" smtClean="0"/>
              <a:t>olarak </a:t>
            </a:r>
            <a:r>
              <a:rPr lang="tr-TR" dirty="0" err="1" smtClean="0"/>
              <a:t>artımsal</a:t>
            </a:r>
            <a:r>
              <a:rPr lang="tr-TR" dirty="0" smtClean="0"/>
              <a:t> </a:t>
            </a:r>
            <a:r>
              <a:rPr lang="tr-TR" dirty="0" err="1" smtClean="0"/>
              <a:t>inovasyon</a:t>
            </a:r>
            <a:r>
              <a:rPr lang="tr-TR" dirty="0" smtClean="0"/>
              <a:t> </a:t>
            </a:r>
            <a:r>
              <a:rPr lang="tr-TR" dirty="0" err="1" smtClean="0"/>
              <a:t>olarakçıkmasıdır</a:t>
            </a:r>
            <a:r>
              <a:rPr lang="tr-TR" dirty="0" smtClean="0"/>
              <a:t>. </a:t>
            </a:r>
            <a:r>
              <a:rPr lang="tr-TR" dirty="0" err="1" smtClean="0"/>
              <a:t>İnovasyon</a:t>
            </a:r>
            <a:r>
              <a:rPr lang="tr-TR" dirty="0" smtClean="0"/>
              <a:t> kesinlikle bir </a:t>
            </a:r>
            <a:r>
              <a:rPr lang="tr-TR" dirty="0"/>
              <a:t>icat değildir. İcatların sonuçlarından </a:t>
            </a:r>
            <a:r>
              <a:rPr lang="tr-TR" dirty="0" smtClean="0"/>
              <a:t>yararlanabilirler. Ancak önemli </a:t>
            </a:r>
            <a:r>
              <a:rPr lang="tr-TR" dirty="0"/>
              <a:t>olan </a:t>
            </a:r>
            <a:r>
              <a:rPr lang="tr-TR" dirty="0" smtClean="0"/>
              <a:t>iktisadi getirisi </a:t>
            </a:r>
            <a:r>
              <a:rPr lang="tr-TR" dirty="0"/>
              <a:t>olan, </a:t>
            </a:r>
            <a:r>
              <a:rPr lang="tr-TR" dirty="0" smtClean="0"/>
              <a:t>henüz hiç </a:t>
            </a:r>
            <a:r>
              <a:rPr lang="tr-TR" dirty="0"/>
              <a:t>yapılmamış, bilinmeyen bir şeyler </a:t>
            </a:r>
            <a:r>
              <a:rPr lang="tr-TR" dirty="0" smtClean="0"/>
              <a:t>yapmaktır</a:t>
            </a:r>
          </a:p>
          <a:p>
            <a:r>
              <a:rPr lang="tr-TR" b="1" dirty="0"/>
              <a:t>Lider;</a:t>
            </a:r>
            <a:r>
              <a:rPr lang="tr-TR" dirty="0"/>
              <a:t> </a:t>
            </a:r>
            <a:r>
              <a:rPr lang="tr-TR" dirty="0" smtClean="0"/>
              <a:t>işletme faaliyetlere </a:t>
            </a:r>
            <a:r>
              <a:rPr lang="tr-TR" dirty="0"/>
              <a:t>yön veren </a:t>
            </a:r>
            <a:r>
              <a:rPr lang="tr-TR" dirty="0" smtClean="0"/>
              <a:t>ve çalışanlarını işletmenin amaçlarına ulaşmak için etkileyen kişidir</a:t>
            </a:r>
            <a:r>
              <a:rPr lang="tr-TR" dirty="0"/>
              <a:t>. Daha geniş </a:t>
            </a:r>
            <a:r>
              <a:rPr lang="tr-TR" dirty="0" smtClean="0"/>
              <a:t>bir biçimde tanımlarsak lider</a:t>
            </a:r>
            <a:r>
              <a:rPr lang="tr-TR" dirty="0"/>
              <a:t>; bireyleri ortak hedeflere </a:t>
            </a:r>
            <a:r>
              <a:rPr lang="tr-TR" dirty="0" smtClean="0"/>
              <a:t>yönelten ve benimseten, bireyler </a:t>
            </a:r>
            <a:r>
              <a:rPr lang="tr-TR" dirty="0"/>
              <a:t>arası köprüyü </a:t>
            </a:r>
            <a:r>
              <a:rPr lang="tr-TR" dirty="0" smtClean="0"/>
              <a:t>oluşturarak, </a:t>
            </a:r>
            <a:r>
              <a:rPr lang="tr-TR" dirty="0"/>
              <a:t>dağınık </a:t>
            </a:r>
            <a:r>
              <a:rPr lang="tr-TR" dirty="0" smtClean="0"/>
              <a:t>olan güç </a:t>
            </a:r>
            <a:r>
              <a:rPr lang="tr-TR" dirty="0"/>
              <a:t>ve bilgiyi bir araya </a:t>
            </a:r>
            <a:r>
              <a:rPr lang="tr-TR" dirty="0" smtClean="0"/>
              <a:t>getirerek </a:t>
            </a:r>
            <a:r>
              <a:rPr lang="tr-TR" dirty="0"/>
              <a:t>sinerji yaratan </a:t>
            </a:r>
            <a:r>
              <a:rPr lang="tr-TR" dirty="0" smtClean="0"/>
              <a:t>kişiye denir.</a:t>
            </a:r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41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Girişimcilikte Temel Kavramlar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1972491" y="1698171"/>
            <a:ext cx="9532121" cy="4213051"/>
          </a:xfrm>
        </p:spPr>
        <p:txBody>
          <a:bodyPr>
            <a:normAutofit/>
          </a:bodyPr>
          <a:lstStyle/>
          <a:p>
            <a:r>
              <a:rPr lang="tr-TR" b="1" dirty="0"/>
              <a:t>Yönetici;</a:t>
            </a:r>
            <a:r>
              <a:rPr lang="tr-TR" dirty="0"/>
              <a:t> lider tarafından </a:t>
            </a:r>
            <a:r>
              <a:rPr lang="tr-TR" dirty="0" smtClean="0"/>
              <a:t>geliştirilebilir. </a:t>
            </a:r>
            <a:r>
              <a:rPr lang="tr-TR" dirty="0"/>
              <a:t>H</a:t>
            </a:r>
            <a:r>
              <a:rPr lang="tr-TR" dirty="0" smtClean="0"/>
              <a:t>ayal gücü ile geniş bir bakış açısına </a:t>
            </a:r>
            <a:r>
              <a:rPr lang="tr-TR" dirty="0"/>
              <a:t>dayanan, </a:t>
            </a:r>
            <a:r>
              <a:rPr lang="tr-TR" dirty="0" smtClean="0"/>
              <a:t>yönlendirmeye uygun  </a:t>
            </a:r>
            <a:r>
              <a:rPr lang="tr-TR" dirty="0"/>
              <a:t>olarak  planlar  yapan  ve  bu  planları  usullere  uygun  olarak  uygulayan  ve  </a:t>
            </a:r>
            <a:r>
              <a:rPr lang="tr-TR" dirty="0" smtClean="0"/>
              <a:t>öngörülen hedeflere  </a:t>
            </a:r>
            <a:r>
              <a:rPr lang="tr-TR" dirty="0"/>
              <a:t>ulaştıran  kişidir. </a:t>
            </a:r>
            <a:r>
              <a:rPr lang="tr-TR" dirty="0" smtClean="0"/>
              <a:t>Ayrıca yöneticilik  </a:t>
            </a:r>
            <a:r>
              <a:rPr lang="tr-TR" dirty="0"/>
              <a:t>işini  kendisine  meslek  </a:t>
            </a:r>
            <a:r>
              <a:rPr lang="tr-TR" dirty="0" smtClean="0"/>
              <a:t>edinen kişidir</a:t>
            </a:r>
            <a:r>
              <a:rPr lang="tr-TR" dirty="0"/>
              <a:t>.</a:t>
            </a:r>
          </a:p>
          <a:p>
            <a:r>
              <a:rPr lang="tr-TR" b="1" dirty="0"/>
              <a:t>Fırsat; </a:t>
            </a:r>
            <a:r>
              <a:rPr lang="tr-TR" dirty="0" smtClean="0"/>
              <a:t>girişimcilerin yaratıcı ve yenilikçi olabilmeleri  </a:t>
            </a:r>
            <a:r>
              <a:rPr lang="tr-TR" dirty="0"/>
              <a:t>için </a:t>
            </a:r>
            <a:r>
              <a:rPr lang="tr-TR" dirty="0" smtClean="0"/>
              <a:t>“</a:t>
            </a:r>
            <a:r>
              <a:rPr lang="tr-TR" dirty="0"/>
              <a:t>pazar</a:t>
            </a:r>
            <a:r>
              <a:rPr lang="tr-TR" dirty="0" smtClean="0"/>
              <a:t>” risklerini  ortaya çıkararak,  </a:t>
            </a:r>
            <a:r>
              <a:rPr lang="tr-TR" dirty="0"/>
              <a:t>kaynakları  </a:t>
            </a:r>
            <a:r>
              <a:rPr lang="tr-TR" dirty="0" smtClean="0"/>
              <a:t>bulup,  </a:t>
            </a:r>
            <a:r>
              <a:rPr lang="tr-TR" dirty="0"/>
              <a:t>işi  şansa  </a:t>
            </a:r>
            <a:r>
              <a:rPr lang="tr-TR" dirty="0" smtClean="0"/>
              <a:t>bırakmadan </a:t>
            </a:r>
            <a:r>
              <a:rPr lang="tr-TR" dirty="0"/>
              <a:t>bilinçli  ve  disiplinli  bir  </a:t>
            </a:r>
            <a:r>
              <a:rPr lang="tr-TR" dirty="0" smtClean="0"/>
              <a:t>çaba gösterebilmesi olarak tanımlanabilir.</a:t>
            </a:r>
          </a:p>
          <a:p>
            <a:r>
              <a:rPr lang="tr-TR" b="1" dirty="0" smtClean="0"/>
              <a:t>Risk</a:t>
            </a:r>
            <a:r>
              <a:rPr lang="tr-TR" b="1" dirty="0"/>
              <a:t>; </a:t>
            </a:r>
            <a:r>
              <a:rPr lang="tr-TR" dirty="0"/>
              <a:t>kontrol edilemeyen </a:t>
            </a:r>
            <a:r>
              <a:rPr lang="tr-TR" dirty="0" smtClean="0"/>
              <a:t>faktörlerdir. Risk genellikle olumsuz </a:t>
            </a:r>
            <a:r>
              <a:rPr lang="tr-TR" dirty="0"/>
              <a:t>sonuçlar </a:t>
            </a:r>
            <a:r>
              <a:rPr lang="tr-TR" dirty="0" smtClean="0"/>
              <a:t>doğurmaktadır.</a:t>
            </a:r>
            <a:endParaRPr lang="tr-TR" dirty="0"/>
          </a:p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3E05-FF5D-4DB1-83DB-3254C291C30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17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406</Words>
  <Application>Microsoft Office PowerPoint</Application>
  <PresentationFormat>Geniş ekran</PresentationFormat>
  <Paragraphs>41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 3</vt:lpstr>
      <vt:lpstr>幼圆</vt:lpstr>
      <vt:lpstr>Duman</vt:lpstr>
      <vt:lpstr>İçindekiler</vt:lpstr>
      <vt:lpstr> Girişimcilik Nedir?</vt:lpstr>
      <vt:lpstr> Girişimcilikte Temel Kavramlar</vt:lpstr>
      <vt:lpstr>Girişimcilikte Temel Kavramlar</vt:lpstr>
      <vt:lpstr>Girişimcilikte Temel Kavramlar</vt:lpstr>
      <vt:lpstr>Girişimcilikte Temel Kavramlar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2020-02-21T09:33:53Z</dcterms:created>
  <dcterms:modified xsi:type="dcterms:W3CDTF">2020-02-21T10:24:56Z</dcterms:modified>
</cp:coreProperties>
</file>