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37" r:id="rId4"/>
    <p:sldId id="256" r:id="rId5"/>
    <p:sldId id="257" r:id="rId6"/>
    <p:sldId id="258" r:id="rId7"/>
    <p:sldId id="276" r:id="rId8"/>
    <p:sldId id="277" r:id="rId9"/>
    <p:sldId id="278" r:id="rId10"/>
    <p:sldId id="279" r:id="rId11"/>
    <p:sldId id="281" r:id="rId12"/>
    <p:sldId id="283" r:id="rId13"/>
    <p:sldId id="285" r:id="rId14"/>
    <p:sldId id="286" r:id="rId15"/>
    <p:sldId id="287" r:id="rId16"/>
    <p:sldId id="288" r:id="rId17"/>
    <p:sldId id="289" r:id="rId18"/>
    <p:sldId id="290" r:id="rId19"/>
    <p:sldId id="291" r:id="rId20"/>
    <p:sldId id="292" r:id="rId21"/>
    <p:sldId id="293" r:id="rId22"/>
    <p:sldId id="33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562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8686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4414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4192040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380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0655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154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509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4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5382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027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753581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11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3840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6218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2013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101788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78001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16764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83444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80417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4128341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96278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899164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17451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38322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8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59587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68062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836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5958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560172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034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328386" y="2549014"/>
            <a:ext cx="4914392" cy="733446"/>
          </a:xfrm>
        </p:spPr>
        <p:txBody>
          <a:bodyPr>
            <a:normAutofit/>
          </a:bodyPr>
          <a:lstStyle/>
          <a:p>
            <a:pPr algn="l"/>
            <a:r>
              <a:rPr lang="en-US" dirty="0" err="1" smtClean="0">
                <a:solidFill>
                  <a:srgbClr val="77933C"/>
                </a:solidFill>
                <a:latin typeface="Palatino Linotype"/>
                <a:cs typeface="Palatino Linotype"/>
              </a:rPr>
              <a:t>Bölüm</a:t>
            </a:r>
            <a:r>
              <a:rPr lang="en-US" dirty="0" smtClean="0">
                <a:solidFill>
                  <a:srgbClr val="77933C"/>
                </a:solidFill>
                <a:latin typeface="Palatino Linotype"/>
                <a:cs typeface="Palatino Linotype"/>
              </a:rPr>
              <a:t> 3: </a:t>
            </a:r>
            <a:r>
              <a:rPr lang="en-US" dirty="0" err="1" smtClean="0">
                <a:solidFill>
                  <a:srgbClr val="77933C"/>
                </a:solidFill>
                <a:latin typeface="Palatino Linotype"/>
                <a:cs typeface="Palatino Linotype"/>
              </a:rPr>
              <a:t>Yönetim</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Fonksiyonları</a:t>
            </a:r>
            <a:endParaRPr lang="en-US" dirty="0" smtClean="0">
              <a:solidFill>
                <a:srgbClr val="77933C"/>
              </a:solidFill>
              <a:latin typeface="Palatino Linotype"/>
              <a:cs typeface="Palatino Linotype"/>
            </a:endParaRPr>
          </a:p>
        </p:txBody>
      </p:sp>
      <p:sp>
        <p:nvSpPr>
          <p:cNvPr id="2" name="Title 1"/>
          <p:cNvSpPr>
            <a:spLocks noGrp="1"/>
          </p:cNvSpPr>
          <p:nvPr>
            <p:ph type="title"/>
          </p:nvPr>
        </p:nvSpPr>
        <p:spPr>
          <a:xfrm>
            <a:off x="2488569" y="304831"/>
            <a:ext cx="4129813" cy="502561"/>
          </a:xfrm>
        </p:spPr>
        <p:txBody>
          <a:bodyPr/>
          <a:lstStyle/>
          <a:p>
            <a:pPr algn="l"/>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4173165" y="3541130"/>
            <a:ext cx="4589836" cy="217386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Planlama</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Örgütleme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Koordinasyon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Yöneltme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Denetim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565" y="5179643"/>
            <a:ext cx="1219200" cy="535354"/>
          </a:xfrm>
          <a:prstGeom prst="rect">
            <a:avLst/>
          </a:prstGeom>
        </p:spPr>
      </p:pic>
      <p:pic>
        <p:nvPicPr>
          <p:cNvPr id="9" name="Picture 8" descr="Ekran Resmi 2017-09-07 17.26.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70" y="1066062"/>
            <a:ext cx="3259176" cy="4711285"/>
          </a:xfrm>
          <a:prstGeom prst="rect">
            <a:avLst/>
          </a:prstGeom>
        </p:spPr>
      </p:pic>
    </p:spTree>
    <p:extLst>
      <p:ext uri="{BB962C8B-B14F-4D97-AF65-F5344CB8AC3E}">
        <p14:creationId xmlns:p14="http://schemas.microsoft.com/office/powerpoint/2010/main" val="311327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3"/>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Stratejik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Planlama</a:t>
            </a:r>
            <a:endParaRPr lang="en-US" sz="2700" b="1" dirty="0">
              <a:solidFill>
                <a:schemeClr val="tx2">
                  <a:lumMod val="60000"/>
                  <a:lumOff val="40000"/>
                </a:schemeClr>
              </a:solidFill>
              <a:latin typeface="Palatino Linotype"/>
              <a:cs typeface="Palatino Linotype"/>
            </a:endParaRPr>
          </a:p>
        </p:txBody>
      </p:sp>
      <p:sp>
        <p:nvSpPr>
          <p:cNvPr id="14" name="Content Placeholder 2"/>
          <p:cNvSpPr>
            <a:spLocks noGrp="1"/>
          </p:cNvSpPr>
          <p:nvPr>
            <p:ph idx="1"/>
          </p:nvPr>
        </p:nvSpPr>
        <p:spPr>
          <a:xfrm>
            <a:off x="0" y="1229844"/>
            <a:ext cx="1834444" cy="3920717"/>
          </a:xfrm>
        </p:spPr>
        <p:txBody>
          <a:bodyPr>
            <a:normAutofit fontScale="70000" lnSpcReduction="20000"/>
          </a:bodyPr>
          <a:lstStyle/>
          <a:p>
            <a:pPr marL="0" indent="0">
              <a:buNone/>
            </a:pPr>
            <a:r>
              <a:rPr lang="tr-TR" sz="2000" dirty="0">
                <a:latin typeface="Palatino Linotype"/>
                <a:cs typeface="Palatino Linotype"/>
              </a:rPr>
              <a:t>Strateji gelecekle ilgilidir. Pek çok işletme geleceğe yönelik hedefleri ve bugünkü hedefleri ile uğraşmaktadır. </a:t>
            </a:r>
            <a:endParaRPr lang="tr-TR" sz="2000" dirty="0" smtClean="0">
              <a:latin typeface="Palatino Linotype"/>
              <a:cs typeface="Palatino Linotype"/>
            </a:endParaRPr>
          </a:p>
          <a:p>
            <a:pPr marL="0" indent="0" algn="just">
              <a:buNone/>
            </a:pPr>
            <a:endParaRPr lang="tr-TR" sz="2000" dirty="0">
              <a:latin typeface="Palatino Linotype"/>
              <a:cs typeface="Palatino Linotype"/>
            </a:endParaRPr>
          </a:p>
          <a:p>
            <a:pPr marL="0" indent="0" algn="just">
              <a:buNone/>
            </a:pPr>
            <a:endParaRPr lang="tr-TR" sz="2000" dirty="0" smtClean="0">
              <a:latin typeface="Palatino Linotype"/>
              <a:cs typeface="Palatino Linotype"/>
            </a:endParaRPr>
          </a:p>
          <a:p>
            <a:pPr marL="0" indent="0" algn="just">
              <a:buNone/>
            </a:pPr>
            <a:endParaRPr lang="tr-TR" sz="2000" dirty="0">
              <a:latin typeface="Palatino Linotype"/>
              <a:cs typeface="Palatino Linotype"/>
            </a:endParaRPr>
          </a:p>
          <a:p>
            <a:pPr marL="0" indent="0" algn="just">
              <a:buNone/>
            </a:pPr>
            <a:endParaRPr lang="tr-TR" sz="2000" dirty="0" smtClean="0">
              <a:latin typeface="Palatino Linotype"/>
              <a:cs typeface="Palatino Linotype"/>
            </a:endParaRPr>
          </a:p>
          <a:p>
            <a:pPr marL="0" indent="0">
              <a:buNone/>
            </a:pPr>
            <a:r>
              <a:rPr lang="tr-TR" sz="2000" dirty="0" smtClean="0">
                <a:latin typeface="Palatino Linotype"/>
                <a:cs typeface="Palatino Linotype"/>
              </a:rPr>
              <a:t>Strateji </a:t>
            </a:r>
            <a:r>
              <a:rPr lang="tr-TR" sz="2000" dirty="0">
                <a:latin typeface="Palatino Linotype"/>
                <a:cs typeface="Palatino Linotype"/>
              </a:rPr>
              <a:t>pazarların, müşterilerin bakış açılarının ve yasal düzenlemelerin değişmesi sonucu işletmelerin uğraştığı problemlerin de farklılaşmasını </a:t>
            </a:r>
            <a:r>
              <a:rPr lang="tr-TR" sz="2000" dirty="0" smtClean="0">
                <a:latin typeface="Palatino Linotype"/>
                <a:cs typeface="Palatino Linotype"/>
              </a:rPr>
              <a:t>sağlayacaktır.</a:t>
            </a:r>
          </a:p>
          <a:p>
            <a:pPr marL="0" indent="0" algn="just">
              <a:buNone/>
            </a:pPr>
            <a:endParaRPr lang="en-US" dirty="0" smtClean="0">
              <a:latin typeface="Palatino Linotype"/>
              <a:cs typeface="Palatino Linotype"/>
            </a:endParaRPr>
          </a:p>
          <a:p>
            <a:endParaRPr lang="en-US" dirty="0" smtClean="0"/>
          </a:p>
          <a:p>
            <a:endParaRPr lang="en-US" dirty="0"/>
          </a:p>
        </p:txBody>
      </p:sp>
      <p:cxnSp>
        <p:nvCxnSpPr>
          <p:cNvPr id="6" name="Straight Connector 5"/>
          <p:cNvCxnSpPr/>
          <p:nvPr/>
        </p:nvCxnSpPr>
        <p:spPr>
          <a:xfrm flipV="1">
            <a:off x="457201" y="840816"/>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099044"/>
            <a:ext cx="1219200" cy="535354"/>
          </a:xfrm>
          <a:prstGeom prst="rect">
            <a:avLst/>
          </a:prstGeom>
        </p:spPr>
      </p:pic>
      <p:pic>
        <p:nvPicPr>
          <p:cNvPr id="12" name="Picture 11" descr="Ekran Resmi 2017-08-31 13.09.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6535"/>
            <a:ext cx="9144000" cy="4947138"/>
          </a:xfrm>
          <a:prstGeom prst="rect">
            <a:avLst/>
          </a:prstGeom>
        </p:spPr>
      </p:pic>
      <p:sp>
        <p:nvSpPr>
          <p:cNvPr id="15" name="Content Placeholder 2"/>
          <p:cNvSpPr txBox="1">
            <a:spLocks/>
          </p:cNvSpPr>
          <p:nvPr/>
        </p:nvSpPr>
        <p:spPr>
          <a:xfrm>
            <a:off x="6632222" y="1041195"/>
            <a:ext cx="2511778" cy="137180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tr-TR" dirty="0" smtClean="0">
                <a:latin typeface="Palatino Linotype"/>
                <a:cs typeface="Palatino Linotype"/>
              </a:rPr>
              <a:t>Stratejik planlar, genel amaçlara erişmek için örgütsel faaliyet alanlarını ve pazarlarını belirlemek ve örgütsel kaynakları bu faaliyet sahalarına tahsis etmek çabaları ile ilgilidir. </a:t>
            </a:r>
          </a:p>
          <a:p>
            <a:pPr marL="0" indent="0" algn="just">
              <a:buFont typeface="Arial"/>
              <a:buNone/>
            </a:pPr>
            <a:endParaRPr lang="en-US" dirty="0" smtClean="0">
              <a:latin typeface="Palatino Linotype"/>
              <a:cs typeface="Palatino Linotype"/>
            </a:endParaRPr>
          </a:p>
          <a:p>
            <a:endParaRPr lang="en-US" dirty="0" smtClean="0"/>
          </a:p>
          <a:p>
            <a:endParaRPr lang="en-US" dirty="0"/>
          </a:p>
        </p:txBody>
      </p:sp>
      <p:sp>
        <p:nvSpPr>
          <p:cNvPr id="16" name="Content Placeholder 2"/>
          <p:cNvSpPr txBox="1">
            <a:spLocks/>
          </p:cNvSpPr>
          <p:nvPr/>
        </p:nvSpPr>
        <p:spPr>
          <a:xfrm>
            <a:off x="7796478" y="2788152"/>
            <a:ext cx="1379978" cy="222129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tr-TR" sz="1600" dirty="0" smtClean="0">
                <a:latin typeface="Palatino Linotype"/>
                <a:cs typeface="Palatino Linotype"/>
              </a:rPr>
              <a:t>Stratejik planlar işletmenin üst kademe yöneticileri tarafından ve uzun faaliyet dönemleri için hazırlanırlar.</a:t>
            </a:r>
          </a:p>
          <a:p>
            <a:pPr marL="0" indent="0" algn="just">
              <a:buFont typeface="Arial"/>
              <a:buNone/>
            </a:pPr>
            <a:endParaRPr lang="en-US" dirty="0" smtClean="0">
              <a:latin typeface="Palatino Linotype"/>
              <a:cs typeface="Palatino Linotype"/>
            </a:endParaRPr>
          </a:p>
          <a:p>
            <a:endParaRPr lang="en-US" dirty="0" smtClean="0"/>
          </a:p>
          <a:p>
            <a:endParaRPr lang="en-US" dirty="0"/>
          </a:p>
        </p:txBody>
      </p:sp>
    </p:spTree>
    <p:extLst>
      <p:ext uri="{BB962C8B-B14F-4D97-AF65-F5344CB8AC3E}">
        <p14:creationId xmlns:p14="http://schemas.microsoft.com/office/powerpoint/2010/main" val="54302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Stratejik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Planlama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Evreleri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a:grpSpLocks/>
          </p:cNvGrpSpPr>
          <p:nvPr/>
        </p:nvGrpSpPr>
        <p:grpSpPr bwMode="auto">
          <a:xfrm>
            <a:off x="564444" y="1431749"/>
            <a:ext cx="8226778" cy="4579584"/>
            <a:chOff x="2268" y="12019"/>
            <a:chExt cx="7150" cy="3780"/>
          </a:xfrm>
        </p:grpSpPr>
        <p:cxnSp>
          <p:nvCxnSpPr>
            <p:cNvPr id="9" name="Line 225"/>
            <p:cNvCxnSpPr/>
            <p:nvPr/>
          </p:nvCxnSpPr>
          <p:spPr bwMode="auto">
            <a:xfrm flipV="1">
              <a:off x="2808" y="12205"/>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nvGrpSpPr>
            <p:cNvPr id="10" name="Group 9"/>
            <p:cNvGrpSpPr>
              <a:grpSpLocks/>
            </p:cNvGrpSpPr>
            <p:nvPr/>
          </p:nvGrpSpPr>
          <p:grpSpPr bwMode="auto">
            <a:xfrm>
              <a:off x="2268" y="12019"/>
              <a:ext cx="7150" cy="3780"/>
              <a:chOff x="2381" y="6282"/>
              <a:chExt cx="7150" cy="3780"/>
            </a:xfrm>
          </p:grpSpPr>
          <p:sp>
            <p:nvSpPr>
              <p:cNvPr id="11" name="Text Box 227"/>
              <p:cNvSpPr txBox="1">
                <a:spLocks noChangeArrowheads="1"/>
              </p:cNvSpPr>
              <p:nvPr/>
            </p:nvSpPr>
            <p:spPr bwMode="auto">
              <a:xfrm>
                <a:off x="2381" y="7182"/>
                <a:ext cx="1006"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endParaRPr lang="tr-TR" sz="1000" dirty="0" smtClean="0">
                  <a:effectLst/>
                  <a:latin typeface="Palatino Linotype"/>
                  <a:cs typeface="Palatino Linotype"/>
                </a:endParaRPr>
              </a:p>
              <a:p>
                <a:pPr algn="ctr"/>
                <a:r>
                  <a:rPr lang="tr-TR" sz="1400" dirty="0" err="1" smtClean="0">
                    <a:effectLst/>
                    <a:latin typeface="Palatino Linotype"/>
                    <a:cs typeface="Palatino Linotype"/>
                  </a:rPr>
                  <a:t>Stratejistler</a:t>
                </a:r>
                <a:endParaRPr lang="tr-TR" sz="1400" dirty="0">
                  <a:effectLst/>
                  <a:latin typeface="Palatino Linotype"/>
                  <a:cs typeface="Palatino Linotype"/>
                </a:endParaRPr>
              </a:p>
            </p:txBody>
          </p:sp>
          <p:sp>
            <p:nvSpPr>
              <p:cNvPr id="12" name="Text Box 228"/>
              <p:cNvSpPr txBox="1">
                <a:spLocks noChangeArrowheads="1"/>
              </p:cNvSpPr>
              <p:nvPr/>
            </p:nvSpPr>
            <p:spPr bwMode="auto">
              <a:xfrm>
                <a:off x="3281" y="6282"/>
                <a:ext cx="85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Stratejik Amaçlar</a:t>
                </a:r>
              </a:p>
            </p:txBody>
          </p:sp>
          <p:sp>
            <p:nvSpPr>
              <p:cNvPr id="13" name="Text Box 229"/>
              <p:cNvSpPr txBox="1">
                <a:spLocks noChangeArrowheads="1"/>
              </p:cNvSpPr>
              <p:nvPr/>
            </p:nvSpPr>
            <p:spPr bwMode="auto">
              <a:xfrm>
                <a:off x="4361" y="6282"/>
                <a:ext cx="85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Çevre Analizi</a:t>
                </a:r>
              </a:p>
            </p:txBody>
          </p:sp>
          <p:sp>
            <p:nvSpPr>
              <p:cNvPr id="14" name="Text Box 230"/>
              <p:cNvSpPr txBox="1">
                <a:spLocks noChangeArrowheads="1"/>
              </p:cNvSpPr>
              <p:nvPr/>
            </p:nvSpPr>
            <p:spPr bwMode="auto">
              <a:xfrm>
                <a:off x="5491" y="6282"/>
                <a:ext cx="85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İşletme Analizi</a:t>
                </a:r>
              </a:p>
            </p:txBody>
          </p:sp>
          <p:sp>
            <p:nvSpPr>
              <p:cNvPr id="15" name="Text Box 231"/>
              <p:cNvSpPr txBox="1">
                <a:spLocks noChangeArrowheads="1"/>
              </p:cNvSpPr>
              <p:nvPr/>
            </p:nvSpPr>
            <p:spPr bwMode="auto">
              <a:xfrm>
                <a:off x="6521" y="6282"/>
                <a:ext cx="85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Strateji Biçimi</a:t>
                </a:r>
              </a:p>
            </p:txBody>
          </p:sp>
          <p:sp>
            <p:nvSpPr>
              <p:cNvPr id="16" name="Text Box 232"/>
              <p:cNvSpPr txBox="1">
                <a:spLocks noChangeArrowheads="1"/>
              </p:cNvSpPr>
              <p:nvPr/>
            </p:nvSpPr>
            <p:spPr bwMode="auto">
              <a:xfrm>
                <a:off x="7546" y="6282"/>
                <a:ext cx="1072"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Organizasyon Seçimi</a:t>
                </a:r>
              </a:p>
            </p:txBody>
          </p:sp>
          <p:sp>
            <p:nvSpPr>
              <p:cNvPr id="17" name="Text Box 233"/>
              <p:cNvSpPr txBox="1">
                <a:spLocks noChangeArrowheads="1"/>
              </p:cNvSpPr>
              <p:nvPr/>
            </p:nvSpPr>
            <p:spPr bwMode="auto">
              <a:xfrm>
                <a:off x="8378" y="7182"/>
                <a:ext cx="1153"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endParaRPr lang="tr-TR" sz="700" dirty="0" smtClean="0">
                  <a:effectLst/>
                </a:endParaRPr>
              </a:p>
              <a:p>
                <a:pPr algn="ctr"/>
                <a:r>
                  <a:rPr lang="tr-TR" sz="1400" dirty="0" smtClean="0">
                    <a:effectLst/>
                  </a:rPr>
                  <a:t>Liderlik </a:t>
                </a:r>
                <a:r>
                  <a:rPr lang="tr-TR" sz="1400" dirty="0">
                    <a:effectLst/>
                  </a:rPr>
                  <a:t>Biçimi</a:t>
                </a:r>
              </a:p>
            </p:txBody>
          </p:sp>
          <p:cxnSp>
            <p:nvCxnSpPr>
              <p:cNvPr id="19" name="Line 234"/>
              <p:cNvCxnSpPr/>
              <p:nvPr/>
            </p:nvCxnSpPr>
            <p:spPr bwMode="auto">
              <a:xfrm>
                <a:off x="4121" y="6462"/>
                <a:ext cx="25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 name="Line 235"/>
              <p:cNvCxnSpPr/>
              <p:nvPr/>
            </p:nvCxnSpPr>
            <p:spPr bwMode="auto">
              <a:xfrm>
                <a:off x="5213" y="6462"/>
                <a:ext cx="281"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1" name="Line 236"/>
              <p:cNvCxnSpPr/>
              <p:nvPr/>
            </p:nvCxnSpPr>
            <p:spPr bwMode="auto">
              <a:xfrm>
                <a:off x="6341" y="6462"/>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2" name="Line 237"/>
              <p:cNvCxnSpPr/>
              <p:nvPr/>
            </p:nvCxnSpPr>
            <p:spPr bwMode="auto">
              <a:xfrm>
                <a:off x="7373" y="6462"/>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 name="Line 238"/>
              <p:cNvCxnSpPr/>
              <p:nvPr/>
            </p:nvCxnSpPr>
            <p:spPr bwMode="auto">
              <a:xfrm>
                <a:off x="2921" y="6462"/>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4" name="Line 239"/>
              <p:cNvCxnSpPr/>
              <p:nvPr/>
            </p:nvCxnSpPr>
            <p:spPr bwMode="auto">
              <a:xfrm flipV="1">
                <a:off x="8861" y="6462"/>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5" name="Line 240"/>
              <p:cNvCxnSpPr/>
              <p:nvPr/>
            </p:nvCxnSpPr>
            <p:spPr bwMode="auto">
              <a:xfrm>
                <a:off x="8621" y="6462"/>
                <a:ext cx="251"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6" name="Text Box 241"/>
              <p:cNvSpPr txBox="1">
                <a:spLocks noChangeArrowheads="1"/>
              </p:cNvSpPr>
              <p:nvPr/>
            </p:nvSpPr>
            <p:spPr bwMode="auto">
              <a:xfrm>
                <a:off x="4169" y="9608"/>
                <a:ext cx="108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Kontrol ve Değerlendirme</a:t>
                </a:r>
              </a:p>
            </p:txBody>
          </p:sp>
          <p:sp>
            <p:nvSpPr>
              <p:cNvPr id="27" name="Text Box 242"/>
              <p:cNvSpPr txBox="1">
                <a:spLocks noChangeArrowheads="1"/>
              </p:cNvSpPr>
              <p:nvPr/>
            </p:nvSpPr>
            <p:spPr bwMode="auto">
              <a:xfrm>
                <a:off x="5491" y="9608"/>
                <a:ext cx="1030" cy="45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Politikaların Oluşturulması</a:t>
                </a:r>
              </a:p>
            </p:txBody>
          </p:sp>
          <p:cxnSp>
            <p:nvCxnSpPr>
              <p:cNvPr id="28" name="Line 243"/>
              <p:cNvCxnSpPr/>
              <p:nvPr/>
            </p:nvCxnSpPr>
            <p:spPr bwMode="auto">
              <a:xfrm>
                <a:off x="5261" y="9882"/>
                <a:ext cx="219" cy="0"/>
              </a:xfrm>
              <a:prstGeom prst="line">
                <a:avLst/>
              </a:prstGeom>
              <a:noFill/>
              <a:ln w="9525">
                <a:solidFill>
                  <a:srgbClr val="000000"/>
                </a:solidFill>
                <a:round/>
                <a:headEnd type="triangle" w="med" len="med"/>
                <a:tailEnd/>
              </a:ln>
              <a:extLst>
                <a:ext uri="{909E8E84-426E-40dd-AFC4-6F175D3DCCD1}">
                  <a14:hiddenFill xmlns:a14="http://schemas.microsoft.com/office/drawing/2010/main" xmlns="">
                    <a:noFill/>
                  </a14:hiddenFill>
                </a:ext>
              </a:extLst>
            </p:spPr>
          </p:cxnSp>
          <p:cxnSp>
            <p:nvCxnSpPr>
              <p:cNvPr id="29" name="Line 244"/>
              <p:cNvCxnSpPr/>
              <p:nvPr/>
            </p:nvCxnSpPr>
            <p:spPr bwMode="auto">
              <a:xfrm>
                <a:off x="2921" y="7722"/>
                <a:ext cx="0" cy="2160"/>
              </a:xfrm>
              <a:prstGeom prst="line">
                <a:avLst/>
              </a:prstGeom>
              <a:noFill/>
              <a:ln w="9525">
                <a:solidFill>
                  <a:srgbClr val="000000"/>
                </a:solidFill>
                <a:round/>
                <a:headEnd type="triangle" w="med" len="med"/>
                <a:tailEnd/>
              </a:ln>
              <a:extLst>
                <a:ext uri="{909E8E84-426E-40dd-AFC4-6F175D3DCCD1}">
                  <a14:hiddenFill xmlns:a14="http://schemas.microsoft.com/office/drawing/2010/main" xmlns="">
                    <a:noFill/>
                  </a14:hiddenFill>
                </a:ext>
              </a:extLst>
            </p:spPr>
          </p:cxnSp>
          <p:cxnSp>
            <p:nvCxnSpPr>
              <p:cNvPr id="30" name="Line 245"/>
              <p:cNvCxnSpPr/>
              <p:nvPr/>
            </p:nvCxnSpPr>
            <p:spPr bwMode="auto">
              <a:xfrm flipH="1">
                <a:off x="2921" y="9882"/>
                <a:ext cx="12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1" name="Line 246"/>
              <p:cNvCxnSpPr/>
              <p:nvPr/>
            </p:nvCxnSpPr>
            <p:spPr bwMode="auto">
              <a:xfrm flipH="1">
                <a:off x="6521" y="9882"/>
                <a:ext cx="23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32" name="Line 247"/>
              <p:cNvCxnSpPr/>
              <p:nvPr/>
            </p:nvCxnSpPr>
            <p:spPr bwMode="auto">
              <a:xfrm>
                <a:off x="8861" y="7722"/>
                <a:ext cx="0" cy="21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3" name="Line 248"/>
              <p:cNvCxnSpPr/>
              <p:nvPr/>
            </p:nvCxnSpPr>
            <p:spPr bwMode="auto">
              <a:xfrm>
                <a:off x="4361" y="6822"/>
                <a:ext cx="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4" name="Line 249"/>
              <p:cNvCxnSpPr/>
              <p:nvPr/>
            </p:nvCxnSpPr>
            <p:spPr bwMode="auto">
              <a:xfrm>
                <a:off x="6341" y="6822"/>
                <a:ext cx="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5" name="Line 250"/>
              <p:cNvCxnSpPr/>
              <p:nvPr/>
            </p:nvCxnSpPr>
            <p:spPr bwMode="auto">
              <a:xfrm>
                <a:off x="4361" y="7362"/>
                <a:ext cx="19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36" name="Text Box 251"/>
              <p:cNvSpPr txBox="1">
                <a:spLocks noChangeArrowheads="1"/>
              </p:cNvSpPr>
              <p:nvPr/>
            </p:nvSpPr>
            <p:spPr bwMode="auto">
              <a:xfrm>
                <a:off x="4361" y="8082"/>
                <a:ext cx="1980" cy="126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SWOT ANALİZİ</a:t>
                </a:r>
              </a:p>
              <a:p>
                <a:r>
                  <a:rPr lang="tr-TR" sz="1400" dirty="0">
                    <a:effectLst/>
                    <a:latin typeface="Palatino Linotype"/>
                    <a:cs typeface="Palatino Linotype"/>
                  </a:rPr>
                  <a:t> </a:t>
                </a:r>
              </a:p>
              <a:p>
                <a:pPr algn="l"/>
                <a:r>
                  <a:rPr lang="tr-TR" sz="1400" dirty="0">
                    <a:effectLst/>
                    <a:latin typeface="Palatino Linotype"/>
                    <a:cs typeface="Palatino Linotype"/>
                  </a:rPr>
                  <a:t>- Fırsatlar</a:t>
                </a:r>
              </a:p>
              <a:p>
                <a:pPr algn="l"/>
                <a:r>
                  <a:rPr lang="tr-TR" sz="1400" dirty="0">
                    <a:effectLst/>
                    <a:latin typeface="Palatino Linotype"/>
                    <a:cs typeface="Palatino Linotype"/>
                  </a:rPr>
                  <a:t>- Tehditler</a:t>
                </a:r>
              </a:p>
              <a:p>
                <a:pPr algn="l"/>
                <a:r>
                  <a:rPr lang="tr-TR" sz="1400" dirty="0">
                    <a:effectLst/>
                    <a:latin typeface="Palatino Linotype"/>
                    <a:cs typeface="Palatino Linotype"/>
                  </a:rPr>
                  <a:t>- Güçlü Yönler</a:t>
                </a:r>
              </a:p>
              <a:p>
                <a:pPr algn="l"/>
                <a:r>
                  <a:rPr lang="tr-TR" sz="1400" dirty="0">
                    <a:effectLst/>
                    <a:latin typeface="Palatino Linotype"/>
                    <a:cs typeface="Palatino Linotype"/>
                  </a:rPr>
                  <a:t>- Zayıf Yönler</a:t>
                </a:r>
              </a:p>
            </p:txBody>
          </p:sp>
          <p:cxnSp>
            <p:nvCxnSpPr>
              <p:cNvPr id="37" name="Line 252"/>
              <p:cNvCxnSpPr/>
              <p:nvPr/>
            </p:nvCxnSpPr>
            <p:spPr bwMode="auto">
              <a:xfrm>
                <a:off x="5261" y="7362"/>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38" name="Text Box 253"/>
              <p:cNvSpPr txBox="1">
                <a:spLocks noChangeArrowheads="1"/>
              </p:cNvSpPr>
              <p:nvPr/>
            </p:nvSpPr>
            <p:spPr bwMode="auto">
              <a:xfrm>
                <a:off x="6521" y="7002"/>
                <a:ext cx="1260" cy="90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l"/>
                <a:r>
                  <a:rPr lang="tr-TR" sz="1400" dirty="0">
                    <a:effectLst/>
                    <a:latin typeface="Palatino Linotype"/>
                    <a:cs typeface="Palatino Linotype"/>
                  </a:rPr>
                  <a:t>- Büyüme</a:t>
                </a:r>
              </a:p>
              <a:p>
                <a:pPr algn="l"/>
                <a:r>
                  <a:rPr lang="tr-TR" sz="1400" dirty="0">
                    <a:effectLst/>
                    <a:latin typeface="Palatino Linotype"/>
                    <a:cs typeface="Palatino Linotype"/>
                  </a:rPr>
                  <a:t>- Durgun Büyüme</a:t>
                </a:r>
              </a:p>
              <a:p>
                <a:pPr algn="l"/>
                <a:r>
                  <a:rPr lang="tr-TR" sz="1400" dirty="0">
                    <a:effectLst/>
                    <a:latin typeface="Palatino Linotype"/>
                    <a:cs typeface="Palatino Linotype"/>
                  </a:rPr>
                  <a:t>- Tasarruf</a:t>
                </a:r>
              </a:p>
              <a:p>
                <a:pPr algn="l"/>
                <a:r>
                  <a:rPr lang="tr-TR" sz="1400" dirty="0">
                    <a:effectLst/>
                    <a:latin typeface="Palatino Linotype"/>
                    <a:cs typeface="Palatino Linotype"/>
                  </a:rPr>
                  <a:t>- Karma Stratejiler</a:t>
                </a:r>
              </a:p>
            </p:txBody>
          </p:sp>
        </p:grpSp>
      </p:grpSp>
    </p:spTree>
    <p:extLst>
      <p:ext uri="{BB962C8B-B14F-4D97-AF65-F5344CB8AC3E}">
        <p14:creationId xmlns:p14="http://schemas.microsoft.com/office/powerpoint/2010/main" val="214093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Stratejik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Planlama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Adımları</a:t>
            </a:r>
            <a:endParaRPr lang="en-US" sz="2700" b="1" dirty="0">
              <a:solidFill>
                <a:schemeClr val="tx2">
                  <a:lumMod val="60000"/>
                  <a:lumOff val="40000"/>
                </a:schemeClr>
              </a:solidFill>
              <a:latin typeface="Palatino Linotype"/>
              <a:cs typeface="Palatino Linotype"/>
            </a:endParaRPr>
          </a:p>
        </p:txBody>
      </p:sp>
      <p:pic>
        <p:nvPicPr>
          <p:cNvPr id="65" name="Content Placeholder 3"/>
          <p:cNvPicPr>
            <a:picLocks noGrp="1" noChangeAspect="1"/>
          </p:cNvPicPr>
          <p:nvPr>
            <p:ph idx="1"/>
          </p:nvPr>
        </p:nvPicPr>
        <p:blipFill>
          <a:blip r:embed="rId2"/>
          <a:stretch>
            <a:fillRect/>
          </a:stretch>
        </p:blipFill>
        <p:spPr>
          <a:xfrm>
            <a:off x="1929813" y="1981200"/>
            <a:ext cx="5817773" cy="4114800"/>
          </a:xfrm>
        </p:spPr>
      </p:pic>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p:cNvGrpSpPr>
            <a:grpSpLocks/>
          </p:cNvGrpSpPr>
          <p:nvPr/>
        </p:nvGrpSpPr>
        <p:grpSpPr bwMode="auto">
          <a:xfrm>
            <a:off x="479787" y="1298222"/>
            <a:ext cx="4557889" cy="4829044"/>
            <a:chOff x="3708" y="4356"/>
            <a:chExt cx="4140" cy="4320"/>
          </a:xfrm>
        </p:grpSpPr>
        <p:grpSp>
          <p:nvGrpSpPr>
            <p:cNvPr id="67" name="Group 66"/>
            <p:cNvGrpSpPr>
              <a:grpSpLocks/>
            </p:cNvGrpSpPr>
            <p:nvPr/>
          </p:nvGrpSpPr>
          <p:grpSpPr bwMode="auto">
            <a:xfrm>
              <a:off x="3708" y="4356"/>
              <a:ext cx="4140" cy="4320"/>
              <a:chOff x="3821" y="8082"/>
              <a:chExt cx="4140" cy="4320"/>
            </a:xfrm>
          </p:grpSpPr>
          <p:sp>
            <p:nvSpPr>
              <p:cNvPr id="69" name="Text Box 256"/>
              <p:cNvSpPr txBox="1">
                <a:spLocks noChangeArrowheads="1"/>
              </p:cNvSpPr>
              <p:nvPr/>
            </p:nvSpPr>
            <p:spPr bwMode="auto">
              <a:xfrm>
                <a:off x="4559" y="8082"/>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a:effectLst/>
                    <a:latin typeface="Palatino Linotype"/>
                    <a:cs typeface="Palatino Linotype"/>
                  </a:rPr>
                  <a:t>MİSYON</a:t>
                </a:r>
              </a:p>
            </p:txBody>
          </p:sp>
          <p:cxnSp>
            <p:nvCxnSpPr>
              <p:cNvPr id="70" name="Line 257"/>
              <p:cNvCxnSpPr/>
              <p:nvPr/>
            </p:nvCxnSpPr>
            <p:spPr bwMode="auto">
              <a:xfrm>
                <a:off x="3821" y="826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71" name="Text Box 258"/>
              <p:cNvSpPr txBox="1">
                <a:spLocks noChangeArrowheads="1"/>
              </p:cNvSpPr>
              <p:nvPr/>
            </p:nvSpPr>
            <p:spPr bwMode="auto">
              <a:xfrm>
                <a:off x="4541" y="8622"/>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a:effectLst/>
                    <a:latin typeface="Palatino Linotype"/>
                    <a:cs typeface="Palatino Linotype"/>
                  </a:rPr>
                  <a:t>AMAÇLAR</a:t>
                </a:r>
              </a:p>
            </p:txBody>
          </p:sp>
          <p:sp>
            <p:nvSpPr>
              <p:cNvPr id="72" name="Text Box 259"/>
              <p:cNvSpPr txBox="1">
                <a:spLocks noChangeArrowheads="1"/>
              </p:cNvSpPr>
              <p:nvPr/>
            </p:nvSpPr>
            <p:spPr bwMode="auto">
              <a:xfrm>
                <a:off x="4541" y="9162"/>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dirty="0">
                    <a:effectLst/>
                    <a:latin typeface="Palatino Linotype"/>
                    <a:cs typeface="Palatino Linotype"/>
                  </a:rPr>
                  <a:t>DIŞ ÇEVRE ANALİZİ</a:t>
                </a:r>
              </a:p>
            </p:txBody>
          </p:sp>
          <p:sp>
            <p:nvSpPr>
              <p:cNvPr id="73" name="Text Box 221"/>
              <p:cNvSpPr txBox="1">
                <a:spLocks noChangeArrowheads="1"/>
              </p:cNvSpPr>
              <p:nvPr/>
            </p:nvSpPr>
            <p:spPr bwMode="auto">
              <a:xfrm>
                <a:off x="4541" y="9702"/>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a:effectLst/>
                    <a:latin typeface="Palatino Linotype"/>
                    <a:cs typeface="Palatino Linotype"/>
                  </a:rPr>
                  <a:t>İÇ ÇEVRE ANALİZİ</a:t>
                </a:r>
              </a:p>
            </p:txBody>
          </p:sp>
          <p:sp>
            <p:nvSpPr>
              <p:cNvPr id="74" name="Text Box 261"/>
              <p:cNvSpPr txBox="1">
                <a:spLocks noChangeArrowheads="1"/>
              </p:cNvSpPr>
              <p:nvPr/>
            </p:nvSpPr>
            <p:spPr bwMode="auto">
              <a:xfrm>
                <a:off x="4541" y="10242"/>
                <a:ext cx="3402" cy="48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dirty="0">
                    <a:effectLst/>
                    <a:latin typeface="Palatino Linotype"/>
                    <a:cs typeface="Palatino Linotype"/>
                  </a:rPr>
                  <a:t>STRATEJİK ALTERNATİFLERİN </a:t>
                </a:r>
                <a:br>
                  <a:rPr lang="tr-TR" dirty="0">
                    <a:effectLst/>
                    <a:latin typeface="Palatino Linotype"/>
                    <a:cs typeface="Palatino Linotype"/>
                  </a:rPr>
                </a:br>
                <a:r>
                  <a:rPr lang="tr-TR" dirty="0">
                    <a:effectLst/>
                    <a:latin typeface="Palatino Linotype"/>
                    <a:cs typeface="Palatino Linotype"/>
                  </a:rPr>
                  <a:t>GELİŞTİRİLMESİ</a:t>
                </a:r>
              </a:p>
            </p:txBody>
          </p:sp>
          <p:sp>
            <p:nvSpPr>
              <p:cNvPr id="75" name="Text Box 262"/>
              <p:cNvSpPr txBox="1">
                <a:spLocks noChangeArrowheads="1"/>
              </p:cNvSpPr>
              <p:nvPr/>
            </p:nvSpPr>
            <p:spPr bwMode="auto">
              <a:xfrm>
                <a:off x="4541" y="10925"/>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dirty="0">
                    <a:effectLst/>
                    <a:latin typeface="Palatino Linotype"/>
                    <a:cs typeface="Palatino Linotype"/>
                  </a:rPr>
                  <a:t>STRATEJİ SEÇİMİ</a:t>
                </a:r>
              </a:p>
            </p:txBody>
          </p:sp>
          <p:sp>
            <p:nvSpPr>
              <p:cNvPr id="76" name="Text Box 263"/>
              <p:cNvSpPr txBox="1">
                <a:spLocks noChangeArrowheads="1"/>
              </p:cNvSpPr>
              <p:nvPr/>
            </p:nvSpPr>
            <p:spPr bwMode="auto">
              <a:xfrm>
                <a:off x="4541" y="11465"/>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a:effectLst/>
                    <a:latin typeface="Palatino Linotype"/>
                    <a:cs typeface="Palatino Linotype"/>
                  </a:rPr>
                  <a:t>UYGULAMA</a:t>
                </a:r>
              </a:p>
            </p:txBody>
          </p:sp>
          <p:sp>
            <p:nvSpPr>
              <p:cNvPr id="77" name="Text Box 264"/>
              <p:cNvSpPr txBox="1">
                <a:spLocks noChangeArrowheads="1"/>
              </p:cNvSpPr>
              <p:nvPr/>
            </p:nvSpPr>
            <p:spPr bwMode="auto">
              <a:xfrm>
                <a:off x="4541" y="12005"/>
                <a:ext cx="3402" cy="397"/>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a:effectLst/>
                    <a:latin typeface="Palatino Linotype"/>
                    <a:cs typeface="Palatino Linotype"/>
                  </a:rPr>
                  <a:t>KONTROL</a:t>
                </a:r>
              </a:p>
            </p:txBody>
          </p:sp>
          <p:cxnSp>
            <p:nvCxnSpPr>
              <p:cNvPr id="78" name="Line 265"/>
              <p:cNvCxnSpPr/>
              <p:nvPr/>
            </p:nvCxnSpPr>
            <p:spPr bwMode="auto">
              <a:xfrm>
                <a:off x="3821" y="880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79" name="Line 266"/>
              <p:cNvCxnSpPr/>
              <p:nvPr/>
            </p:nvCxnSpPr>
            <p:spPr bwMode="auto">
              <a:xfrm>
                <a:off x="3821" y="934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0" name="Line 267"/>
              <p:cNvCxnSpPr/>
              <p:nvPr/>
            </p:nvCxnSpPr>
            <p:spPr bwMode="auto">
              <a:xfrm>
                <a:off x="3821" y="988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1" name="Line 268"/>
              <p:cNvCxnSpPr/>
              <p:nvPr/>
            </p:nvCxnSpPr>
            <p:spPr bwMode="auto">
              <a:xfrm>
                <a:off x="3821" y="1042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2" name="Line 269"/>
              <p:cNvCxnSpPr/>
              <p:nvPr/>
            </p:nvCxnSpPr>
            <p:spPr bwMode="auto">
              <a:xfrm>
                <a:off x="3821" y="1114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3" name="Line 270"/>
              <p:cNvCxnSpPr/>
              <p:nvPr/>
            </p:nvCxnSpPr>
            <p:spPr bwMode="auto">
              <a:xfrm>
                <a:off x="3821" y="1168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4" name="Line 271"/>
              <p:cNvCxnSpPr/>
              <p:nvPr/>
            </p:nvCxnSpPr>
            <p:spPr bwMode="auto">
              <a:xfrm>
                <a:off x="3821" y="12222"/>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cxnSp>
          <p:nvCxnSpPr>
            <p:cNvPr id="68" name="Line 272"/>
            <p:cNvCxnSpPr/>
            <p:nvPr/>
          </p:nvCxnSpPr>
          <p:spPr bwMode="auto">
            <a:xfrm>
              <a:off x="3708" y="4542"/>
              <a:ext cx="0" cy="39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372937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Misyon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Amaçların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Belirlenmesi</a:t>
            </a:r>
            <a:endParaRPr lang="en-US" sz="2700" b="1" dirty="0">
              <a:solidFill>
                <a:schemeClr val="tx2">
                  <a:lumMod val="60000"/>
                  <a:lumOff val="40000"/>
                </a:schemeClr>
              </a:solidFill>
              <a:latin typeface="Palatino Linotype"/>
              <a:cs typeface="Palatino Linotype"/>
            </a:endParaRPr>
          </a:p>
        </p:txBody>
      </p:sp>
      <p:sp>
        <p:nvSpPr>
          <p:cNvPr id="11" name="Content Placeholder 10"/>
          <p:cNvSpPr>
            <a:spLocks noGrp="1"/>
          </p:cNvSpPr>
          <p:nvPr>
            <p:ph idx="1"/>
          </p:nvPr>
        </p:nvSpPr>
        <p:spPr>
          <a:xfrm>
            <a:off x="457200" y="1312334"/>
            <a:ext cx="3677356" cy="4967110"/>
          </a:xfrm>
        </p:spPr>
        <p:txBody>
          <a:bodyPr>
            <a:normAutofit fontScale="40000" lnSpcReduction="20000"/>
          </a:bodyPr>
          <a:lstStyle/>
          <a:p>
            <a:pPr marL="0" indent="0">
              <a:buNone/>
            </a:pPr>
            <a:r>
              <a:rPr lang="tr-TR" sz="4500" dirty="0">
                <a:latin typeface="Palatino Linotype"/>
                <a:cs typeface="Palatino Linotype"/>
              </a:rPr>
              <a:t>Örgüt misyonu ve temel amaçlar, uzun dönemde işletmenin başarısını artırmanın, stratejik yönetim ve planlamanın etkili olmasının başlangıç noktasını oluşturmaktadır. </a:t>
            </a:r>
            <a:endParaRPr lang="tr-TR" sz="4500" dirty="0" smtClean="0">
              <a:latin typeface="Palatino Linotype"/>
              <a:cs typeface="Palatino Linotype"/>
            </a:endParaRPr>
          </a:p>
          <a:p>
            <a:pPr marL="0" indent="0">
              <a:buNone/>
            </a:pPr>
            <a:endParaRPr lang="tr-TR" sz="4500" dirty="0" smtClean="0">
              <a:latin typeface="Palatino Linotype"/>
              <a:cs typeface="Palatino Linotype"/>
            </a:endParaRPr>
          </a:p>
          <a:p>
            <a:pPr marL="0" indent="0">
              <a:buNone/>
            </a:pPr>
            <a:r>
              <a:rPr lang="tr-TR" sz="4500" dirty="0" smtClean="0">
                <a:latin typeface="Palatino Linotype"/>
                <a:cs typeface="Palatino Linotype"/>
              </a:rPr>
              <a:t>Misyon </a:t>
            </a:r>
            <a:r>
              <a:rPr lang="tr-TR" sz="4500" dirty="0">
                <a:latin typeface="Palatino Linotype"/>
                <a:cs typeface="Palatino Linotype"/>
              </a:rPr>
              <a:t>kelimesi anlam itibariyle, bir kişi veya topluluğun üstlendiği özel görev demektir. </a:t>
            </a:r>
            <a:endParaRPr lang="tr-TR" sz="4500" dirty="0" smtClean="0">
              <a:latin typeface="Palatino Linotype"/>
              <a:cs typeface="Palatino Linotype"/>
            </a:endParaRPr>
          </a:p>
          <a:p>
            <a:pPr marL="0" indent="0">
              <a:buNone/>
            </a:pPr>
            <a:endParaRPr lang="tr-TR" sz="4500" dirty="0" smtClean="0">
              <a:latin typeface="Palatino Linotype"/>
              <a:cs typeface="Palatino Linotype"/>
            </a:endParaRPr>
          </a:p>
          <a:p>
            <a:pPr marL="0" indent="0">
              <a:buNone/>
            </a:pPr>
            <a:r>
              <a:rPr lang="tr-TR" sz="4500" dirty="0" smtClean="0">
                <a:latin typeface="Palatino Linotype"/>
                <a:cs typeface="Palatino Linotype"/>
              </a:rPr>
              <a:t>İşletme </a:t>
            </a:r>
            <a:r>
              <a:rPr lang="tr-TR" sz="4500" dirty="0">
                <a:latin typeface="Palatino Linotype"/>
                <a:cs typeface="Palatino Linotype"/>
              </a:rPr>
              <a:t>yönetimi açısından bu kavram, “örgüt üyelerine bir yön vermesi ve anlam kazandırması maksadıyla belirlenmiş ve örgütü benzer örgütlerden ayırt etmeye yarayacak uzun dönemli görev veya amaç şeklinde tanımlanabilmektedir.</a:t>
            </a:r>
            <a:endParaRPr lang="en-US" sz="4500" dirty="0">
              <a:latin typeface="Palatino Linotype"/>
              <a:cs typeface="Palatino Linotype"/>
            </a:endParaRPr>
          </a:p>
          <a:p>
            <a:pPr marL="0" indent="0">
              <a:buNone/>
            </a:pPr>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Ekran Resmi 2017-08-31 13.48.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56" y="1537412"/>
            <a:ext cx="5263444" cy="3924300"/>
          </a:xfrm>
          <a:prstGeom prst="rect">
            <a:avLst/>
          </a:prstGeom>
        </p:spPr>
      </p:pic>
      <p:sp>
        <p:nvSpPr>
          <p:cNvPr id="12" name="Content Placeholder 8"/>
          <p:cNvSpPr txBox="1">
            <a:spLocks/>
          </p:cNvSpPr>
          <p:nvPr/>
        </p:nvSpPr>
        <p:spPr>
          <a:xfrm>
            <a:off x="457201" y="2813755"/>
            <a:ext cx="542713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latin typeface="Palatino Linotype"/>
              <a:cs typeface="Palatino Linotype"/>
            </a:endParaRPr>
          </a:p>
        </p:txBody>
      </p:sp>
    </p:spTree>
    <p:extLst>
      <p:ext uri="{BB962C8B-B14F-4D97-AF65-F5344CB8AC3E}">
        <p14:creationId xmlns:p14="http://schemas.microsoft.com/office/powerpoint/2010/main" val="4218285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SWOT </a:t>
            </a:r>
            <a:r>
              <a:rPr lang="en-US" sz="2700" b="1" dirty="0" err="1" smtClean="0">
                <a:solidFill>
                  <a:schemeClr val="tx2">
                    <a:lumMod val="60000"/>
                    <a:lumOff val="40000"/>
                  </a:schemeClr>
                </a:solidFill>
                <a:latin typeface="Palatino Linotype"/>
                <a:cs typeface="Palatino Linotype"/>
              </a:rPr>
              <a:t>Analizi</a:t>
            </a:r>
            <a:endParaRPr lang="en-US" sz="2700" b="1" dirty="0">
              <a:solidFill>
                <a:schemeClr val="tx2">
                  <a:lumMod val="60000"/>
                  <a:lumOff val="40000"/>
                </a:schemeClr>
              </a:solidFill>
              <a:latin typeface="Palatino Linotype"/>
              <a:cs typeface="Palatino Linotype"/>
            </a:endParaRPr>
          </a:p>
        </p:txBody>
      </p:sp>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8"/>
          <p:cNvSpPr txBox="1">
            <a:spLocks/>
          </p:cNvSpPr>
          <p:nvPr/>
        </p:nvSpPr>
        <p:spPr>
          <a:xfrm>
            <a:off x="457201" y="2813755"/>
            <a:ext cx="542713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latin typeface="Palatino Linotype"/>
              <a:cs typeface="Palatino Linotype"/>
            </a:endParaRPr>
          </a:p>
        </p:txBody>
      </p:sp>
      <p:pic>
        <p:nvPicPr>
          <p:cNvPr id="8" name="Picture 7" descr="Ekran Resmi 2017-08-31 13.55.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41" y="1276529"/>
            <a:ext cx="8168028" cy="4967518"/>
          </a:xfrm>
          <a:prstGeom prst="rect">
            <a:avLst/>
          </a:prstGeom>
        </p:spPr>
      </p:pic>
      <p:pic>
        <p:nvPicPr>
          <p:cNvPr id="13" name="Picture 12"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83" y="6226043"/>
            <a:ext cx="1219200" cy="535354"/>
          </a:xfrm>
          <a:prstGeom prst="rect">
            <a:avLst/>
          </a:prstGeom>
        </p:spPr>
      </p:pic>
      <p:cxnSp>
        <p:nvCxnSpPr>
          <p:cNvPr id="14" name="Straight Connector 13"/>
          <p:cNvCxnSpPr/>
          <p:nvPr/>
        </p:nvCxnSpPr>
        <p:spPr>
          <a:xfrm flipV="1">
            <a:off x="466602" y="6483934"/>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85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Dış</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Çevre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Analizi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Fırsatlar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Tehditler</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779163758"/>
              </p:ext>
            </p:extLst>
          </p:nvPr>
        </p:nvGraphicFramePr>
        <p:xfrm>
          <a:off x="1066800" y="1981200"/>
          <a:ext cx="7543800" cy="3620911"/>
        </p:xfrm>
        <a:graphic>
          <a:graphicData uri="http://schemas.openxmlformats.org/drawingml/2006/table">
            <a:tbl>
              <a:tblPr firstRow="1" bandRow="1">
                <a:tableStyleId>{5C22544A-7EE6-4342-B048-85BDC9FD1C3A}</a:tableStyleId>
              </a:tblPr>
              <a:tblGrid>
                <a:gridCol w="3771900"/>
                <a:gridCol w="3771900"/>
              </a:tblGrid>
              <a:tr h="563596">
                <a:tc>
                  <a:txBody>
                    <a:bodyPr/>
                    <a:lstStyle/>
                    <a:p>
                      <a:r>
                        <a:rPr lang="en-US" sz="2400" dirty="0" err="1" smtClean="0">
                          <a:latin typeface="Palatino Linotype"/>
                          <a:cs typeface="Palatino Linotype"/>
                        </a:rPr>
                        <a:t>Fırsatlar</a:t>
                      </a:r>
                      <a:endParaRPr lang="en-US" sz="2400" dirty="0">
                        <a:latin typeface="Palatino Linotype"/>
                        <a:cs typeface="Palatino Linotype"/>
                      </a:endParaRPr>
                    </a:p>
                  </a:txBody>
                  <a:tcPr marL="83820" marR="83820"/>
                </a:tc>
                <a:tc>
                  <a:txBody>
                    <a:bodyPr/>
                    <a:lstStyle/>
                    <a:p>
                      <a:r>
                        <a:rPr lang="en-US" sz="2400" dirty="0" err="1" smtClean="0">
                          <a:latin typeface="Palatino Linotype"/>
                          <a:cs typeface="Palatino Linotype"/>
                        </a:rPr>
                        <a:t>Tehditler</a:t>
                      </a:r>
                      <a:endParaRPr lang="en-US" sz="2400" dirty="0">
                        <a:latin typeface="Palatino Linotype"/>
                        <a:cs typeface="Palatino Linotype"/>
                      </a:endParaRPr>
                    </a:p>
                  </a:txBody>
                  <a:tcPr marL="83820" marR="83820"/>
                </a:tc>
              </a:tr>
              <a:tr h="3057315">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Önümüzde duran fırsatlar nelerdir?</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Çevrede ne gibi ilginç gelişmeler yaşanmakta?</a:t>
                      </a:r>
                      <a:r>
                        <a:rPr lang="tr-TR" dirty="0" smtClean="0">
                          <a:effectLst/>
                          <a:latin typeface="Palatino Linotype"/>
                          <a:cs typeface="Palatino Linotype"/>
                        </a:rPr>
                        <a:t> </a:t>
                      </a:r>
                      <a:endParaRPr lang="en-US" dirty="0">
                        <a:latin typeface="Palatino Linotype"/>
                        <a:cs typeface="Palatino Linotype"/>
                      </a:endParaRPr>
                    </a:p>
                  </a:txBody>
                  <a:tcPr marL="83820" marR="83820"/>
                </a:tc>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Ne tür engellerle kar</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ıla</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ıyoruz?</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Rakiplerimizin ne yapmakta?</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İş</a:t>
                      </a:r>
                      <a:r>
                        <a:rPr lang="tr-TR" dirty="0" smtClean="0">
                          <a:effectLst/>
                          <a:latin typeface="Palatino Linotype"/>
                          <a:cs typeface="Palatino Linotype"/>
                        </a:rPr>
                        <a:t>, Ürün ve Hizmet standartları de</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i</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mekte mi?</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De</a:t>
                      </a:r>
                      <a:r>
                        <a:rPr lang="tr-TR" sz="1800" kern="1200" dirty="0" smtClean="0">
                          <a:solidFill>
                            <a:schemeClr val="dk1"/>
                          </a:solidFill>
                          <a:effectLst/>
                          <a:latin typeface="Palatino Linotype"/>
                          <a:ea typeface="+mn-ea"/>
                          <a:cs typeface="Palatino Linotype"/>
                        </a:rPr>
                        <a:t>ğ</a:t>
                      </a:r>
                      <a:r>
                        <a:rPr lang="tr-TR" dirty="0" smtClean="0">
                          <a:effectLst/>
                          <a:latin typeface="Palatino Linotype"/>
                          <a:cs typeface="Palatino Linotype"/>
                        </a:rPr>
                        <a:t>i</a:t>
                      </a:r>
                      <a:r>
                        <a:rPr lang="tr-TR" sz="1800" kern="1200" dirty="0" smtClean="0">
                          <a:solidFill>
                            <a:schemeClr val="dk1"/>
                          </a:solidFill>
                          <a:effectLst/>
                          <a:latin typeface="Palatino Linotype"/>
                          <a:ea typeface="+mn-ea"/>
                          <a:cs typeface="Palatino Linotype"/>
                        </a:rPr>
                        <a:t>ş</a:t>
                      </a:r>
                      <a:r>
                        <a:rPr lang="tr-TR" dirty="0" smtClean="0">
                          <a:effectLst/>
                          <a:latin typeface="Palatino Linotype"/>
                          <a:cs typeface="Palatino Linotype"/>
                        </a:rPr>
                        <a:t>en teknoloji konumumuzu tehdit ediyor mu?</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Finansal sorunlarımız var mı?</a:t>
                      </a:r>
                      <a:r>
                        <a:rPr lang="tr-TR" dirty="0" smtClean="0">
                          <a:effectLst/>
                          <a:latin typeface="Palatino Linotype"/>
                          <a:cs typeface="Palatino Linotype"/>
                        </a:rPr>
                        <a:t> </a:t>
                      </a:r>
                      <a:endParaRPr lang="en-US" dirty="0">
                        <a:latin typeface="Palatino Linotype"/>
                        <a:cs typeface="Palatino Linotype"/>
                      </a:endParaRPr>
                    </a:p>
                  </a:txBody>
                  <a:tcPr marL="83820" marR="83820"/>
                </a:tc>
              </a:tr>
            </a:tbl>
          </a:graphicData>
        </a:graphic>
      </p:graphicFrame>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92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Çevre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Analizi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Üstünlükler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Zayıflıklar</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3064492667"/>
              </p:ext>
            </p:extLst>
          </p:nvPr>
        </p:nvGraphicFramePr>
        <p:xfrm>
          <a:off x="1066800" y="1981200"/>
          <a:ext cx="7543800" cy="3620911"/>
        </p:xfrm>
        <a:graphic>
          <a:graphicData uri="http://schemas.openxmlformats.org/drawingml/2006/table">
            <a:tbl>
              <a:tblPr firstRow="1" bandRow="1">
                <a:tableStyleId>{5C22544A-7EE6-4342-B048-85BDC9FD1C3A}</a:tableStyleId>
              </a:tblPr>
              <a:tblGrid>
                <a:gridCol w="3771900"/>
                <a:gridCol w="3771900"/>
              </a:tblGrid>
              <a:tr h="563596">
                <a:tc>
                  <a:txBody>
                    <a:bodyPr/>
                    <a:lstStyle/>
                    <a:p>
                      <a:r>
                        <a:rPr lang="en-US" sz="2200" dirty="0" err="1" smtClean="0">
                          <a:latin typeface="Palatino Linotype"/>
                          <a:cs typeface="Palatino Linotype"/>
                        </a:rPr>
                        <a:t>Güçlü</a:t>
                      </a:r>
                      <a:r>
                        <a:rPr lang="en-US" sz="2200" dirty="0" smtClean="0">
                          <a:latin typeface="Palatino Linotype"/>
                          <a:cs typeface="Palatino Linotype"/>
                        </a:rPr>
                        <a:t> </a:t>
                      </a:r>
                      <a:r>
                        <a:rPr lang="en-US" sz="2200" dirty="0" err="1" smtClean="0">
                          <a:latin typeface="Palatino Linotype"/>
                          <a:cs typeface="Palatino Linotype"/>
                        </a:rPr>
                        <a:t>Yönlerin</a:t>
                      </a:r>
                      <a:r>
                        <a:rPr lang="en-US" sz="2200" dirty="0" smtClean="0">
                          <a:latin typeface="Palatino Linotype"/>
                          <a:cs typeface="Palatino Linotype"/>
                        </a:rPr>
                        <a:t> </a:t>
                      </a:r>
                      <a:r>
                        <a:rPr lang="en-US" sz="2200" dirty="0" err="1" smtClean="0">
                          <a:latin typeface="Palatino Linotype"/>
                          <a:cs typeface="Palatino Linotype"/>
                        </a:rPr>
                        <a:t>Saptanması</a:t>
                      </a:r>
                      <a:endParaRPr lang="en-US" sz="2200" dirty="0">
                        <a:latin typeface="Palatino Linotype"/>
                        <a:cs typeface="Palatino Linotype"/>
                      </a:endParaRPr>
                    </a:p>
                  </a:txBody>
                  <a:tcPr marL="83820" marR="83820"/>
                </a:tc>
                <a:tc>
                  <a:txBody>
                    <a:bodyPr/>
                    <a:lstStyle/>
                    <a:p>
                      <a:r>
                        <a:rPr lang="en-US" sz="2200" dirty="0" err="1" smtClean="0">
                          <a:latin typeface="Palatino Linotype"/>
                          <a:cs typeface="Palatino Linotype"/>
                        </a:rPr>
                        <a:t>Zayıf</a:t>
                      </a:r>
                      <a:r>
                        <a:rPr lang="en-US" sz="2200" dirty="0" smtClean="0">
                          <a:latin typeface="Palatino Linotype"/>
                          <a:cs typeface="Palatino Linotype"/>
                        </a:rPr>
                        <a:t> </a:t>
                      </a:r>
                      <a:r>
                        <a:rPr lang="en-US" sz="2200" dirty="0" err="1" smtClean="0">
                          <a:latin typeface="Palatino Linotype"/>
                          <a:cs typeface="Palatino Linotype"/>
                        </a:rPr>
                        <a:t>Yönlerin</a:t>
                      </a:r>
                      <a:r>
                        <a:rPr lang="en-US" sz="2200" dirty="0" smtClean="0">
                          <a:latin typeface="Palatino Linotype"/>
                          <a:cs typeface="Palatino Linotype"/>
                        </a:rPr>
                        <a:t> </a:t>
                      </a:r>
                      <a:r>
                        <a:rPr lang="en-US" sz="2200" dirty="0" err="1" smtClean="0">
                          <a:latin typeface="Palatino Linotype"/>
                          <a:cs typeface="Palatino Linotype"/>
                        </a:rPr>
                        <a:t>Saptanması</a:t>
                      </a:r>
                      <a:endParaRPr lang="en-US" sz="2200" dirty="0">
                        <a:latin typeface="Palatino Linotype"/>
                        <a:cs typeface="Palatino Linotype"/>
                      </a:endParaRPr>
                    </a:p>
                  </a:txBody>
                  <a:tcPr marL="83820" marR="83820"/>
                </a:tc>
              </a:tr>
              <a:tr h="3057315">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Üstünlüklerimiz nelerdir?</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Neleri iyi yaparız?</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Başkaları güçlü yanlarımız olarak neleri görmektedir?</a:t>
                      </a:r>
                      <a:r>
                        <a:rPr lang="tr-TR" dirty="0" smtClean="0">
                          <a:effectLst/>
                          <a:latin typeface="Palatino Linotype"/>
                          <a:cs typeface="Palatino Linotype"/>
                        </a:rPr>
                        <a:t> </a:t>
                      </a:r>
                      <a:endParaRPr lang="en-US" dirty="0">
                        <a:latin typeface="Palatino Linotype"/>
                        <a:cs typeface="Palatino Linotype"/>
                      </a:endParaRPr>
                    </a:p>
                  </a:txBody>
                  <a:tcPr marL="83820" marR="83820"/>
                </a:tc>
                <a:tc>
                  <a:txBody>
                    <a:bodyPr/>
                    <a:lstStyle/>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Neleri kötü yaparız?</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Neleri iyileştirmeye ihtiyacımız var?</a:t>
                      </a:r>
                    </a:p>
                    <a:p>
                      <a:r>
                        <a:rPr lang="tr-TR" sz="1800" kern="1200" dirty="0" smtClean="0">
                          <a:solidFill>
                            <a:schemeClr val="dk1"/>
                          </a:solidFill>
                          <a:effectLst/>
                          <a:latin typeface="Palatino Linotype"/>
                          <a:ea typeface="+mn-ea"/>
                          <a:cs typeface="Palatino Linotype"/>
                          <a:sym typeface="Wingdings"/>
                        </a:rPr>
                        <a:t></a:t>
                      </a:r>
                      <a:r>
                        <a:rPr lang="tr-TR" dirty="0" smtClean="0">
                          <a:effectLst/>
                          <a:latin typeface="Palatino Linotype"/>
                          <a:cs typeface="Palatino Linotype"/>
                        </a:rPr>
                        <a:t>Başkaları hangi konularda bizden daha iyiler?</a:t>
                      </a:r>
                    </a:p>
                    <a:p>
                      <a:r>
                        <a:rPr lang="tr-TR" sz="1800" kern="1200" dirty="0" smtClean="0">
                          <a:solidFill>
                            <a:schemeClr val="dk1"/>
                          </a:solidFill>
                          <a:effectLst/>
                          <a:latin typeface="Palatino Linotype"/>
                          <a:ea typeface="+mn-ea"/>
                          <a:cs typeface="Palatino Linotype"/>
                          <a:sym typeface="Wingdings"/>
                        </a:rPr>
                        <a:t></a:t>
                      </a:r>
                      <a:r>
                        <a:rPr lang="tr-TR" sz="1800" kern="1200" dirty="0" smtClean="0">
                          <a:solidFill>
                            <a:schemeClr val="dk1"/>
                          </a:solidFill>
                          <a:effectLst/>
                          <a:latin typeface="Palatino Linotype"/>
                          <a:ea typeface="+mn-ea"/>
                          <a:cs typeface="Palatino Linotype"/>
                        </a:rPr>
                        <a:t>Başkalarının gözünde ne gibi zayıflıklarımız var?</a:t>
                      </a:r>
                      <a:r>
                        <a:rPr lang="tr-TR" dirty="0" smtClean="0">
                          <a:effectLst/>
                          <a:latin typeface="Palatino Linotype"/>
                          <a:cs typeface="Palatino Linotype"/>
                        </a:rPr>
                        <a:t> </a:t>
                      </a:r>
                      <a:endParaRPr lang="en-US" dirty="0">
                        <a:latin typeface="Palatino Linotype"/>
                        <a:cs typeface="Palatino Linotype"/>
                      </a:endParaRPr>
                    </a:p>
                  </a:txBody>
                  <a:tcPr marL="83820" marR="83820"/>
                </a:tc>
              </a:tr>
            </a:tbl>
          </a:graphicData>
        </a:graphic>
      </p:graphicFrame>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27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Stratejik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Alternatiflerin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Geliştirilmesi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979132336"/>
              </p:ext>
            </p:extLst>
          </p:nvPr>
        </p:nvGraphicFramePr>
        <p:xfrm>
          <a:off x="457200" y="1315154"/>
          <a:ext cx="8229600" cy="3567291"/>
        </p:xfrm>
        <a:graphic>
          <a:graphicData uri="http://schemas.openxmlformats.org/drawingml/2006/table">
            <a:tbl>
              <a:tblPr firstRow="1" bandRow="1">
                <a:tableStyleId>{5C22544A-7EE6-4342-B048-85BDC9FD1C3A}</a:tableStyleId>
              </a:tblPr>
              <a:tblGrid>
                <a:gridCol w="2844800"/>
                <a:gridCol w="1298222"/>
                <a:gridCol w="1340556"/>
                <a:gridCol w="1411111"/>
                <a:gridCol w="1334911"/>
              </a:tblGrid>
              <a:tr h="790224">
                <a:tc>
                  <a:txBody>
                    <a:bodyPr/>
                    <a:lstStyle/>
                    <a:p>
                      <a:endParaRPr lang="en-US" dirty="0"/>
                    </a:p>
                  </a:txBody>
                  <a:tcPr/>
                </a:tc>
                <a:tc>
                  <a:txBody>
                    <a:bodyPr/>
                    <a:lstStyle/>
                    <a:p>
                      <a:r>
                        <a:rPr lang="en-US" dirty="0" err="1" smtClean="0"/>
                        <a:t>Fırsatlar</a:t>
                      </a:r>
                      <a:endParaRPr lang="en-US" dirty="0"/>
                    </a:p>
                  </a:txBody>
                  <a:tcPr/>
                </a:tc>
                <a:tc>
                  <a:txBody>
                    <a:bodyPr/>
                    <a:lstStyle/>
                    <a:p>
                      <a:r>
                        <a:rPr lang="en-US" dirty="0" err="1" smtClean="0"/>
                        <a:t>Tehditler</a:t>
                      </a:r>
                      <a:endParaRPr lang="en-US" dirty="0"/>
                    </a:p>
                  </a:txBody>
                  <a:tcPr/>
                </a:tc>
                <a:tc>
                  <a:txBody>
                    <a:bodyPr/>
                    <a:lstStyle/>
                    <a:p>
                      <a:r>
                        <a:rPr lang="en-US" dirty="0" err="1" smtClean="0"/>
                        <a:t>Güçlü</a:t>
                      </a:r>
                      <a:r>
                        <a:rPr lang="en-US" baseline="0" dirty="0" smtClean="0"/>
                        <a:t> </a:t>
                      </a:r>
                      <a:r>
                        <a:rPr lang="en-US" baseline="0" dirty="0" err="1" smtClean="0"/>
                        <a:t>Yönler</a:t>
                      </a:r>
                      <a:endParaRPr lang="en-US" dirty="0"/>
                    </a:p>
                  </a:txBody>
                  <a:tcPr/>
                </a:tc>
                <a:tc>
                  <a:txBody>
                    <a:bodyPr/>
                    <a:lstStyle/>
                    <a:p>
                      <a:r>
                        <a:rPr lang="en-US" dirty="0" err="1" smtClean="0"/>
                        <a:t>Zayıf</a:t>
                      </a:r>
                      <a:r>
                        <a:rPr lang="en-US" dirty="0" smtClean="0"/>
                        <a:t> </a:t>
                      </a:r>
                      <a:r>
                        <a:rPr lang="en-US" dirty="0" err="1" smtClean="0"/>
                        <a:t>Yönler</a:t>
                      </a:r>
                      <a:endParaRPr lang="en-US" dirty="0"/>
                    </a:p>
                  </a:txBody>
                  <a:tcPr/>
                </a:tc>
              </a:tr>
              <a:tr h="945445">
                <a:tc>
                  <a:txBody>
                    <a:bodyPr/>
                    <a:lstStyle/>
                    <a:p>
                      <a:r>
                        <a:rPr lang="en-US" b="1" dirty="0" err="1" smtClean="0"/>
                        <a:t>Maliyet</a:t>
                      </a:r>
                      <a:r>
                        <a:rPr lang="en-US" b="1" dirty="0" smtClean="0"/>
                        <a:t> </a:t>
                      </a:r>
                      <a:r>
                        <a:rPr lang="en-US" b="1" dirty="0" err="1" smtClean="0"/>
                        <a:t>Liderliği</a:t>
                      </a:r>
                      <a:endParaRPr lang="en-US" b="1" dirty="0"/>
                    </a:p>
                  </a:txBody>
                  <a:tcPr/>
                </a:tc>
                <a:tc>
                  <a:txBody>
                    <a:bodyPr/>
                    <a:lstStyle/>
                    <a:p>
                      <a:pPr marL="0" indent="0">
                        <a:buFont typeface="+mj-lt"/>
                        <a:buNone/>
                      </a:pPr>
                      <a:r>
                        <a:rPr lang="en-US" dirty="0" smtClean="0"/>
                        <a:t>1.</a:t>
                      </a:r>
                    </a:p>
                    <a:p>
                      <a:pPr marL="0" indent="0">
                        <a:buFont typeface="+mj-lt"/>
                        <a:buNone/>
                      </a:pPr>
                      <a:r>
                        <a:rPr lang="en-US" dirty="0" smtClean="0"/>
                        <a:t>2.</a:t>
                      </a:r>
                    </a:p>
                    <a:p>
                      <a:pPr marL="0" indent="0">
                        <a:buFont typeface="+mj-lt"/>
                        <a:buNone/>
                      </a:pPr>
                      <a:r>
                        <a:rPr lang="en-US" dirty="0" smtClean="0"/>
                        <a:t>3.</a:t>
                      </a:r>
                    </a:p>
                  </a:txBody>
                  <a:tcPr/>
                </a:tc>
                <a:tc>
                  <a:txBody>
                    <a:bodyPr/>
                    <a:lstStyle/>
                    <a:p>
                      <a:endParaRPr lang="en-US"/>
                    </a:p>
                  </a:txBody>
                  <a:tcPr/>
                </a:tc>
                <a:tc>
                  <a:txBody>
                    <a:bodyPr/>
                    <a:lstStyle/>
                    <a:p>
                      <a:endParaRPr lang="en-US"/>
                    </a:p>
                  </a:txBody>
                  <a:tcPr/>
                </a:tc>
                <a:tc>
                  <a:txBody>
                    <a:bodyPr/>
                    <a:lstStyle/>
                    <a:p>
                      <a:endParaRPr lang="en-US"/>
                    </a:p>
                  </a:txBody>
                  <a:tcPr/>
                </a:tc>
              </a:tr>
              <a:tr h="917222">
                <a:tc>
                  <a:txBody>
                    <a:bodyPr/>
                    <a:lstStyle/>
                    <a:p>
                      <a:r>
                        <a:rPr lang="en-US" b="1" dirty="0" err="1" smtClean="0"/>
                        <a:t>Farklılaşma</a:t>
                      </a:r>
                      <a:endParaRPr lang="en-US" b="1" dirty="0"/>
                    </a:p>
                  </a:txBody>
                  <a:tcPr/>
                </a:tc>
                <a:tc>
                  <a:txBody>
                    <a:bodyPr/>
                    <a:lstStyle/>
                    <a:p>
                      <a:r>
                        <a:rPr lang="en-US" dirty="0" smtClean="0"/>
                        <a:t>1.</a:t>
                      </a:r>
                    </a:p>
                    <a:p>
                      <a:r>
                        <a:rPr lang="en-US" dirty="0" smtClean="0"/>
                        <a:t>2.</a:t>
                      </a:r>
                    </a:p>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18444">
                <a:tc>
                  <a:txBody>
                    <a:bodyPr/>
                    <a:lstStyle/>
                    <a:p>
                      <a:r>
                        <a:rPr lang="en-US" b="1" dirty="0" err="1" smtClean="0"/>
                        <a:t>Marka</a:t>
                      </a:r>
                      <a:r>
                        <a:rPr lang="en-US" b="1" dirty="0" smtClean="0"/>
                        <a:t> </a:t>
                      </a:r>
                      <a:r>
                        <a:rPr lang="en-US" b="1" dirty="0" err="1" smtClean="0"/>
                        <a:t>Değeri</a:t>
                      </a:r>
                      <a:endParaRPr lang="en-US" b="1" dirty="0"/>
                    </a:p>
                  </a:txBody>
                  <a:tcPr/>
                </a:tc>
                <a:tc>
                  <a:txBody>
                    <a:bodyPr/>
                    <a:lstStyle/>
                    <a:p>
                      <a:r>
                        <a:rPr lang="en-US" dirty="0" smtClean="0"/>
                        <a:t>1.</a:t>
                      </a:r>
                    </a:p>
                    <a:p>
                      <a:r>
                        <a:rPr lang="en-US" dirty="0" smtClean="0"/>
                        <a:t>2.</a:t>
                      </a:r>
                    </a:p>
                    <a:p>
                      <a:r>
                        <a:rPr lang="en-US" dirty="0" smtClean="0"/>
                        <a:t>3.</a:t>
                      </a:r>
                      <a:endParaRPr lang="en-US" dirty="0"/>
                    </a:p>
                  </a:txBody>
                  <a:tcPr/>
                </a:tc>
                <a:tc>
                  <a:txBody>
                    <a:bodyPr/>
                    <a:lstStyle/>
                    <a:p>
                      <a:endParaRPr lang="en-US" dirty="0"/>
                    </a:p>
                  </a:txBody>
                  <a:tcPr/>
                </a:tc>
                <a:tc>
                  <a:txBody>
                    <a:bodyPr/>
                    <a:lstStyle/>
                    <a:p>
                      <a:endParaRPr lang="en-US"/>
                    </a:p>
                  </a:txBody>
                  <a:tcPr/>
                </a:tc>
                <a:tc>
                  <a:txBody>
                    <a:bodyPr/>
                    <a:lstStyle/>
                    <a:p>
                      <a:endParaRPr lang="en-US" dirty="0" smtClean="0"/>
                    </a:p>
                  </a:txBody>
                  <a:tcPr/>
                </a:tc>
              </a:tr>
            </a:tbl>
          </a:graphicData>
        </a:graphic>
      </p:graphicFrame>
      <p:sp>
        <p:nvSpPr>
          <p:cNvPr id="8" name="Rectangle 7"/>
          <p:cNvSpPr/>
          <p:nvPr/>
        </p:nvSpPr>
        <p:spPr>
          <a:xfrm>
            <a:off x="457200" y="4899742"/>
            <a:ext cx="8229599" cy="1200329"/>
          </a:xfrm>
          <a:prstGeom prst="rect">
            <a:avLst/>
          </a:prstGeom>
        </p:spPr>
        <p:txBody>
          <a:bodyPr wrap="square">
            <a:spAutoFit/>
          </a:bodyPr>
          <a:lstStyle/>
          <a:p>
            <a:pPr algn="just"/>
            <a:r>
              <a:rPr lang="tr-TR" dirty="0">
                <a:latin typeface="Palatino Linotype"/>
                <a:cs typeface="Palatino Linotype"/>
              </a:rPr>
              <a:t>Çevre analizleri yoluyla; iç çevredeki güçlü ve zayıf yanlar, dış çevredeki fırsatlar ve tehditler tespit edilmiş olur. Böylece güçlü yanların üzerine gidilip zayıf yanlar iyileştirilebilir ve fırsatlar değerlendirilip tehditlerden kaçınılabilir. Bu sayede </a:t>
            </a:r>
            <a:r>
              <a:rPr lang="tr-TR" b="1" dirty="0">
                <a:latin typeface="Palatino Linotype"/>
                <a:cs typeface="Palatino Linotype"/>
              </a:rPr>
              <a:t>stratejik alternatiflerin geliştirilmesi </a:t>
            </a:r>
            <a:r>
              <a:rPr lang="tr-TR" dirty="0">
                <a:latin typeface="Palatino Linotype"/>
                <a:cs typeface="Palatino Linotype"/>
              </a:rPr>
              <a:t>sağlanmış olur.</a:t>
            </a:r>
          </a:p>
        </p:txBody>
      </p:sp>
    </p:spTree>
    <p:extLst>
      <p:ext uri="{BB962C8B-B14F-4D97-AF65-F5344CB8AC3E}">
        <p14:creationId xmlns:p14="http://schemas.microsoft.com/office/powerpoint/2010/main" val="356453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Strateji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Seçimi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2491" y="1502304"/>
            <a:ext cx="4077176" cy="3046988"/>
          </a:xfrm>
          <a:prstGeom prst="rect">
            <a:avLst/>
          </a:prstGeom>
        </p:spPr>
        <p:txBody>
          <a:bodyPr wrap="square">
            <a:spAutoFit/>
          </a:bodyPr>
          <a:lstStyle/>
          <a:p>
            <a:r>
              <a:rPr lang="tr-TR" sz="2400" dirty="0">
                <a:latin typeface="Palatino Linotype"/>
                <a:cs typeface="Palatino Linotype"/>
              </a:rPr>
              <a:t>Strateji seçimi, stratejik alternatifler arasından örgütün misyon ve amaçlarına en uygun olanın seçimidir</a:t>
            </a:r>
            <a:r>
              <a:rPr lang="tr-TR" sz="2400" dirty="0" smtClean="0">
                <a:latin typeface="Palatino Linotype"/>
                <a:cs typeface="Palatino Linotype"/>
              </a:rPr>
              <a:t>.</a:t>
            </a:r>
            <a:r>
              <a:rPr lang="tr-TR" sz="2400" dirty="0">
                <a:latin typeface="Palatino Linotype"/>
                <a:cs typeface="Palatino Linotype"/>
              </a:rPr>
              <a:t> Bu aşama, alternatif stratejilerin hem değerlendirme hem de karar alma aşamasıdır. </a:t>
            </a:r>
          </a:p>
        </p:txBody>
      </p:sp>
      <p:pic>
        <p:nvPicPr>
          <p:cNvPr id="9" name="Picture 8" descr="Ekran Resmi 2017-08-31 14.41.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224" y="1523609"/>
            <a:ext cx="4360333" cy="2914459"/>
          </a:xfrm>
          <a:prstGeom prst="rect">
            <a:avLst/>
          </a:prstGeom>
        </p:spPr>
      </p:pic>
      <p:sp>
        <p:nvSpPr>
          <p:cNvPr id="10" name="Rectangle 9"/>
          <p:cNvSpPr/>
          <p:nvPr/>
        </p:nvSpPr>
        <p:spPr>
          <a:xfrm>
            <a:off x="452490" y="4773607"/>
            <a:ext cx="8691509" cy="1200328"/>
          </a:xfrm>
          <a:prstGeom prst="rect">
            <a:avLst/>
          </a:prstGeom>
        </p:spPr>
        <p:txBody>
          <a:bodyPr wrap="square">
            <a:spAutoFit/>
          </a:bodyPr>
          <a:lstStyle/>
          <a:p>
            <a:r>
              <a:rPr lang="tr-TR" sz="2400" dirty="0" smtClean="0">
                <a:latin typeface="Palatino Linotype"/>
                <a:cs typeface="Palatino Linotype"/>
              </a:rPr>
              <a:t>Stratejiler </a:t>
            </a:r>
            <a:r>
              <a:rPr lang="tr-TR" sz="2400" dirty="0">
                <a:latin typeface="Palatino Linotype"/>
                <a:cs typeface="Palatino Linotype"/>
              </a:rPr>
              <a:t>arasından dış çevredeki fırsatlardan ve iç bünyedeki üstün yönlerden en iyi şekilde yararlanacak stratejiler en uygun stratejiler olarak nitelendirilecektir.</a:t>
            </a:r>
          </a:p>
        </p:txBody>
      </p:sp>
    </p:spTree>
    <p:extLst>
      <p:ext uri="{BB962C8B-B14F-4D97-AF65-F5344CB8AC3E}">
        <p14:creationId xmlns:p14="http://schemas.microsoft.com/office/powerpoint/2010/main" val="379301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Uygulama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Kontrol</a:t>
            </a:r>
            <a:endParaRPr lang="en-US" sz="2700" b="1" dirty="0">
              <a:solidFill>
                <a:schemeClr val="tx2">
                  <a:lumMod val="60000"/>
                  <a:lumOff val="40000"/>
                </a:schemeClr>
              </a:solidFill>
              <a:latin typeface="Palatino Linotype"/>
              <a:cs typeface="Palatino Linotype"/>
            </a:endParaRPr>
          </a:p>
        </p:txBody>
      </p:sp>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31 14.4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6" y="3457221"/>
            <a:ext cx="9034244" cy="3417927"/>
          </a:xfrm>
          <a:prstGeom prst="rect">
            <a:avLst/>
          </a:prstGeom>
        </p:spPr>
      </p:pic>
      <p:sp>
        <p:nvSpPr>
          <p:cNvPr id="8" name="Rectangle 7"/>
          <p:cNvSpPr/>
          <p:nvPr/>
        </p:nvSpPr>
        <p:spPr>
          <a:xfrm>
            <a:off x="457201" y="1144900"/>
            <a:ext cx="8495999" cy="3000821"/>
          </a:xfrm>
          <a:prstGeom prst="rect">
            <a:avLst/>
          </a:prstGeom>
        </p:spPr>
        <p:txBody>
          <a:bodyPr wrap="square">
            <a:spAutoFit/>
          </a:bodyPr>
          <a:lstStyle/>
          <a:p>
            <a:pPr algn="just"/>
            <a:r>
              <a:rPr lang="tr-TR" sz="2100" dirty="0">
                <a:latin typeface="Palatino Linotype"/>
                <a:cs typeface="Palatino Linotype"/>
              </a:rPr>
              <a:t>Stratejik uygulama ve kontrol, stratejik planlamanın son halkasıdır. Stratejik kontrol yürütmenin incelenmesi ve düzeltilmesi için faaliyet sonuçlarına dair geri beslemenin kontrolünü yani amaçlar ve başarı standartları ile sonuçlar arasındaki uyumun değerlendirilmesini ve buna ilaveten daha stratejik kararlar alınırken yapılan geleceğe yönelik tahminlerin ve varsayımların ne ölçüde isabet kaydedileceğinin değerlendirilmesini kapsar. Böylece stratejiler kontrol sürecinin sonuçlarından gelen geri besleme ile sürekli olarak </a:t>
            </a:r>
            <a:r>
              <a:rPr lang="tr-TR" sz="2100" dirty="0" smtClean="0">
                <a:latin typeface="Palatino Linotype"/>
                <a:cs typeface="Palatino Linotype"/>
              </a:rPr>
              <a:t>iyileştirilir.</a:t>
            </a:r>
            <a:endParaRPr lang="en-US" sz="2100" dirty="0">
              <a:latin typeface="Palatino Linotype"/>
              <a:cs typeface="Palatino Linotype"/>
            </a:endParaRPr>
          </a:p>
        </p:txBody>
      </p:sp>
      <p:pic>
        <p:nvPicPr>
          <p:cNvPr id="11" name="Picture 10"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12" name="Straight Connector 11"/>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1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3: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Fonksiyonları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A. </a:t>
            </a:r>
          </a:p>
          <a:p>
            <a:r>
              <a:rPr lang="en-US" b="1" dirty="0" err="1" smtClean="0">
                <a:solidFill>
                  <a:srgbClr val="FF0000"/>
                </a:solidFill>
                <a:latin typeface="Palatino Linotype"/>
                <a:cs typeface="Palatino Linotype"/>
              </a:rPr>
              <a:t>Planlama</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Fonksiyonu</a:t>
            </a:r>
            <a:endParaRPr lang="en-US" b="1" dirty="0">
              <a:solidFill>
                <a:srgbClr val="FF0000"/>
              </a:solidFill>
              <a:latin typeface="Palatino Linotype"/>
              <a:cs typeface="Palatino Linotype"/>
            </a:endParaRPr>
          </a:p>
        </p:txBody>
      </p:sp>
      <p:sp>
        <p:nvSpPr>
          <p:cNvPr id="5" name="Title 1"/>
          <p:cNvSpPr txBox="1">
            <a:spLocks/>
          </p:cNvSpPr>
          <p:nvPr/>
        </p:nvSpPr>
        <p:spPr>
          <a:xfrm>
            <a:off x="578556" y="6042600"/>
            <a:ext cx="6970888" cy="7056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593754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66045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Palatino Linotype"/>
                <a:cs typeface="Palatino Linotype"/>
              </a:rPr>
              <a:t>Plan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Planlama</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Planlamanın</a:t>
            </a:r>
            <a:r>
              <a:rPr lang="en-US" dirty="0" smtClean="0">
                <a:latin typeface="Palatino Linotype"/>
                <a:cs typeface="Palatino Linotype"/>
              </a:rPr>
              <a:t> </a:t>
            </a:r>
            <a:r>
              <a:rPr lang="en-US" dirty="0" err="1">
                <a:latin typeface="Palatino Linotype"/>
                <a:cs typeface="Palatino Linotype"/>
              </a:rPr>
              <a:t>Ö</a:t>
            </a:r>
            <a:r>
              <a:rPr lang="en-US" dirty="0" err="1" smtClean="0">
                <a:latin typeface="Palatino Linotype"/>
                <a:cs typeface="Palatino Linotype"/>
              </a:rPr>
              <a:t>zellikleri</a:t>
            </a:r>
            <a:r>
              <a:rPr lang="en-US" dirty="0" smtClean="0">
                <a:latin typeface="Palatino Linotype"/>
                <a:cs typeface="Palatino Linotype"/>
              </a:rPr>
              <a:t> </a:t>
            </a:r>
            <a:r>
              <a:rPr lang="en-US" dirty="0" err="1" smtClean="0">
                <a:latin typeface="Palatino Linotype"/>
                <a:cs typeface="Palatino Linotype"/>
              </a:rPr>
              <a:t>nelerdir</a:t>
            </a:r>
            <a:r>
              <a:rPr lang="en-US" dirty="0" smtClean="0">
                <a:latin typeface="Palatino Linotype"/>
                <a:cs typeface="Palatino Linotype"/>
              </a:rPr>
              <a:t>?</a:t>
            </a:r>
          </a:p>
          <a:p>
            <a:r>
              <a:rPr lang="en-US" dirty="0" err="1" smtClean="0">
                <a:latin typeface="Palatino Linotype"/>
                <a:cs typeface="Palatino Linotype"/>
              </a:rPr>
              <a:t>Planlama</a:t>
            </a:r>
            <a:r>
              <a:rPr lang="en-US" dirty="0" smtClean="0">
                <a:latin typeface="Palatino Linotype"/>
                <a:cs typeface="Palatino Linotype"/>
              </a:rPr>
              <a:t> </a:t>
            </a:r>
            <a:r>
              <a:rPr lang="en-US" dirty="0" err="1" smtClean="0">
                <a:latin typeface="Palatino Linotype"/>
                <a:cs typeface="Palatino Linotype"/>
              </a:rPr>
              <a:t>Sürecinin</a:t>
            </a:r>
            <a:r>
              <a:rPr lang="en-US" dirty="0" smtClean="0">
                <a:latin typeface="Palatino Linotype"/>
                <a:cs typeface="Palatino Linotype"/>
              </a:rPr>
              <a:t> </a:t>
            </a:r>
            <a:r>
              <a:rPr lang="en-US" dirty="0" err="1" smtClean="0">
                <a:latin typeface="Palatino Linotype"/>
                <a:cs typeface="Palatino Linotype"/>
              </a:rPr>
              <a:t>Evreler</a:t>
            </a:r>
            <a:r>
              <a:rPr lang="en-US" dirty="0" err="1">
                <a:latin typeface="Palatino Linotype"/>
                <a:cs typeface="Palatino Linotype"/>
              </a:rPr>
              <a:t>i</a:t>
            </a:r>
            <a:endParaRPr lang="en-US" dirty="0" smtClean="0">
              <a:latin typeface="Palatino Linotype"/>
              <a:cs typeface="Palatino Linotype"/>
            </a:endParaRPr>
          </a:p>
          <a:p>
            <a:r>
              <a:rPr lang="en-US" dirty="0" err="1" smtClean="0">
                <a:latin typeface="Palatino Linotype"/>
                <a:cs typeface="Palatino Linotype"/>
              </a:rPr>
              <a:t>Planlama</a:t>
            </a:r>
            <a:r>
              <a:rPr lang="en-US" dirty="0" smtClean="0">
                <a:latin typeface="Palatino Linotype"/>
                <a:cs typeface="Palatino Linotype"/>
              </a:rPr>
              <a:t> </a:t>
            </a:r>
            <a:r>
              <a:rPr lang="en-US" dirty="0" err="1" smtClean="0">
                <a:latin typeface="Palatino Linotype"/>
                <a:cs typeface="Palatino Linotype"/>
              </a:rPr>
              <a:t>Çeşitleri</a:t>
            </a:r>
            <a:endParaRPr lang="en-US" dirty="0" smtClean="0">
              <a:latin typeface="Palatino Linotype"/>
              <a:cs typeface="Palatino Linotype"/>
            </a:endParaRPr>
          </a:p>
          <a:p>
            <a:r>
              <a:rPr lang="en-US" dirty="0" err="1" smtClean="0">
                <a:latin typeface="Palatino Linotype"/>
                <a:cs typeface="Palatino Linotype"/>
              </a:rPr>
              <a:t>Stratejik</a:t>
            </a:r>
            <a:r>
              <a:rPr lang="en-US" dirty="0" smtClean="0">
                <a:latin typeface="Palatino Linotype"/>
                <a:cs typeface="Palatino Linotype"/>
              </a:rPr>
              <a:t> </a:t>
            </a:r>
            <a:r>
              <a:rPr lang="en-US" dirty="0" err="1" smtClean="0">
                <a:latin typeface="Palatino Linotype"/>
                <a:cs typeface="Palatino Linotype"/>
              </a:rPr>
              <a:t>Planlama</a:t>
            </a:r>
            <a:r>
              <a:rPr lang="en-US" dirty="0" smtClean="0">
                <a:latin typeface="Palatino Linotype"/>
                <a:cs typeface="Palatino Linotype"/>
              </a:rPr>
              <a:t> </a:t>
            </a:r>
            <a:r>
              <a:rPr lang="en-US" dirty="0" err="1" smtClean="0">
                <a:latin typeface="Palatino Linotype"/>
                <a:cs typeface="Palatino Linotype"/>
              </a:rPr>
              <a:t>nedir</a:t>
            </a:r>
            <a:r>
              <a:rPr lang="en-US" dirty="0" smtClean="0">
                <a:latin typeface="Palatino Linotype"/>
                <a:cs typeface="Palatino Linotype"/>
              </a:rPr>
              <a:t>?</a:t>
            </a:r>
          </a:p>
          <a:p>
            <a:r>
              <a:rPr lang="en-US" dirty="0" err="1" smtClean="0">
                <a:latin typeface="Palatino Linotype"/>
                <a:cs typeface="Palatino Linotype"/>
              </a:rPr>
              <a:t>Stratejik</a:t>
            </a:r>
            <a:r>
              <a:rPr lang="en-US" dirty="0" smtClean="0">
                <a:latin typeface="Palatino Linotype"/>
                <a:cs typeface="Palatino Linotype"/>
              </a:rPr>
              <a:t> </a:t>
            </a:r>
            <a:r>
              <a:rPr lang="en-US" dirty="0" err="1" smtClean="0">
                <a:latin typeface="Palatino Linotype"/>
                <a:cs typeface="Palatino Linotype"/>
              </a:rPr>
              <a:t>Planlama</a:t>
            </a:r>
            <a:r>
              <a:rPr lang="en-US" dirty="0" smtClean="0">
                <a:latin typeface="Palatino Linotype"/>
                <a:cs typeface="Palatino Linotype"/>
              </a:rPr>
              <a:t> </a:t>
            </a:r>
            <a:r>
              <a:rPr lang="en-US" dirty="0" err="1" smtClean="0">
                <a:latin typeface="Palatino Linotype"/>
                <a:cs typeface="Palatino Linotype"/>
              </a:rPr>
              <a:t>Sürecinin</a:t>
            </a:r>
            <a:r>
              <a:rPr lang="en-US" dirty="0" smtClean="0">
                <a:latin typeface="Palatino Linotype"/>
                <a:cs typeface="Palatino Linotype"/>
              </a:rPr>
              <a:t> </a:t>
            </a:r>
            <a:r>
              <a:rPr lang="en-US" dirty="0" err="1" smtClean="0">
                <a:latin typeface="Palatino Linotype"/>
                <a:cs typeface="Palatino Linotype"/>
              </a:rPr>
              <a:t>Evreleri</a:t>
            </a:r>
            <a:endParaRPr lang="en-US" dirty="0" smtClean="0">
              <a:latin typeface="Palatino Linotype"/>
              <a:cs typeface="Palatino Linotype"/>
            </a:endParaRPr>
          </a:p>
          <a:p>
            <a:r>
              <a:rPr lang="en-US" dirty="0" err="1" smtClean="0">
                <a:latin typeface="Palatino Linotype"/>
                <a:cs typeface="Palatino Linotype"/>
              </a:rPr>
              <a:t>Misyon</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Amaçların</a:t>
            </a:r>
            <a:r>
              <a:rPr lang="en-US" dirty="0" smtClean="0">
                <a:latin typeface="Palatino Linotype"/>
                <a:cs typeface="Palatino Linotype"/>
              </a:rPr>
              <a:t> </a:t>
            </a:r>
            <a:r>
              <a:rPr lang="en-US" dirty="0" err="1" smtClean="0">
                <a:latin typeface="Palatino Linotype"/>
                <a:cs typeface="Palatino Linotype"/>
              </a:rPr>
              <a:t>Belirlenmesi</a:t>
            </a:r>
            <a:endParaRPr lang="en-US" dirty="0" smtClean="0">
              <a:latin typeface="Palatino Linotype"/>
              <a:cs typeface="Palatino Linotype"/>
            </a:endParaRPr>
          </a:p>
          <a:p>
            <a:r>
              <a:rPr lang="en-US" dirty="0" err="1" smtClean="0">
                <a:latin typeface="Palatino Linotype"/>
                <a:cs typeface="Palatino Linotype"/>
              </a:rPr>
              <a:t>Dış</a:t>
            </a:r>
            <a:r>
              <a:rPr lang="en-US" dirty="0" smtClean="0">
                <a:latin typeface="Palatino Linotype"/>
                <a:cs typeface="Palatino Linotype"/>
              </a:rPr>
              <a:t> </a:t>
            </a:r>
            <a:r>
              <a:rPr lang="en-US" dirty="0" err="1" smtClean="0">
                <a:latin typeface="Palatino Linotype"/>
                <a:cs typeface="Palatino Linotype"/>
              </a:rPr>
              <a:t>Çevre</a:t>
            </a:r>
            <a:r>
              <a:rPr lang="en-US" dirty="0" smtClean="0">
                <a:latin typeface="Palatino Linotype"/>
                <a:cs typeface="Palatino Linotype"/>
              </a:rPr>
              <a:t> </a:t>
            </a:r>
            <a:r>
              <a:rPr lang="en-US" dirty="0" err="1" smtClean="0">
                <a:latin typeface="Palatino Linotype"/>
                <a:cs typeface="Palatino Linotype"/>
              </a:rPr>
              <a:t>Analizi</a:t>
            </a:r>
            <a:r>
              <a:rPr lang="en-US" dirty="0" smtClean="0">
                <a:latin typeface="Palatino Linotype"/>
                <a:cs typeface="Palatino Linotype"/>
              </a:rPr>
              <a:t> (</a:t>
            </a:r>
            <a:r>
              <a:rPr lang="en-US" dirty="0" err="1" smtClean="0">
                <a:latin typeface="Palatino Linotype"/>
                <a:cs typeface="Palatino Linotype"/>
              </a:rPr>
              <a:t>Fırsatlar</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Tehditler</a:t>
            </a:r>
            <a:r>
              <a:rPr lang="en-US" dirty="0" smtClean="0">
                <a:latin typeface="Palatino Linotype"/>
                <a:cs typeface="Palatino Linotype"/>
              </a:rPr>
              <a:t>)</a:t>
            </a:r>
          </a:p>
          <a:p>
            <a:r>
              <a:rPr lang="en-US" dirty="0" err="1" smtClean="0">
                <a:latin typeface="Palatino Linotype"/>
                <a:cs typeface="Palatino Linotype"/>
              </a:rPr>
              <a:t>İç</a:t>
            </a:r>
            <a:r>
              <a:rPr lang="en-US" dirty="0" smtClean="0">
                <a:latin typeface="Palatino Linotype"/>
                <a:cs typeface="Palatino Linotype"/>
              </a:rPr>
              <a:t> </a:t>
            </a:r>
            <a:r>
              <a:rPr lang="en-US" dirty="0" err="1" smtClean="0">
                <a:latin typeface="Palatino Linotype"/>
                <a:cs typeface="Palatino Linotype"/>
              </a:rPr>
              <a:t>Çevre</a:t>
            </a:r>
            <a:r>
              <a:rPr lang="en-US" dirty="0" smtClean="0">
                <a:latin typeface="Palatino Linotype"/>
                <a:cs typeface="Palatino Linotype"/>
              </a:rPr>
              <a:t> </a:t>
            </a:r>
            <a:r>
              <a:rPr lang="en-US" dirty="0" err="1" smtClean="0">
                <a:latin typeface="Palatino Linotype"/>
                <a:cs typeface="Palatino Linotype"/>
              </a:rPr>
              <a:t>Analizi</a:t>
            </a:r>
            <a:r>
              <a:rPr lang="en-US" dirty="0" smtClean="0">
                <a:latin typeface="Palatino Linotype"/>
                <a:cs typeface="Palatino Linotype"/>
              </a:rPr>
              <a:t> (</a:t>
            </a:r>
            <a:r>
              <a:rPr lang="en-US" dirty="0" err="1" smtClean="0">
                <a:latin typeface="Palatino Linotype"/>
                <a:cs typeface="Palatino Linotype"/>
              </a:rPr>
              <a:t>Üstünlükler</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Zayıflıklar</a:t>
            </a:r>
            <a:r>
              <a:rPr lang="en-US" dirty="0" smtClean="0">
                <a:latin typeface="Palatino Linotype"/>
                <a:cs typeface="Palatino Linotype"/>
              </a:rPr>
              <a:t>)</a:t>
            </a:r>
          </a:p>
          <a:p>
            <a:r>
              <a:rPr lang="en-US" dirty="0" err="1" smtClean="0">
                <a:latin typeface="Palatino Linotype"/>
                <a:cs typeface="Palatino Linotype"/>
              </a:rPr>
              <a:t>Stratejik</a:t>
            </a:r>
            <a:r>
              <a:rPr lang="en-US" dirty="0" smtClean="0">
                <a:latin typeface="Palatino Linotype"/>
                <a:cs typeface="Palatino Linotype"/>
              </a:rPr>
              <a:t> </a:t>
            </a:r>
            <a:r>
              <a:rPr lang="en-US" dirty="0" err="1" smtClean="0">
                <a:latin typeface="Palatino Linotype"/>
                <a:cs typeface="Palatino Linotype"/>
              </a:rPr>
              <a:t>Alternatiflerin</a:t>
            </a:r>
            <a:r>
              <a:rPr lang="en-US" dirty="0" smtClean="0">
                <a:latin typeface="Palatino Linotype"/>
                <a:cs typeface="Palatino Linotype"/>
              </a:rPr>
              <a:t> </a:t>
            </a:r>
            <a:r>
              <a:rPr lang="en-US" dirty="0" err="1" smtClean="0">
                <a:latin typeface="Palatino Linotype"/>
                <a:cs typeface="Palatino Linotype"/>
              </a:rPr>
              <a:t>Geliştirilmesi</a:t>
            </a:r>
            <a:endParaRPr lang="en-US" dirty="0" smtClean="0">
              <a:latin typeface="Palatino Linotype"/>
              <a:cs typeface="Palatino Linotype"/>
            </a:endParaRPr>
          </a:p>
          <a:p>
            <a:r>
              <a:rPr lang="en-US" dirty="0" err="1" smtClean="0">
                <a:latin typeface="Palatino Linotype"/>
                <a:cs typeface="Palatino Linotype"/>
              </a:rPr>
              <a:t>Strateji</a:t>
            </a:r>
            <a:r>
              <a:rPr lang="en-US" dirty="0" smtClean="0">
                <a:latin typeface="Palatino Linotype"/>
                <a:cs typeface="Palatino Linotype"/>
              </a:rPr>
              <a:t> </a:t>
            </a:r>
            <a:r>
              <a:rPr lang="en-US" dirty="0" err="1" smtClean="0">
                <a:latin typeface="Palatino Linotype"/>
                <a:cs typeface="Palatino Linotype"/>
              </a:rPr>
              <a:t>Seçimi</a:t>
            </a:r>
            <a:endParaRPr lang="en-US" dirty="0" smtClean="0">
              <a:latin typeface="Palatino Linotype"/>
              <a:cs typeface="Palatino Linotype"/>
            </a:endParaRPr>
          </a:p>
          <a:p>
            <a:r>
              <a:rPr lang="en-US" dirty="0" err="1" smtClean="0">
                <a:latin typeface="Palatino Linotype"/>
                <a:cs typeface="Palatino Linotype"/>
              </a:rPr>
              <a:t>Uygulama</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Kontrol</a:t>
            </a:r>
            <a:endParaRPr lang="en-US"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6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Plan </a:t>
            </a:r>
            <a:r>
              <a:rPr lang="en-US" sz="2700" b="1" dirty="0" err="1" smtClean="0">
                <a:solidFill>
                  <a:schemeClr val="tx2">
                    <a:lumMod val="60000"/>
                    <a:lumOff val="40000"/>
                  </a:schemeClr>
                </a:solidFill>
                <a:latin typeface="Palatino Linotype"/>
                <a:cs typeface="Palatino Linotype"/>
              </a:rPr>
              <a:t>nedir</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417638"/>
            <a:ext cx="4962042" cy="4579584"/>
          </a:xfrm>
        </p:spPr>
        <p:txBody>
          <a:bodyPr>
            <a:normAutofit/>
          </a:bodyPr>
          <a:lstStyle/>
          <a:p>
            <a:pPr marL="0" indent="0" algn="just">
              <a:buNone/>
            </a:pPr>
            <a:r>
              <a:rPr lang="tr-TR" dirty="0">
                <a:latin typeface="Palatino Linotype"/>
                <a:cs typeface="Palatino Linotype"/>
              </a:rPr>
              <a:t>Plan nedir? Bu soruyu “Plan bir karardır veya kararlar toplamıdır” şeklinde cevaplamak mümkündür. Bu karar veya kararların özelliği, gelecek zaman dilimleri içinde ulaşılmak veya gerçekleştirilmek istenen belli nokta veya durumlara işaret ediyor olmasıdır. Dolayısıyla en genel tanımı olarak; </a:t>
            </a:r>
            <a:endParaRPr lang="tr-TR" dirty="0" smtClean="0">
              <a:latin typeface="Palatino Linotype"/>
              <a:cs typeface="Palatino Linotype"/>
            </a:endParaRPr>
          </a:p>
          <a:p>
            <a:pPr marL="0" indent="0" algn="just">
              <a:buNone/>
            </a:pPr>
            <a:r>
              <a:rPr lang="tr-TR" b="1" dirty="0" smtClean="0">
                <a:latin typeface="Palatino Linotype"/>
                <a:cs typeface="Palatino Linotype"/>
              </a:rPr>
              <a:t>Plan</a:t>
            </a:r>
            <a:r>
              <a:rPr lang="tr-TR" b="1" dirty="0">
                <a:latin typeface="Palatino Linotype"/>
                <a:cs typeface="Palatino Linotype"/>
              </a:rPr>
              <a:t>, bu günden, gelecekte nereye ulaşılmak istendiğinin </a:t>
            </a:r>
            <a:r>
              <a:rPr lang="tr-TR" b="1" dirty="0" smtClean="0">
                <a:latin typeface="Palatino Linotype"/>
                <a:cs typeface="Palatino Linotype"/>
              </a:rPr>
              <a:t>kararlaştırılmasıdır.</a:t>
            </a:r>
          </a:p>
          <a:p>
            <a:pPr marL="0" indent="0" algn="just">
              <a:buNone/>
            </a:pPr>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31 12.06.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242" y="1417638"/>
            <a:ext cx="3724757" cy="4579584"/>
          </a:xfrm>
          <a:prstGeom prst="rect">
            <a:avLst/>
          </a:prstGeom>
        </p:spPr>
      </p:pic>
    </p:spTree>
    <p:extLst>
      <p:ext uri="{BB962C8B-B14F-4D97-AF65-F5344CB8AC3E}">
        <p14:creationId xmlns:p14="http://schemas.microsoft.com/office/powerpoint/2010/main" val="12921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Planlama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nedir</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1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15" y="1387115"/>
            <a:ext cx="4229100" cy="4394200"/>
          </a:xfrm>
          <a:prstGeom prst="rect">
            <a:avLst/>
          </a:prstGeom>
        </p:spPr>
      </p:pic>
      <p:pic>
        <p:nvPicPr>
          <p:cNvPr id="11" name="Picture 10" descr="11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33" y="1387115"/>
            <a:ext cx="4229100" cy="4394200"/>
          </a:xfrm>
          <a:prstGeom prst="rect">
            <a:avLst/>
          </a:prstGeom>
        </p:spPr>
      </p:pic>
      <p:sp>
        <p:nvSpPr>
          <p:cNvPr id="13" name="Content Placeholder 2"/>
          <p:cNvSpPr txBox="1">
            <a:spLocks/>
          </p:cNvSpPr>
          <p:nvPr/>
        </p:nvSpPr>
        <p:spPr>
          <a:xfrm>
            <a:off x="3810000" y="1417638"/>
            <a:ext cx="5143200" cy="47085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tr-TR" sz="2800" smtClean="0"/>
              <a:t>Planlama, planı ortaya çıkarmak için sarf edilen gayretleri ve bir süreci ifade eder. </a:t>
            </a:r>
          </a:p>
          <a:p>
            <a:pPr marL="0" indent="0" algn="r">
              <a:buFont typeface="Arial"/>
              <a:buNone/>
            </a:pPr>
            <a:r>
              <a:rPr lang="tr-TR" sz="2700" b="1" smtClean="0">
                <a:solidFill>
                  <a:schemeClr val="tx2">
                    <a:lumMod val="60000"/>
                    <a:lumOff val="40000"/>
                  </a:schemeClr>
                </a:solidFill>
                <a:latin typeface="Palatino Linotype"/>
                <a:ea typeface="+mj-ea"/>
                <a:cs typeface="Palatino Linotype"/>
              </a:rPr>
              <a:t>Plan bir sonuç, planlama ise bir süreçtir. </a:t>
            </a:r>
          </a:p>
          <a:p>
            <a:pPr marL="0" indent="0" algn="r">
              <a:buFont typeface="Arial"/>
              <a:buNone/>
            </a:pPr>
            <a:r>
              <a:rPr lang="tr-TR" sz="2800" smtClean="0"/>
              <a:t>Bu açıklamalardan sonra planlamayı; amaçların ve bu amaçların elde edilmesi için gerekli faaliyetlerin belirlenmesi süreci olarak tanımlamak mümkündür.</a:t>
            </a:r>
          </a:p>
          <a:p>
            <a:pPr marL="0" indent="0" algn="just">
              <a:buFont typeface="Arial"/>
              <a:buNone/>
            </a:pPr>
            <a:endParaRPr lang="en-US" smtClean="0"/>
          </a:p>
          <a:p>
            <a:endParaRPr lang="en-US" smtClean="0"/>
          </a:p>
          <a:p>
            <a:endParaRPr lang="en-US" dirty="0"/>
          </a:p>
        </p:txBody>
      </p:sp>
    </p:spTree>
    <p:extLst>
      <p:ext uri="{BB962C8B-B14F-4D97-AF65-F5344CB8AC3E}">
        <p14:creationId xmlns:p14="http://schemas.microsoft.com/office/powerpoint/2010/main" val="3563501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Planlamanın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Özellikleri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Parallelogram 2"/>
          <p:cNvSpPr/>
          <p:nvPr/>
        </p:nvSpPr>
        <p:spPr>
          <a:xfrm>
            <a:off x="338670" y="1862667"/>
            <a:ext cx="2520000" cy="3753555"/>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Planlama</a:t>
            </a:r>
            <a:r>
              <a:rPr lang="en-US" sz="2400" dirty="0" smtClean="0"/>
              <a:t>, </a:t>
            </a:r>
          </a:p>
          <a:p>
            <a:pPr algn="ctr"/>
            <a:r>
              <a:rPr lang="en-US" sz="2400" dirty="0" err="1" smtClean="0"/>
              <a:t>Bir</a:t>
            </a:r>
            <a:r>
              <a:rPr lang="en-US" sz="2400" dirty="0" smtClean="0"/>
              <a:t> </a:t>
            </a:r>
            <a:r>
              <a:rPr lang="en-US" sz="2400" dirty="0" err="1" smtClean="0"/>
              <a:t>seçim</a:t>
            </a:r>
            <a:r>
              <a:rPr lang="en-US" sz="2400" dirty="0" smtClean="0"/>
              <a:t> </a:t>
            </a:r>
            <a:r>
              <a:rPr lang="en-US" sz="2400" dirty="0" err="1" smtClean="0"/>
              <a:t>ve</a:t>
            </a:r>
            <a:r>
              <a:rPr lang="en-US" sz="2400" dirty="0" smtClean="0"/>
              <a:t> </a:t>
            </a:r>
            <a:r>
              <a:rPr lang="en-US" sz="2400" dirty="0" err="1"/>
              <a:t>t</a:t>
            </a:r>
            <a:r>
              <a:rPr lang="en-US" sz="2400" dirty="0" err="1" smtClean="0"/>
              <a:t>ercih</a:t>
            </a:r>
            <a:r>
              <a:rPr lang="en-US" sz="2400" dirty="0" smtClean="0"/>
              <a:t> </a:t>
            </a:r>
            <a:r>
              <a:rPr lang="en-US" sz="2400" dirty="0" err="1"/>
              <a:t>s</a:t>
            </a:r>
            <a:r>
              <a:rPr lang="en-US" sz="2400" dirty="0" err="1" smtClean="0"/>
              <a:t>ürecidir</a:t>
            </a:r>
            <a:r>
              <a:rPr lang="en-US" sz="2400" dirty="0" smtClean="0"/>
              <a:t>.</a:t>
            </a:r>
            <a:endParaRPr lang="en-US" sz="2400" dirty="0"/>
          </a:p>
        </p:txBody>
      </p:sp>
      <p:sp>
        <p:nvSpPr>
          <p:cNvPr id="10" name="Parallelogram 9"/>
          <p:cNvSpPr/>
          <p:nvPr/>
        </p:nvSpPr>
        <p:spPr>
          <a:xfrm>
            <a:off x="2339626" y="1862667"/>
            <a:ext cx="2520000" cy="3753555"/>
          </a:xfrm>
          <a:prstGeom prst="parallelogram">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smtClean="0"/>
              <a:t>Planlama</a:t>
            </a:r>
            <a:r>
              <a:rPr lang="en-US" sz="2400" dirty="0" smtClean="0"/>
              <a:t>,</a:t>
            </a:r>
          </a:p>
          <a:p>
            <a:pPr algn="ctr"/>
            <a:r>
              <a:rPr lang="en-US" sz="2400" dirty="0" err="1" smtClean="0"/>
              <a:t>Bir</a:t>
            </a:r>
            <a:r>
              <a:rPr lang="en-US" sz="2400" dirty="0" smtClean="0"/>
              <a:t> </a:t>
            </a:r>
            <a:r>
              <a:rPr lang="en-US" sz="2400" dirty="0" err="1" smtClean="0"/>
              <a:t>karar</a:t>
            </a:r>
            <a:r>
              <a:rPr lang="en-US" sz="2400" dirty="0" smtClean="0"/>
              <a:t> </a:t>
            </a:r>
            <a:r>
              <a:rPr lang="en-US" sz="2400" dirty="0" err="1" smtClean="0"/>
              <a:t>sürecidir</a:t>
            </a:r>
            <a:r>
              <a:rPr lang="en-US" sz="2400" dirty="0" smtClean="0"/>
              <a:t>.</a:t>
            </a:r>
          </a:p>
          <a:p>
            <a:pPr algn="ctr"/>
            <a:endParaRPr lang="en-US" sz="2400" dirty="0"/>
          </a:p>
        </p:txBody>
      </p:sp>
      <p:sp>
        <p:nvSpPr>
          <p:cNvPr id="12" name="Parallelogram 11"/>
          <p:cNvSpPr/>
          <p:nvPr/>
        </p:nvSpPr>
        <p:spPr>
          <a:xfrm>
            <a:off x="4368797" y="1862667"/>
            <a:ext cx="2520000" cy="3753555"/>
          </a:xfrm>
          <a:prstGeom prst="parallelogram">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err="1" smtClean="0"/>
              <a:t>Planlama</a:t>
            </a:r>
            <a:r>
              <a:rPr lang="en-US" sz="2400" dirty="0" smtClean="0"/>
              <a:t>, </a:t>
            </a:r>
            <a:r>
              <a:rPr lang="en-US" sz="2400" dirty="0" err="1" smtClean="0"/>
              <a:t>Geleceğe</a:t>
            </a:r>
            <a:r>
              <a:rPr lang="en-US" sz="2400" dirty="0" smtClean="0"/>
              <a:t> </a:t>
            </a:r>
            <a:r>
              <a:rPr lang="en-US" sz="2400" dirty="0" err="1" smtClean="0"/>
              <a:t>dönüktür</a:t>
            </a:r>
            <a:r>
              <a:rPr lang="en-US" sz="2400" dirty="0" smtClean="0"/>
              <a:t>.</a:t>
            </a:r>
          </a:p>
          <a:p>
            <a:pPr algn="ctr"/>
            <a:endParaRPr lang="en-US" sz="2400" dirty="0"/>
          </a:p>
        </p:txBody>
      </p:sp>
      <p:sp>
        <p:nvSpPr>
          <p:cNvPr id="14" name="Parallelogram 13"/>
          <p:cNvSpPr/>
          <p:nvPr/>
        </p:nvSpPr>
        <p:spPr>
          <a:xfrm>
            <a:off x="6384977" y="1862667"/>
            <a:ext cx="2520000" cy="3753555"/>
          </a:xfrm>
          <a:prstGeom prst="parallelogram">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dirty="0" smtClean="0"/>
          </a:p>
          <a:p>
            <a:pPr algn="ctr"/>
            <a:r>
              <a:rPr lang="en-US" sz="2400" dirty="0" err="1" smtClean="0"/>
              <a:t>Planlama</a:t>
            </a:r>
            <a:r>
              <a:rPr lang="en-US" sz="2400" dirty="0" smtClean="0"/>
              <a:t>, </a:t>
            </a:r>
            <a:r>
              <a:rPr lang="en-US" sz="2400" dirty="0" err="1" smtClean="0"/>
              <a:t>Kapsamlı</a:t>
            </a:r>
            <a:r>
              <a:rPr lang="en-US" sz="2400" dirty="0" smtClean="0"/>
              <a:t> </a:t>
            </a:r>
            <a:r>
              <a:rPr lang="en-US" sz="2400" dirty="0" err="1" smtClean="0"/>
              <a:t>ve</a:t>
            </a:r>
            <a:r>
              <a:rPr lang="en-US" sz="2400" dirty="0" smtClean="0"/>
              <a:t> </a:t>
            </a:r>
            <a:r>
              <a:rPr lang="en-US" sz="2400" dirty="0" err="1" smtClean="0"/>
              <a:t>devamlı</a:t>
            </a:r>
            <a:r>
              <a:rPr lang="en-US" sz="2400" dirty="0" smtClean="0"/>
              <a:t> </a:t>
            </a:r>
            <a:r>
              <a:rPr lang="en-US" sz="2400" dirty="0" err="1" smtClean="0"/>
              <a:t>bir</a:t>
            </a:r>
            <a:r>
              <a:rPr lang="en-US" sz="2400" dirty="0" smtClean="0"/>
              <a:t> </a:t>
            </a:r>
            <a:r>
              <a:rPr lang="en-US" sz="2400" dirty="0" err="1" smtClean="0"/>
              <a:t>faaliyettir</a:t>
            </a:r>
            <a:r>
              <a:rPr lang="en-US" sz="2400" dirty="0" smtClean="0"/>
              <a:t>.</a:t>
            </a:r>
            <a:endParaRPr lang="en-US" sz="2400" dirty="0"/>
          </a:p>
        </p:txBody>
      </p:sp>
      <p:sp>
        <p:nvSpPr>
          <p:cNvPr id="5" name="Heptagon 4"/>
          <p:cNvSpPr/>
          <p:nvPr/>
        </p:nvSpPr>
        <p:spPr>
          <a:xfrm>
            <a:off x="959560" y="1368779"/>
            <a:ext cx="815626" cy="790223"/>
          </a:xfrm>
          <a:prstGeom prst="hep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1</a:t>
            </a:r>
            <a:endParaRPr lang="en-US" sz="2400" dirty="0"/>
          </a:p>
        </p:txBody>
      </p:sp>
      <p:sp>
        <p:nvSpPr>
          <p:cNvPr id="15" name="Heptagon 14"/>
          <p:cNvSpPr/>
          <p:nvPr/>
        </p:nvSpPr>
        <p:spPr>
          <a:xfrm>
            <a:off x="2960516" y="1368778"/>
            <a:ext cx="815626" cy="790223"/>
          </a:xfrm>
          <a:prstGeom prst="hep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2</a:t>
            </a:r>
          </a:p>
        </p:txBody>
      </p:sp>
      <p:sp>
        <p:nvSpPr>
          <p:cNvPr id="16" name="Heptagon 15"/>
          <p:cNvSpPr/>
          <p:nvPr/>
        </p:nvSpPr>
        <p:spPr>
          <a:xfrm>
            <a:off x="5003804" y="1347083"/>
            <a:ext cx="815626" cy="790223"/>
          </a:xfrm>
          <a:prstGeom prst="hep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3</a:t>
            </a:r>
          </a:p>
        </p:txBody>
      </p:sp>
      <p:sp>
        <p:nvSpPr>
          <p:cNvPr id="17" name="Heptagon 16"/>
          <p:cNvSpPr/>
          <p:nvPr/>
        </p:nvSpPr>
        <p:spPr>
          <a:xfrm>
            <a:off x="7020168" y="1374423"/>
            <a:ext cx="815626" cy="790223"/>
          </a:xfrm>
          <a:prstGeom prst="hep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226651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Planlama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Resim 7"/>
          <p:cNvPicPr/>
          <p:nvPr/>
        </p:nvPicPr>
        <p:blipFill>
          <a:blip r:embed="rId3"/>
          <a:srcRect l="17007" t="22617" r="22022" b="8797"/>
          <a:stretch>
            <a:fillRect/>
          </a:stretch>
        </p:blipFill>
        <p:spPr bwMode="auto">
          <a:xfrm>
            <a:off x="367825" y="1165369"/>
            <a:ext cx="8500709" cy="4961897"/>
          </a:xfrm>
          <a:prstGeom prst="rect">
            <a:avLst/>
          </a:prstGeom>
          <a:noFill/>
          <a:ln w="9525">
            <a:noFill/>
            <a:miter lim="800000"/>
            <a:headEnd/>
            <a:tailEnd/>
          </a:ln>
        </p:spPr>
      </p:pic>
    </p:spTree>
    <p:extLst>
      <p:ext uri="{BB962C8B-B14F-4D97-AF65-F5344CB8AC3E}">
        <p14:creationId xmlns:p14="http://schemas.microsoft.com/office/powerpoint/2010/main" val="339034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err="1" smtClean="0">
                <a:solidFill>
                  <a:schemeClr val="tx2">
                    <a:lumMod val="60000"/>
                    <a:lumOff val="40000"/>
                  </a:schemeClr>
                </a:solidFill>
                <a:latin typeface="Palatino Linotype"/>
                <a:cs typeface="Palatino Linotype"/>
              </a:rPr>
              <a:t>Planlama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Evreleri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431750"/>
            <a:ext cx="8495999" cy="1938992"/>
          </a:xfrm>
          <a:prstGeom prst="rect">
            <a:avLst/>
          </a:prstGeom>
        </p:spPr>
        <p:txBody>
          <a:bodyPr wrap="square">
            <a:spAutoFit/>
          </a:bodyPr>
          <a:lstStyle/>
          <a:p>
            <a:pPr algn="just"/>
            <a:r>
              <a:rPr lang="tr-TR" sz="2400" dirty="0">
                <a:latin typeface="Palatino Linotype"/>
                <a:cs typeface="Palatino Linotype"/>
              </a:rPr>
              <a:t>Planlama süreci bir amacı ve hedefi gerçekleştirmek için alternatifler arasından en iyi hareket şeklini seçme ve geliştirme niteliği taşır. Bu açıdan planlama süreci istenen duruma uyum sağlanması için sürekli değerlendirilen ve değişiklikler gerektiren bir süreçtir.</a:t>
            </a:r>
          </a:p>
        </p:txBody>
      </p:sp>
      <p:sp>
        <p:nvSpPr>
          <p:cNvPr id="5" name="Round Diagonal Corner Rectangle 4"/>
          <p:cNvSpPr/>
          <p:nvPr/>
        </p:nvSpPr>
        <p:spPr>
          <a:xfrm>
            <a:off x="578556" y="3527778"/>
            <a:ext cx="2751666" cy="2300111"/>
          </a:xfrm>
          <a:prstGeom prst="round2Diag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lumMod val="60000"/>
                    <a:lumOff val="40000"/>
                  </a:schemeClr>
                </a:solidFill>
                <a:latin typeface="Palatino Linotype"/>
                <a:ea typeface="+mj-ea"/>
                <a:cs typeface="Palatino Linotype"/>
              </a:rPr>
              <a:t>Evre-1</a:t>
            </a:r>
            <a:r>
              <a:rPr lang="en-US" sz="2000" b="1" dirty="0" smtClean="0">
                <a:solidFill>
                  <a:schemeClr val="tx2">
                    <a:lumMod val="60000"/>
                    <a:lumOff val="40000"/>
                  </a:schemeClr>
                </a:solidFill>
                <a:latin typeface="Palatino Linotype"/>
                <a:ea typeface="+mj-ea"/>
                <a:cs typeface="Palatino Linotype"/>
              </a:rPr>
              <a:t>:</a:t>
            </a:r>
          </a:p>
          <a:p>
            <a:pPr algn="ctr"/>
            <a:endParaRPr lang="en-US" sz="2000" b="1" dirty="0" smtClean="0">
              <a:solidFill>
                <a:schemeClr val="tx2">
                  <a:lumMod val="60000"/>
                  <a:lumOff val="40000"/>
                </a:schemeClr>
              </a:solidFill>
              <a:latin typeface="Palatino Linotype"/>
              <a:ea typeface="+mj-ea"/>
              <a:cs typeface="Palatino Linotype"/>
            </a:endParaRPr>
          </a:p>
          <a:p>
            <a:pPr algn="ctr"/>
            <a:r>
              <a:rPr lang="en-US" sz="2000" b="1" dirty="0" err="1" smtClean="0">
                <a:solidFill>
                  <a:schemeClr val="tx2">
                    <a:lumMod val="60000"/>
                    <a:lumOff val="40000"/>
                  </a:schemeClr>
                </a:solidFill>
                <a:latin typeface="Palatino Linotype"/>
                <a:ea typeface="+mj-ea"/>
                <a:cs typeface="Palatino Linotype"/>
              </a:rPr>
              <a:t>Amaç</a:t>
            </a:r>
            <a:r>
              <a:rPr lang="en-US" sz="2000" b="1" dirty="0" smtClean="0">
                <a:solidFill>
                  <a:schemeClr val="tx2">
                    <a:lumMod val="60000"/>
                    <a:lumOff val="40000"/>
                  </a:schemeClr>
                </a:solidFill>
                <a:latin typeface="Palatino Linotype"/>
                <a:ea typeface="+mj-ea"/>
                <a:cs typeface="Palatino Linotype"/>
              </a:rPr>
              <a:t> </a:t>
            </a:r>
            <a:r>
              <a:rPr lang="en-US" sz="2000" b="1" dirty="0" err="1" smtClean="0">
                <a:solidFill>
                  <a:schemeClr val="tx2">
                    <a:lumMod val="60000"/>
                    <a:lumOff val="40000"/>
                  </a:schemeClr>
                </a:solidFill>
                <a:latin typeface="Palatino Linotype"/>
                <a:ea typeface="+mj-ea"/>
                <a:cs typeface="Palatino Linotype"/>
              </a:rPr>
              <a:t>ve</a:t>
            </a:r>
            <a:r>
              <a:rPr lang="en-US" sz="2000" b="1" dirty="0" smtClean="0">
                <a:solidFill>
                  <a:schemeClr val="tx2">
                    <a:lumMod val="60000"/>
                    <a:lumOff val="40000"/>
                  </a:schemeClr>
                </a:solidFill>
                <a:latin typeface="Palatino Linotype"/>
                <a:ea typeface="+mj-ea"/>
                <a:cs typeface="Palatino Linotype"/>
              </a:rPr>
              <a:t> </a:t>
            </a:r>
            <a:r>
              <a:rPr lang="en-US" sz="2000" b="1" dirty="0" err="1" smtClean="0">
                <a:solidFill>
                  <a:schemeClr val="tx2">
                    <a:lumMod val="60000"/>
                    <a:lumOff val="40000"/>
                  </a:schemeClr>
                </a:solidFill>
                <a:latin typeface="Palatino Linotype"/>
                <a:ea typeface="+mj-ea"/>
                <a:cs typeface="Palatino Linotype"/>
              </a:rPr>
              <a:t>Hedeflerin</a:t>
            </a:r>
            <a:r>
              <a:rPr lang="en-US" sz="2000" b="1" dirty="0" smtClean="0">
                <a:solidFill>
                  <a:schemeClr val="tx2">
                    <a:lumMod val="60000"/>
                    <a:lumOff val="40000"/>
                  </a:schemeClr>
                </a:solidFill>
                <a:latin typeface="Palatino Linotype"/>
                <a:ea typeface="+mj-ea"/>
                <a:cs typeface="Palatino Linotype"/>
              </a:rPr>
              <a:t> </a:t>
            </a:r>
            <a:r>
              <a:rPr lang="en-US" sz="2000" b="1" dirty="0" err="1" smtClean="0">
                <a:solidFill>
                  <a:schemeClr val="tx2">
                    <a:lumMod val="60000"/>
                    <a:lumOff val="40000"/>
                  </a:schemeClr>
                </a:solidFill>
                <a:latin typeface="Palatino Linotype"/>
                <a:ea typeface="+mj-ea"/>
                <a:cs typeface="Palatino Linotype"/>
              </a:rPr>
              <a:t>Belirlenmesi</a:t>
            </a:r>
            <a:endParaRPr lang="en-US" sz="2000" b="1" dirty="0" smtClean="0">
              <a:solidFill>
                <a:schemeClr val="tx2">
                  <a:lumMod val="60000"/>
                  <a:lumOff val="40000"/>
                </a:schemeClr>
              </a:solidFill>
              <a:latin typeface="Palatino Linotype"/>
              <a:ea typeface="+mj-ea"/>
              <a:cs typeface="Palatino Linotype"/>
            </a:endParaRPr>
          </a:p>
          <a:p>
            <a:pPr algn="ctr"/>
            <a:endParaRPr lang="en-US" sz="2000" b="1" dirty="0">
              <a:solidFill>
                <a:schemeClr val="tx2">
                  <a:lumMod val="60000"/>
                  <a:lumOff val="40000"/>
                </a:schemeClr>
              </a:solidFill>
              <a:latin typeface="Palatino Linotype"/>
              <a:ea typeface="+mj-ea"/>
              <a:cs typeface="Palatino Linotype"/>
            </a:endParaRPr>
          </a:p>
          <a:p>
            <a:pPr algn="ctr"/>
            <a:endParaRPr lang="en-US" sz="2000" b="1" dirty="0">
              <a:solidFill>
                <a:schemeClr val="tx2">
                  <a:lumMod val="60000"/>
                  <a:lumOff val="40000"/>
                </a:schemeClr>
              </a:solidFill>
              <a:latin typeface="Palatino Linotype"/>
              <a:ea typeface="+mj-ea"/>
              <a:cs typeface="Palatino Linotype"/>
            </a:endParaRPr>
          </a:p>
        </p:txBody>
      </p:sp>
      <p:sp>
        <p:nvSpPr>
          <p:cNvPr id="9" name="Round Diagonal Corner Rectangle 8"/>
          <p:cNvSpPr/>
          <p:nvPr/>
        </p:nvSpPr>
        <p:spPr>
          <a:xfrm>
            <a:off x="3386666" y="3527778"/>
            <a:ext cx="2751666" cy="2300111"/>
          </a:xfrm>
          <a:prstGeom prst="round2Diag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smtClean="0">
              <a:solidFill>
                <a:schemeClr val="tx2">
                  <a:lumMod val="60000"/>
                  <a:lumOff val="40000"/>
                </a:schemeClr>
              </a:solidFill>
              <a:latin typeface="Palatino Linotype"/>
              <a:cs typeface="Palatino Linotype"/>
            </a:endParaRPr>
          </a:p>
          <a:p>
            <a:pPr algn="ctr"/>
            <a:r>
              <a:rPr lang="en-US" sz="2000" b="1" dirty="0" smtClean="0">
                <a:solidFill>
                  <a:schemeClr val="tx2">
                    <a:lumMod val="60000"/>
                    <a:lumOff val="40000"/>
                  </a:schemeClr>
                </a:solidFill>
                <a:latin typeface="Palatino Linotype"/>
                <a:cs typeface="Palatino Linotype"/>
              </a:rPr>
              <a:t>Evre-2:</a:t>
            </a:r>
          </a:p>
          <a:p>
            <a:pPr algn="ctr"/>
            <a:endParaRPr lang="en-US" sz="2000" b="1" dirty="0" smtClean="0">
              <a:solidFill>
                <a:schemeClr val="tx2">
                  <a:lumMod val="60000"/>
                  <a:lumOff val="40000"/>
                </a:schemeClr>
              </a:solidFill>
              <a:latin typeface="Palatino Linotype"/>
              <a:cs typeface="Palatino Linotype"/>
            </a:endParaRPr>
          </a:p>
          <a:p>
            <a:pPr algn="ctr"/>
            <a:r>
              <a:rPr lang="en-US" sz="2000" b="1" dirty="0" err="1" smtClean="0">
                <a:solidFill>
                  <a:schemeClr val="tx2">
                    <a:lumMod val="60000"/>
                    <a:lumOff val="40000"/>
                  </a:schemeClr>
                </a:solidFill>
                <a:latin typeface="Palatino Linotype"/>
                <a:cs typeface="Palatino Linotype"/>
              </a:rPr>
              <a:t>Amaçlara</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Ulaşılacak</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Alternatif</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Yolların</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Belirlenmesi</a:t>
            </a:r>
            <a:endParaRPr lang="en-US" sz="2000" b="1" dirty="0">
              <a:solidFill>
                <a:schemeClr val="tx2">
                  <a:lumMod val="60000"/>
                  <a:lumOff val="40000"/>
                </a:schemeClr>
              </a:solidFill>
              <a:latin typeface="Palatino Linotype"/>
              <a:cs typeface="Palatino Linotype"/>
            </a:endParaRPr>
          </a:p>
          <a:p>
            <a:pPr algn="ctr"/>
            <a:endParaRPr lang="en-US" dirty="0"/>
          </a:p>
        </p:txBody>
      </p:sp>
      <p:sp>
        <p:nvSpPr>
          <p:cNvPr id="10" name="Round Diagonal Corner Rectangle 9"/>
          <p:cNvSpPr/>
          <p:nvPr/>
        </p:nvSpPr>
        <p:spPr>
          <a:xfrm>
            <a:off x="6201534" y="3499556"/>
            <a:ext cx="2751666" cy="2300111"/>
          </a:xfrm>
          <a:prstGeom prst="round2Diag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lumMod val="60000"/>
                    <a:lumOff val="40000"/>
                  </a:schemeClr>
                </a:solidFill>
                <a:latin typeface="Palatino Linotype"/>
                <a:cs typeface="Palatino Linotype"/>
              </a:rPr>
              <a:t>Evre</a:t>
            </a:r>
            <a:r>
              <a:rPr lang="en-US" sz="2000" b="1" dirty="0" smtClean="0">
                <a:solidFill>
                  <a:schemeClr val="tx2">
                    <a:lumMod val="60000"/>
                    <a:lumOff val="40000"/>
                  </a:schemeClr>
                </a:solidFill>
                <a:latin typeface="Palatino Linotype"/>
                <a:cs typeface="Palatino Linotype"/>
              </a:rPr>
              <a:t>-3:</a:t>
            </a:r>
          </a:p>
          <a:p>
            <a:pPr algn="ctr"/>
            <a:endParaRPr lang="en-US" sz="2000" b="1" dirty="0" smtClean="0">
              <a:solidFill>
                <a:schemeClr val="tx2">
                  <a:lumMod val="60000"/>
                  <a:lumOff val="40000"/>
                </a:schemeClr>
              </a:solidFill>
              <a:latin typeface="Palatino Linotype"/>
              <a:cs typeface="Palatino Linotype"/>
            </a:endParaRPr>
          </a:p>
          <a:p>
            <a:pPr algn="ctr"/>
            <a:r>
              <a:rPr lang="en-US" sz="2000" b="1" dirty="0" err="1" smtClean="0">
                <a:solidFill>
                  <a:schemeClr val="tx2">
                    <a:lumMod val="60000"/>
                    <a:lumOff val="40000"/>
                  </a:schemeClr>
                </a:solidFill>
                <a:latin typeface="Palatino Linotype"/>
                <a:cs typeface="Palatino Linotype"/>
              </a:rPr>
              <a:t>Alternatifler</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Arasında</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Seçim</a:t>
            </a:r>
            <a:r>
              <a:rPr lang="en-US" sz="2000" b="1" dirty="0" smtClean="0">
                <a:solidFill>
                  <a:schemeClr val="tx2">
                    <a:lumMod val="60000"/>
                    <a:lumOff val="40000"/>
                  </a:schemeClr>
                </a:solidFill>
                <a:latin typeface="Palatino Linotype"/>
                <a:cs typeface="Palatino Linotype"/>
              </a:rPr>
              <a:t> </a:t>
            </a:r>
            <a:r>
              <a:rPr lang="en-US" sz="2000" b="1" dirty="0" err="1" smtClean="0">
                <a:solidFill>
                  <a:schemeClr val="tx2">
                    <a:lumMod val="60000"/>
                    <a:lumOff val="40000"/>
                  </a:schemeClr>
                </a:solidFill>
                <a:latin typeface="Palatino Linotype"/>
                <a:cs typeface="Palatino Linotype"/>
              </a:rPr>
              <a:t>Yapma</a:t>
            </a:r>
            <a:endParaRPr lang="en-US" sz="2000" b="1" dirty="0">
              <a:solidFill>
                <a:schemeClr val="tx2">
                  <a:lumMod val="60000"/>
                  <a:lumOff val="40000"/>
                </a:schemeClr>
              </a:solidFill>
              <a:latin typeface="Palatino Linotype"/>
              <a:cs typeface="Palatino Linotype"/>
            </a:endParaRPr>
          </a:p>
          <a:p>
            <a:pPr algn="ctr"/>
            <a:endParaRPr lang="en-US" dirty="0"/>
          </a:p>
        </p:txBody>
      </p:sp>
    </p:spTree>
    <p:extLst>
      <p:ext uri="{BB962C8B-B14F-4D97-AF65-F5344CB8AC3E}">
        <p14:creationId xmlns:p14="http://schemas.microsoft.com/office/powerpoint/2010/main" val="241871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normAutofit/>
          </a:bodyPr>
          <a:lstStyle/>
          <a:p>
            <a:pPr algn="l"/>
            <a:r>
              <a:rPr lang="en-US" sz="2700" b="1" dirty="0" smtClean="0">
                <a:solidFill>
                  <a:schemeClr val="tx2">
                    <a:lumMod val="60000"/>
                    <a:lumOff val="40000"/>
                  </a:schemeClr>
                </a:solidFill>
                <a:latin typeface="Palatino Linotype"/>
                <a:cs typeface="Palatino Linotype"/>
              </a:rPr>
              <a:t>Plan </a:t>
            </a:r>
            <a:r>
              <a:rPr lang="en-US" sz="2700" b="1" dirty="0" err="1" smtClean="0">
                <a:solidFill>
                  <a:schemeClr val="tx2">
                    <a:lumMod val="60000"/>
                    <a:lumOff val="40000"/>
                  </a:schemeClr>
                </a:solidFill>
                <a:latin typeface="Palatino Linotype"/>
                <a:cs typeface="Palatino Linotype"/>
              </a:rPr>
              <a:t>Çeşitleri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Folded Corner 10"/>
          <p:cNvSpPr/>
          <p:nvPr/>
        </p:nvSpPr>
        <p:spPr>
          <a:xfrm>
            <a:off x="174979" y="2135716"/>
            <a:ext cx="2159996" cy="2309283"/>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tr-TR" sz="1400" b="1" dirty="0" smtClean="0">
              <a:solidFill>
                <a:schemeClr val="bg1"/>
              </a:solidFill>
              <a:latin typeface="Palatino Linotype"/>
              <a:cs typeface="Palatino Linotype"/>
            </a:endParaRPr>
          </a:p>
          <a:p>
            <a:r>
              <a:rPr lang="tr-TR" sz="1400" b="1" dirty="0" smtClean="0">
                <a:solidFill>
                  <a:schemeClr val="bg1"/>
                </a:solidFill>
                <a:latin typeface="Palatino Linotype"/>
                <a:cs typeface="Palatino Linotype"/>
              </a:rPr>
              <a:t>1. Uzun Süreli Planlar</a:t>
            </a:r>
            <a:endParaRPr lang="en-US" sz="1400" b="1" dirty="0">
              <a:solidFill>
                <a:schemeClr val="bg1"/>
              </a:solidFill>
              <a:latin typeface="Palatino Linotype"/>
              <a:cs typeface="Palatino Linotype"/>
            </a:endParaRPr>
          </a:p>
          <a:p>
            <a:r>
              <a:rPr lang="en-US" sz="1400" b="1" dirty="0" smtClean="0">
                <a:solidFill>
                  <a:schemeClr val="bg1"/>
                </a:solidFill>
                <a:latin typeface="Palatino Linotype"/>
                <a:cs typeface="Palatino Linotype"/>
              </a:rPr>
              <a:t>2. </a:t>
            </a:r>
            <a:r>
              <a:rPr lang="en-US" sz="1400" b="1" dirty="0" err="1" smtClean="0">
                <a:solidFill>
                  <a:schemeClr val="bg1"/>
                </a:solidFill>
                <a:latin typeface="Palatino Linotype"/>
                <a:cs typeface="Palatino Linotype"/>
              </a:rPr>
              <a:t>Orta</a:t>
            </a:r>
            <a:r>
              <a:rPr lang="en-US" sz="1400" b="1" dirty="0" smtClean="0">
                <a:solidFill>
                  <a:schemeClr val="bg1"/>
                </a:solidFill>
                <a:latin typeface="Palatino Linotype"/>
                <a:cs typeface="Palatino Linotype"/>
              </a:rPr>
              <a:t> </a:t>
            </a:r>
            <a:r>
              <a:rPr lang="en-US" sz="1400" b="1" dirty="0" err="1" smtClean="0">
                <a:solidFill>
                  <a:schemeClr val="bg1"/>
                </a:solidFill>
                <a:latin typeface="Palatino Linotype"/>
                <a:cs typeface="Palatino Linotype"/>
              </a:rPr>
              <a:t>Süreli</a:t>
            </a:r>
            <a:r>
              <a:rPr lang="en-US" sz="1400" b="1" dirty="0" smtClean="0">
                <a:solidFill>
                  <a:schemeClr val="bg1"/>
                </a:solidFill>
                <a:latin typeface="Palatino Linotype"/>
                <a:cs typeface="Palatino Linotype"/>
              </a:rPr>
              <a:t> </a:t>
            </a:r>
            <a:r>
              <a:rPr lang="en-US" sz="1400" b="1" dirty="0" err="1" smtClean="0">
                <a:solidFill>
                  <a:schemeClr val="bg1"/>
                </a:solidFill>
                <a:latin typeface="Palatino Linotype"/>
                <a:cs typeface="Palatino Linotype"/>
              </a:rPr>
              <a:t>Planlar</a:t>
            </a:r>
            <a:endParaRPr lang="en-US" sz="1400" b="1" dirty="0" smtClean="0">
              <a:solidFill>
                <a:schemeClr val="bg1"/>
              </a:solidFill>
              <a:latin typeface="Palatino Linotype"/>
              <a:cs typeface="Palatino Linotype"/>
            </a:endParaRPr>
          </a:p>
          <a:p>
            <a:r>
              <a:rPr lang="tr-TR" sz="1400" b="1" dirty="0" smtClean="0">
                <a:solidFill>
                  <a:schemeClr val="bg1"/>
                </a:solidFill>
                <a:latin typeface="Palatino Linotype"/>
                <a:cs typeface="Palatino Linotype"/>
              </a:rPr>
              <a:t>3. Kısa süreli Planlar</a:t>
            </a:r>
          </a:p>
        </p:txBody>
      </p:sp>
      <p:sp>
        <p:nvSpPr>
          <p:cNvPr id="12" name="Oval 11"/>
          <p:cNvSpPr>
            <a:spLocks/>
          </p:cNvSpPr>
          <p:nvPr/>
        </p:nvSpPr>
        <p:spPr>
          <a:xfrm>
            <a:off x="632176" y="1545164"/>
            <a:ext cx="1331998"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latin typeface="Palatino Linotype"/>
                <a:cs typeface="Palatino Linotype"/>
              </a:rPr>
              <a:t>Sürelerine</a:t>
            </a:r>
            <a:r>
              <a:rPr lang="en-US" sz="1200" b="1" dirty="0" smtClean="0">
                <a:latin typeface="Palatino Linotype"/>
                <a:cs typeface="Palatino Linotype"/>
              </a:rPr>
              <a:t> </a:t>
            </a:r>
            <a:r>
              <a:rPr lang="en-US" sz="1200" b="1" dirty="0" err="1" smtClean="0">
                <a:latin typeface="Palatino Linotype"/>
                <a:cs typeface="Palatino Linotype"/>
              </a:rPr>
              <a:t>Göre</a:t>
            </a:r>
            <a:r>
              <a:rPr lang="en-US" sz="1200" b="1" dirty="0" smtClean="0">
                <a:latin typeface="Palatino Linotype"/>
                <a:cs typeface="Palatino Linotype"/>
              </a:rPr>
              <a:t> </a:t>
            </a:r>
            <a:r>
              <a:rPr lang="en-US" sz="1200" b="1" dirty="0" err="1" smtClean="0">
                <a:latin typeface="Palatino Linotype"/>
                <a:cs typeface="Palatino Linotype"/>
              </a:rPr>
              <a:t>Planlar</a:t>
            </a:r>
            <a:endParaRPr lang="en-US" sz="1200" b="1" dirty="0">
              <a:latin typeface="Palatino Linotype"/>
              <a:cs typeface="Palatino Linotype"/>
            </a:endParaRPr>
          </a:p>
        </p:txBody>
      </p:sp>
      <p:sp>
        <p:nvSpPr>
          <p:cNvPr id="13" name="Folded Corner 12"/>
          <p:cNvSpPr/>
          <p:nvPr/>
        </p:nvSpPr>
        <p:spPr>
          <a:xfrm>
            <a:off x="2387595" y="2118785"/>
            <a:ext cx="2159996" cy="2326214"/>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rgbClr val="FFFFFF"/>
                </a:solidFill>
                <a:latin typeface="Palatino Linotype"/>
                <a:cs typeface="Palatino Linotype"/>
              </a:rPr>
              <a:t>1. </a:t>
            </a:r>
            <a:r>
              <a:rPr lang="tr-TR" sz="1400" b="1" dirty="0" smtClean="0">
                <a:solidFill>
                  <a:srgbClr val="FFFFFF"/>
                </a:solidFill>
                <a:latin typeface="Palatino Linotype"/>
                <a:cs typeface="Palatino Linotype"/>
              </a:rPr>
              <a:t>Demokratik Planlar</a:t>
            </a:r>
          </a:p>
          <a:p>
            <a:r>
              <a:rPr lang="tr-TR" sz="1400" b="1" dirty="0" smtClean="0">
                <a:solidFill>
                  <a:srgbClr val="FFFFFF"/>
                </a:solidFill>
                <a:latin typeface="Palatino Linotype"/>
                <a:cs typeface="Palatino Linotype"/>
              </a:rPr>
              <a:t>2. Zorlayıcı Planlar</a:t>
            </a:r>
            <a:endParaRPr lang="en-US" sz="1400" b="1" dirty="0">
              <a:solidFill>
                <a:srgbClr val="FFFFFF"/>
              </a:solidFill>
              <a:latin typeface="Palatino Linotype"/>
              <a:cs typeface="Palatino Linotype"/>
            </a:endParaRPr>
          </a:p>
        </p:txBody>
      </p:sp>
      <p:sp>
        <p:nvSpPr>
          <p:cNvPr id="14" name="Oval 13"/>
          <p:cNvSpPr>
            <a:spLocks/>
          </p:cNvSpPr>
          <p:nvPr/>
        </p:nvSpPr>
        <p:spPr>
          <a:xfrm>
            <a:off x="2844792" y="1528232"/>
            <a:ext cx="1331998"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latin typeface="Palatino Linotype"/>
                <a:cs typeface="Palatino Linotype"/>
              </a:rPr>
              <a:t>Uygulama</a:t>
            </a:r>
            <a:r>
              <a:rPr lang="en-US" sz="1200" b="1" dirty="0" smtClean="0">
                <a:latin typeface="Palatino Linotype"/>
                <a:cs typeface="Palatino Linotype"/>
              </a:rPr>
              <a:t> </a:t>
            </a:r>
            <a:r>
              <a:rPr lang="en-US" sz="1200" b="1" dirty="0" err="1" smtClean="0">
                <a:latin typeface="Palatino Linotype"/>
                <a:cs typeface="Palatino Linotype"/>
              </a:rPr>
              <a:t>Şekline</a:t>
            </a:r>
            <a:r>
              <a:rPr lang="en-US" sz="1200" b="1" dirty="0" smtClean="0">
                <a:latin typeface="Palatino Linotype"/>
                <a:cs typeface="Palatino Linotype"/>
              </a:rPr>
              <a:t> </a:t>
            </a:r>
            <a:r>
              <a:rPr lang="en-US" sz="1200" b="1" dirty="0" err="1" smtClean="0">
                <a:latin typeface="Palatino Linotype"/>
                <a:cs typeface="Palatino Linotype"/>
              </a:rPr>
              <a:t>Göre</a:t>
            </a:r>
            <a:r>
              <a:rPr lang="en-US" sz="1200" b="1" dirty="0" smtClean="0">
                <a:latin typeface="Palatino Linotype"/>
                <a:cs typeface="Palatino Linotype"/>
              </a:rPr>
              <a:t> </a:t>
            </a:r>
            <a:r>
              <a:rPr lang="en-US" sz="1200" b="1" dirty="0" err="1" smtClean="0">
                <a:latin typeface="Palatino Linotype"/>
                <a:cs typeface="Palatino Linotype"/>
              </a:rPr>
              <a:t>Planlar</a:t>
            </a:r>
            <a:endParaRPr lang="en-US" sz="1200" b="1" dirty="0">
              <a:latin typeface="Palatino Linotype"/>
              <a:cs typeface="Palatino Linotype"/>
            </a:endParaRPr>
          </a:p>
        </p:txBody>
      </p:sp>
      <p:sp>
        <p:nvSpPr>
          <p:cNvPr id="15" name="Folded Corner 14"/>
          <p:cNvSpPr/>
          <p:nvPr/>
        </p:nvSpPr>
        <p:spPr>
          <a:xfrm>
            <a:off x="4614328" y="2118785"/>
            <a:ext cx="2159996" cy="2326214"/>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FF"/>
              </a:solidFill>
              <a:latin typeface="Palatino Linotype"/>
              <a:cs typeface="Palatino Linotype"/>
            </a:endParaRPr>
          </a:p>
          <a:p>
            <a:r>
              <a:rPr lang="en-US" sz="1400" b="1" dirty="0" smtClean="0">
                <a:solidFill>
                  <a:srgbClr val="FFFFFF"/>
                </a:solidFill>
                <a:latin typeface="Palatino Linotype"/>
                <a:cs typeface="Palatino Linotype"/>
              </a:rPr>
              <a:t>1. </a:t>
            </a:r>
            <a:r>
              <a:rPr lang="tr-TR" sz="1400" b="1" dirty="0" smtClean="0">
                <a:solidFill>
                  <a:srgbClr val="FFFFFF"/>
                </a:solidFill>
                <a:latin typeface="Palatino Linotype"/>
                <a:cs typeface="Palatino Linotype"/>
              </a:rPr>
              <a:t>Yazılı Planlar</a:t>
            </a:r>
          </a:p>
          <a:p>
            <a:r>
              <a:rPr lang="tr-TR" sz="1400" b="1" dirty="0" smtClean="0">
                <a:solidFill>
                  <a:srgbClr val="FFFFFF"/>
                </a:solidFill>
                <a:latin typeface="Palatino Linotype"/>
                <a:cs typeface="Palatino Linotype"/>
              </a:rPr>
              <a:t>2. Yazılı Olmayan Planlar</a:t>
            </a:r>
            <a:endParaRPr lang="en-US" sz="1400" b="1" dirty="0">
              <a:solidFill>
                <a:srgbClr val="FFFFFF"/>
              </a:solidFill>
              <a:latin typeface="Palatino Linotype"/>
              <a:cs typeface="Palatino Linotype"/>
            </a:endParaRPr>
          </a:p>
        </p:txBody>
      </p:sp>
      <p:sp>
        <p:nvSpPr>
          <p:cNvPr id="16" name="Oval 15"/>
          <p:cNvSpPr>
            <a:spLocks/>
          </p:cNvSpPr>
          <p:nvPr/>
        </p:nvSpPr>
        <p:spPr>
          <a:xfrm>
            <a:off x="5071525" y="1528232"/>
            <a:ext cx="1331998"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latin typeface="Palatino Linotype"/>
                <a:cs typeface="Palatino Linotype"/>
              </a:rPr>
              <a:t>Biçim</a:t>
            </a:r>
            <a:r>
              <a:rPr lang="en-US" sz="1200" b="1" dirty="0" smtClean="0">
                <a:latin typeface="Palatino Linotype"/>
                <a:cs typeface="Palatino Linotype"/>
              </a:rPr>
              <a:t> </a:t>
            </a:r>
            <a:r>
              <a:rPr lang="en-US" sz="1200" b="1" dirty="0" err="1" smtClean="0">
                <a:latin typeface="Palatino Linotype"/>
                <a:cs typeface="Palatino Linotype"/>
              </a:rPr>
              <a:t>Yönünden</a:t>
            </a:r>
            <a:r>
              <a:rPr lang="en-US" sz="1200" b="1" dirty="0" smtClean="0">
                <a:latin typeface="Palatino Linotype"/>
                <a:cs typeface="Palatino Linotype"/>
              </a:rPr>
              <a:t> </a:t>
            </a:r>
            <a:r>
              <a:rPr lang="en-US" sz="1200" b="1" dirty="0" err="1" smtClean="0">
                <a:latin typeface="Palatino Linotype"/>
                <a:cs typeface="Palatino Linotype"/>
              </a:rPr>
              <a:t>Planlar</a:t>
            </a:r>
            <a:endParaRPr lang="en-US" sz="1200" b="1" dirty="0">
              <a:latin typeface="Palatino Linotype"/>
              <a:cs typeface="Palatino Linotype"/>
            </a:endParaRPr>
          </a:p>
        </p:txBody>
      </p:sp>
      <p:sp>
        <p:nvSpPr>
          <p:cNvPr id="17" name="Folded Corner 16"/>
          <p:cNvSpPr/>
          <p:nvPr/>
        </p:nvSpPr>
        <p:spPr>
          <a:xfrm>
            <a:off x="6845613" y="2115338"/>
            <a:ext cx="2159996" cy="2329661"/>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latin typeface="Palatino Linotype"/>
              <a:cs typeface="Palatino Linotype"/>
            </a:endParaRPr>
          </a:p>
          <a:p>
            <a:pPr algn="ctr"/>
            <a:endParaRPr lang="en-US" sz="1200" b="1" dirty="0">
              <a:latin typeface="Palatino Linotype"/>
              <a:cs typeface="Palatino Linotype"/>
            </a:endParaRPr>
          </a:p>
          <a:p>
            <a:r>
              <a:rPr lang="tr-TR" sz="1400" b="1" dirty="0" smtClean="0">
                <a:solidFill>
                  <a:srgbClr val="FFFFFF"/>
                </a:solidFill>
                <a:latin typeface="Palatino Linotype"/>
                <a:cs typeface="Palatino Linotype"/>
              </a:rPr>
              <a:t>1. Bir Kez Kullanılan Planlar</a:t>
            </a:r>
          </a:p>
          <a:p>
            <a:r>
              <a:rPr lang="tr-TR" sz="1400" b="1" dirty="0" smtClean="0">
                <a:solidFill>
                  <a:srgbClr val="FFFFFF"/>
                </a:solidFill>
                <a:latin typeface="Palatino Linotype"/>
                <a:cs typeface="Palatino Linotype"/>
              </a:rPr>
              <a:t>2. Sürekli Planlar</a:t>
            </a:r>
            <a:endParaRPr lang="en-US" sz="1400" b="1" dirty="0">
              <a:solidFill>
                <a:srgbClr val="FFFFFF"/>
              </a:solidFill>
              <a:latin typeface="Palatino Linotype"/>
              <a:cs typeface="Palatino Linotype"/>
            </a:endParaRPr>
          </a:p>
        </p:txBody>
      </p:sp>
      <p:sp>
        <p:nvSpPr>
          <p:cNvPr id="18" name="Oval 17"/>
          <p:cNvSpPr>
            <a:spLocks/>
          </p:cNvSpPr>
          <p:nvPr/>
        </p:nvSpPr>
        <p:spPr>
          <a:xfrm>
            <a:off x="7302810" y="1524785"/>
            <a:ext cx="1331998"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latin typeface="Palatino Linotype"/>
                <a:cs typeface="Palatino Linotype"/>
              </a:rPr>
              <a:t>Kullanım</a:t>
            </a:r>
            <a:r>
              <a:rPr lang="en-US" sz="1200" b="1" dirty="0" smtClean="0">
                <a:latin typeface="Palatino Linotype"/>
                <a:cs typeface="Palatino Linotype"/>
              </a:rPr>
              <a:t> </a:t>
            </a:r>
            <a:r>
              <a:rPr lang="en-US" sz="1200" b="1" dirty="0" err="1" smtClean="0">
                <a:latin typeface="Palatino Linotype"/>
                <a:cs typeface="Palatino Linotype"/>
              </a:rPr>
              <a:t>Biçimine</a:t>
            </a:r>
            <a:r>
              <a:rPr lang="en-US" sz="1200" b="1" dirty="0">
                <a:latin typeface="Palatino Linotype"/>
                <a:cs typeface="Palatino Linotype"/>
              </a:rPr>
              <a:t> </a:t>
            </a:r>
            <a:r>
              <a:rPr lang="en-US" sz="1200" b="1" dirty="0" err="1" smtClean="0">
                <a:latin typeface="Palatino Linotype"/>
                <a:cs typeface="Palatino Linotype"/>
              </a:rPr>
              <a:t>Göre</a:t>
            </a:r>
            <a:r>
              <a:rPr lang="en-US" sz="1200" b="1" dirty="0" smtClean="0">
                <a:latin typeface="Palatino Linotype"/>
                <a:cs typeface="Palatino Linotype"/>
              </a:rPr>
              <a:t> </a:t>
            </a:r>
            <a:r>
              <a:rPr lang="en-US" sz="1200" b="1" dirty="0" err="1" smtClean="0">
                <a:latin typeface="Palatino Linotype"/>
                <a:cs typeface="Palatino Linotype"/>
              </a:rPr>
              <a:t>Planlar</a:t>
            </a:r>
            <a:endParaRPr lang="en-US" sz="1200" b="1" dirty="0">
              <a:latin typeface="Palatino Linotype"/>
              <a:cs typeface="Palatino Linotype"/>
            </a:endParaRPr>
          </a:p>
        </p:txBody>
      </p:sp>
    </p:spTree>
    <p:extLst>
      <p:ext uri="{BB962C8B-B14F-4D97-AF65-F5344CB8AC3E}">
        <p14:creationId xmlns:p14="http://schemas.microsoft.com/office/powerpoint/2010/main" val="3188629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4980</TotalTime>
  <Words>950</Words>
  <Application>Microsoft Office PowerPoint</Application>
  <PresentationFormat>Ekran Gösterisi (4:3)</PresentationFormat>
  <Paragraphs>176</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20</vt:i4>
      </vt:variant>
    </vt:vector>
  </HeadingPairs>
  <TitlesOfParts>
    <vt:vector size="29"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Yönetim ve Organizasyon</vt:lpstr>
      <vt:lpstr>İçindekiler</vt:lpstr>
      <vt:lpstr>Plan nedir?</vt:lpstr>
      <vt:lpstr>Planlama nedir?</vt:lpstr>
      <vt:lpstr>Planlamanın Özellikleri</vt:lpstr>
      <vt:lpstr>Planlama Süreci</vt:lpstr>
      <vt:lpstr>Planlama Sürecinin Evreleri</vt:lpstr>
      <vt:lpstr>Plan Çeşitleri</vt:lpstr>
      <vt:lpstr>Stratejik Planlama</vt:lpstr>
      <vt:lpstr>Stratejik Planlama Sürecinin Evreleri</vt:lpstr>
      <vt:lpstr>Stratejik Planlama Adımları</vt:lpstr>
      <vt:lpstr>Misyon ve Amaçların Belirlenmesi</vt:lpstr>
      <vt:lpstr>SWOT Analizi</vt:lpstr>
      <vt:lpstr>Dış Çevre Analizi (Fırsatlar ve Tehditler)</vt:lpstr>
      <vt:lpstr>İç Çevre Analizi (Üstünlükler ve Zayıflıklar)</vt:lpstr>
      <vt:lpstr>Stratejik Alternatiflerin Geliştirilmesi</vt:lpstr>
      <vt:lpstr>Strateji Seçimi</vt:lpstr>
      <vt:lpstr>Uygulama ve Kontrol</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82</cp:revision>
  <dcterms:created xsi:type="dcterms:W3CDTF">2017-07-29T12:11:26Z</dcterms:created>
  <dcterms:modified xsi:type="dcterms:W3CDTF">2020-03-04T14:19:44Z</dcterms:modified>
</cp:coreProperties>
</file>