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3" r:id="rId26"/>
    <p:sldId id="284" r:id="rId27"/>
    <p:sldId id="286" r:id="rId28"/>
    <p:sldId id="287" r:id="rId29"/>
    <p:sldId id="288" r:id="rId30"/>
    <p:sldId id="290" r:id="rId31"/>
    <p:sldId id="291" r:id="rId32"/>
    <p:sldId id="293" r:id="rId33"/>
    <p:sldId id="295" r:id="rId34"/>
    <p:sldId id="296" r:id="rId35"/>
    <p:sldId id="297" r:id="rId3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fld id="{A23720DD-5B6D-40BF-8493-A6B52D484E6B}" type="datetimeFigureOut">
              <a:rPr lang="tr-TR" smtClean="0"/>
              <a:t>06.05.2020</a:t>
            </a:fld>
            <a:endParaRPr lang="tr-TR"/>
          </a:p>
        </p:txBody>
      </p:sp>
      <p:sp>
        <p:nvSpPr>
          <p:cNvPr id="5" name="Altbilgi Yer Tutucusu 4"/>
          <p:cNvSpPr>
            <a:spLocks noGrp="1"/>
          </p:cNvSpPr>
          <p:nvPr>
            <p:ph type="ftr" sz="quarter" idx="11"/>
          </p:nvPr>
        </p:nvSpPr>
        <p:spPr/>
        <p:txBody>
          <a:bodyPr/>
          <a:lstStyle>
            <a:lvl1pPr>
              <a:defRPr/>
            </a:lvl1pPr>
          </a:lstStyle>
          <a:p>
            <a:endParaRPr lang="tr-TR"/>
          </a:p>
        </p:txBody>
      </p:sp>
      <p:sp>
        <p:nvSpPr>
          <p:cNvPr id="6" name="Slayt Numarası Yer Tutucusu 5"/>
          <p:cNvSpPr>
            <a:spLocks noGrp="1"/>
          </p:cNvSpPr>
          <p:nvPr>
            <p:ph type="sldNum" sz="quarter" idx="12"/>
          </p:nvPr>
        </p:nvSpPr>
        <p:spPr/>
        <p:txBody>
          <a:bodyPr/>
          <a:lstStyle>
            <a:lvl1pP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2596750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fld id="{A23720DD-5B6D-40BF-8493-A6B52D484E6B}" type="datetimeFigureOut">
              <a:rPr lang="tr-TR" smtClean="0"/>
              <a:t>06.05.2020</a:t>
            </a:fld>
            <a:endParaRPr lang="tr-TR"/>
          </a:p>
        </p:txBody>
      </p:sp>
      <p:sp>
        <p:nvSpPr>
          <p:cNvPr id="5" name="Altbilgi Yer Tutucusu 4"/>
          <p:cNvSpPr>
            <a:spLocks noGrp="1"/>
          </p:cNvSpPr>
          <p:nvPr>
            <p:ph type="ftr" sz="quarter" idx="11"/>
          </p:nvPr>
        </p:nvSpPr>
        <p:spPr/>
        <p:txBody>
          <a:bodyPr/>
          <a:lstStyle>
            <a:lvl1pPr>
              <a:defRPr/>
            </a:lvl1pPr>
          </a:lstStyle>
          <a:p>
            <a:endParaRPr lang="tr-TR"/>
          </a:p>
        </p:txBody>
      </p:sp>
      <p:sp>
        <p:nvSpPr>
          <p:cNvPr id="6" name="Slayt Numarası Yer Tutucusu 5"/>
          <p:cNvSpPr>
            <a:spLocks noGrp="1"/>
          </p:cNvSpPr>
          <p:nvPr>
            <p:ph type="sldNum" sz="quarter" idx="12"/>
          </p:nvPr>
        </p:nvSpPr>
        <p:spPr/>
        <p:txBody>
          <a:bodyPr/>
          <a:lstStyle>
            <a:lvl1pP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449905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fld id="{A23720DD-5B6D-40BF-8493-A6B52D484E6B}" type="datetimeFigureOut">
              <a:rPr lang="tr-TR" smtClean="0"/>
              <a:t>06.05.2020</a:t>
            </a:fld>
            <a:endParaRPr lang="tr-TR"/>
          </a:p>
        </p:txBody>
      </p:sp>
      <p:sp>
        <p:nvSpPr>
          <p:cNvPr id="5" name="Altbilgi Yer Tutucusu 4"/>
          <p:cNvSpPr>
            <a:spLocks noGrp="1"/>
          </p:cNvSpPr>
          <p:nvPr>
            <p:ph type="ftr" sz="quarter" idx="11"/>
          </p:nvPr>
        </p:nvSpPr>
        <p:spPr/>
        <p:txBody>
          <a:bodyPr/>
          <a:lstStyle>
            <a:lvl1pPr>
              <a:defRPr/>
            </a:lvl1pPr>
          </a:lstStyle>
          <a:p>
            <a:endParaRPr lang="tr-TR"/>
          </a:p>
        </p:txBody>
      </p:sp>
      <p:sp>
        <p:nvSpPr>
          <p:cNvPr id="6" name="Slayt Numarası Yer Tutucusu 5"/>
          <p:cNvSpPr>
            <a:spLocks noGrp="1"/>
          </p:cNvSpPr>
          <p:nvPr>
            <p:ph type="sldNum" sz="quarter" idx="12"/>
          </p:nvPr>
        </p:nvSpPr>
        <p:spPr/>
        <p:txBody>
          <a:bodyPr/>
          <a:lstStyle>
            <a:lvl1pP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1285786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fld id="{A23720DD-5B6D-40BF-8493-A6B52D484E6B}" type="datetimeFigureOut">
              <a:rPr lang="tr-TR" smtClean="0"/>
              <a:t>06.05.2020</a:t>
            </a:fld>
            <a:endParaRPr lang="tr-TR"/>
          </a:p>
        </p:txBody>
      </p:sp>
      <p:sp>
        <p:nvSpPr>
          <p:cNvPr id="5" name="Altbilgi Yer Tutucusu 4"/>
          <p:cNvSpPr>
            <a:spLocks noGrp="1"/>
          </p:cNvSpPr>
          <p:nvPr>
            <p:ph type="ftr" sz="quarter" idx="11"/>
          </p:nvPr>
        </p:nvSpPr>
        <p:spPr/>
        <p:txBody>
          <a:bodyPr/>
          <a:lstStyle>
            <a:lvl1pPr>
              <a:defRPr/>
            </a:lvl1pPr>
          </a:lstStyle>
          <a:p>
            <a:endParaRPr lang="tr-TR"/>
          </a:p>
        </p:txBody>
      </p:sp>
      <p:sp>
        <p:nvSpPr>
          <p:cNvPr id="6" name="Slayt Numarası Yer Tutucusu 5"/>
          <p:cNvSpPr>
            <a:spLocks noGrp="1"/>
          </p:cNvSpPr>
          <p:nvPr>
            <p:ph type="sldNum" sz="quarter" idx="12"/>
          </p:nvPr>
        </p:nvSpPr>
        <p:spPr/>
        <p:txBody>
          <a:bodyPr/>
          <a:lstStyle>
            <a:lvl1pP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1199185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fld id="{A23720DD-5B6D-40BF-8493-A6B52D484E6B}" type="datetimeFigureOut">
              <a:rPr lang="tr-TR" smtClean="0"/>
              <a:t>06.05.2020</a:t>
            </a:fld>
            <a:endParaRPr lang="tr-TR"/>
          </a:p>
        </p:txBody>
      </p:sp>
      <p:sp>
        <p:nvSpPr>
          <p:cNvPr id="5" name="Altbilgi Yer Tutucusu 4"/>
          <p:cNvSpPr>
            <a:spLocks noGrp="1"/>
          </p:cNvSpPr>
          <p:nvPr>
            <p:ph type="ftr" sz="quarter" idx="11"/>
          </p:nvPr>
        </p:nvSpPr>
        <p:spPr/>
        <p:txBody>
          <a:bodyPr/>
          <a:lstStyle>
            <a:lvl1pPr>
              <a:defRPr/>
            </a:lvl1pPr>
          </a:lstStyle>
          <a:p>
            <a:endParaRPr lang="tr-TR"/>
          </a:p>
        </p:txBody>
      </p:sp>
      <p:sp>
        <p:nvSpPr>
          <p:cNvPr id="6" name="Slayt Numarası Yer Tutucusu 5"/>
          <p:cNvSpPr>
            <a:spLocks noGrp="1"/>
          </p:cNvSpPr>
          <p:nvPr>
            <p:ph type="sldNum" sz="quarter" idx="12"/>
          </p:nvPr>
        </p:nvSpPr>
        <p:spPr/>
        <p:txBody>
          <a:bodyPr/>
          <a:lstStyle>
            <a:lvl1pP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2523827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fld id="{A23720DD-5B6D-40BF-8493-A6B52D484E6B}" type="datetimeFigureOut">
              <a:rPr lang="tr-TR" smtClean="0"/>
              <a:t>06.05.2020</a:t>
            </a:fld>
            <a:endParaRPr lang="tr-TR"/>
          </a:p>
        </p:txBody>
      </p:sp>
      <p:sp>
        <p:nvSpPr>
          <p:cNvPr id="6" name="Altbilgi Yer Tutucusu 5"/>
          <p:cNvSpPr>
            <a:spLocks noGrp="1"/>
          </p:cNvSpPr>
          <p:nvPr>
            <p:ph type="ftr" sz="quarter" idx="11"/>
          </p:nvPr>
        </p:nvSpPr>
        <p:spPr/>
        <p:txBody>
          <a:bodyPr/>
          <a:lstStyle>
            <a:lvl1pPr>
              <a:defRPr/>
            </a:lvl1pPr>
          </a:lstStyle>
          <a:p>
            <a:endParaRPr lang="tr-TR"/>
          </a:p>
        </p:txBody>
      </p:sp>
      <p:sp>
        <p:nvSpPr>
          <p:cNvPr id="7" name="Slayt Numarası Yer Tutucusu 6"/>
          <p:cNvSpPr>
            <a:spLocks noGrp="1"/>
          </p:cNvSpPr>
          <p:nvPr>
            <p:ph type="sldNum" sz="quarter" idx="12"/>
          </p:nvPr>
        </p:nvSpPr>
        <p:spPr/>
        <p:txBody>
          <a:bodyPr/>
          <a:lstStyle>
            <a:lvl1pP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1024037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fld id="{A23720DD-5B6D-40BF-8493-A6B52D484E6B}" type="datetimeFigureOut">
              <a:rPr lang="tr-TR" smtClean="0"/>
              <a:t>06.05.2020</a:t>
            </a:fld>
            <a:endParaRPr lang="tr-TR"/>
          </a:p>
        </p:txBody>
      </p:sp>
      <p:sp>
        <p:nvSpPr>
          <p:cNvPr id="8" name="Altbilgi Yer Tutucusu 7"/>
          <p:cNvSpPr>
            <a:spLocks noGrp="1"/>
          </p:cNvSpPr>
          <p:nvPr>
            <p:ph type="ftr" sz="quarter" idx="11"/>
          </p:nvPr>
        </p:nvSpPr>
        <p:spPr/>
        <p:txBody>
          <a:bodyPr/>
          <a:lstStyle>
            <a:lvl1pPr>
              <a:defRPr/>
            </a:lvl1pPr>
          </a:lstStyle>
          <a:p>
            <a:endParaRPr lang="tr-TR"/>
          </a:p>
        </p:txBody>
      </p:sp>
      <p:sp>
        <p:nvSpPr>
          <p:cNvPr id="9" name="Slayt Numarası Yer Tutucusu 8"/>
          <p:cNvSpPr>
            <a:spLocks noGrp="1"/>
          </p:cNvSpPr>
          <p:nvPr>
            <p:ph type="sldNum" sz="quarter" idx="12"/>
          </p:nvPr>
        </p:nvSpPr>
        <p:spPr/>
        <p:txBody>
          <a:bodyPr/>
          <a:lstStyle>
            <a:lvl1pP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3285781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fld id="{A23720DD-5B6D-40BF-8493-A6B52D484E6B}" type="datetimeFigureOut">
              <a:rPr lang="tr-TR" smtClean="0"/>
              <a:t>06.05.2020</a:t>
            </a:fld>
            <a:endParaRPr lang="tr-TR"/>
          </a:p>
        </p:txBody>
      </p:sp>
      <p:sp>
        <p:nvSpPr>
          <p:cNvPr id="4" name="Altbilgi Yer Tutucusu 3"/>
          <p:cNvSpPr>
            <a:spLocks noGrp="1"/>
          </p:cNvSpPr>
          <p:nvPr>
            <p:ph type="ftr" sz="quarter" idx="11"/>
          </p:nvPr>
        </p:nvSpPr>
        <p:spPr/>
        <p:txBody>
          <a:bodyPr/>
          <a:lstStyle>
            <a:lvl1pPr>
              <a:defRPr/>
            </a:lvl1pPr>
          </a:lstStyle>
          <a:p>
            <a:endParaRPr lang="tr-TR"/>
          </a:p>
        </p:txBody>
      </p:sp>
      <p:sp>
        <p:nvSpPr>
          <p:cNvPr id="5" name="Slayt Numarası Yer Tutucusu 4"/>
          <p:cNvSpPr>
            <a:spLocks noGrp="1"/>
          </p:cNvSpPr>
          <p:nvPr>
            <p:ph type="sldNum" sz="quarter" idx="12"/>
          </p:nvPr>
        </p:nvSpPr>
        <p:spPr/>
        <p:txBody>
          <a:bodyPr/>
          <a:lstStyle>
            <a:lvl1pP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3877434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fld id="{A23720DD-5B6D-40BF-8493-A6B52D484E6B}" type="datetimeFigureOut">
              <a:rPr lang="tr-TR" smtClean="0"/>
              <a:t>06.05.2020</a:t>
            </a:fld>
            <a:endParaRPr lang="tr-TR"/>
          </a:p>
        </p:txBody>
      </p:sp>
      <p:sp>
        <p:nvSpPr>
          <p:cNvPr id="3" name="Altbilgi Yer Tutucusu 2"/>
          <p:cNvSpPr>
            <a:spLocks noGrp="1"/>
          </p:cNvSpPr>
          <p:nvPr>
            <p:ph type="ftr" sz="quarter" idx="11"/>
          </p:nvPr>
        </p:nvSpPr>
        <p:spPr/>
        <p:txBody>
          <a:bodyPr/>
          <a:lstStyle>
            <a:lvl1pPr>
              <a:defRPr/>
            </a:lvl1pPr>
          </a:lstStyle>
          <a:p>
            <a:endParaRPr lang="tr-TR"/>
          </a:p>
        </p:txBody>
      </p:sp>
      <p:sp>
        <p:nvSpPr>
          <p:cNvPr id="4" name="Slayt Numarası Yer Tutucusu 3"/>
          <p:cNvSpPr>
            <a:spLocks noGrp="1"/>
          </p:cNvSpPr>
          <p:nvPr>
            <p:ph type="sldNum" sz="quarter" idx="12"/>
          </p:nvPr>
        </p:nvSpPr>
        <p:spPr/>
        <p:txBody>
          <a:bodyPr/>
          <a:lstStyle>
            <a:lvl1pP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1301962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fld id="{A23720DD-5B6D-40BF-8493-A6B52D484E6B}" type="datetimeFigureOut">
              <a:rPr lang="tr-TR" smtClean="0"/>
              <a:t>06.05.2020</a:t>
            </a:fld>
            <a:endParaRPr lang="tr-TR"/>
          </a:p>
        </p:txBody>
      </p:sp>
      <p:sp>
        <p:nvSpPr>
          <p:cNvPr id="6" name="Altbilgi Yer Tutucusu 5"/>
          <p:cNvSpPr>
            <a:spLocks noGrp="1"/>
          </p:cNvSpPr>
          <p:nvPr>
            <p:ph type="ftr" sz="quarter" idx="11"/>
          </p:nvPr>
        </p:nvSpPr>
        <p:spPr/>
        <p:txBody>
          <a:bodyPr/>
          <a:lstStyle>
            <a:lvl1pPr>
              <a:defRPr/>
            </a:lvl1pPr>
          </a:lstStyle>
          <a:p>
            <a:endParaRPr lang="tr-TR"/>
          </a:p>
        </p:txBody>
      </p:sp>
      <p:sp>
        <p:nvSpPr>
          <p:cNvPr id="7" name="Slayt Numarası Yer Tutucusu 6"/>
          <p:cNvSpPr>
            <a:spLocks noGrp="1"/>
          </p:cNvSpPr>
          <p:nvPr>
            <p:ph type="sldNum" sz="quarter" idx="12"/>
          </p:nvPr>
        </p:nvSpPr>
        <p:spPr/>
        <p:txBody>
          <a:bodyPr/>
          <a:lstStyle>
            <a:lvl1pP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1275229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fld id="{A23720DD-5B6D-40BF-8493-A6B52D484E6B}" type="datetimeFigureOut">
              <a:rPr lang="tr-TR" smtClean="0"/>
              <a:t>06.05.2020</a:t>
            </a:fld>
            <a:endParaRPr lang="tr-TR"/>
          </a:p>
        </p:txBody>
      </p:sp>
      <p:sp>
        <p:nvSpPr>
          <p:cNvPr id="6" name="Altbilgi Yer Tutucusu 5"/>
          <p:cNvSpPr>
            <a:spLocks noGrp="1"/>
          </p:cNvSpPr>
          <p:nvPr>
            <p:ph type="ftr" sz="quarter" idx="11"/>
          </p:nvPr>
        </p:nvSpPr>
        <p:spPr/>
        <p:txBody>
          <a:bodyPr/>
          <a:lstStyle>
            <a:lvl1pPr>
              <a:defRPr/>
            </a:lvl1pPr>
          </a:lstStyle>
          <a:p>
            <a:endParaRPr lang="tr-TR"/>
          </a:p>
        </p:txBody>
      </p:sp>
      <p:sp>
        <p:nvSpPr>
          <p:cNvPr id="7" name="Slayt Numarası Yer Tutucusu 6"/>
          <p:cNvSpPr>
            <a:spLocks noGrp="1"/>
          </p:cNvSpPr>
          <p:nvPr>
            <p:ph type="sldNum" sz="quarter" idx="12"/>
          </p:nvPr>
        </p:nvSpPr>
        <p:spPr/>
        <p:txBody>
          <a:bodyPr/>
          <a:lstStyle>
            <a:lvl1pP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39172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tr-TR"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tr-TR" smtClean="0"/>
              <a:t>Haga clic para modificar el estilo de texto del patrón</a:t>
            </a:r>
          </a:p>
          <a:p>
            <a:pPr lvl="1"/>
            <a:r>
              <a:rPr lang="es-ES" altLang="tr-TR" smtClean="0"/>
              <a:t>Segundo nivel</a:t>
            </a:r>
          </a:p>
          <a:p>
            <a:pPr lvl="2"/>
            <a:r>
              <a:rPr lang="es-ES" altLang="tr-TR" smtClean="0"/>
              <a:t>Tercer nivel</a:t>
            </a:r>
          </a:p>
          <a:p>
            <a:pPr lvl="3"/>
            <a:r>
              <a:rPr lang="es-ES" altLang="tr-TR" smtClean="0"/>
              <a:t>Cuarto nivel</a:t>
            </a:r>
          </a:p>
          <a:p>
            <a:pPr lvl="4"/>
            <a:r>
              <a:rPr lang="es-ES" altLang="tr-TR"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fld id="{A23720DD-5B6D-40BF-8493-A6B52D484E6B}" type="datetimeFigureOut">
              <a:rPr lang="tr-TR" smtClean="0"/>
              <a:t>06.05.2020</a:t>
            </a:fld>
            <a:endParaRPr lang="tr-T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tr-T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tr.wikipedia.org/wiki/Keanu_Reeves" TargetMode="External"/><Relationship Id="rId2" Type="http://schemas.openxmlformats.org/officeDocument/2006/relationships/hyperlink" Target="https://tr.wikipedia.org/wiki/Larry_ve_Andy_Wachowski" TargetMode="External"/><Relationship Id="rId1" Type="http://schemas.openxmlformats.org/officeDocument/2006/relationships/slideLayout" Target="../slideLayouts/slideLayout2.xml"/><Relationship Id="rId6" Type="http://schemas.openxmlformats.org/officeDocument/2006/relationships/hyperlink" Target="https://tr.wikipedia.org/wiki/Hugo_Weaving" TargetMode="External"/><Relationship Id="rId5" Type="http://schemas.openxmlformats.org/officeDocument/2006/relationships/hyperlink" Target="https://tr.wikipedia.org/wiki/Carrie-Anne_Moss" TargetMode="External"/><Relationship Id="rId4" Type="http://schemas.openxmlformats.org/officeDocument/2006/relationships/hyperlink" Target="https://tr.wikipedia.org/wiki/Laurence_Fishburne"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tr.wikipedia.org/wiki/George_Orwell"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solidFill>
                  <a:schemeClr val="bg1"/>
                </a:solidFill>
              </a:rPr>
              <a:t>Matrix</a:t>
            </a:r>
            <a:r>
              <a:rPr lang="tr-TR" dirty="0">
                <a:solidFill>
                  <a:schemeClr val="bg1"/>
                </a:solidFill>
              </a:rPr>
              <a:t>, </a:t>
            </a:r>
            <a:r>
              <a:rPr lang="tr-TR" dirty="0" err="1">
                <a:solidFill>
                  <a:schemeClr val="bg1"/>
                </a:solidFill>
                <a:hlinkClick r:id="rId2"/>
              </a:rPr>
              <a:t>Larry</a:t>
            </a:r>
            <a:r>
              <a:rPr lang="tr-TR" dirty="0">
                <a:solidFill>
                  <a:schemeClr val="bg1"/>
                </a:solidFill>
                <a:hlinkClick r:id="rId2"/>
              </a:rPr>
              <a:t> ve Andy </a:t>
            </a:r>
            <a:r>
              <a:rPr lang="tr-TR" dirty="0" err="1">
                <a:solidFill>
                  <a:schemeClr val="bg1"/>
                </a:solidFill>
                <a:hlinkClick r:id="rId2"/>
              </a:rPr>
              <a:t>Wachowski</a:t>
            </a:r>
            <a:r>
              <a:rPr lang="tr-TR" dirty="0">
                <a:solidFill>
                  <a:schemeClr val="bg1"/>
                </a:solidFill>
              </a:rPr>
              <a:t> kardeşlerin yazıp-yönettiği bir bilimkurgu film. 1999 yılında gösterime girdi. Filmde </a:t>
            </a:r>
            <a:r>
              <a:rPr lang="tr-TR" dirty="0" err="1">
                <a:solidFill>
                  <a:schemeClr val="bg1"/>
                </a:solidFill>
                <a:hlinkClick r:id="rId3"/>
              </a:rPr>
              <a:t>Keanu</a:t>
            </a:r>
            <a:r>
              <a:rPr lang="tr-TR" dirty="0">
                <a:solidFill>
                  <a:schemeClr val="bg1"/>
                </a:solidFill>
                <a:hlinkClick r:id="rId3"/>
              </a:rPr>
              <a:t> </a:t>
            </a:r>
            <a:r>
              <a:rPr lang="tr-TR" dirty="0" err="1">
                <a:solidFill>
                  <a:schemeClr val="bg1"/>
                </a:solidFill>
                <a:hlinkClick r:id="rId3"/>
              </a:rPr>
              <a:t>Reeves</a:t>
            </a:r>
            <a:r>
              <a:rPr lang="tr-TR" dirty="0">
                <a:solidFill>
                  <a:schemeClr val="bg1"/>
                </a:solidFill>
              </a:rPr>
              <a:t>, </a:t>
            </a:r>
            <a:r>
              <a:rPr lang="tr-TR" dirty="0" err="1">
                <a:solidFill>
                  <a:schemeClr val="bg1"/>
                </a:solidFill>
                <a:hlinkClick r:id="rId4"/>
              </a:rPr>
              <a:t>Laurence</a:t>
            </a:r>
            <a:r>
              <a:rPr lang="tr-TR" dirty="0">
                <a:solidFill>
                  <a:schemeClr val="bg1"/>
                </a:solidFill>
                <a:hlinkClick r:id="rId4"/>
              </a:rPr>
              <a:t> </a:t>
            </a:r>
            <a:r>
              <a:rPr lang="tr-TR" dirty="0" err="1">
                <a:solidFill>
                  <a:schemeClr val="bg1"/>
                </a:solidFill>
                <a:hlinkClick r:id="rId4"/>
              </a:rPr>
              <a:t>Fishburne</a:t>
            </a:r>
            <a:r>
              <a:rPr lang="tr-TR" dirty="0">
                <a:solidFill>
                  <a:schemeClr val="bg1"/>
                </a:solidFill>
              </a:rPr>
              <a:t>, </a:t>
            </a:r>
            <a:r>
              <a:rPr lang="tr-TR" dirty="0" err="1">
                <a:solidFill>
                  <a:schemeClr val="bg1"/>
                </a:solidFill>
                <a:hlinkClick r:id="rId5"/>
              </a:rPr>
              <a:t>Carrie</a:t>
            </a:r>
            <a:r>
              <a:rPr lang="tr-TR" dirty="0">
                <a:solidFill>
                  <a:schemeClr val="bg1"/>
                </a:solidFill>
                <a:hlinkClick r:id="rId5"/>
              </a:rPr>
              <a:t>-Anne Moss</a:t>
            </a:r>
            <a:r>
              <a:rPr lang="tr-TR" dirty="0">
                <a:solidFill>
                  <a:schemeClr val="bg1"/>
                </a:solidFill>
              </a:rPr>
              <a:t> ve </a:t>
            </a:r>
            <a:r>
              <a:rPr lang="tr-TR" dirty="0">
                <a:solidFill>
                  <a:schemeClr val="bg1"/>
                </a:solidFill>
                <a:hlinkClick r:id="rId6"/>
              </a:rPr>
              <a:t>Hugo </a:t>
            </a:r>
            <a:r>
              <a:rPr lang="tr-TR" dirty="0" err="1">
                <a:solidFill>
                  <a:schemeClr val="bg1"/>
                </a:solidFill>
                <a:hlinkClick r:id="rId6"/>
              </a:rPr>
              <a:t>Weaving</a:t>
            </a:r>
            <a:r>
              <a:rPr lang="tr-TR" dirty="0">
                <a:solidFill>
                  <a:schemeClr val="bg1"/>
                </a:solidFill>
              </a:rPr>
              <a:t> gibi yıldızlar yer almaktadır</a:t>
            </a:r>
            <a:r>
              <a:rPr lang="tr-TR" dirty="0" smtClean="0">
                <a:solidFill>
                  <a:schemeClr val="bg1"/>
                </a:solidFill>
              </a:rPr>
              <a:t>. 4 dalda </a:t>
            </a:r>
            <a:r>
              <a:rPr lang="tr-TR" dirty="0" err="1" smtClean="0">
                <a:solidFill>
                  <a:schemeClr val="bg1"/>
                </a:solidFill>
              </a:rPr>
              <a:t>oscar</a:t>
            </a:r>
            <a:r>
              <a:rPr lang="tr-TR" dirty="0" smtClean="0">
                <a:solidFill>
                  <a:schemeClr val="bg1"/>
                </a:solidFill>
              </a:rPr>
              <a:t> kazanmıştır. </a:t>
            </a:r>
            <a:endParaRPr lang="tr-TR" dirty="0">
              <a:solidFill>
                <a:schemeClr val="bg1"/>
              </a:solidFill>
            </a:endParaRPr>
          </a:p>
        </p:txBody>
      </p:sp>
    </p:spTree>
    <p:extLst>
      <p:ext uri="{BB962C8B-B14F-4D97-AF65-F5344CB8AC3E}">
        <p14:creationId xmlns:p14="http://schemas.microsoft.com/office/powerpoint/2010/main" val="3882218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649491"/>
          </a:xfrm>
        </p:spPr>
        <p:txBody>
          <a:bodyPr/>
          <a:lstStyle/>
          <a:p>
            <a:r>
              <a:rPr lang="tr-TR" sz="1800" dirty="0">
                <a:solidFill>
                  <a:schemeClr val="bg1"/>
                </a:solidFill>
              </a:rPr>
              <a:t>Öğrenmeye ve gelişmeye devam eden makineler, burada insanların yapabildiği üretimden çok daha iyisini yaparak son derece teknolojik ve kaliteli ürünleri çok ucuz fiyatlara satmaya başladılar. Şirketlerinin hisseleri borsada rekor seviyelere tırmandı. Bu sayede makineler, hem teknolojik, hem de ekonomik olarak insanlardan daha üstün bir duruma gelmiş oldu. Makinelerin gittikçe artan başarılarını kaygıyla izleyen dünya liderleri, en sonunda genel bir toplantı düzenleyerek bu konuda ne yapabileceklerini tartışmaya başladı. Bu sırada beklenmedik bir şey oldu; toplantıya davetsiz misafir olarak katılan iki robot, iyi niyet ve barışla geldiklerini, insanlarla bir anlaşma yaparak geleceğe doğru birlikte ilerlemek istediklerini söylediler. Elçileri çabucak ortadan kaldıran komite, ülkelerin güçlerini birleştirerek makinelere karşı büyük bir savaş başlatılması kararını aldı. Söz konusu savaş insanlar açısından oldukça kanlı ve yıkıcı geçti, zira insan vücudu savaş makinelerine kıyasla çok daha kırılgandı. Kayıpları gittikçe artan insan ırkı, komiteyi yeniden toplayarak bu konuda ne yapabileceklerini tartışmaya başladı.</a:t>
            </a:r>
          </a:p>
          <a:p>
            <a:r>
              <a:rPr lang="tr-TR" dirty="0"/>
              <a:t/>
            </a:r>
            <a:br>
              <a:rPr lang="tr-TR" dirty="0"/>
            </a:br>
            <a:endParaRPr lang="tr-TR" dirty="0"/>
          </a:p>
        </p:txBody>
      </p:sp>
    </p:spTree>
    <p:extLst>
      <p:ext uri="{BB962C8B-B14F-4D97-AF65-F5344CB8AC3E}">
        <p14:creationId xmlns:p14="http://schemas.microsoft.com/office/powerpoint/2010/main" val="8572728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577483"/>
          </a:xfrm>
        </p:spPr>
        <p:txBody>
          <a:bodyPr/>
          <a:lstStyle/>
          <a:p>
            <a:r>
              <a:rPr lang="tr-TR" sz="2400" dirty="0">
                <a:solidFill>
                  <a:schemeClr val="bg1"/>
                </a:solidFill>
              </a:rPr>
              <a:t>Komite üyelerinden biri makinelerin ana güç kaynağının güneş enerjisi olduğunu ve gökyüzünü karartıp güneş ışığını kesmeleri halinde makinelerin kısa sürede işlemez hale geleceğini ve savaşın sona ereceğini öne sürdü. Komitede kabul gören bu karar sonucu, birçok ülkeden yüzlerce uçak kalktı ve atmosfere sırf bu iş için geliştirilmiş bombalar bırakarak gökyüzünü siyah bulutlarla sonsuza dek kararttı.</a:t>
            </a:r>
          </a:p>
          <a:p>
            <a:r>
              <a:rPr lang="tr-TR" dirty="0"/>
              <a:t/>
            </a:r>
            <a:br>
              <a:rPr lang="tr-TR" dirty="0"/>
            </a:br>
            <a:endParaRPr lang="tr-TR" dirty="0"/>
          </a:p>
        </p:txBody>
      </p:sp>
    </p:spTree>
    <p:extLst>
      <p:ext uri="{BB962C8B-B14F-4D97-AF65-F5344CB8AC3E}">
        <p14:creationId xmlns:p14="http://schemas.microsoft.com/office/powerpoint/2010/main" val="2935326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a:solidFill>
                  <a:schemeClr val="bg1"/>
                </a:solidFill>
              </a:rPr>
              <a:t>Bunun üzerine makineler, yeni bir enerji kaynağı arayışına giriştiler. Aradıkları cevabı ise insan vücudunda buldular. İnsan vücudunun yaydığı ısı ve sahip olduğu elektrik gücü, belli bir füzyonla birleştirilerek enerjiye dönüştürülebiliyordu. Bunu icat eden ve insan bedeninin yapısı hakkındaki araştırmalarını hızla ilerleten makineler, en sonunda dünya liderlerinin karşısına bir anlaşma ile çıktılar. Bu anlaşmaya göre insanlar robotlara teslim olma ve bedenlerinin enerji santrallerinde birer pil gibi kullanılmasına izin verme karşılığında, makineler tarafından yaratılan bir hayal dünyası (simülasyon) içerisinde eski dünyalarında yaşama şansını elde edebileceklerdi.</a:t>
            </a:r>
          </a:p>
          <a:p>
            <a:r>
              <a:rPr lang="tr-TR" dirty="0"/>
              <a:t/>
            </a:r>
            <a:br>
              <a:rPr lang="tr-TR" dirty="0"/>
            </a:br>
            <a:endParaRPr lang="tr-TR" dirty="0"/>
          </a:p>
        </p:txBody>
      </p:sp>
    </p:spTree>
    <p:extLst>
      <p:ext uri="{BB962C8B-B14F-4D97-AF65-F5344CB8AC3E}">
        <p14:creationId xmlns:p14="http://schemas.microsoft.com/office/powerpoint/2010/main" val="2603409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5793507"/>
          </a:xfrm>
        </p:spPr>
        <p:txBody>
          <a:bodyPr/>
          <a:lstStyle/>
          <a:p>
            <a:r>
              <a:rPr lang="tr-TR" sz="2400" dirty="0">
                <a:solidFill>
                  <a:schemeClr val="bg1"/>
                </a:solidFill>
              </a:rPr>
              <a:t>Sonunda makinelerin dediği oldu ve aynen anlaşmada yazıldığı gibi, insanlar mükemmel bir dünya hayali içerisinde yaşamaya başladı. Makineler ise gerçek dünyada insanlardan çektikleri enerji ile varlıklarını sürdürdü. Makinelerden kaçabilen asiler ise yerin altında </a:t>
            </a:r>
            <a:r>
              <a:rPr lang="tr-TR" sz="2400" dirty="0" err="1">
                <a:solidFill>
                  <a:schemeClr val="bg1"/>
                </a:solidFill>
              </a:rPr>
              <a:t>Zion</a:t>
            </a:r>
            <a:r>
              <a:rPr lang="tr-TR" sz="2400" dirty="0">
                <a:solidFill>
                  <a:schemeClr val="bg1"/>
                </a:solidFill>
              </a:rPr>
              <a:t> adlı bir şehir kurup yaşamlarına orada devam ettiler. Ne var ki, işler baştan planlandığı gibi gitmemeye başladı.</a:t>
            </a:r>
          </a:p>
          <a:p>
            <a:pPr marL="0" indent="0">
              <a:buNone/>
            </a:pPr>
            <a:endParaRPr lang="tr-TR" sz="2400" dirty="0">
              <a:solidFill>
                <a:schemeClr val="bg1"/>
              </a:solidFill>
            </a:endParaRPr>
          </a:p>
        </p:txBody>
      </p:sp>
    </p:spTree>
    <p:extLst>
      <p:ext uri="{BB962C8B-B14F-4D97-AF65-F5344CB8AC3E}">
        <p14:creationId xmlns:p14="http://schemas.microsoft.com/office/powerpoint/2010/main" val="2014443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649491"/>
          </a:xfrm>
        </p:spPr>
        <p:txBody>
          <a:bodyPr/>
          <a:lstStyle/>
          <a:p>
            <a:r>
              <a:rPr lang="tr-TR" sz="2400" dirty="0">
                <a:solidFill>
                  <a:schemeClr val="bg1"/>
                </a:solidFill>
              </a:rPr>
              <a:t>Mükemmel dünya programı insanların yaşaya geldikleri dünyadan oldukça farklı ve insan yapısına tersti; bu programı kabul edemeyen insanlar birer birer ölmeye başladı ve makineler, “</a:t>
            </a:r>
            <a:r>
              <a:rPr lang="tr-TR" sz="2400" dirty="0" err="1">
                <a:solidFill>
                  <a:schemeClr val="bg1"/>
                </a:solidFill>
              </a:rPr>
              <a:t>ekinler”inin</a:t>
            </a:r>
            <a:r>
              <a:rPr lang="tr-TR" sz="2400" dirty="0">
                <a:solidFill>
                  <a:schemeClr val="bg1"/>
                </a:solidFill>
              </a:rPr>
              <a:t> büyük bir kısmını kaybetti. Bunun üzerine Architect, insanlara daha uygun yeni bir </a:t>
            </a:r>
            <a:r>
              <a:rPr lang="tr-TR" sz="2400" dirty="0" err="1">
                <a:solidFill>
                  <a:schemeClr val="bg1"/>
                </a:solidFill>
              </a:rPr>
              <a:t>Matrix</a:t>
            </a:r>
            <a:r>
              <a:rPr lang="tr-TR" sz="2400" dirty="0">
                <a:solidFill>
                  <a:schemeClr val="bg1"/>
                </a:solidFill>
              </a:rPr>
              <a:t> yaratmaya </a:t>
            </a:r>
            <a:r>
              <a:rPr lang="tr-TR" sz="2400" dirty="0" err="1">
                <a:solidFill>
                  <a:schemeClr val="bg1"/>
                </a:solidFill>
              </a:rPr>
              <a:t>başladı.Bu</a:t>
            </a:r>
            <a:r>
              <a:rPr lang="tr-TR" sz="2400" dirty="0">
                <a:solidFill>
                  <a:schemeClr val="bg1"/>
                </a:solidFill>
              </a:rPr>
              <a:t> kez, insan doğasını ve psikolojisini anlama amacıyla makinelerce geliştirilen </a:t>
            </a:r>
            <a:r>
              <a:rPr lang="tr-TR" sz="2400" dirty="0" err="1">
                <a:solidFill>
                  <a:schemeClr val="bg1"/>
                </a:solidFill>
              </a:rPr>
              <a:t>Oracle</a:t>
            </a:r>
            <a:r>
              <a:rPr lang="tr-TR" sz="2400" dirty="0">
                <a:solidFill>
                  <a:schemeClr val="bg1"/>
                </a:solidFill>
              </a:rPr>
              <a:t> adlı programdan yardım alıyordu. </a:t>
            </a:r>
            <a:r>
              <a:rPr lang="tr-TR" sz="2400" dirty="0" err="1">
                <a:solidFill>
                  <a:schemeClr val="bg1"/>
                </a:solidFill>
              </a:rPr>
              <a:t>Oracle</a:t>
            </a:r>
            <a:r>
              <a:rPr lang="tr-TR" sz="2400" dirty="0">
                <a:solidFill>
                  <a:schemeClr val="bg1"/>
                </a:solidFill>
              </a:rPr>
              <a:t>, insanların %99’luk bir kesiminin seçim şansı verildiği sürece her türlü şartı ve ortamı kabul edebildiklerini keşfetti. Bunun üzerine Architect, yeni yaratacağı </a:t>
            </a:r>
            <a:r>
              <a:rPr lang="tr-TR" sz="2400" dirty="0" err="1">
                <a:solidFill>
                  <a:schemeClr val="bg1"/>
                </a:solidFill>
              </a:rPr>
              <a:t>Matrix’i</a:t>
            </a:r>
            <a:r>
              <a:rPr lang="tr-TR" sz="2400" dirty="0">
                <a:solidFill>
                  <a:schemeClr val="bg1"/>
                </a:solidFill>
              </a:rPr>
              <a:t> insanların seçimlerine göre şekillenebilecek bir hale getirdi.</a:t>
            </a:r>
          </a:p>
          <a:p>
            <a:r>
              <a:rPr lang="tr-TR" dirty="0"/>
              <a:t/>
            </a:r>
            <a:br>
              <a:rPr lang="tr-TR" dirty="0"/>
            </a:br>
            <a:endParaRPr lang="tr-TR" dirty="0"/>
          </a:p>
        </p:txBody>
      </p:sp>
    </p:spTree>
    <p:extLst>
      <p:ext uri="{BB962C8B-B14F-4D97-AF65-F5344CB8AC3E}">
        <p14:creationId xmlns:p14="http://schemas.microsoft.com/office/powerpoint/2010/main" val="194431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404664"/>
            <a:ext cx="8229600" cy="5832648"/>
          </a:xfrm>
        </p:spPr>
        <p:txBody>
          <a:bodyPr/>
          <a:lstStyle/>
          <a:p>
            <a:r>
              <a:rPr lang="tr-TR" sz="2400" dirty="0">
                <a:solidFill>
                  <a:schemeClr val="bg1"/>
                </a:solidFill>
              </a:rPr>
              <a:t>Bu yeni </a:t>
            </a:r>
            <a:r>
              <a:rPr lang="tr-TR" sz="2400" dirty="0" err="1">
                <a:solidFill>
                  <a:schemeClr val="bg1"/>
                </a:solidFill>
              </a:rPr>
              <a:t>Matrix</a:t>
            </a:r>
            <a:r>
              <a:rPr lang="tr-TR" sz="2400" dirty="0">
                <a:solidFill>
                  <a:schemeClr val="bg1"/>
                </a:solidFill>
              </a:rPr>
              <a:t> birincisine kıyasla daha başarılı gözükse de, ortada bir risk vardı: İnanç ve seçimle </a:t>
            </a:r>
            <a:r>
              <a:rPr lang="tr-TR" sz="2400" dirty="0" err="1">
                <a:solidFill>
                  <a:schemeClr val="bg1"/>
                </a:solidFill>
              </a:rPr>
              <a:t>herşeyin</a:t>
            </a:r>
            <a:r>
              <a:rPr lang="tr-TR" sz="2400" dirty="0">
                <a:solidFill>
                  <a:schemeClr val="bg1"/>
                </a:solidFill>
              </a:rPr>
              <a:t> yapılabildiğini bir şekilde keşfeden bir insan, </a:t>
            </a:r>
            <a:r>
              <a:rPr lang="tr-TR" sz="2400" dirty="0" err="1">
                <a:solidFill>
                  <a:schemeClr val="bg1"/>
                </a:solidFill>
              </a:rPr>
              <a:t>Matrix</a:t>
            </a:r>
            <a:r>
              <a:rPr lang="tr-TR" sz="2400" dirty="0">
                <a:solidFill>
                  <a:schemeClr val="bg1"/>
                </a:solidFill>
              </a:rPr>
              <a:t> çerçevesinde geçerli olan fizik kurallarına da karşı gelebiliyor, bununla kalmayıp uyanarak </a:t>
            </a:r>
            <a:r>
              <a:rPr lang="tr-TR" sz="2400" dirty="0" err="1">
                <a:solidFill>
                  <a:schemeClr val="bg1"/>
                </a:solidFill>
              </a:rPr>
              <a:t>Matrix</a:t>
            </a:r>
            <a:r>
              <a:rPr lang="tr-TR" sz="2400" dirty="0">
                <a:solidFill>
                  <a:schemeClr val="bg1"/>
                </a:solidFill>
              </a:rPr>
              <a:t> dışındaki gerçek hayatına geri dahi dönebiliyordu. İnsanları bu </a:t>
            </a:r>
            <a:r>
              <a:rPr lang="tr-TR" sz="2400" dirty="0" err="1">
                <a:solidFill>
                  <a:schemeClr val="bg1"/>
                </a:solidFill>
              </a:rPr>
              <a:t>Matrix’in</a:t>
            </a:r>
            <a:r>
              <a:rPr lang="tr-TR" sz="2400" dirty="0">
                <a:solidFill>
                  <a:schemeClr val="bg1"/>
                </a:solidFill>
              </a:rPr>
              <a:t> içinde tutmak, belli bir zaman sonra uyanabilecek olmalarına göz yummak anlamına geliyordu.</a:t>
            </a:r>
            <a:endParaRPr lang="tr-TR" dirty="0">
              <a:solidFill>
                <a:schemeClr val="bg1"/>
              </a:solidFill>
            </a:endParaRPr>
          </a:p>
          <a:p>
            <a:r>
              <a:rPr lang="tr-TR" dirty="0"/>
              <a:t/>
            </a:r>
            <a:br>
              <a:rPr lang="tr-TR" dirty="0"/>
            </a:br>
            <a:endParaRPr lang="tr-TR" dirty="0"/>
          </a:p>
        </p:txBody>
      </p:sp>
    </p:spTree>
    <p:extLst>
      <p:ext uri="{BB962C8B-B14F-4D97-AF65-F5344CB8AC3E}">
        <p14:creationId xmlns:p14="http://schemas.microsoft.com/office/powerpoint/2010/main" val="20426117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err="1">
                <a:solidFill>
                  <a:schemeClr val="bg1"/>
                </a:solidFill>
              </a:rPr>
              <a:t>Architect’in</a:t>
            </a:r>
            <a:r>
              <a:rPr lang="tr-TR" sz="2400" dirty="0">
                <a:solidFill>
                  <a:schemeClr val="bg1"/>
                </a:solidFill>
              </a:rPr>
              <a:t> planlarına göre </a:t>
            </a:r>
            <a:r>
              <a:rPr lang="tr-TR" sz="2400" dirty="0" err="1">
                <a:solidFill>
                  <a:schemeClr val="bg1"/>
                </a:solidFill>
              </a:rPr>
              <a:t>Matrix’den</a:t>
            </a:r>
            <a:r>
              <a:rPr lang="tr-TR" sz="2400" dirty="0">
                <a:solidFill>
                  <a:schemeClr val="bg1"/>
                </a:solidFill>
              </a:rPr>
              <a:t> kurtularak gerçek dünyaya geçiş yapan insanların nüfusu ve kapasitesi belli bir seviyeye ulaştığında, şehirleriyle birlikte yok edilmeleri gerekiyordu. Programlardan oluşmuş bir sistem olan </a:t>
            </a:r>
            <a:r>
              <a:rPr lang="tr-TR" sz="2400" dirty="0" err="1">
                <a:solidFill>
                  <a:schemeClr val="bg1"/>
                </a:solidFill>
              </a:rPr>
              <a:t>Matrix</a:t>
            </a:r>
            <a:r>
              <a:rPr lang="tr-TR" sz="2400" dirty="0">
                <a:solidFill>
                  <a:schemeClr val="bg1"/>
                </a:solidFill>
              </a:rPr>
              <a:t>, programlar  arasındaki bir takım çıkışlara da sahipti. Kendisi ikinci </a:t>
            </a:r>
            <a:r>
              <a:rPr lang="tr-TR" sz="2400" dirty="0" err="1">
                <a:solidFill>
                  <a:schemeClr val="bg1"/>
                </a:solidFill>
              </a:rPr>
              <a:t>Matrix’in</a:t>
            </a:r>
            <a:r>
              <a:rPr lang="tr-TR" sz="2400" dirty="0">
                <a:solidFill>
                  <a:schemeClr val="bg1"/>
                </a:solidFill>
              </a:rPr>
              <a:t> inşası sırasında kullanılan bir program olan </a:t>
            </a:r>
            <a:r>
              <a:rPr lang="tr-TR" sz="2400" dirty="0" err="1">
                <a:solidFill>
                  <a:schemeClr val="bg1"/>
                </a:solidFill>
              </a:rPr>
              <a:t>Keymaker</a:t>
            </a:r>
            <a:r>
              <a:rPr lang="tr-TR" sz="2400" dirty="0">
                <a:solidFill>
                  <a:schemeClr val="bg1"/>
                </a:solidFill>
              </a:rPr>
              <a:t>, oluşturduğu özel anahtarlar (programlar) sayesinde program çıkışlarına ulaşmayı ve bu çıkışlardan başka programlara geçmeyi mümkün kılabilmektedir. İkinci </a:t>
            </a:r>
            <a:r>
              <a:rPr lang="tr-TR" sz="2400" dirty="0" err="1">
                <a:solidFill>
                  <a:schemeClr val="bg1"/>
                </a:solidFill>
              </a:rPr>
              <a:t>Matrix’in</a:t>
            </a:r>
            <a:r>
              <a:rPr lang="tr-TR" sz="2400" dirty="0">
                <a:solidFill>
                  <a:schemeClr val="bg1"/>
                </a:solidFill>
              </a:rPr>
              <a:t> inşasından sonra kendisine gerek kalmayan </a:t>
            </a:r>
            <a:r>
              <a:rPr lang="tr-TR" sz="2400" dirty="0" err="1">
                <a:solidFill>
                  <a:schemeClr val="bg1"/>
                </a:solidFill>
              </a:rPr>
              <a:t>Keymaker</a:t>
            </a:r>
            <a:r>
              <a:rPr lang="tr-TR" sz="2400" dirty="0">
                <a:solidFill>
                  <a:schemeClr val="bg1"/>
                </a:solidFill>
              </a:rPr>
              <a:t>, başka birçok program gibi silinmekten kaçarak saklanmayı seçmiştir.</a:t>
            </a:r>
          </a:p>
          <a:p>
            <a:r>
              <a:rPr lang="tr-TR" dirty="0"/>
              <a:t/>
            </a:r>
            <a:br>
              <a:rPr lang="tr-TR" dirty="0"/>
            </a:br>
            <a:endParaRPr lang="tr-TR" dirty="0"/>
          </a:p>
        </p:txBody>
      </p:sp>
    </p:spTree>
    <p:extLst>
      <p:ext uri="{BB962C8B-B14F-4D97-AF65-F5344CB8AC3E}">
        <p14:creationId xmlns:p14="http://schemas.microsoft.com/office/powerpoint/2010/main" val="6803528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err="1">
                <a:solidFill>
                  <a:schemeClr val="bg1"/>
                </a:solidFill>
              </a:rPr>
              <a:t>Architect’in</a:t>
            </a:r>
            <a:r>
              <a:rPr lang="tr-TR" sz="2400" dirty="0">
                <a:solidFill>
                  <a:schemeClr val="bg1"/>
                </a:solidFill>
              </a:rPr>
              <a:t> sistemi başarılı olur. Ne var ki hem makineleri hem de insanları oldukça iyi analiz edebilen </a:t>
            </a:r>
            <a:r>
              <a:rPr lang="tr-TR" sz="2400" dirty="0" err="1">
                <a:solidFill>
                  <a:schemeClr val="bg1"/>
                </a:solidFill>
              </a:rPr>
              <a:t>Oracle</a:t>
            </a:r>
            <a:r>
              <a:rPr lang="tr-TR" sz="2400" dirty="0">
                <a:solidFill>
                  <a:schemeClr val="bg1"/>
                </a:solidFill>
              </a:rPr>
              <a:t>, gelecekteki varlığın ancak iki ırk arasındaki barışın sağlanmasıyla mümkün olabileceğini tespit eder. Bu yüzden, yüklenildiği insana </a:t>
            </a:r>
            <a:r>
              <a:rPr lang="tr-TR" sz="2400" dirty="0" err="1">
                <a:solidFill>
                  <a:schemeClr val="bg1"/>
                </a:solidFill>
              </a:rPr>
              <a:t>Matrix</a:t>
            </a:r>
            <a:r>
              <a:rPr lang="tr-TR" sz="2400" dirty="0">
                <a:solidFill>
                  <a:schemeClr val="bg1"/>
                </a:solidFill>
              </a:rPr>
              <a:t> içerisindeki </a:t>
            </a:r>
            <a:r>
              <a:rPr lang="tr-TR" sz="2400" dirty="0" err="1">
                <a:solidFill>
                  <a:schemeClr val="bg1"/>
                </a:solidFill>
              </a:rPr>
              <a:t>herşeyi</a:t>
            </a:r>
            <a:r>
              <a:rPr lang="tr-TR" sz="2400" dirty="0">
                <a:solidFill>
                  <a:schemeClr val="bg1"/>
                </a:solidFill>
              </a:rPr>
              <a:t> değiştirebilme ve </a:t>
            </a:r>
            <a:r>
              <a:rPr lang="tr-TR" sz="2400" dirty="0" err="1">
                <a:solidFill>
                  <a:schemeClr val="bg1"/>
                </a:solidFill>
              </a:rPr>
              <a:t>Matrix’in</a:t>
            </a:r>
            <a:r>
              <a:rPr lang="tr-TR" sz="2400" dirty="0">
                <a:solidFill>
                  <a:schemeClr val="bg1"/>
                </a:solidFill>
              </a:rPr>
              <a:t> sınırlarını aşabilme gücü veren bir program hazırlar. Bu şekilde; </a:t>
            </a:r>
            <a:r>
              <a:rPr lang="tr-TR" sz="2400" dirty="0" err="1">
                <a:solidFill>
                  <a:schemeClr val="bg1"/>
                </a:solidFill>
              </a:rPr>
              <a:t>Matrix</a:t>
            </a:r>
            <a:r>
              <a:rPr lang="tr-TR" sz="2400" dirty="0">
                <a:solidFill>
                  <a:schemeClr val="bg1"/>
                </a:solidFill>
              </a:rPr>
              <a:t> içerisinden yeterince insan kurtarıldığında ve insanlarla eşit şartlara ulaştıklarında, makinelerin barışa daha sıcak bakacağını düşünmektedir. Ne var ki, </a:t>
            </a:r>
            <a:r>
              <a:rPr lang="tr-TR" sz="2400" dirty="0" err="1">
                <a:solidFill>
                  <a:schemeClr val="bg1"/>
                </a:solidFill>
              </a:rPr>
              <a:t>Oracle’ın</a:t>
            </a:r>
            <a:r>
              <a:rPr lang="tr-TR" sz="2400" dirty="0">
                <a:solidFill>
                  <a:schemeClr val="bg1"/>
                </a:solidFill>
              </a:rPr>
              <a:t> “</a:t>
            </a:r>
            <a:r>
              <a:rPr lang="tr-TR" sz="2400" dirty="0" err="1">
                <a:solidFill>
                  <a:schemeClr val="bg1"/>
                </a:solidFill>
              </a:rPr>
              <a:t>The</a:t>
            </a:r>
            <a:r>
              <a:rPr lang="tr-TR" sz="2400" dirty="0">
                <a:solidFill>
                  <a:schemeClr val="bg1"/>
                </a:solidFill>
              </a:rPr>
              <a:t> </a:t>
            </a:r>
            <a:r>
              <a:rPr lang="tr-TR" sz="2400" dirty="0" err="1">
                <a:solidFill>
                  <a:schemeClr val="bg1"/>
                </a:solidFill>
              </a:rPr>
              <a:t>One</a:t>
            </a:r>
            <a:r>
              <a:rPr lang="tr-TR" sz="2400" dirty="0">
                <a:solidFill>
                  <a:schemeClr val="bg1"/>
                </a:solidFill>
              </a:rPr>
              <a:t>” adlı programı yüklediği kişiler 5 kez başarısız olur ve </a:t>
            </a:r>
            <a:r>
              <a:rPr lang="tr-TR" sz="2400" dirty="0" err="1">
                <a:solidFill>
                  <a:schemeClr val="bg1"/>
                </a:solidFill>
              </a:rPr>
              <a:t>Zion</a:t>
            </a:r>
            <a:r>
              <a:rPr lang="tr-TR" sz="2400" dirty="0">
                <a:solidFill>
                  <a:schemeClr val="bg1"/>
                </a:solidFill>
              </a:rPr>
              <a:t> her seferinde ortadan kaldırılır. 6. döngüde ise Neo, </a:t>
            </a:r>
            <a:r>
              <a:rPr lang="tr-TR" sz="2400" dirty="0" err="1">
                <a:solidFill>
                  <a:schemeClr val="bg1"/>
                </a:solidFill>
              </a:rPr>
              <a:t>Morpheus</a:t>
            </a:r>
            <a:r>
              <a:rPr lang="tr-TR" sz="2400" dirty="0">
                <a:solidFill>
                  <a:schemeClr val="bg1"/>
                </a:solidFill>
              </a:rPr>
              <a:t> ve </a:t>
            </a:r>
            <a:r>
              <a:rPr lang="tr-TR" sz="2400" dirty="0" err="1">
                <a:solidFill>
                  <a:schemeClr val="bg1"/>
                </a:solidFill>
              </a:rPr>
              <a:t>Trinity</a:t>
            </a:r>
            <a:r>
              <a:rPr lang="tr-TR" sz="2400" dirty="0">
                <a:solidFill>
                  <a:schemeClr val="bg1"/>
                </a:solidFill>
              </a:rPr>
              <a:t> ile karşılaşıyoruz</a:t>
            </a:r>
            <a:r>
              <a:rPr lang="tr-TR" dirty="0"/>
              <a:t>.</a:t>
            </a:r>
            <a:endParaRPr lang="tr-TR" dirty="0">
              <a:solidFill>
                <a:schemeClr val="bg1"/>
              </a:solidFill>
            </a:endParaRPr>
          </a:p>
          <a:p>
            <a:r>
              <a:rPr lang="tr-TR" dirty="0"/>
              <a:t/>
            </a:r>
            <a:br>
              <a:rPr lang="tr-TR" dirty="0"/>
            </a:br>
            <a:endParaRPr lang="tr-TR" dirty="0"/>
          </a:p>
        </p:txBody>
      </p:sp>
    </p:spTree>
    <p:extLst>
      <p:ext uri="{BB962C8B-B14F-4D97-AF65-F5344CB8AC3E}">
        <p14:creationId xmlns:p14="http://schemas.microsoft.com/office/powerpoint/2010/main" val="3541877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err="1">
                <a:solidFill>
                  <a:schemeClr val="bg1"/>
                </a:solidFill>
              </a:rPr>
              <a:t>Oracle</a:t>
            </a:r>
            <a:r>
              <a:rPr lang="tr-TR" sz="2400" dirty="0">
                <a:solidFill>
                  <a:schemeClr val="bg1"/>
                </a:solidFill>
              </a:rPr>
              <a:t> </a:t>
            </a:r>
            <a:r>
              <a:rPr lang="tr-TR" sz="2400" dirty="0" err="1">
                <a:solidFill>
                  <a:schemeClr val="bg1"/>
                </a:solidFill>
              </a:rPr>
              <a:t>Matrix’de</a:t>
            </a:r>
            <a:r>
              <a:rPr lang="tr-TR" sz="2400" dirty="0">
                <a:solidFill>
                  <a:schemeClr val="bg1"/>
                </a:solidFill>
              </a:rPr>
              <a:t> </a:t>
            </a:r>
            <a:r>
              <a:rPr lang="tr-TR" sz="2400" dirty="0" err="1">
                <a:solidFill>
                  <a:schemeClr val="bg1"/>
                </a:solidFill>
              </a:rPr>
              <a:t>Morpheus’un</a:t>
            </a:r>
            <a:r>
              <a:rPr lang="tr-TR" sz="2400" dirty="0">
                <a:solidFill>
                  <a:schemeClr val="bg1"/>
                </a:solidFill>
              </a:rPr>
              <a:t> karşısına ilk kez çıktığında kendini tanıttı ve makinelerle insanlar arasında süregelen savaşın bitmesini istediğini ve bu amaca yönelik bir yol görebildiğini söyledi. </a:t>
            </a:r>
            <a:r>
              <a:rPr lang="tr-TR" sz="2400" dirty="0" err="1">
                <a:solidFill>
                  <a:schemeClr val="bg1"/>
                </a:solidFill>
              </a:rPr>
              <a:t>Oracle</a:t>
            </a:r>
            <a:r>
              <a:rPr lang="tr-TR" sz="2400" dirty="0">
                <a:solidFill>
                  <a:schemeClr val="bg1"/>
                </a:solidFill>
              </a:rPr>
              <a:t> </a:t>
            </a:r>
            <a:r>
              <a:rPr lang="tr-TR" sz="2400" dirty="0" err="1">
                <a:solidFill>
                  <a:schemeClr val="bg1"/>
                </a:solidFill>
              </a:rPr>
              <a:t>Morpheus’a</a:t>
            </a:r>
            <a:r>
              <a:rPr lang="tr-TR" sz="2400" dirty="0">
                <a:solidFill>
                  <a:schemeClr val="bg1"/>
                </a:solidFill>
              </a:rPr>
              <a:t> </a:t>
            </a:r>
            <a:r>
              <a:rPr lang="tr-TR" sz="2400" dirty="0" err="1">
                <a:solidFill>
                  <a:schemeClr val="bg1"/>
                </a:solidFill>
              </a:rPr>
              <a:t>Matrix’i</a:t>
            </a:r>
            <a:r>
              <a:rPr lang="tr-TR" sz="2400" dirty="0">
                <a:solidFill>
                  <a:schemeClr val="bg1"/>
                </a:solidFill>
              </a:rPr>
              <a:t>  değiştirebilen, </a:t>
            </a:r>
            <a:r>
              <a:rPr lang="tr-TR" sz="2400" dirty="0" err="1">
                <a:solidFill>
                  <a:schemeClr val="bg1"/>
                </a:solidFill>
              </a:rPr>
              <a:t>Matrix’in</a:t>
            </a:r>
            <a:r>
              <a:rPr lang="tr-TR" sz="2400" dirty="0">
                <a:solidFill>
                  <a:schemeClr val="bg1"/>
                </a:solidFill>
              </a:rPr>
              <a:t> dışına çıkan ve başkalarını serbest bırakabilen ilk kişinin </a:t>
            </a:r>
            <a:r>
              <a:rPr lang="tr-TR" sz="2400" dirty="0" err="1">
                <a:solidFill>
                  <a:schemeClr val="bg1"/>
                </a:solidFill>
              </a:rPr>
              <a:t>The</a:t>
            </a:r>
            <a:r>
              <a:rPr lang="tr-TR" sz="2400" dirty="0">
                <a:solidFill>
                  <a:schemeClr val="bg1"/>
                </a:solidFill>
              </a:rPr>
              <a:t> </a:t>
            </a:r>
            <a:r>
              <a:rPr lang="tr-TR" sz="2400" dirty="0" err="1">
                <a:solidFill>
                  <a:schemeClr val="bg1"/>
                </a:solidFill>
              </a:rPr>
              <a:t>One</a:t>
            </a:r>
            <a:r>
              <a:rPr lang="tr-TR" sz="2400" dirty="0">
                <a:solidFill>
                  <a:schemeClr val="bg1"/>
                </a:solidFill>
              </a:rPr>
              <a:t> olduğunu, bu kişinin geri döndüğünü ve </a:t>
            </a:r>
            <a:r>
              <a:rPr lang="tr-TR" sz="2400" dirty="0" err="1">
                <a:solidFill>
                  <a:schemeClr val="bg1"/>
                </a:solidFill>
              </a:rPr>
              <a:t>Morpheus’un</a:t>
            </a:r>
            <a:r>
              <a:rPr lang="tr-TR" sz="2400" dirty="0">
                <a:solidFill>
                  <a:schemeClr val="bg1"/>
                </a:solidFill>
              </a:rPr>
              <a:t> kendisini bulup ona getirmesi gerektiğini söyledi</a:t>
            </a:r>
            <a:r>
              <a:rPr lang="tr-TR" dirty="0"/>
              <a:t>.</a:t>
            </a:r>
          </a:p>
          <a:p>
            <a:r>
              <a:rPr lang="tr-TR" dirty="0"/>
              <a:t/>
            </a:r>
            <a:br>
              <a:rPr lang="tr-TR" dirty="0"/>
            </a:br>
            <a:endParaRPr lang="tr-TR" dirty="0"/>
          </a:p>
        </p:txBody>
      </p:sp>
    </p:spTree>
    <p:extLst>
      <p:ext uri="{BB962C8B-B14F-4D97-AF65-F5344CB8AC3E}">
        <p14:creationId xmlns:p14="http://schemas.microsoft.com/office/powerpoint/2010/main" val="8696976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err="1">
                <a:solidFill>
                  <a:schemeClr val="bg1"/>
                </a:solidFill>
              </a:rPr>
              <a:t>Morpheus’un</a:t>
            </a:r>
            <a:r>
              <a:rPr lang="tr-TR" sz="2400" dirty="0">
                <a:solidFill>
                  <a:schemeClr val="bg1"/>
                </a:solidFill>
              </a:rPr>
              <a:t> sıradaki hedefi, </a:t>
            </a:r>
            <a:r>
              <a:rPr lang="tr-TR" sz="2400" dirty="0" err="1">
                <a:solidFill>
                  <a:schemeClr val="bg1"/>
                </a:solidFill>
              </a:rPr>
              <a:t>Matrix</a:t>
            </a:r>
            <a:r>
              <a:rPr lang="tr-TR" sz="2400" dirty="0">
                <a:solidFill>
                  <a:schemeClr val="bg1"/>
                </a:solidFill>
              </a:rPr>
              <a:t> dünyasında bir bilgisayar programcısı ve hacker olan Thomas Andersen (Neo) adlı kişi oldu. Ajanlar tarafından engellenmeye çalışılmasına rağmen </a:t>
            </a:r>
            <a:r>
              <a:rPr lang="tr-TR" sz="2400" dirty="0" err="1">
                <a:solidFill>
                  <a:schemeClr val="bg1"/>
                </a:solidFill>
              </a:rPr>
              <a:t>Morpheus</a:t>
            </a:r>
            <a:r>
              <a:rPr lang="tr-TR" sz="2400" dirty="0">
                <a:solidFill>
                  <a:schemeClr val="bg1"/>
                </a:solidFill>
              </a:rPr>
              <a:t>, Neo’yu kendi yanına aldı ve </a:t>
            </a:r>
            <a:r>
              <a:rPr lang="tr-TR" sz="2400" dirty="0" err="1">
                <a:solidFill>
                  <a:schemeClr val="bg1"/>
                </a:solidFill>
              </a:rPr>
              <a:t>Oracle’a</a:t>
            </a:r>
            <a:r>
              <a:rPr lang="tr-TR" sz="2400" dirty="0">
                <a:solidFill>
                  <a:schemeClr val="bg1"/>
                </a:solidFill>
              </a:rPr>
              <a:t> götürdü. </a:t>
            </a:r>
            <a:r>
              <a:rPr lang="tr-TR" sz="2400" dirty="0" err="1">
                <a:solidFill>
                  <a:schemeClr val="bg1"/>
                </a:solidFill>
              </a:rPr>
              <a:t>Oracle</a:t>
            </a:r>
            <a:r>
              <a:rPr lang="tr-TR" sz="2400" dirty="0">
                <a:solidFill>
                  <a:schemeClr val="bg1"/>
                </a:solidFill>
              </a:rPr>
              <a:t> Neo’yu taşıyıcı olmaya uygun bularak, bir kurabiye içerisine gizlediği “</a:t>
            </a:r>
            <a:r>
              <a:rPr lang="tr-TR" sz="2400" dirty="0" err="1">
                <a:solidFill>
                  <a:schemeClr val="bg1"/>
                </a:solidFill>
              </a:rPr>
              <a:t>The</a:t>
            </a:r>
            <a:r>
              <a:rPr lang="tr-TR" sz="2400" dirty="0">
                <a:solidFill>
                  <a:schemeClr val="bg1"/>
                </a:solidFill>
              </a:rPr>
              <a:t> </a:t>
            </a:r>
            <a:r>
              <a:rPr lang="tr-TR" sz="2400" dirty="0" err="1">
                <a:solidFill>
                  <a:schemeClr val="bg1"/>
                </a:solidFill>
              </a:rPr>
              <a:t>One</a:t>
            </a:r>
            <a:r>
              <a:rPr lang="tr-TR" sz="2400" dirty="0">
                <a:solidFill>
                  <a:schemeClr val="bg1"/>
                </a:solidFill>
              </a:rPr>
              <a:t>” programını kendisine yükledi. Neo bu andan itibaren </a:t>
            </a:r>
            <a:r>
              <a:rPr lang="tr-TR" sz="2400" dirty="0" err="1">
                <a:solidFill>
                  <a:schemeClr val="bg1"/>
                </a:solidFill>
              </a:rPr>
              <a:t>Matrix’i</a:t>
            </a:r>
            <a:r>
              <a:rPr lang="tr-TR" sz="2400" dirty="0">
                <a:solidFill>
                  <a:schemeClr val="bg1"/>
                </a:solidFill>
              </a:rPr>
              <a:t> istediği gibi değiştirebilme gücüne sahip oluyordu. Gelişen olaylar sonucunda Neo, özgürlüğünün sınırsızlığını keşfederek </a:t>
            </a:r>
            <a:r>
              <a:rPr lang="tr-TR" sz="2400" dirty="0" err="1">
                <a:solidFill>
                  <a:schemeClr val="bg1"/>
                </a:solidFill>
              </a:rPr>
              <a:t>Matrix’te</a:t>
            </a:r>
            <a:r>
              <a:rPr lang="tr-TR" sz="2400" dirty="0">
                <a:solidFill>
                  <a:schemeClr val="bg1"/>
                </a:solidFill>
              </a:rPr>
              <a:t> ölümden dönme, kurşunları durdurma ve uçabilme gibi yetenekler sergileyebilecek hale gelir.</a:t>
            </a:r>
          </a:p>
          <a:p>
            <a:r>
              <a:rPr lang="tr-TR" dirty="0"/>
              <a:t/>
            </a:r>
            <a:br>
              <a:rPr lang="tr-TR" dirty="0"/>
            </a:br>
            <a:endParaRPr lang="tr-TR" dirty="0"/>
          </a:p>
        </p:txBody>
      </p:sp>
    </p:spTree>
    <p:extLst>
      <p:ext uri="{BB962C8B-B14F-4D97-AF65-F5344CB8AC3E}">
        <p14:creationId xmlns:p14="http://schemas.microsoft.com/office/powerpoint/2010/main" val="2080028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95536" y="1484784"/>
            <a:ext cx="3722712" cy="4963616"/>
          </a:xfrm>
        </p:spPr>
      </p:pic>
      <p:sp>
        <p:nvSpPr>
          <p:cNvPr id="5" name="Metin kutusu 4"/>
          <p:cNvSpPr txBox="1"/>
          <p:nvPr/>
        </p:nvSpPr>
        <p:spPr>
          <a:xfrm>
            <a:off x="467544" y="836712"/>
            <a:ext cx="3744416" cy="369332"/>
          </a:xfrm>
          <a:prstGeom prst="rect">
            <a:avLst/>
          </a:prstGeom>
          <a:noFill/>
        </p:spPr>
        <p:txBody>
          <a:bodyPr wrap="square" rtlCol="0">
            <a:spAutoFit/>
          </a:bodyPr>
          <a:lstStyle/>
          <a:p>
            <a:r>
              <a:rPr lang="tr-TR" dirty="0" smtClean="0">
                <a:solidFill>
                  <a:schemeClr val="bg1"/>
                </a:solidFill>
              </a:rPr>
              <a:t>FİLM AFİŞİ</a:t>
            </a:r>
            <a:endParaRPr lang="tr-TR" dirty="0">
              <a:solidFill>
                <a:schemeClr val="bg1"/>
              </a:solidFill>
            </a:endParaRPr>
          </a:p>
        </p:txBody>
      </p:sp>
    </p:spTree>
    <p:extLst>
      <p:ext uri="{BB962C8B-B14F-4D97-AF65-F5344CB8AC3E}">
        <p14:creationId xmlns:p14="http://schemas.microsoft.com/office/powerpoint/2010/main" val="13882834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5793507"/>
          </a:xfrm>
        </p:spPr>
        <p:txBody>
          <a:bodyPr/>
          <a:lstStyle/>
          <a:p>
            <a:r>
              <a:rPr lang="tr-TR" sz="2400" dirty="0">
                <a:solidFill>
                  <a:schemeClr val="bg1"/>
                </a:solidFill>
              </a:rPr>
              <a:t>A</a:t>
            </a:r>
            <a:r>
              <a:rPr lang="tr-TR" sz="1800" dirty="0" smtClean="0">
                <a:solidFill>
                  <a:schemeClr val="bg1"/>
                </a:solidFill>
              </a:rPr>
              <a:t>jan</a:t>
            </a:r>
            <a:r>
              <a:rPr lang="tr-TR" sz="2400" dirty="0" smtClean="0">
                <a:solidFill>
                  <a:schemeClr val="bg1"/>
                </a:solidFill>
              </a:rPr>
              <a:t> </a:t>
            </a:r>
            <a:r>
              <a:rPr lang="tr-TR" sz="2400" dirty="0">
                <a:solidFill>
                  <a:schemeClr val="bg1"/>
                </a:solidFill>
              </a:rPr>
              <a:t>Smith’i de benzer bir yetenekle yok eder. Ancak Smith, </a:t>
            </a:r>
            <a:r>
              <a:rPr lang="tr-TR" sz="2400" dirty="0" err="1">
                <a:solidFill>
                  <a:schemeClr val="bg1"/>
                </a:solidFill>
              </a:rPr>
              <a:t>Matrix’te</a:t>
            </a:r>
            <a:r>
              <a:rPr lang="tr-TR" sz="2400" dirty="0">
                <a:solidFill>
                  <a:schemeClr val="bg1"/>
                </a:solidFill>
              </a:rPr>
              <a:t> öldürüldükten sonra silinmek üzere </a:t>
            </a:r>
            <a:r>
              <a:rPr lang="tr-TR" sz="2400" dirty="0" err="1">
                <a:solidFill>
                  <a:schemeClr val="bg1"/>
                </a:solidFill>
              </a:rPr>
              <a:t>The</a:t>
            </a:r>
            <a:r>
              <a:rPr lang="tr-TR" sz="2400" dirty="0">
                <a:solidFill>
                  <a:schemeClr val="bg1"/>
                </a:solidFill>
              </a:rPr>
              <a:t> </a:t>
            </a:r>
            <a:r>
              <a:rPr lang="tr-TR" sz="2400" dirty="0" err="1">
                <a:solidFill>
                  <a:schemeClr val="bg1"/>
                </a:solidFill>
              </a:rPr>
              <a:t>Source’a</a:t>
            </a:r>
            <a:r>
              <a:rPr lang="tr-TR" sz="2400" dirty="0">
                <a:solidFill>
                  <a:schemeClr val="bg1"/>
                </a:solidFill>
              </a:rPr>
              <a:t> gitmeyi reddeder ve Neo’da yüklü bulunan </a:t>
            </a:r>
            <a:r>
              <a:rPr lang="tr-TR" sz="2400" dirty="0" err="1">
                <a:solidFill>
                  <a:schemeClr val="bg1"/>
                </a:solidFill>
              </a:rPr>
              <a:t>The</a:t>
            </a:r>
            <a:r>
              <a:rPr lang="tr-TR" sz="2400" dirty="0">
                <a:solidFill>
                  <a:schemeClr val="bg1"/>
                </a:solidFill>
              </a:rPr>
              <a:t> </a:t>
            </a:r>
            <a:r>
              <a:rPr lang="tr-TR" sz="2400" dirty="0" err="1">
                <a:solidFill>
                  <a:schemeClr val="bg1"/>
                </a:solidFill>
              </a:rPr>
              <a:t>One</a:t>
            </a:r>
            <a:r>
              <a:rPr lang="tr-TR" sz="2400" dirty="0">
                <a:solidFill>
                  <a:schemeClr val="bg1"/>
                </a:solidFill>
              </a:rPr>
              <a:t> adlı programdan kendisine geçen özellikler sayesinde bir virüs karakterine bürünür. Artık Smith, başka programlara bulaşarak kendi kendini kopyalayabilmektedir.</a:t>
            </a:r>
          </a:p>
          <a:p>
            <a:pPr marL="0" indent="0">
              <a:buNone/>
            </a:pPr>
            <a:endParaRPr lang="tr-TR" sz="2400" dirty="0">
              <a:solidFill>
                <a:schemeClr val="bg1"/>
              </a:solidFill>
            </a:endParaRPr>
          </a:p>
        </p:txBody>
      </p:sp>
    </p:spTree>
    <p:extLst>
      <p:ext uri="{BB962C8B-B14F-4D97-AF65-F5344CB8AC3E}">
        <p14:creationId xmlns:p14="http://schemas.microsoft.com/office/powerpoint/2010/main" val="25674832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bg1"/>
                </a:solidFill>
              </a:rPr>
              <a:t>MATRİX VE FELSEFE</a:t>
            </a:r>
            <a:endParaRPr lang="tr-TR" dirty="0">
              <a:solidFill>
                <a:schemeClr val="bg1"/>
              </a:solidFill>
            </a:endParaRPr>
          </a:p>
        </p:txBody>
      </p:sp>
      <p:sp>
        <p:nvSpPr>
          <p:cNvPr id="3" name="İçerik Yer Tutucusu 2"/>
          <p:cNvSpPr>
            <a:spLocks noGrp="1"/>
          </p:cNvSpPr>
          <p:nvPr>
            <p:ph idx="1"/>
          </p:nvPr>
        </p:nvSpPr>
        <p:spPr/>
        <p:txBody>
          <a:bodyPr/>
          <a:lstStyle/>
          <a:p>
            <a:r>
              <a:rPr lang="tr-TR" sz="2400" dirty="0">
                <a:solidFill>
                  <a:schemeClr val="bg1"/>
                </a:solidFill>
              </a:rPr>
              <a:t>Binlerce olumlu ve olumsuz eleştiri alan </a:t>
            </a:r>
            <a:r>
              <a:rPr lang="tr-TR" sz="2400" dirty="0" err="1">
                <a:solidFill>
                  <a:schemeClr val="bg1"/>
                </a:solidFill>
              </a:rPr>
              <a:t>Matrix'in</a:t>
            </a:r>
            <a:r>
              <a:rPr lang="tr-TR" sz="2400" dirty="0">
                <a:solidFill>
                  <a:schemeClr val="bg1"/>
                </a:solidFill>
              </a:rPr>
              <a:t> felsefesi, Antik Yunan'a kadar dayanır. Özellikle ismini tüm dünyaya duyuran Sokrates ve Platon felsefesine...</a:t>
            </a:r>
          </a:p>
          <a:p>
            <a:pPr marL="0" indent="0">
              <a:buNone/>
            </a:pPr>
            <a:endParaRPr lang="tr-TR" sz="2400" dirty="0" smtClean="0">
              <a:solidFill>
                <a:schemeClr val="bg1"/>
              </a:solidFill>
            </a:endParaRPr>
          </a:p>
        </p:txBody>
      </p:sp>
    </p:spTree>
    <p:extLst>
      <p:ext uri="{BB962C8B-B14F-4D97-AF65-F5344CB8AC3E}">
        <p14:creationId xmlns:p14="http://schemas.microsoft.com/office/powerpoint/2010/main" val="24458805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649491"/>
          </a:xfrm>
        </p:spPr>
        <p:txBody>
          <a:bodyPr/>
          <a:lstStyle/>
          <a:p>
            <a:r>
              <a:rPr lang="tr-TR" sz="2000" dirty="0">
                <a:solidFill>
                  <a:schemeClr val="bg1"/>
                </a:solidFill>
              </a:rPr>
              <a:t>Sokrates "Sorgulanmamış hayat yaşanmamış hayattır" sloganıyla her birimizi hayatı sorgulamaya davet ediyor. Bizleri aydınlatmak uğruna canını bile hiçe sayan bu yüce gönüllü filozof, kullanmadığımız gözlerimizi ve zihnimizi karanlık kuyulardan çıkarmak adına sokak </a:t>
            </a:r>
            <a:r>
              <a:rPr lang="tr-TR" sz="2000" dirty="0" err="1">
                <a:solidFill>
                  <a:schemeClr val="bg1"/>
                </a:solidFill>
              </a:rPr>
              <a:t>sokak</a:t>
            </a:r>
            <a:r>
              <a:rPr lang="tr-TR" sz="2000" dirty="0">
                <a:solidFill>
                  <a:schemeClr val="bg1"/>
                </a:solidFill>
              </a:rPr>
              <a:t> dolaşıp bıkmadan usanmadan basit bir dille sorular soruyor. İnsanlığı derin uykusundan uyandırmak için verdiği çabanın meyvesini ise binlerce yıl sonra dahi olsa alıyor. Sokrates bu kutsal görevin meşalesinin ateşinde, ateşe aşık olan pervaneler gibi yanmamış olsaydı bu derece benimsenebilir miydi? Hiçbir yazılı eser bırakmamasına rağmen Platon sayesinde günümüze kadar gelen öğreti ve </a:t>
            </a:r>
            <a:r>
              <a:rPr lang="tr-TR" sz="2000" dirty="0" err="1">
                <a:solidFill>
                  <a:schemeClr val="bg1"/>
                </a:solidFill>
              </a:rPr>
              <a:t>diyologları</a:t>
            </a:r>
            <a:r>
              <a:rPr lang="tr-TR" sz="2000" dirty="0">
                <a:solidFill>
                  <a:schemeClr val="bg1"/>
                </a:solidFill>
              </a:rPr>
              <a:t> ile birçok görmeyen göz gördü, derin uykuda olanlar ise uyandı.</a:t>
            </a:r>
          </a:p>
          <a:p>
            <a:r>
              <a:rPr lang="tr-TR" dirty="0"/>
              <a:t/>
            </a:r>
            <a:br>
              <a:rPr lang="tr-TR" dirty="0"/>
            </a:br>
            <a:endParaRPr lang="tr-TR" dirty="0"/>
          </a:p>
        </p:txBody>
      </p:sp>
    </p:spTree>
    <p:extLst>
      <p:ext uri="{BB962C8B-B14F-4D97-AF65-F5344CB8AC3E}">
        <p14:creationId xmlns:p14="http://schemas.microsoft.com/office/powerpoint/2010/main" val="37133641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5793507"/>
          </a:xfrm>
        </p:spPr>
        <p:txBody>
          <a:bodyPr/>
          <a:lstStyle/>
          <a:p>
            <a:r>
              <a:rPr lang="tr-TR" sz="2800" dirty="0">
                <a:solidFill>
                  <a:schemeClr val="bg1"/>
                </a:solidFill>
              </a:rPr>
              <a:t>Filmde çok az replik vardır ancak her biri altı çizilesi derecede derin anlamlar taşımaktadır. Filmde kullanılan isimlerin her birinin özellikle seçilmiş olması gibi...</a:t>
            </a:r>
          </a:p>
          <a:p>
            <a:pPr marL="0" indent="0">
              <a:buNone/>
            </a:pPr>
            <a:endParaRPr lang="tr-TR" sz="2800" dirty="0">
              <a:solidFill>
                <a:schemeClr val="bg1"/>
              </a:solidFill>
            </a:endParaRPr>
          </a:p>
        </p:txBody>
      </p:sp>
    </p:spTree>
    <p:extLst>
      <p:ext uri="{BB962C8B-B14F-4D97-AF65-F5344CB8AC3E}">
        <p14:creationId xmlns:p14="http://schemas.microsoft.com/office/powerpoint/2010/main" val="42141264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000" dirty="0">
                <a:solidFill>
                  <a:schemeClr val="bg1"/>
                </a:solidFill>
              </a:rPr>
              <a:t>Neo kırmızı hapı seçip gerçek dünyaya gözlerini açtığında "Neden gözlerim </a:t>
            </a:r>
            <a:r>
              <a:rPr lang="tr-TR" sz="2000" dirty="0" err="1">
                <a:solidFill>
                  <a:schemeClr val="bg1"/>
                </a:solidFill>
              </a:rPr>
              <a:t>acıyor?"diye</a:t>
            </a:r>
            <a:r>
              <a:rPr lang="tr-TR" sz="2000" dirty="0">
                <a:solidFill>
                  <a:schemeClr val="bg1"/>
                </a:solidFill>
              </a:rPr>
              <a:t> soruyor. </a:t>
            </a:r>
            <a:r>
              <a:rPr lang="tr-TR" sz="2000" dirty="0" err="1">
                <a:solidFill>
                  <a:schemeClr val="bg1"/>
                </a:solidFill>
              </a:rPr>
              <a:t>Morpheus</a:t>
            </a:r>
            <a:r>
              <a:rPr lang="tr-TR" sz="2000" dirty="0">
                <a:solidFill>
                  <a:schemeClr val="bg1"/>
                </a:solidFill>
              </a:rPr>
              <a:t> ise "Çünkü daha önce onları hiç kullanmamıştın!" diyerek her birimize çok anlamlı bir mesaj veriyor. Bizler de hakkıyla gözlerimizi kullanabiliyor muyuz dersiniz...</a:t>
            </a:r>
          </a:p>
          <a:p>
            <a:r>
              <a:rPr lang="tr-TR" sz="2000" dirty="0">
                <a:solidFill>
                  <a:schemeClr val="bg1"/>
                </a:solidFill>
              </a:rPr>
              <a:t>Belki de her birimizin vücudu ya da beyni kavanozlarda yer alıyor ve her birimiz başkalarının zihninin parmak uçlarındaki komutlara göre yalanlarla ya da gölgelerle avutuluyoruz. Sistemin kurtarılmaya hazır olmayan köleleriyiz belki de...</a:t>
            </a:r>
          </a:p>
          <a:p>
            <a:r>
              <a:rPr lang="tr-TR" sz="2000" dirty="0" err="1">
                <a:solidFill>
                  <a:schemeClr val="bg1"/>
                </a:solidFill>
              </a:rPr>
              <a:t>Matrix'in</a:t>
            </a:r>
            <a:r>
              <a:rPr lang="tr-TR" sz="2000" dirty="0">
                <a:solidFill>
                  <a:schemeClr val="bg1"/>
                </a:solidFill>
              </a:rPr>
              <a:t> 'Varlık Felsefesi' (Ontoloji), 'Varoluşçuluk' (Egzistansiyalizm) ve 'Bilgi Felsefesi' (Epistemoloji) açısından bizlere katkıları çok büyük. Hayatı, hayatın anlamını sorgulamak, yaşam amacımızı, hayat felsefemizi, misyonumuzu, vizyonumuzu belirlemek adına birçok alt mesajla dolu...</a:t>
            </a:r>
          </a:p>
          <a:p>
            <a:r>
              <a:rPr lang="tr-TR" dirty="0"/>
              <a:t/>
            </a:r>
            <a:br>
              <a:rPr lang="tr-TR" dirty="0"/>
            </a:br>
            <a:endParaRPr lang="tr-TR" dirty="0"/>
          </a:p>
        </p:txBody>
      </p:sp>
    </p:spTree>
    <p:extLst>
      <p:ext uri="{BB962C8B-B14F-4D97-AF65-F5344CB8AC3E}">
        <p14:creationId xmlns:p14="http://schemas.microsoft.com/office/powerpoint/2010/main" val="27151565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000" dirty="0">
                <a:solidFill>
                  <a:schemeClr val="bg1"/>
                </a:solidFill>
              </a:rPr>
              <a:t>Filmin Platon'un öğretisi açısından yorumuna geçecek olursak...</a:t>
            </a:r>
          </a:p>
          <a:p>
            <a:r>
              <a:rPr lang="tr-TR" sz="2000" dirty="0">
                <a:solidFill>
                  <a:schemeClr val="bg1"/>
                </a:solidFill>
              </a:rPr>
              <a:t>Platon'un 'Mağara </a:t>
            </a:r>
            <a:r>
              <a:rPr lang="tr-TR" sz="2000" dirty="0" err="1">
                <a:solidFill>
                  <a:schemeClr val="bg1"/>
                </a:solidFill>
              </a:rPr>
              <a:t>Benzetmesi'ni</a:t>
            </a:r>
            <a:r>
              <a:rPr lang="tr-TR" sz="2000" dirty="0">
                <a:solidFill>
                  <a:schemeClr val="bg1"/>
                </a:solidFill>
              </a:rPr>
              <a:t> bilmeyen yoktur. Ömrü boyunca bir mağaranın duvarına dönük bir şekilde zincirlenmiş insanlar, hayatları boyunca çıkış kapısından duvara yansıyan gölgelerin gerçekliğine inanırlar. Ancak içlerinden biri zincirlerini kırarak gerçek dünyayı görür ve şimdiye kadar gördüklerinin birer yalan olduğunu öğrenir. Bir kurtarıcı olarak mağaraya döner ve diğerlerini de uyudukları uykudan uyandırmaya çalışır... Platon'un mağara alegorisi üzerine birçok film yapılmıştır. 'Truman Show', 'Seçilmiş', '</a:t>
            </a:r>
            <a:r>
              <a:rPr lang="tr-TR" sz="2000" dirty="0" err="1">
                <a:solidFill>
                  <a:schemeClr val="bg1"/>
                </a:solidFill>
              </a:rPr>
              <a:t>Matrix</a:t>
            </a:r>
            <a:r>
              <a:rPr lang="tr-TR" sz="2000" dirty="0">
                <a:solidFill>
                  <a:schemeClr val="bg1"/>
                </a:solidFill>
              </a:rPr>
              <a:t>' ve diğerleri, liste epey uzun...</a:t>
            </a:r>
          </a:p>
          <a:p>
            <a:r>
              <a:rPr lang="tr-TR" sz="2000" dirty="0">
                <a:solidFill>
                  <a:schemeClr val="bg1"/>
                </a:solidFill>
              </a:rPr>
              <a:t>Neo karakteri de bu kurtarıcıyı temsil etmektedir. Kim bilir her birimiz bir kurtarıcı bekliyoruzdur bu hayatta. </a:t>
            </a:r>
            <a:r>
              <a:rPr lang="tr-TR" sz="2000" dirty="0" err="1">
                <a:solidFill>
                  <a:schemeClr val="bg1"/>
                </a:solidFill>
              </a:rPr>
              <a:t>Nietzsche'in</a:t>
            </a:r>
            <a:r>
              <a:rPr lang="tr-TR" sz="2000" dirty="0">
                <a:solidFill>
                  <a:schemeClr val="bg1"/>
                </a:solidFill>
              </a:rPr>
              <a:t> "üst </a:t>
            </a:r>
            <a:r>
              <a:rPr lang="tr-TR" sz="2000" dirty="0" err="1">
                <a:solidFill>
                  <a:schemeClr val="bg1"/>
                </a:solidFill>
              </a:rPr>
              <a:t>insan'ıdır</a:t>
            </a:r>
            <a:r>
              <a:rPr lang="tr-TR" sz="2000" dirty="0">
                <a:solidFill>
                  <a:schemeClr val="bg1"/>
                </a:solidFill>
              </a:rPr>
              <a:t> belki de beklediğimiz...</a:t>
            </a:r>
          </a:p>
          <a:p>
            <a:r>
              <a:rPr lang="tr-TR" dirty="0"/>
              <a:t/>
            </a:r>
            <a:br>
              <a:rPr lang="tr-TR" dirty="0"/>
            </a:br>
            <a:endParaRPr lang="tr-TR" dirty="0"/>
          </a:p>
        </p:txBody>
      </p:sp>
    </p:spTree>
    <p:extLst>
      <p:ext uri="{BB962C8B-B14F-4D97-AF65-F5344CB8AC3E}">
        <p14:creationId xmlns:p14="http://schemas.microsoft.com/office/powerpoint/2010/main" val="27754015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bg1"/>
                </a:solidFill>
              </a:rPr>
              <a:t>Küçük bir ayrıntı…</a:t>
            </a:r>
            <a:endParaRPr lang="tr-TR" dirty="0">
              <a:solidFill>
                <a:schemeClr val="bg1"/>
              </a:solidFill>
            </a:endParaRPr>
          </a:p>
        </p:txBody>
      </p:sp>
      <p:sp>
        <p:nvSpPr>
          <p:cNvPr id="3" name="İçerik Yer Tutucusu 2"/>
          <p:cNvSpPr>
            <a:spLocks noGrp="1"/>
          </p:cNvSpPr>
          <p:nvPr>
            <p:ph idx="1"/>
          </p:nvPr>
        </p:nvSpPr>
        <p:spPr/>
        <p:txBody>
          <a:bodyPr/>
          <a:lstStyle/>
          <a:p>
            <a:r>
              <a:rPr lang="tr-TR" sz="2400" dirty="0">
                <a:solidFill>
                  <a:schemeClr val="bg1"/>
                </a:solidFill>
              </a:rPr>
              <a:t>Filmde ilk ve son sahnede oda numarası 303 olarak görünmektedir. Ayrıca Neo’nun evinin kapı numarası 101. Burada da </a:t>
            </a:r>
            <a:r>
              <a:rPr lang="tr-TR" sz="2400" dirty="0">
                <a:solidFill>
                  <a:schemeClr val="bg1"/>
                </a:solidFill>
                <a:hlinkClick r:id="rId2"/>
              </a:rPr>
              <a:t>George </a:t>
            </a:r>
            <a:r>
              <a:rPr lang="tr-TR" sz="2400" dirty="0" err="1">
                <a:solidFill>
                  <a:schemeClr val="bg1"/>
                </a:solidFill>
                <a:hlinkClick r:id="rId2"/>
              </a:rPr>
              <a:t>Orwell</a:t>
            </a:r>
            <a:r>
              <a:rPr lang="tr-TR" sz="2400" dirty="0" smtClean="0">
                <a:solidFill>
                  <a:schemeClr val="bg1"/>
                </a:solidFill>
              </a:rPr>
              <a:t>‘ </a:t>
            </a:r>
            <a:r>
              <a:rPr lang="tr-TR" sz="2400" dirty="0" err="1" smtClean="0">
                <a:solidFill>
                  <a:schemeClr val="bg1"/>
                </a:solidFill>
              </a:rPr>
              <a:t>ın</a:t>
            </a:r>
            <a:r>
              <a:rPr lang="tr-TR" sz="2400" dirty="0" smtClean="0">
                <a:solidFill>
                  <a:schemeClr val="bg1"/>
                </a:solidFill>
              </a:rPr>
              <a:t> </a:t>
            </a:r>
            <a:r>
              <a:rPr lang="tr-TR" sz="2400" dirty="0">
                <a:solidFill>
                  <a:schemeClr val="bg1"/>
                </a:solidFill>
              </a:rPr>
              <a:t>1984 kitabına gönderme yapılmaktadır. 1984 kitabını okuyanlar veya filmini izleyenler bunu iyi bilirler.</a:t>
            </a:r>
          </a:p>
          <a:p>
            <a:pPr marL="0" indent="0">
              <a:buNone/>
            </a:pPr>
            <a:endParaRPr lang="tr-TR" sz="2400" dirty="0">
              <a:solidFill>
                <a:schemeClr val="bg1"/>
              </a:solidFill>
            </a:endParaRPr>
          </a:p>
        </p:txBody>
      </p:sp>
    </p:spTree>
    <p:extLst>
      <p:ext uri="{BB962C8B-B14F-4D97-AF65-F5344CB8AC3E}">
        <p14:creationId xmlns:p14="http://schemas.microsoft.com/office/powerpoint/2010/main" val="34527935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bg1"/>
                </a:solidFill>
              </a:rPr>
              <a:t>Çılgın bir teori…</a:t>
            </a:r>
            <a:endParaRPr lang="tr-TR" dirty="0">
              <a:solidFill>
                <a:schemeClr val="bg1"/>
              </a:solidFill>
            </a:endParaRPr>
          </a:p>
        </p:txBody>
      </p:sp>
      <p:sp>
        <p:nvSpPr>
          <p:cNvPr id="3" name="İçerik Yer Tutucusu 2"/>
          <p:cNvSpPr>
            <a:spLocks noGrp="1"/>
          </p:cNvSpPr>
          <p:nvPr>
            <p:ph idx="1"/>
          </p:nvPr>
        </p:nvSpPr>
        <p:spPr/>
        <p:txBody>
          <a:bodyPr/>
          <a:lstStyle/>
          <a:p>
            <a:r>
              <a:rPr lang="tr-TR" sz="2000" dirty="0">
                <a:solidFill>
                  <a:schemeClr val="bg1"/>
                </a:solidFill>
              </a:rPr>
              <a:t>İnsanlığın kurtuluşu için ise tek ümidin, </a:t>
            </a:r>
            <a:r>
              <a:rPr lang="tr-TR" sz="2000" dirty="0" err="1">
                <a:solidFill>
                  <a:schemeClr val="bg1"/>
                </a:solidFill>
              </a:rPr>
              <a:t>Matrix’in</a:t>
            </a:r>
            <a:r>
              <a:rPr lang="tr-TR" sz="2000" dirty="0">
                <a:solidFill>
                  <a:schemeClr val="bg1"/>
                </a:solidFill>
              </a:rPr>
              <a:t> içindeki her şeyi bilen ve gören </a:t>
            </a:r>
            <a:r>
              <a:rPr lang="tr-TR" sz="2000" b="1" dirty="0" err="1">
                <a:solidFill>
                  <a:schemeClr val="bg1"/>
                </a:solidFill>
              </a:rPr>
              <a:t>Kahin’in</a:t>
            </a:r>
            <a:r>
              <a:rPr lang="tr-TR" sz="2000" b="1" dirty="0">
                <a:solidFill>
                  <a:schemeClr val="bg1"/>
                </a:solidFill>
              </a:rPr>
              <a:t> kehanetindeki seçilmiş kişi</a:t>
            </a:r>
            <a:r>
              <a:rPr lang="tr-TR" sz="2000" dirty="0">
                <a:solidFill>
                  <a:schemeClr val="bg1"/>
                </a:solidFill>
              </a:rPr>
              <a:t> olduğuna inanan </a:t>
            </a:r>
            <a:r>
              <a:rPr lang="tr-TR" sz="2000" dirty="0" err="1">
                <a:solidFill>
                  <a:schemeClr val="bg1"/>
                </a:solidFill>
              </a:rPr>
              <a:t>Morpheus</a:t>
            </a:r>
            <a:r>
              <a:rPr lang="tr-TR" sz="2000" dirty="0">
                <a:solidFill>
                  <a:schemeClr val="bg1"/>
                </a:solidFill>
              </a:rPr>
              <a:t> ve ekibi ise </a:t>
            </a:r>
            <a:r>
              <a:rPr lang="tr-TR" sz="2000" dirty="0" err="1">
                <a:solidFill>
                  <a:schemeClr val="bg1"/>
                </a:solidFill>
              </a:rPr>
              <a:t>Matrix’in</a:t>
            </a:r>
            <a:r>
              <a:rPr lang="tr-TR" sz="2000" dirty="0">
                <a:solidFill>
                  <a:schemeClr val="bg1"/>
                </a:solidFill>
              </a:rPr>
              <a:t> içinde bu seçilmiş kişiyi arıyorlar. İşte Neo burada, seçilmiş kişi olarak devreye giriyor. Bir sürü olaylar neticesinde de Neo, kehaneti gerçekleştirip, </a:t>
            </a:r>
            <a:r>
              <a:rPr lang="tr-TR" sz="2000" b="1" dirty="0" err="1">
                <a:solidFill>
                  <a:schemeClr val="bg1"/>
                </a:solidFill>
              </a:rPr>
              <a:t>Zion’u</a:t>
            </a:r>
            <a:r>
              <a:rPr lang="tr-TR" sz="2000" b="1" dirty="0">
                <a:solidFill>
                  <a:schemeClr val="bg1"/>
                </a:solidFill>
              </a:rPr>
              <a:t> kurtarmayı başarıyor. </a:t>
            </a:r>
            <a:r>
              <a:rPr lang="tr-TR" sz="2000" dirty="0">
                <a:solidFill>
                  <a:schemeClr val="bg1"/>
                </a:solidFill>
              </a:rPr>
              <a:t>Lakin size bahsetmek istediğimiz bu teoride olaylar bu şekilde gerçekleşmiyor. Bu teoriye göre bu serideki </a:t>
            </a:r>
            <a:r>
              <a:rPr lang="tr-TR" sz="2000" b="1" dirty="0" err="1">
                <a:solidFill>
                  <a:schemeClr val="bg1"/>
                </a:solidFill>
              </a:rPr>
              <a:t>Zion’u</a:t>
            </a:r>
            <a:r>
              <a:rPr lang="tr-TR" sz="2000" b="1" dirty="0">
                <a:solidFill>
                  <a:schemeClr val="bg1"/>
                </a:solidFill>
              </a:rPr>
              <a:t> ve tüm insanlığı kurtaran</a:t>
            </a:r>
            <a:r>
              <a:rPr lang="tr-TR" sz="2000" dirty="0">
                <a:solidFill>
                  <a:schemeClr val="bg1"/>
                </a:solidFill>
              </a:rPr>
              <a:t> asıl seçilmiş kişi </a:t>
            </a:r>
            <a:r>
              <a:rPr lang="tr-TR" sz="2000" b="1" dirty="0">
                <a:solidFill>
                  <a:schemeClr val="bg1"/>
                </a:solidFill>
              </a:rPr>
              <a:t>Neo değil, Ajan Smith.</a:t>
            </a:r>
            <a:r>
              <a:rPr lang="tr-TR" sz="2000" dirty="0">
                <a:solidFill>
                  <a:schemeClr val="bg1"/>
                </a:solidFill>
              </a:rPr>
              <a:t> Hemen “</a:t>
            </a:r>
            <a:r>
              <a:rPr lang="tr-TR" sz="2000" i="1" dirty="0">
                <a:solidFill>
                  <a:schemeClr val="bg1"/>
                </a:solidFill>
              </a:rPr>
              <a:t>Olur mu öyle saçma şey!”</a:t>
            </a:r>
            <a:r>
              <a:rPr lang="tr-TR" sz="2000" dirty="0">
                <a:solidFill>
                  <a:schemeClr val="bg1"/>
                </a:solidFill>
              </a:rPr>
              <a:t> demeden önce, hep birlikte bu teoriyi destekler kanıtlara bakalım</a:t>
            </a:r>
            <a:r>
              <a:rPr lang="tr-TR" sz="2000" dirty="0" smtClean="0">
                <a:solidFill>
                  <a:schemeClr val="bg1"/>
                </a:solidFill>
              </a:rPr>
              <a:t>.</a:t>
            </a:r>
            <a:endParaRPr lang="tr-TR" sz="2000" dirty="0">
              <a:solidFill>
                <a:schemeClr val="bg1"/>
              </a:solidFill>
            </a:endParaRPr>
          </a:p>
        </p:txBody>
      </p:sp>
    </p:spTree>
    <p:extLst>
      <p:ext uri="{BB962C8B-B14F-4D97-AF65-F5344CB8AC3E}">
        <p14:creationId xmlns:p14="http://schemas.microsoft.com/office/powerpoint/2010/main" val="39563885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a:solidFill>
                  <a:schemeClr val="bg1"/>
                </a:solidFill>
              </a:rPr>
              <a:t>Öncelikle </a:t>
            </a:r>
            <a:r>
              <a:rPr lang="tr-TR" sz="2400" dirty="0" err="1">
                <a:solidFill>
                  <a:schemeClr val="bg1"/>
                </a:solidFill>
              </a:rPr>
              <a:t>Kahin’in</a:t>
            </a:r>
            <a:r>
              <a:rPr lang="tr-TR" sz="2400" dirty="0">
                <a:solidFill>
                  <a:schemeClr val="bg1"/>
                </a:solidFill>
              </a:rPr>
              <a:t> kehanetine göre seçilmiş kişi </a:t>
            </a:r>
            <a:r>
              <a:rPr lang="tr-TR" sz="2400" dirty="0" err="1">
                <a:solidFill>
                  <a:schemeClr val="bg1"/>
                </a:solidFill>
              </a:rPr>
              <a:t>Matrix’in</a:t>
            </a:r>
            <a:r>
              <a:rPr lang="tr-TR" sz="2400" dirty="0">
                <a:solidFill>
                  <a:schemeClr val="bg1"/>
                </a:solidFill>
              </a:rPr>
              <a:t> içinde doğmuş ve </a:t>
            </a:r>
            <a:r>
              <a:rPr lang="tr-TR" sz="2400" dirty="0" err="1">
                <a:solidFill>
                  <a:schemeClr val="bg1"/>
                </a:solidFill>
              </a:rPr>
              <a:t>Matrix’i</a:t>
            </a:r>
            <a:r>
              <a:rPr lang="tr-TR" sz="2400" dirty="0">
                <a:solidFill>
                  <a:schemeClr val="bg1"/>
                </a:solidFill>
              </a:rPr>
              <a:t> istediği gibi değiştirebilecek güce sahip birisi olmalıdır. Seride aslında Neo ve diğer tüm </a:t>
            </a:r>
            <a:r>
              <a:rPr lang="tr-TR" sz="2400" dirty="0" err="1">
                <a:solidFill>
                  <a:schemeClr val="bg1"/>
                </a:solidFill>
              </a:rPr>
              <a:t>Matrix’e</a:t>
            </a:r>
            <a:r>
              <a:rPr lang="tr-TR" sz="2400" dirty="0">
                <a:solidFill>
                  <a:schemeClr val="bg1"/>
                </a:solidFill>
              </a:rPr>
              <a:t> bağlı yaşayan insanlar, tam anlamıyla </a:t>
            </a:r>
            <a:r>
              <a:rPr lang="tr-TR" sz="2400" dirty="0" err="1">
                <a:solidFill>
                  <a:schemeClr val="bg1"/>
                </a:solidFill>
              </a:rPr>
              <a:t>Matrix’in</a:t>
            </a:r>
            <a:r>
              <a:rPr lang="tr-TR" sz="2400" dirty="0">
                <a:solidFill>
                  <a:schemeClr val="bg1"/>
                </a:solidFill>
              </a:rPr>
              <a:t> içinde doğmamışlardır. Sadece zihinleri </a:t>
            </a:r>
            <a:r>
              <a:rPr lang="tr-TR" sz="2400" dirty="0" err="1">
                <a:solidFill>
                  <a:schemeClr val="bg1"/>
                </a:solidFill>
              </a:rPr>
              <a:t>Matrix’de</a:t>
            </a:r>
            <a:r>
              <a:rPr lang="tr-TR" sz="2400" dirty="0">
                <a:solidFill>
                  <a:schemeClr val="bg1"/>
                </a:solidFill>
              </a:rPr>
              <a:t> doğmuştur. Yani teknik olarak Neo </a:t>
            </a:r>
            <a:r>
              <a:rPr lang="tr-TR" sz="2400" dirty="0" err="1">
                <a:solidFill>
                  <a:schemeClr val="bg1"/>
                </a:solidFill>
              </a:rPr>
              <a:t>Matrix’in</a:t>
            </a:r>
            <a:r>
              <a:rPr lang="tr-TR" sz="2400" dirty="0">
                <a:solidFill>
                  <a:schemeClr val="bg1"/>
                </a:solidFill>
              </a:rPr>
              <a:t> içinde doğmuş birisi değil. Lakin Ajan Smith öyle. Zira gerçekten de </a:t>
            </a:r>
            <a:r>
              <a:rPr lang="tr-TR" sz="2400" dirty="0" err="1">
                <a:solidFill>
                  <a:schemeClr val="bg1"/>
                </a:solidFill>
              </a:rPr>
              <a:t>Matrix’in</a:t>
            </a:r>
            <a:r>
              <a:rPr lang="tr-TR" sz="2400" dirty="0">
                <a:solidFill>
                  <a:schemeClr val="bg1"/>
                </a:solidFill>
              </a:rPr>
              <a:t> içinde </a:t>
            </a:r>
            <a:r>
              <a:rPr lang="tr-TR" sz="2400" i="1" dirty="0">
                <a:solidFill>
                  <a:schemeClr val="bg1"/>
                </a:solidFill>
              </a:rPr>
              <a:t>“doğan”</a:t>
            </a:r>
            <a:r>
              <a:rPr lang="tr-TR" sz="2400" dirty="0">
                <a:solidFill>
                  <a:schemeClr val="bg1"/>
                </a:solidFill>
              </a:rPr>
              <a:t> yegane kişiler </a:t>
            </a:r>
            <a:r>
              <a:rPr lang="tr-TR" sz="2400" dirty="0" err="1">
                <a:solidFill>
                  <a:schemeClr val="bg1"/>
                </a:solidFill>
              </a:rPr>
              <a:t>Matrix’in</a:t>
            </a:r>
            <a:r>
              <a:rPr lang="tr-TR" sz="2400" dirty="0">
                <a:solidFill>
                  <a:schemeClr val="bg1"/>
                </a:solidFill>
              </a:rPr>
              <a:t> içinde var olan yapay zeka programlarıdır.</a:t>
            </a:r>
          </a:p>
          <a:p>
            <a:r>
              <a:rPr lang="tr-TR" dirty="0"/>
              <a:t/>
            </a:r>
            <a:br>
              <a:rPr lang="tr-TR" dirty="0"/>
            </a:br>
            <a:endParaRPr lang="tr-TR" dirty="0"/>
          </a:p>
        </p:txBody>
      </p:sp>
    </p:spTree>
    <p:extLst>
      <p:ext uri="{BB962C8B-B14F-4D97-AF65-F5344CB8AC3E}">
        <p14:creationId xmlns:p14="http://schemas.microsoft.com/office/powerpoint/2010/main" val="16259911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a:solidFill>
                  <a:schemeClr val="bg1"/>
                </a:solidFill>
              </a:rPr>
              <a:t>Daha ilk filmde gördüğümüz üzere, Ajan Smith, </a:t>
            </a:r>
            <a:r>
              <a:rPr lang="tr-TR" sz="2400" dirty="0" err="1">
                <a:solidFill>
                  <a:schemeClr val="bg1"/>
                </a:solidFill>
              </a:rPr>
              <a:t>Matrix’i</a:t>
            </a:r>
            <a:r>
              <a:rPr lang="tr-TR" sz="2400" dirty="0">
                <a:solidFill>
                  <a:schemeClr val="bg1"/>
                </a:solidFill>
              </a:rPr>
              <a:t> istediği gibi değiştirebiliyor. Bunun en basit örneklerinden biri, serinin ilk filminde Neo’nun </a:t>
            </a:r>
            <a:r>
              <a:rPr lang="tr-TR" sz="2400" dirty="0" err="1">
                <a:solidFill>
                  <a:schemeClr val="bg1"/>
                </a:solidFill>
              </a:rPr>
              <a:t>deja</a:t>
            </a:r>
            <a:r>
              <a:rPr lang="tr-TR" sz="2400" dirty="0">
                <a:solidFill>
                  <a:schemeClr val="bg1"/>
                </a:solidFill>
              </a:rPr>
              <a:t> </a:t>
            </a:r>
            <a:r>
              <a:rPr lang="tr-TR" sz="2400" dirty="0" err="1">
                <a:solidFill>
                  <a:schemeClr val="bg1"/>
                </a:solidFill>
              </a:rPr>
              <a:t>vu</a:t>
            </a:r>
            <a:r>
              <a:rPr lang="tr-TR" sz="2400" dirty="0">
                <a:solidFill>
                  <a:schemeClr val="bg1"/>
                </a:solidFill>
              </a:rPr>
              <a:t> yaşadığını söylemesi üzerine, </a:t>
            </a:r>
            <a:r>
              <a:rPr lang="tr-TR" sz="2400" dirty="0" err="1">
                <a:solidFill>
                  <a:schemeClr val="bg1"/>
                </a:solidFill>
              </a:rPr>
              <a:t>Morpheus</a:t>
            </a:r>
            <a:r>
              <a:rPr lang="tr-TR" sz="2400" dirty="0">
                <a:solidFill>
                  <a:schemeClr val="bg1"/>
                </a:solidFill>
              </a:rPr>
              <a:t> ve ekibi </a:t>
            </a:r>
            <a:r>
              <a:rPr lang="tr-TR" sz="2400" dirty="0" err="1">
                <a:solidFill>
                  <a:schemeClr val="bg1"/>
                </a:solidFill>
              </a:rPr>
              <a:t>deja</a:t>
            </a:r>
            <a:r>
              <a:rPr lang="tr-TR" sz="2400" dirty="0">
                <a:solidFill>
                  <a:schemeClr val="bg1"/>
                </a:solidFill>
              </a:rPr>
              <a:t> </a:t>
            </a:r>
            <a:r>
              <a:rPr lang="tr-TR" sz="2400" dirty="0" err="1">
                <a:solidFill>
                  <a:schemeClr val="bg1"/>
                </a:solidFill>
              </a:rPr>
              <a:t>vu’nun</a:t>
            </a:r>
            <a:r>
              <a:rPr lang="tr-TR" sz="2400" dirty="0">
                <a:solidFill>
                  <a:schemeClr val="bg1"/>
                </a:solidFill>
              </a:rPr>
              <a:t> </a:t>
            </a:r>
            <a:r>
              <a:rPr lang="tr-TR" sz="2400" dirty="0" err="1">
                <a:solidFill>
                  <a:schemeClr val="bg1"/>
                </a:solidFill>
              </a:rPr>
              <a:t>Matrix’de</a:t>
            </a:r>
            <a:r>
              <a:rPr lang="tr-TR" sz="2400" dirty="0">
                <a:solidFill>
                  <a:schemeClr val="bg1"/>
                </a:solidFill>
              </a:rPr>
              <a:t> bir dalgalanma olduğunu ve bir şeyin değiştirildiğinin habercisi olduğunu söylemiştir, bunun hemen akabinde ise olay yerine Ajanlar gelmiştir.</a:t>
            </a:r>
          </a:p>
          <a:p>
            <a:r>
              <a:rPr lang="tr-TR" dirty="0"/>
              <a:t/>
            </a:r>
            <a:br>
              <a:rPr lang="tr-TR" dirty="0"/>
            </a:br>
            <a:endParaRPr lang="tr-TR" dirty="0"/>
          </a:p>
        </p:txBody>
      </p:sp>
    </p:spTree>
    <p:extLst>
      <p:ext uri="{BB962C8B-B14F-4D97-AF65-F5344CB8AC3E}">
        <p14:creationId xmlns:p14="http://schemas.microsoft.com/office/powerpoint/2010/main" val="1564771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bg1"/>
                </a:solidFill>
              </a:rPr>
              <a:t>MATRİX NEDİR ?</a:t>
            </a:r>
            <a:r>
              <a:rPr lang="tr-TR" dirty="0" smtClean="0"/>
              <a:t>M</a:t>
            </a:r>
            <a:endParaRPr lang="tr-TR" dirty="0"/>
          </a:p>
        </p:txBody>
      </p:sp>
      <p:sp>
        <p:nvSpPr>
          <p:cNvPr id="3" name="İçerik Yer Tutucusu 2"/>
          <p:cNvSpPr>
            <a:spLocks noGrp="1"/>
          </p:cNvSpPr>
          <p:nvPr>
            <p:ph idx="1"/>
          </p:nvPr>
        </p:nvSpPr>
        <p:spPr/>
        <p:txBody>
          <a:bodyPr/>
          <a:lstStyle/>
          <a:p>
            <a:r>
              <a:rPr lang="tr-TR" sz="2400" dirty="0">
                <a:solidFill>
                  <a:schemeClr val="bg1"/>
                </a:solidFill>
              </a:rPr>
              <a:t>Temelleri </a:t>
            </a:r>
            <a:r>
              <a:rPr lang="tr-TR" sz="2400" dirty="0" err="1">
                <a:solidFill>
                  <a:schemeClr val="bg1"/>
                </a:solidFill>
              </a:rPr>
              <a:t>taaa</a:t>
            </a:r>
            <a:r>
              <a:rPr lang="tr-TR" sz="2400" dirty="0">
                <a:solidFill>
                  <a:schemeClr val="bg1"/>
                </a:solidFill>
              </a:rPr>
              <a:t> Yunan Filozof Platona kadar uzanan bir düşünce sistemidir </a:t>
            </a:r>
            <a:r>
              <a:rPr lang="tr-TR" sz="2400" dirty="0" err="1">
                <a:solidFill>
                  <a:schemeClr val="bg1"/>
                </a:solidFill>
              </a:rPr>
              <a:t>Matrix</a:t>
            </a:r>
            <a:r>
              <a:rPr lang="tr-TR" sz="2400" dirty="0">
                <a:solidFill>
                  <a:schemeClr val="bg1"/>
                </a:solidFill>
              </a:rPr>
              <a:t>. Tabi Platon buna </a:t>
            </a:r>
            <a:r>
              <a:rPr lang="tr-TR" sz="2400" dirty="0" err="1">
                <a:solidFill>
                  <a:schemeClr val="bg1"/>
                </a:solidFill>
              </a:rPr>
              <a:t>Matrix</a:t>
            </a:r>
            <a:r>
              <a:rPr lang="tr-TR" sz="2400" dirty="0">
                <a:solidFill>
                  <a:schemeClr val="bg1"/>
                </a:solidFill>
              </a:rPr>
              <a:t> dememiş mağaradaki gölgeler demiş. Kısacası biz sadece gerçeklerin gölgelerini görebiliriz diyor Platon ağabeyimiz. 1970’li yıllarda ismini hatırlayamadığım bir düşünür ilk </a:t>
            </a:r>
            <a:r>
              <a:rPr lang="tr-TR" sz="2400" dirty="0" err="1">
                <a:solidFill>
                  <a:schemeClr val="bg1"/>
                </a:solidFill>
              </a:rPr>
              <a:t>Matrix</a:t>
            </a:r>
            <a:r>
              <a:rPr lang="tr-TR" sz="2400" dirty="0">
                <a:solidFill>
                  <a:schemeClr val="bg1"/>
                </a:solidFill>
              </a:rPr>
              <a:t> fikrini ortaya atıyor. Bir simülasyonun içinde yaşadığımızı, çevremizdeki her şeyin simülasyonun bir parçası olduğunu dile getiriyor. Tabi ne kadar ses getiriyor bilmiyorum. Film kadar getirmediği aşikar.</a:t>
            </a:r>
          </a:p>
          <a:p>
            <a:r>
              <a:rPr lang="tr-TR" dirty="0"/>
              <a:t/>
            </a:r>
            <a:br>
              <a:rPr lang="tr-TR" dirty="0"/>
            </a:br>
            <a:endParaRPr lang="tr-TR" dirty="0">
              <a:solidFill>
                <a:schemeClr val="bg1"/>
              </a:solidFill>
            </a:endParaRPr>
          </a:p>
        </p:txBody>
      </p:sp>
    </p:spTree>
    <p:extLst>
      <p:ext uri="{BB962C8B-B14F-4D97-AF65-F5344CB8AC3E}">
        <p14:creationId xmlns:p14="http://schemas.microsoft.com/office/powerpoint/2010/main" val="6768554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5793507"/>
          </a:xfrm>
        </p:spPr>
        <p:txBody>
          <a:bodyPr/>
          <a:lstStyle/>
          <a:p>
            <a:r>
              <a:rPr lang="tr-TR" sz="2400" dirty="0">
                <a:solidFill>
                  <a:schemeClr val="bg1"/>
                </a:solidFill>
              </a:rPr>
              <a:t>Neo, ilk filmde Kahin ile görüştüğünde, Kahin ona bakmış ve </a:t>
            </a:r>
            <a:r>
              <a:rPr lang="tr-TR" sz="2400" b="1" dirty="0">
                <a:solidFill>
                  <a:schemeClr val="bg1"/>
                </a:solidFill>
              </a:rPr>
              <a:t>seçilmiş kişi olmadığını söylemiştir.</a:t>
            </a:r>
            <a:r>
              <a:rPr lang="tr-TR" sz="2400" dirty="0">
                <a:solidFill>
                  <a:schemeClr val="bg1"/>
                </a:solidFill>
              </a:rPr>
              <a:t> Bunun nedeni işte aslında Neo’nun gerçek seçilmiş kişi olmamasıdır. Yine kehanete göre, seçilmiş kişi </a:t>
            </a:r>
            <a:r>
              <a:rPr lang="tr-TR" sz="2400" b="1" dirty="0" err="1">
                <a:solidFill>
                  <a:schemeClr val="bg1"/>
                </a:solidFill>
              </a:rPr>
              <a:t>Matrix’in</a:t>
            </a:r>
            <a:r>
              <a:rPr lang="tr-TR" sz="2400" b="1" dirty="0">
                <a:solidFill>
                  <a:schemeClr val="bg1"/>
                </a:solidFill>
              </a:rPr>
              <a:t> ilk versiyonundan beri var olmalıdır.</a:t>
            </a:r>
            <a:r>
              <a:rPr lang="tr-TR" sz="2400" dirty="0">
                <a:solidFill>
                  <a:schemeClr val="bg1"/>
                </a:solidFill>
              </a:rPr>
              <a:t> Evet, </a:t>
            </a:r>
            <a:r>
              <a:rPr lang="tr-TR" sz="2400" dirty="0" err="1">
                <a:solidFill>
                  <a:schemeClr val="bg1"/>
                </a:solidFill>
              </a:rPr>
              <a:t>Matrix’in</a:t>
            </a:r>
            <a:r>
              <a:rPr lang="tr-TR" sz="2400" dirty="0">
                <a:solidFill>
                  <a:schemeClr val="bg1"/>
                </a:solidFill>
              </a:rPr>
              <a:t> ilk versiyonundan beri birçok seçilmiş kişi olmuştur, hatta Neo bunların </a:t>
            </a:r>
            <a:r>
              <a:rPr lang="tr-TR" sz="2400" b="1" dirty="0">
                <a:solidFill>
                  <a:schemeClr val="bg1"/>
                </a:solidFill>
              </a:rPr>
              <a:t>altıncısıdır</a:t>
            </a:r>
            <a:r>
              <a:rPr lang="tr-TR" sz="2400" dirty="0">
                <a:solidFill>
                  <a:schemeClr val="bg1"/>
                </a:solidFill>
              </a:rPr>
              <a:t> ama bu seçilmiş kişilerin hiçbiri birinci </a:t>
            </a:r>
            <a:r>
              <a:rPr lang="tr-TR" sz="2400" dirty="0" err="1">
                <a:solidFill>
                  <a:schemeClr val="bg1"/>
                </a:solidFill>
              </a:rPr>
              <a:t>Matrix’den</a:t>
            </a:r>
            <a:r>
              <a:rPr lang="tr-TR" sz="2400" dirty="0">
                <a:solidFill>
                  <a:schemeClr val="bg1"/>
                </a:solidFill>
              </a:rPr>
              <a:t> beri var olan aynı kişi değildir.</a:t>
            </a:r>
          </a:p>
          <a:p>
            <a:r>
              <a:rPr lang="tr-TR" dirty="0"/>
              <a:t/>
            </a:r>
            <a:br>
              <a:rPr lang="tr-TR" dirty="0"/>
            </a:br>
            <a:endParaRPr lang="tr-TR" dirty="0"/>
          </a:p>
        </p:txBody>
      </p:sp>
    </p:spTree>
    <p:extLst>
      <p:ext uri="{BB962C8B-B14F-4D97-AF65-F5344CB8AC3E}">
        <p14:creationId xmlns:p14="http://schemas.microsoft.com/office/powerpoint/2010/main" val="17893614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5793507"/>
          </a:xfrm>
        </p:spPr>
        <p:txBody>
          <a:bodyPr/>
          <a:lstStyle/>
          <a:p>
            <a:r>
              <a:rPr lang="tr-TR" sz="2400" dirty="0">
                <a:solidFill>
                  <a:schemeClr val="bg1"/>
                </a:solidFill>
              </a:rPr>
              <a:t>Lakin Ajan Smith, birinci </a:t>
            </a:r>
            <a:r>
              <a:rPr lang="tr-TR" sz="2400" dirty="0" err="1">
                <a:solidFill>
                  <a:schemeClr val="bg1"/>
                </a:solidFill>
              </a:rPr>
              <a:t>Matrix’den</a:t>
            </a:r>
            <a:r>
              <a:rPr lang="tr-TR" sz="2400" dirty="0">
                <a:solidFill>
                  <a:schemeClr val="bg1"/>
                </a:solidFill>
              </a:rPr>
              <a:t> beri sistemin içinde var olmuştur. Bunu filmlerde kendisi de </a:t>
            </a:r>
            <a:r>
              <a:rPr lang="tr-TR" sz="2400" i="1" dirty="0">
                <a:solidFill>
                  <a:schemeClr val="bg1"/>
                </a:solidFill>
              </a:rPr>
              <a:t>“İlk </a:t>
            </a:r>
            <a:r>
              <a:rPr lang="tr-TR" sz="2400" i="1" dirty="0" err="1">
                <a:solidFill>
                  <a:schemeClr val="bg1"/>
                </a:solidFill>
              </a:rPr>
              <a:t>Matrix’in</a:t>
            </a:r>
            <a:r>
              <a:rPr lang="tr-TR" sz="2400" i="1" dirty="0">
                <a:solidFill>
                  <a:schemeClr val="bg1"/>
                </a:solidFill>
              </a:rPr>
              <a:t>, kimsenin acı çekmediği ve mutlu olduğu mükemmel bir dünya için yapıldığını biliyor muydun? Tam bir felaketti. Kimse programı kabul etmedi. Neredeyse tüm ekinler öldü. Bazıları mükemmel dünyayı tanımlayacak programlama dilinin olmadığını söyledi. Ancak bana göre bir ırk olarak insanoğlu kendi gerçekliğini sefalet ve acıyla tanımlıyor. Bu yüzden mükemmel dünya ilkel beyinlerinizin durmadan uyanmayı denediği bir rüya halini alıyor. Bu yüzden </a:t>
            </a:r>
            <a:r>
              <a:rPr lang="tr-TR" sz="2400" i="1" dirty="0" err="1">
                <a:solidFill>
                  <a:schemeClr val="bg1"/>
                </a:solidFill>
              </a:rPr>
              <a:t>Matrix</a:t>
            </a:r>
            <a:r>
              <a:rPr lang="tr-TR" sz="2400" i="1" dirty="0">
                <a:solidFill>
                  <a:schemeClr val="bg1"/>
                </a:solidFill>
              </a:rPr>
              <a:t> bu şekliyle yeniden tasarlandı.”</a:t>
            </a:r>
            <a:r>
              <a:rPr lang="tr-TR" sz="2400" dirty="0">
                <a:solidFill>
                  <a:schemeClr val="bg1"/>
                </a:solidFill>
              </a:rPr>
              <a:t> diyerek ima etmiştir.</a:t>
            </a:r>
          </a:p>
          <a:p>
            <a:r>
              <a:rPr lang="tr-TR" dirty="0"/>
              <a:t/>
            </a:r>
            <a:br>
              <a:rPr lang="tr-TR" dirty="0"/>
            </a:br>
            <a:endParaRPr lang="tr-TR" dirty="0"/>
          </a:p>
        </p:txBody>
      </p:sp>
    </p:spTree>
    <p:extLst>
      <p:ext uri="{BB962C8B-B14F-4D97-AF65-F5344CB8AC3E}">
        <p14:creationId xmlns:p14="http://schemas.microsoft.com/office/powerpoint/2010/main" val="11198428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000" dirty="0">
                <a:solidFill>
                  <a:schemeClr val="bg1"/>
                </a:solidFill>
              </a:rPr>
              <a:t>Bir bilgisayar programını yok edecek şeyin bir virüs olduğu ortadadır. Ajan Smith, ilk filmde insanları tanımlarken şöyle bir cümle kurmuştur: </a:t>
            </a:r>
            <a:r>
              <a:rPr lang="tr-TR" sz="2000" i="1" dirty="0">
                <a:solidFill>
                  <a:schemeClr val="bg1"/>
                </a:solidFill>
              </a:rPr>
              <a:t>“Bu gezegendeki tüm memeliler, yaşadıkları çevre ile içgüdüsel olarak bir denge kuruyorlar. Ama siz insanlar öyle değilsiniz. Bir bölgeye yerleşiyorsunuz ve çoğalıyorsunuz, tüm doğal kaynakları tüketene kadar çoğalıyorsunuz. Canlı kalabilmenizin tek yolu başka bir bölgeye yayılmak. Bu gezegende bu şekilde yaşamını sürdüren bir organizma daha var, ne olduğunu biliyor musunuz? Virüsler. İnsanlar hastalıktır. Bu gezegenin kanserleri.”</a:t>
            </a:r>
            <a:r>
              <a:rPr lang="tr-TR" sz="2000" dirty="0">
                <a:solidFill>
                  <a:schemeClr val="bg1"/>
                </a:solidFill>
              </a:rPr>
              <a:t> Oysa filmlere dikkat edilirse </a:t>
            </a:r>
            <a:r>
              <a:rPr lang="tr-TR" sz="2000" dirty="0" err="1">
                <a:solidFill>
                  <a:schemeClr val="bg1"/>
                </a:solidFill>
              </a:rPr>
              <a:t>Matrix’in</a:t>
            </a:r>
            <a:r>
              <a:rPr lang="tr-TR" sz="2000" dirty="0">
                <a:solidFill>
                  <a:schemeClr val="bg1"/>
                </a:solidFill>
              </a:rPr>
              <a:t> içinde kontrolsüzce çoğalan, yayılan kişi Ajan </a:t>
            </a:r>
            <a:r>
              <a:rPr lang="tr-TR" sz="2000" dirty="0" err="1">
                <a:solidFill>
                  <a:schemeClr val="bg1"/>
                </a:solidFill>
              </a:rPr>
              <a:t>Smith’dir</a:t>
            </a:r>
            <a:r>
              <a:rPr lang="tr-TR" sz="2000" dirty="0">
                <a:solidFill>
                  <a:schemeClr val="bg1"/>
                </a:solidFill>
              </a:rPr>
              <a:t>. Bunun sebebi de Ajan Smith’inde o sistemin içindeki, o sistemi yok edebilecek bir virüs olmasıdır.</a:t>
            </a:r>
          </a:p>
          <a:p>
            <a:r>
              <a:rPr lang="tr-TR" dirty="0"/>
              <a:t/>
            </a:r>
            <a:br>
              <a:rPr lang="tr-TR" dirty="0"/>
            </a:br>
            <a:endParaRPr lang="tr-TR" dirty="0"/>
          </a:p>
        </p:txBody>
      </p:sp>
    </p:spTree>
    <p:extLst>
      <p:ext uri="{BB962C8B-B14F-4D97-AF65-F5344CB8AC3E}">
        <p14:creationId xmlns:p14="http://schemas.microsoft.com/office/powerpoint/2010/main" val="27632906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a:solidFill>
                  <a:schemeClr val="bg1"/>
                </a:solidFill>
              </a:rPr>
              <a:t>Serinin ilk filminin sonunda sisteme bağlı, onun bir ajanı olan Ajan Smith Neo tarafından yok edilmiştir.. İkinci filmde ise Ajan Smith artık sisteme bağlı olmayan “yeni bir adam” olarak sistemin </a:t>
            </a:r>
            <a:r>
              <a:rPr lang="tr-TR" sz="2400" dirty="0" err="1">
                <a:solidFill>
                  <a:schemeClr val="bg1"/>
                </a:solidFill>
              </a:rPr>
              <a:t>anamolisi</a:t>
            </a:r>
            <a:r>
              <a:rPr lang="tr-TR" sz="2400" dirty="0">
                <a:solidFill>
                  <a:schemeClr val="bg1"/>
                </a:solidFill>
              </a:rPr>
              <a:t> şeklinde geri dönmüştür. İkinci filmin sonunda Neo ve </a:t>
            </a:r>
            <a:r>
              <a:rPr lang="tr-TR" sz="2400" i="1" dirty="0">
                <a:solidFill>
                  <a:schemeClr val="bg1"/>
                </a:solidFill>
              </a:rPr>
              <a:t>“</a:t>
            </a:r>
            <a:r>
              <a:rPr lang="tr-TR" sz="2400" i="1" dirty="0" err="1">
                <a:solidFill>
                  <a:schemeClr val="bg1"/>
                </a:solidFill>
              </a:rPr>
              <a:t>Matrix’in</a:t>
            </a:r>
            <a:r>
              <a:rPr lang="tr-TR" sz="2400" i="1" dirty="0">
                <a:solidFill>
                  <a:schemeClr val="bg1"/>
                </a:solidFill>
              </a:rPr>
              <a:t> babası” </a:t>
            </a:r>
            <a:r>
              <a:rPr lang="tr-TR" sz="2400" dirty="0">
                <a:solidFill>
                  <a:schemeClr val="bg1"/>
                </a:solidFill>
              </a:rPr>
              <a:t>olarak adlandırılan ve yaratıcısı olan </a:t>
            </a:r>
            <a:r>
              <a:rPr lang="tr-TR" sz="2400" dirty="0" err="1">
                <a:solidFill>
                  <a:schemeClr val="bg1"/>
                </a:solidFill>
              </a:rPr>
              <a:t>Mimar’ın</a:t>
            </a:r>
            <a:r>
              <a:rPr lang="tr-TR" sz="2400" dirty="0">
                <a:solidFill>
                  <a:schemeClr val="bg1"/>
                </a:solidFill>
              </a:rPr>
              <a:t> konuştuğu sahnede, Mimar, Neo’ya </a:t>
            </a:r>
            <a:r>
              <a:rPr lang="tr-TR" sz="2400" i="1" dirty="0">
                <a:solidFill>
                  <a:schemeClr val="bg1"/>
                </a:solidFill>
              </a:rPr>
              <a:t>“seçilmiş kişinin bir sistem </a:t>
            </a:r>
            <a:r>
              <a:rPr lang="tr-TR" sz="2400" i="1" dirty="0" err="1">
                <a:solidFill>
                  <a:schemeClr val="bg1"/>
                </a:solidFill>
              </a:rPr>
              <a:t>anamolisi</a:t>
            </a:r>
            <a:r>
              <a:rPr lang="tr-TR" sz="2400" i="1" dirty="0">
                <a:solidFill>
                  <a:schemeClr val="bg1"/>
                </a:solidFill>
              </a:rPr>
              <a:t>” </a:t>
            </a:r>
            <a:r>
              <a:rPr lang="tr-TR" sz="2400" dirty="0">
                <a:solidFill>
                  <a:schemeClr val="bg1"/>
                </a:solidFill>
              </a:rPr>
              <a:t>olduğunu söylemiştir. Görüldüğü üzere bu tanıma Ajan Smith bire bir uymaktadır.</a:t>
            </a:r>
          </a:p>
          <a:p>
            <a:pPr marL="0" indent="0">
              <a:buNone/>
            </a:pPr>
            <a:endParaRPr lang="tr-TR" sz="2400" dirty="0">
              <a:solidFill>
                <a:schemeClr val="bg1"/>
              </a:solidFill>
            </a:endParaRPr>
          </a:p>
        </p:txBody>
      </p:sp>
    </p:spTree>
    <p:extLst>
      <p:ext uri="{BB962C8B-B14F-4D97-AF65-F5344CB8AC3E}">
        <p14:creationId xmlns:p14="http://schemas.microsoft.com/office/powerpoint/2010/main" val="5209580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a:solidFill>
                  <a:schemeClr val="bg1"/>
                </a:solidFill>
              </a:rPr>
              <a:t>Yine ikinci filmde söylendiği üzere, </a:t>
            </a:r>
            <a:r>
              <a:rPr lang="tr-TR" sz="2400" dirty="0" err="1">
                <a:solidFill>
                  <a:schemeClr val="bg1"/>
                </a:solidFill>
              </a:rPr>
              <a:t>Matrix’in</a:t>
            </a:r>
            <a:r>
              <a:rPr lang="tr-TR" sz="2400" dirty="0">
                <a:solidFill>
                  <a:schemeClr val="bg1"/>
                </a:solidFill>
              </a:rPr>
              <a:t> yeniden yüklenmesi için seçilmiş kişinin kaynağa dönmesi gerekmektedir. Üçüncü filmin sonunda ise Ajan Smith ile Neo’nun efsanevi son savaşı sonucunda, Ajan Smith kendini Neo’ya kopyalamış ve böylece aslında kaynağa bağlı olan Neo’nun bedeni aracılığı ile “kaynağa dönerek”  yeni bir </a:t>
            </a:r>
            <a:r>
              <a:rPr lang="tr-TR" sz="2400" dirty="0" err="1">
                <a:solidFill>
                  <a:schemeClr val="bg1"/>
                </a:solidFill>
              </a:rPr>
              <a:t>Matrix’in</a:t>
            </a:r>
            <a:r>
              <a:rPr lang="tr-TR" sz="2400" dirty="0">
                <a:solidFill>
                  <a:schemeClr val="bg1"/>
                </a:solidFill>
              </a:rPr>
              <a:t> yüklenmesini sağlamıştır.</a:t>
            </a:r>
          </a:p>
          <a:p>
            <a:r>
              <a:rPr lang="tr-TR" dirty="0"/>
              <a:t/>
            </a:r>
            <a:br>
              <a:rPr lang="tr-TR" dirty="0"/>
            </a:br>
            <a:endParaRPr lang="tr-TR" dirty="0"/>
          </a:p>
        </p:txBody>
      </p:sp>
    </p:spTree>
    <p:extLst>
      <p:ext uri="{BB962C8B-B14F-4D97-AF65-F5344CB8AC3E}">
        <p14:creationId xmlns:p14="http://schemas.microsoft.com/office/powerpoint/2010/main" val="291225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5793507"/>
          </a:xfrm>
        </p:spPr>
        <p:txBody>
          <a:bodyPr/>
          <a:lstStyle/>
          <a:p>
            <a:r>
              <a:rPr lang="tr-TR" sz="2400" dirty="0">
                <a:solidFill>
                  <a:schemeClr val="bg1"/>
                </a:solidFill>
              </a:rPr>
              <a:t>Yani anlayacağınız, kehanete uyan ve onu gerçekleştiren kişi Ajan </a:t>
            </a:r>
            <a:r>
              <a:rPr lang="tr-TR" sz="2400" dirty="0" err="1">
                <a:solidFill>
                  <a:schemeClr val="bg1"/>
                </a:solidFill>
              </a:rPr>
              <a:t>Smith’dir</a:t>
            </a:r>
            <a:r>
              <a:rPr lang="tr-TR" sz="2400" dirty="0">
                <a:solidFill>
                  <a:schemeClr val="bg1"/>
                </a:solidFill>
              </a:rPr>
              <a:t>. Neo, burada sadece aracıdır. Zaten Neo’dan önceki diğer beş seçilmiş kişi de aslında kaderlerini tamamlayamamışlardır çünkü aslında hiçbiri gerçek anlamda bir seçilmiş kişi değillerdir. Onlar kaynağa dönerek, </a:t>
            </a:r>
            <a:r>
              <a:rPr lang="tr-TR" sz="2400" dirty="0" err="1">
                <a:solidFill>
                  <a:schemeClr val="bg1"/>
                </a:solidFill>
              </a:rPr>
              <a:t>Zion’u</a:t>
            </a:r>
            <a:r>
              <a:rPr lang="tr-TR" sz="2400" dirty="0">
                <a:solidFill>
                  <a:schemeClr val="bg1"/>
                </a:solidFill>
              </a:rPr>
              <a:t> yok etmişlerdir. </a:t>
            </a:r>
            <a:r>
              <a:rPr lang="tr-TR" sz="2400" dirty="0" err="1">
                <a:solidFill>
                  <a:schemeClr val="bg1"/>
                </a:solidFill>
              </a:rPr>
              <a:t>Zion’u</a:t>
            </a:r>
            <a:r>
              <a:rPr lang="tr-TR" sz="2400" dirty="0">
                <a:solidFill>
                  <a:schemeClr val="bg1"/>
                </a:solidFill>
              </a:rPr>
              <a:t> kurtarması ön görülen kişi başından beri Ajan </a:t>
            </a:r>
            <a:r>
              <a:rPr lang="tr-TR" sz="2400" dirty="0" err="1">
                <a:solidFill>
                  <a:schemeClr val="bg1"/>
                </a:solidFill>
              </a:rPr>
              <a:t>Smith’dir</a:t>
            </a:r>
            <a:r>
              <a:rPr lang="tr-TR" sz="2400" dirty="0">
                <a:solidFill>
                  <a:schemeClr val="bg1"/>
                </a:solidFill>
              </a:rPr>
              <a:t>. </a:t>
            </a:r>
            <a:r>
              <a:rPr lang="tr-TR" sz="2400" dirty="0" err="1">
                <a:solidFill>
                  <a:schemeClr val="bg1"/>
                </a:solidFill>
              </a:rPr>
              <a:t>Nitekimde</a:t>
            </a:r>
            <a:r>
              <a:rPr lang="tr-TR" sz="2400" dirty="0">
                <a:solidFill>
                  <a:schemeClr val="bg1"/>
                </a:solidFill>
              </a:rPr>
              <a:t> Ajan Smith sayesinde makineler ile olan savaş sona ermiştir.</a:t>
            </a:r>
          </a:p>
          <a:p>
            <a:r>
              <a:rPr lang="tr-TR" dirty="0"/>
              <a:t/>
            </a:r>
            <a:br>
              <a:rPr lang="tr-TR" dirty="0"/>
            </a:br>
            <a:endParaRPr lang="tr-TR" dirty="0"/>
          </a:p>
        </p:txBody>
      </p:sp>
    </p:spTree>
    <p:extLst>
      <p:ext uri="{BB962C8B-B14F-4D97-AF65-F5344CB8AC3E}">
        <p14:creationId xmlns:p14="http://schemas.microsoft.com/office/powerpoint/2010/main" val="157024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a:solidFill>
                  <a:schemeClr val="bg1"/>
                </a:solidFill>
              </a:rPr>
              <a:t>Bugün oynadığımız oyunlarda da bir dünya mevcut. Örneğin GTA (Grand </a:t>
            </a:r>
            <a:r>
              <a:rPr lang="tr-TR" sz="2400" dirty="0" err="1">
                <a:solidFill>
                  <a:schemeClr val="bg1"/>
                </a:solidFill>
              </a:rPr>
              <a:t>Theft</a:t>
            </a:r>
            <a:r>
              <a:rPr lang="tr-TR" sz="2400" dirty="0">
                <a:solidFill>
                  <a:schemeClr val="bg1"/>
                </a:solidFill>
              </a:rPr>
              <a:t> Auto) oyunu. Bir şehirdesin ve burada sana verilen görevleri bir kullanıcı tarafından yapıyorsun. Fakat oyundaki tek karakter sen değilsin. Sokakta yürüyen insanlar, araba süren insanlar, ağaçlar ve daha bir sürü şey mevcut oyunda. Orada sokaktaki karakterler de kodlanmış programlar. Nasıl kodlanmış ise ona göre hareket etmekteler. İşte yaşadığımız dünya da böyle bir simülasyonun çok daha ileri bir seviyede olanı olabilir. İşte </a:t>
            </a:r>
            <a:r>
              <a:rPr lang="tr-TR" sz="2400" dirty="0" err="1">
                <a:solidFill>
                  <a:schemeClr val="bg1"/>
                </a:solidFill>
              </a:rPr>
              <a:t>Matrix</a:t>
            </a:r>
            <a:r>
              <a:rPr lang="tr-TR" sz="2400" dirty="0">
                <a:solidFill>
                  <a:schemeClr val="bg1"/>
                </a:solidFill>
              </a:rPr>
              <a:t> dedikleri sistem de bu diyebilir miyiz? Bence bu kadar basit olarak diyemeyiz; ama kısaca böyle olduğunu söyleyebiliriz.</a:t>
            </a:r>
          </a:p>
          <a:p>
            <a:r>
              <a:rPr lang="tr-TR" dirty="0"/>
              <a:t/>
            </a:r>
            <a:br>
              <a:rPr lang="tr-TR" dirty="0"/>
            </a:br>
            <a:endParaRPr lang="tr-TR" dirty="0"/>
          </a:p>
        </p:txBody>
      </p:sp>
    </p:spTree>
    <p:extLst>
      <p:ext uri="{BB962C8B-B14F-4D97-AF65-F5344CB8AC3E}">
        <p14:creationId xmlns:p14="http://schemas.microsoft.com/office/powerpoint/2010/main" val="3426688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chemeClr val="bg1"/>
                </a:solidFill>
              </a:rPr>
              <a:t>FİLMİN KONUSU</a:t>
            </a:r>
            <a:endParaRPr lang="tr-TR" dirty="0">
              <a:solidFill>
                <a:schemeClr val="bg1"/>
              </a:solidFill>
            </a:endParaRPr>
          </a:p>
        </p:txBody>
      </p:sp>
      <p:sp>
        <p:nvSpPr>
          <p:cNvPr id="3" name="İçerik Yer Tutucusu 2"/>
          <p:cNvSpPr>
            <a:spLocks noGrp="1"/>
          </p:cNvSpPr>
          <p:nvPr>
            <p:ph idx="1"/>
          </p:nvPr>
        </p:nvSpPr>
        <p:spPr/>
        <p:txBody>
          <a:bodyPr/>
          <a:lstStyle/>
          <a:p>
            <a:r>
              <a:rPr lang="tr-TR" sz="2400" dirty="0">
                <a:solidFill>
                  <a:schemeClr val="bg1"/>
                </a:solidFill>
              </a:rPr>
              <a:t>Kendi halinde bir yazılım firmasında çalışan yakışıklı ağabeyimiz Thomas </a:t>
            </a:r>
            <a:r>
              <a:rPr lang="tr-TR" sz="2400" dirty="0" err="1">
                <a:solidFill>
                  <a:schemeClr val="bg1"/>
                </a:solidFill>
              </a:rPr>
              <a:t>Anderson</a:t>
            </a:r>
            <a:r>
              <a:rPr lang="tr-TR" sz="2400" dirty="0">
                <a:solidFill>
                  <a:schemeClr val="bg1"/>
                </a:solidFill>
              </a:rPr>
              <a:t>, aynı zamanda sanal alemlerde Neo adı ile internet korsanlığı yapmakta. Ayrıca yasa dışı ürünler satarak para kazanmaktadır. Lakin hayatından sıkılmış, artık yeni şeyler arama telaşı içindedir ve rüyada mı gerçekte mi olduğunu sorgulamaktadır. Bir gün  biri bilgisayarına giriyor ve buna bir şeyler yazıyor, konuşmaya başlıyorlar. Ve bu kişi (</a:t>
            </a:r>
            <a:r>
              <a:rPr lang="tr-TR" sz="2400" dirty="0" err="1">
                <a:solidFill>
                  <a:schemeClr val="bg1"/>
                </a:solidFill>
              </a:rPr>
              <a:t>Trinity</a:t>
            </a:r>
            <a:r>
              <a:rPr lang="tr-TR" sz="2400" dirty="0">
                <a:solidFill>
                  <a:schemeClr val="bg1"/>
                </a:solidFill>
              </a:rPr>
              <a:t>) onu görüşmeye çağırıyor.</a:t>
            </a:r>
          </a:p>
          <a:p>
            <a:r>
              <a:rPr lang="tr-TR" dirty="0"/>
              <a:t/>
            </a:r>
            <a:br>
              <a:rPr lang="tr-TR" dirty="0"/>
            </a:br>
            <a:endParaRPr lang="tr-TR" dirty="0"/>
          </a:p>
        </p:txBody>
      </p:sp>
    </p:spTree>
    <p:extLst>
      <p:ext uri="{BB962C8B-B14F-4D97-AF65-F5344CB8AC3E}">
        <p14:creationId xmlns:p14="http://schemas.microsoft.com/office/powerpoint/2010/main" val="3942413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a:solidFill>
                  <a:schemeClr val="bg1"/>
                </a:solidFill>
              </a:rPr>
              <a:t>Gerçeği arayış içinde olan Thomas abimiz görüşmeye gidiyor ve içinde bulunduğu, bilmediği fakat hissettiği yalanlardan kurtulmak istiyor… Ve macera </a:t>
            </a:r>
            <a:r>
              <a:rPr lang="tr-TR" sz="2400" dirty="0" smtClean="0">
                <a:solidFill>
                  <a:schemeClr val="bg1"/>
                </a:solidFill>
              </a:rPr>
              <a:t>başlıyor. İçerik </a:t>
            </a:r>
            <a:r>
              <a:rPr lang="tr-TR" sz="2400" dirty="0">
                <a:solidFill>
                  <a:schemeClr val="bg1"/>
                </a:solidFill>
              </a:rPr>
              <a:t>hakkında bu kadar bilgi yeterli diye düşünüyorum. Zaten anlat anlat bitiremem o yüzden fazla zorlamıyorum. Değineceğim noktalar, filmde işlenen ve asıl verilmek istenen mesajla ilgili </a:t>
            </a:r>
            <a:r>
              <a:rPr lang="tr-TR" sz="2400" dirty="0" smtClean="0">
                <a:solidFill>
                  <a:schemeClr val="bg1"/>
                </a:solidFill>
              </a:rPr>
              <a:t>olacaktır. Bu aslında filmde görülen başlangıç fakat asıl başlangıç yapay zekanın hayatımıza ilk girişidir. Şimdi gerçek başlangıçtan filmi özetleyen bir anlatımla karşınızda olacağım…</a:t>
            </a:r>
            <a:endParaRPr lang="tr-TR" sz="2400" dirty="0">
              <a:solidFill>
                <a:schemeClr val="bg1"/>
              </a:solidFill>
            </a:endParaRPr>
          </a:p>
          <a:p>
            <a:pPr marL="0" indent="0">
              <a:buNone/>
            </a:pPr>
            <a:r>
              <a:rPr lang="tr-TR" sz="2400" dirty="0">
                <a:solidFill>
                  <a:schemeClr val="bg1"/>
                </a:solidFill>
              </a:rPr>
              <a:t/>
            </a:r>
            <a:br>
              <a:rPr lang="tr-TR" sz="2400" dirty="0">
                <a:solidFill>
                  <a:schemeClr val="bg1"/>
                </a:solidFill>
              </a:rPr>
            </a:br>
            <a:endParaRPr lang="tr-TR" sz="2400" dirty="0">
              <a:solidFill>
                <a:schemeClr val="bg1"/>
              </a:solidFill>
            </a:endParaRPr>
          </a:p>
        </p:txBody>
      </p:sp>
    </p:spTree>
    <p:extLst>
      <p:ext uri="{BB962C8B-B14F-4D97-AF65-F5344CB8AC3E}">
        <p14:creationId xmlns:p14="http://schemas.microsoft.com/office/powerpoint/2010/main" val="332997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dirty="0" smtClean="0">
                <a:solidFill>
                  <a:schemeClr val="bg1"/>
                </a:solidFill>
              </a:rPr>
              <a:t>Filmin ana konusunu daha iyi anlayabilmek için 2003 yılında çıkan bir animasyonu izlemek lazım ben sizlere bu animasyondaki konuyu da anlatacağım ki filmi gerçekten anlayabilelim. </a:t>
            </a:r>
            <a:endParaRPr lang="tr-TR" dirty="0">
              <a:solidFill>
                <a:schemeClr val="bg1"/>
              </a:solidFill>
            </a:endParaRPr>
          </a:p>
        </p:txBody>
      </p:sp>
    </p:spTree>
    <p:extLst>
      <p:ext uri="{BB962C8B-B14F-4D97-AF65-F5344CB8AC3E}">
        <p14:creationId xmlns:p14="http://schemas.microsoft.com/office/powerpoint/2010/main" val="4051225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lstStyle/>
          <a:p>
            <a:r>
              <a:rPr lang="tr-TR" sz="2400" dirty="0" err="1">
                <a:solidFill>
                  <a:schemeClr val="bg1"/>
                </a:solidFill>
              </a:rPr>
              <a:t>Matrix’in</a:t>
            </a:r>
            <a:r>
              <a:rPr lang="tr-TR" sz="2400" dirty="0">
                <a:solidFill>
                  <a:schemeClr val="bg1"/>
                </a:solidFill>
              </a:rPr>
              <a:t> hikayesi, insanoğlunun yapay zekayı keşfetmesiyle birlikte başlıyor. Teknolojinin ilerlemesiyle birlikte insanlar, her türlü işlerini yaptırabilecekleri robotlar üretmeye başladılar. Bu robotlar, inşaatlardan ev işlerine, restoranlardan hastanelere kadar birçok yerde insanlara hizmet ediyorlardı. Yapay zekaya sahip robotlar, artık kendi kendilerine de yeni şeyler öğrenebiliyordu ve yaptıkları işlerin kalitesi bu oranda yükseliyordu. İş yükleri ortadan kalktığı ve istedikleri şeylere daha fazla vakit ayırabildikleri için insanlar da bu durumdan memnundu…</a:t>
            </a:r>
          </a:p>
          <a:p>
            <a:r>
              <a:rPr lang="tr-TR" dirty="0"/>
              <a:t/>
            </a:r>
            <a:br>
              <a:rPr lang="tr-TR" dirty="0"/>
            </a:br>
            <a:endParaRPr lang="tr-TR" dirty="0"/>
          </a:p>
        </p:txBody>
      </p:sp>
    </p:spTree>
    <p:extLst>
      <p:ext uri="{BB962C8B-B14F-4D97-AF65-F5344CB8AC3E}">
        <p14:creationId xmlns:p14="http://schemas.microsoft.com/office/powerpoint/2010/main" val="3434326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649491"/>
          </a:xfrm>
        </p:spPr>
        <p:txBody>
          <a:bodyPr/>
          <a:lstStyle/>
          <a:p>
            <a:r>
              <a:rPr lang="tr-TR" sz="2400" dirty="0">
                <a:solidFill>
                  <a:schemeClr val="bg1"/>
                </a:solidFill>
              </a:rPr>
              <a:t>Ta ki, ev hizmetçisi olan bir robot efendilerini öldürene kadar. Bu olayı kabullenemeyen ve bir tehlike işareti olarak gören insanlar, genel bir akım başlatarak aralarında yaşayan bütün robotları ortadan kaldırmaya başladı. Makinelerin büyük bir kısmı yok edilerek toplu mezarlara veya denize atıldı. Kıyımdan kaçabilenler ise Afrika’da toplanarak kendi ülkelerini kurdular.</a:t>
            </a:r>
          </a:p>
          <a:p>
            <a:pPr marL="0" indent="0">
              <a:buNone/>
            </a:pPr>
            <a:endParaRPr lang="tr-TR" sz="2400" dirty="0">
              <a:solidFill>
                <a:schemeClr val="bg1"/>
              </a:solidFill>
            </a:endParaRPr>
          </a:p>
        </p:txBody>
      </p:sp>
    </p:spTree>
    <p:extLst>
      <p:ext uri="{BB962C8B-B14F-4D97-AF65-F5344CB8AC3E}">
        <p14:creationId xmlns:p14="http://schemas.microsoft.com/office/powerpoint/2010/main" val="1422919813"/>
      </p:ext>
    </p:extLst>
  </p:cSld>
  <p:clrMapOvr>
    <a:masterClrMapping/>
  </p:clrMapOvr>
</p:sld>
</file>

<file path=ppt/theme/theme1.xml><?xml version="1.0" encoding="utf-8"?>
<a:theme xmlns:a="http://schemas.openxmlformats.org/drawingml/2006/main" name="Tema1">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Tema1</Template>
  <TotalTime>257</TotalTime>
  <Words>2506</Words>
  <Application>Microsoft Office PowerPoint</Application>
  <PresentationFormat>Ekran Gösterisi (4:3)</PresentationFormat>
  <Paragraphs>68</Paragraphs>
  <Slides>35</Slides>
  <Notes>0</Notes>
  <HiddenSlides>0</HiddenSlides>
  <MMClips>0</MMClips>
  <ScaleCrop>false</ScaleCrop>
  <HeadingPairs>
    <vt:vector size="4" baseType="variant">
      <vt:variant>
        <vt:lpstr>Tema</vt:lpstr>
      </vt:variant>
      <vt:variant>
        <vt:i4>1</vt:i4>
      </vt:variant>
      <vt:variant>
        <vt:lpstr>Slayt Başlıkları</vt:lpstr>
      </vt:variant>
      <vt:variant>
        <vt:i4>35</vt:i4>
      </vt:variant>
    </vt:vector>
  </HeadingPairs>
  <TitlesOfParts>
    <vt:vector size="36" baseType="lpstr">
      <vt:lpstr>Tema1</vt:lpstr>
      <vt:lpstr>PowerPoint Sunusu</vt:lpstr>
      <vt:lpstr>PowerPoint Sunusu</vt:lpstr>
      <vt:lpstr>MATRİX NEDİR ?M</vt:lpstr>
      <vt:lpstr>PowerPoint Sunusu</vt:lpstr>
      <vt:lpstr>FİLMİN KONUSU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MATRİX VE FELSEFE</vt:lpstr>
      <vt:lpstr>PowerPoint Sunusu</vt:lpstr>
      <vt:lpstr>PowerPoint Sunusu</vt:lpstr>
      <vt:lpstr>PowerPoint Sunusu</vt:lpstr>
      <vt:lpstr>PowerPoint Sunusu</vt:lpstr>
      <vt:lpstr>Küçük bir ayrıntı…</vt:lpstr>
      <vt:lpstr>Çılgın bir teori…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MATRİX</dc:title>
  <dc:creator>Maliye</dc:creator>
  <cp:lastModifiedBy>PC</cp:lastModifiedBy>
  <cp:revision>13</cp:revision>
  <dcterms:created xsi:type="dcterms:W3CDTF">2020-04-29T01:04:18Z</dcterms:created>
  <dcterms:modified xsi:type="dcterms:W3CDTF">2020-05-06T09:34:42Z</dcterms:modified>
</cp:coreProperties>
</file>