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6" r:id="rId8"/>
    <p:sldId id="262"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9.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Hindu Kültür</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Her iki destan da Hindu kültürüne ait </a:t>
            </a:r>
            <a:r>
              <a:rPr lang="tr-TR" dirty="0" err="1"/>
              <a:t>Vishṇu</a:t>
            </a:r>
            <a:r>
              <a:rPr lang="tr-TR" dirty="0"/>
              <a:t> inancının ve mitolojisinin bir ansiklopedisi olarak görülebilir. Hint Destanları çok geniş bir etki alanına sahiptir. Öyle ki, Cava, Endonezya, Malezya, Filipinler, Kamboçya, Tayland, Laos, Burma, Japonya, Nepal, Seylan ve Moğolistan gibi bölgelerin kendine has yapısı içinde, kısmen değiştirilerek tekrar anlatılmışlardır. </a:t>
            </a: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Maurya</a:t>
            </a:r>
            <a:r>
              <a:rPr lang="tr-TR" dirty="0"/>
              <a:t> İmparatorluğu’nun yıkılması, Hindistan’da özellikle kültür tarihi bağlamında yeni bir fikirsel değişim hareketinin canlandığı bir dönem olmuştur. Öyle ki </a:t>
            </a:r>
            <a:r>
              <a:rPr lang="tr-TR" dirty="0" err="1"/>
              <a:t>Āri</a:t>
            </a:r>
            <a:r>
              <a:rPr lang="tr-TR" dirty="0"/>
              <a:t> göçü sonrası egemen olan </a:t>
            </a:r>
            <a:r>
              <a:rPr lang="tr-TR" dirty="0" err="1"/>
              <a:t>Vedik</a:t>
            </a:r>
            <a:r>
              <a:rPr lang="tr-TR" dirty="0"/>
              <a:t> kültür, MÖ 500’lerde yerini </a:t>
            </a:r>
            <a:r>
              <a:rPr lang="tr-TR" dirty="0" err="1"/>
              <a:t>Buddhizm</a:t>
            </a:r>
            <a:r>
              <a:rPr lang="tr-TR" dirty="0"/>
              <a:t>, </a:t>
            </a:r>
            <a:r>
              <a:rPr lang="tr-TR" dirty="0" err="1"/>
              <a:t>Cainizm</a:t>
            </a:r>
            <a:r>
              <a:rPr lang="tr-TR" dirty="0"/>
              <a:t> ve Materyalizm gibi fikir hareketlerine bırakmıştı.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Ancak MÖ ikinci ya da üçüncü yüzyıl itibarıyla da </a:t>
            </a:r>
            <a:r>
              <a:rPr lang="tr-TR" dirty="0" err="1"/>
              <a:t>Vedik</a:t>
            </a:r>
            <a:r>
              <a:rPr lang="tr-TR" dirty="0"/>
              <a:t> dinî inanç yerini; Hinduizm adı verilen yeni bir dinî oluşuma bıraktı. Kuşkusuz bu yeni dönemin en önemli birikimlerini ise, Hinduizm’in tanrı üçlemesi </a:t>
            </a:r>
            <a:r>
              <a:rPr lang="tr-TR" dirty="0" err="1"/>
              <a:t>Vishṇu</a:t>
            </a:r>
            <a:r>
              <a:rPr lang="tr-TR" dirty="0"/>
              <a:t>-</a:t>
            </a:r>
            <a:r>
              <a:rPr lang="tr-TR" dirty="0" err="1"/>
              <a:t>Şiva</a:t>
            </a:r>
            <a:r>
              <a:rPr lang="tr-TR" dirty="0"/>
              <a:t>-Brahma ve bu inanca bağlı mitolojik kültürün anlatımlarının yapıldığı epik dönem eserleri yani destanlar oluşturmuştur.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Hintlilerin ulusal destanları </a:t>
            </a:r>
            <a:r>
              <a:rPr lang="tr-TR" i="1" dirty="0" err="1"/>
              <a:t>Rāmāyaṇa</a:t>
            </a:r>
            <a:r>
              <a:rPr lang="tr-TR" i="1" dirty="0"/>
              <a:t> </a:t>
            </a:r>
            <a:r>
              <a:rPr lang="tr-TR" dirty="0"/>
              <a:t>ve</a:t>
            </a:r>
            <a:r>
              <a:rPr lang="tr-TR" i="1" dirty="0"/>
              <a:t> </a:t>
            </a:r>
            <a:r>
              <a:rPr lang="tr-TR" i="1" dirty="0" err="1"/>
              <a:t>Mahābhārata</a:t>
            </a:r>
            <a:r>
              <a:rPr lang="tr-TR" i="1" dirty="0"/>
              <a:t>,</a:t>
            </a:r>
            <a:r>
              <a:rPr lang="tr-TR" dirty="0"/>
              <a:t> dönemin sosyal hayatı, özellikle de dinî ve mitolojik özellikleri ile ilgili detayları barındırması açısından oldukça değerlidirler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Louis </a:t>
            </a:r>
            <a:r>
              <a:rPr lang="tr-TR" dirty="0" err="1"/>
              <a:t>Renou’nun</a:t>
            </a:r>
            <a:r>
              <a:rPr lang="tr-TR" dirty="0"/>
              <a:t> değimiyle Hint destanları, tarih bilimi açısından herhangi bir değerleri yoktur. Ancak </a:t>
            </a:r>
            <a:r>
              <a:rPr lang="tr-TR" dirty="0" err="1"/>
              <a:t>Winternitz’in</a:t>
            </a:r>
            <a:r>
              <a:rPr lang="tr-TR" dirty="0"/>
              <a:t> aktarımına göre, günümüzdeki biçimine MÖ 400 ile MS 400 arasında ulaşmışlardır.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Kökenleri çok daha eskiye uzanır. Örneğin, birtakım </a:t>
            </a:r>
            <a:r>
              <a:rPr lang="tr-TR" dirty="0" err="1"/>
              <a:t>mitsel</a:t>
            </a:r>
            <a:r>
              <a:rPr lang="tr-TR" dirty="0"/>
              <a:t> özellik ve anlatıları Veda çağına, hatta bazılarının </a:t>
            </a:r>
            <a:r>
              <a:rPr lang="tr-TR" dirty="0" err="1"/>
              <a:t>Āri</a:t>
            </a:r>
            <a:r>
              <a:rPr lang="tr-TR" dirty="0"/>
              <a:t> öncesi döneme ait olduğunu söyleyebiliriz.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Ancak sonraları, farklı birçok versiyonu üretilen destanların çekirdek konularının, edebiyat tarihçileri tarafından belirtilen tarih arasında oluşturulduğunu kabul edersek, </a:t>
            </a:r>
            <a:r>
              <a:rPr lang="tr-TR" dirty="0" err="1"/>
              <a:t>Mauryalılar</a:t>
            </a:r>
            <a:r>
              <a:rPr lang="tr-TR" dirty="0"/>
              <a:t> (MÖ 324-180), </a:t>
            </a:r>
            <a:r>
              <a:rPr lang="tr-TR" dirty="0" err="1"/>
              <a:t>Şungalar</a:t>
            </a:r>
            <a:r>
              <a:rPr lang="tr-TR" dirty="0"/>
              <a:t> (MÖ 187- MS 75) ya da belki de </a:t>
            </a:r>
            <a:r>
              <a:rPr lang="tr-TR" dirty="0" err="1"/>
              <a:t>Kuşanlar</a:t>
            </a:r>
            <a:r>
              <a:rPr lang="tr-TR" dirty="0"/>
              <a:t> olarak anılan hanedanlıklar dönemine ait oldukları düşünülebilir. </a:t>
            </a:r>
          </a:p>
        </p:txBody>
      </p:sp>
    </p:spTree>
    <p:extLst>
      <p:ext uri="{BB962C8B-B14F-4D97-AF65-F5344CB8AC3E}">
        <p14:creationId xmlns:p14="http://schemas.microsoft.com/office/powerpoint/2010/main" val="2554146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MÖ 300-100 tarihleri arasında yazıya geçirildiği düşünülen Hintlilerin ulusal destanlarından </a:t>
            </a:r>
            <a:r>
              <a:rPr lang="tr-TR" i="1" dirty="0" err="1"/>
              <a:t>Rāmāyaṇa</a:t>
            </a:r>
            <a:r>
              <a:rPr lang="tr-TR" dirty="0" err="1"/>
              <a:t>’nın</a:t>
            </a:r>
            <a:r>
              <a:rPr lang="tr-TR" dirty="0"/>
              <a:t>, </a:t>
            </a:r>
            <a:r>
              <a:rPr lang="tr-TR" i="1" dirty="0" err="1"/>
              <a:t>Mahābhārata</a:t>
            </a:r>
            <a:r>
              <a:rPr lang="tr-TR" dirty="0" err="1"/>
              <a:t>’ya</a:t>
            </a:r>
            <a:r>
              <a:rPr lang="tr-TR" dirty="0"/>
              <a:t> göre daha eski olduğu kanısı hâkimdir. </a:t>
            </a:r>
            <a:r>
              <a:rPr lang="tr-TR" i="1" dirty="0" err="1"/>
              <a:t>Mahābhārata</a:t>
            </a:r>
            <a:r>
              <a:rPr lang="tr-TR" i="1" dirty="0"/>
              <a:t> </a:t>
            </a:r>
            <a:r>
              <a:rPr lang="tr-TR" dirty="0"/>
              <a:t>Destanının içerisindeki </a:t>
            </a:r>
            <a:r>
              <a:rPr lang="tr-TR" dirty="0" err="1"/>
              <a:t>Rāmopakhyana</a:t>
            </a:r>
            <a:r>
              <a:rPr lang="tr-TR" dirty="0"/>
              <a:t> adlı bölümde, </a:t>
            </a:r>
            <a:r>
              <a:rPr lang="tr-TR" i="1" dirty="0" err="1"/>
              <a:t>Rāmāyaṇa</a:t>
            </a:r>
            <a:r>
              <a:rPr lang="tr-TR" i="1" dirty="0"/>
              <a:t> </a:t>
            </a:r>
            <a:r>
              <a:rPr lang="tr-TR" dirty="0"/>
              <a:t>Destanının bir özetinin yer alması ise ilgili görüşü kanıtlar niteliktedir.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i="1" dirty="0" err="1"/>
              <a:t>Rāmāyaṇa</a:t>
            </a:r>
            <a:r>
              <a:rPr lang="tr-TR" i="1" dirty="0"/>
              <a:t>, Hindistan’ın </a:t>
            </a:r>
            <a:r>
              <a:rPr lang="tr-TR" dirty="0" err="1"/>
              <a:t>Ayodhaya</a:t>
            </a:r>
            <a:r>
              <a:rPr lang="tr-TR" dirty="0"/>
              <a:t> şehrinde, </a:t>
            </a:r>
            <a:r>
              <a:rPr lang="tr-TR" i="1" dirty="0" err="1"/>
              <a:t>Mahābhārata</a:t>
            </a:r>
            <a:r>
              <a:rPr lang="tr-TR" i="1" dirty="0"/>
              <a:t> </a:t>
            </a:r>
            <a:r>
              <a:rPr lang="tr-TR" dirty="0"/>
              <a:t>ise </a:t>
            </a:r>
            <a:r>
              <a:rPr lang="tr-TR" dirty="0" err="1"/>
              <a:t>Hastinapura’da</a:t>
            </a:r>
            <a:r>
              <a:rPr lang="tr-TR" dirty="0"/>
              <a:t> geçmektedir. </a:t>
            </a:r>
            <a:r>
              <a:rPr lang="tr-TR" i="1" dirty="0" err="1"/>
              <a:t>Rāmāyaṇa</a:t>
            </a:r>
            <a:r>
              <a:rPr lang="tr-TR" i="1" dirty="0"/>
              <a:t> Destanı, </a:t>
            </a:r>
            <a:r>
              <a:rPr lang="tr-TR" dirty="0"/>
              <a:t>24.000 beyit ve 7 bölümden (</a:t>
            </a:r>
            <a:r>
              <a:rPr lang="tr-TR" dirty="0" err="1"/>
              <a:t>kāṇḍa</a:t>
            </a:r>
            <a:r>
              <a:rPr lang="tr-TR" dirty="0"/>
              <a:t>) meydana gelmekte; </a:t>
            </a:r>
            <a:r>
              <a:rPr lang="tr-TR" i="1" dirty="0" err="1"/>
              <a:t>Mahābhārata</a:t>
            </a:r>
            <a:r>
              <a:rPr lang="tr-TR" dirty="0"/>
              <a:t> ise 100.000 beyit ve 18 bölümden (</a:t>
            </a:r>
            <a:r>
              <a:rPr lang="tr-TR" dirty="0" err="1"/>
              <a:t>parvan</a:t>
            </a:r>
            <a:r>
              <a:rPr lang="tr-TR" dirty="0"/>
              <a:t>) oluşmaktadır.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1356</TotalTime>
  <Words>480</Words>
  <Application>Microsoft Office PowerPoint</Application>
  <PresentationFormat>Ekran Gösterisi (4:3)</PresentationFormat>
  <Paragraphs>26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216 ORTAÇAĞ HİNDİSTAN TARİHİ VE KÜLTÜRÜ  9. hafta  Hindu Kültür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2020-02-24T20:30:13Z</dcterms:modified>
</cp:coreProperties>
</file>