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7" r:id="rId2"/>
    <p:sldId id="258" r:id="rId3"/>
    <p:sldId id="273" r:id="rId4"/>
    <p:sldId id="259" r:id="rId5"/>
    <p:sldId id="260" r:id="rId6"/>
    <p:sldId id="261" r:id="rId7"/>
    <p:sldId id="262" r:id="rId8"/>
    <p:sldId id="263" r:id="rId9"/>
    <p:sldId id="272" r:id="rId10"/>
    <p:sldId id="264" r:id="rId11"/>
    <p:sldId id="265" r:id="rId12"/>
    <p:sldId id="266" r:id="rId13"/>
    <p:sldId id="267" r:id="rId14"/>
    <p:sldId id="268" r:id="rId15"/>
    <p:sldId id="274" r:id="rId16"/>
    <p:sldId id="275" r:id="rId17"/>
    <p:sldId id="276" r:id="rId18"/>
    <p:sldId id="277" r:id="rId19"/>
    <p:sldId id="278" r:id="rId20"/>
    <p:sldId id="279" r:id="rId21"/>
    <p:sldId id="280" r:id="rId22"/>
    <p:sldId id="281" r:id="rId23"/>
    <p:sldId id="282" r:id="rId24"/>
    <p:sldId id="283" r:id="rId25"/>
    <p:sldId id="284" r:id="rId26"/>
    <p:sldId id="285" r:id="rId27"/>
    <p:sldId id="286" r:id="rId28"/>
    <p:sldId id="287" r:id="rId2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8" d="100"/>
          <a:sy n="68" d="100"/>
        </p:scale>
        <p:origin x="-576" y="-11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9" name="8 Alt Başlık"/>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Başlık"/>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tr-TR" smtClean="0"/>
              <a:t>Asıl başlık stili için tıklatın</a:t>
            </a:r>
            <a:endParaRPr kumimoji="0" lang="en-US"/>
          </a:p>
        </p:txBody>
      </p:sp>
      <p:cxnSp>
        <p:nvCxnSpPr>
          <p:cNvPr id="8" name="7 Düz Bağlayıcı"/>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12 Düz Bağlayıcı"/>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13 Oval"/>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dirty="0"/>
          </a:p>
        </p:txBody>
      </p:sp>
      <p:sp>
        <p:nvSpPr>
          <p:cNvPr id="15" name="14 Veri Yer Tutucusu"/>
          <p:cNvSpPr>
            <a:spLocks noGrp="1"/>
          </p:cNvSpPr>
          <p:nvPr>
            <p:ph type="dt" sz="half" idx="10"/>
          </p:nvPr>
        </p:nvSpPr>
        <p:spPr/>
        <p:txBody>
          <a:bodyPr/>
          <a:lstStyle/>
          <a:p>
            <a:fld id="{EDD74818-F6EE-4AE8-994B-0355DD28EF33}" type="datetimeFigureOut">
              <a:rPr lang="tr-TR" smtClean="0"/>
              <a:pPr/>
              <a:t>11.09.2007</a:t>
            </a:fld>
            <a:endParaRPr lang="tr-TR" dirty="0"/>
          </a:p>
        </p:txBody>
      </p:sp>
      <p:sp>
        <p:nvSpPr>
          <p:cNvPr id="16" name="15 Slayt Numarası Yer Tutucusu"/>
          <p:cNvSpPr>
            <a:spLocks noGrp="1"/>
          </p:cNvSpPr>
          <p:nvPr>
            <p:ph type="sldNum" sz="quarter" idx="11"/>
          </p:nvPr>
        </p:nvSpPr>
        <p:spPr/>
        <p:txBody>
          <a:bodyPr/>
          <a:lstStyle/>
          <a:p>
            <a:fld id="{EB43AFEE-2710-487E-8079-67DFC56BEB25}" type="slidenum">
              <a:rPr lang="tr-TR" smtClean="0"/>
              <a:pPr/>
              <a:t>‹#›</a:t>
            </a:fld>
            <a:endParaRPr lang="tr-TR" dirty="0"/>
          </a:p>
        </p:txBody>
      </p:sp>
      <p:sp>
        <p:nvSpPr>
          <p:cNvPr id="17" name="16 Altbilgi Yer Tutucusu"/>
          <p:cNvSpPr>
            <a:spLocks noGrp="1"/>
          </p:cNvSpPr>
          <p:nvPr>
            <p:ph type="ftr" sz="quarter" idx="12"/>
          </p:nvPr>
        </p:nvSpPr>
        <p:spPr/>
        <p:txBody>
          <a:bodyPr/>
          <a:lstStyle/>
          <a:p>
            <a:endParaRPr lang="tr-T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EDD74818-F6EE-4AE8-994B-0355DD28EF33}" type="datetimeFigureOut">
              <a:rPr lang="tr-TR" smtClean="0"/>
              <a:pPr/>
              <a:t>11.09.2007</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EB43AFEE-2710-487E-8079-67DFC56BEB25}" type="slidenum">
              <a:rPr lang="tr-TR" smtClean="0"/>
              <a:pPr/>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EDD74818-F6EE-4AE8-994B-0355DD28EF33}" type="datetimeFigureOut">
              <a:rPr lang="tr-TR" smtClean="0"/>
              <a:pPr/>
              <a:t>11.09.2007</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EB43AFEE-2710-487E-8079-67DFC56BEB25}" type="slidenum">
              <a:rPr lang="tr-TR" smtClean="0"/>
              <a:pPr/>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9" name="8 İçerik Yer Tutucusu"/>
          <p:cNvSpPr>
            <a:spLocks noGrp="1"/>
          </p:cNvSpPr>
          <p:nvPr>
            <p:ph idx="1"/>
          </p:nvPr>
        </p:nvSpPr>
        <p:spPr>
          <a:xfrm>
            <a:off x="457200" y="1524000"/>
            <a:ext cx="8229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4" name="13 Veri Yer Tutucusu"/>
          <p:cNvSpPr>
            <a:spLocks noGrp="1"/>
          </p:cNvSpPr>
          <p:nvPr>
            <p:ph type="dt" sz="half" idx="14"/>
          </p:nvPr>
        </p:nvSpPr>
        <p:spPr/>
        <p:txBody>
          <a:bodyPr/>
          <a:lstStyle/>
          <a:p>
            <a:fld id="{EDD74818-F6EE-4AE8-994B-0355DD28EF33}" type="datetimeFigureOut">
              <a:rPr lang="tr-TR" smtClean="0"/>
              <a:pPr/>
              <a:t>11.09.2007</a:t>
            </a:fld>
            <a:endParaRPr lang="tr-TR" dirty="0"/>
          </a:p>
        </p:txBody>
      </p:sp>
      <p:sp>
        <p:nvSpPr>
          <p:cNvPr id="15" name="14 Slayt Numarası Yer Tutucusu"/>
          <p:cNvSpPr>
            <a:spLocks noGrp="1"/>
          </p:cNvSpPr>
          <p:nvPr>
            <p:ph type="sldNum" sz="quarter" idx="15"/>
          </p:nvPr>
        </p:nvSpPr>
        <p:spPr/>
        <p:txBody>
          <a:bodyPr/>
          <a:lstStyle>
            <a:lvl1pPr algn="ctr">
              <a:defRPr/>
            </a:lvl1pPr>
          </a:lstStyle>
          <a:p>
            <a:fld id="{EB43AFEE-2710-487E-8079-67DFC56BEB25}" type="slidenum">
              <a:rPr lang="tr-TR" smtClean="0"/>
              <a:pPr/>
              <a:t>‹#›</a:t>
            </a:fld>
            <a:endParaRPr lang="tr-TR" dirty="0"/>
          </a:p>
        </p:txBody>
      </p:sp>
      <p:sp>
        <p:nvSpPr>
          <p:cNvPr id="16" name="15 Altbilgi Yer Tutucusu"/>
          <p:cNvSpPr>
            <a:spLocks noGrp="1"/>
          </p:cNvSpPr>
          <p:nvPr>
            <p:ph type="ftr" sz="quarter" idx="16"/>
          </p:nvPr>
        </p:nvSpPr>
        <p:spPr/>
        <p:txBody>
          <a:bodyPr/>
          <a:lstStyle/>
          <a:p>
            <a:endParaRPr lang="tr-TR" dirty="0"/>
          </a:p>
        </p:txBody>
      </p:sp>
      <p:sp>
        <p:nvSpPr>
          <p:cNvPr id="17" name="16 Başlık"/>
          <p:cNvSpPr>
            <a:spLocks noGrp="1"/>
          </p:cNvSpPr>
          <p:nvPr>
            <p:ph type="title"/>
          </p:nvPr>
        </p:nvSpPr>
        <p:spPr/>
        <p:txBody>
          <a:bodyPr rtlCol="0" anchor="b" anchorCtr="0"/>
          <a:lstStyle/>
          <a:p>
            <a:r>
              <a:rPr kumimoji="0" lang="tr-TR" smtClean="0"/>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4" name="3 Veri Yer Tutucusu"/>
          <p:cNvSpPr>
            <a:spLocks noGrp="1"/>
          </p:cNvSpPr>
          <p:nvPr>
            <p:ph type="dt" sz="half" idx="10"/>
          </p:nvPr>
        </p:nvSpPr>
        <p:spPr/>
        <p:txBody>
          <a:bodyPr/>
          <a:lstStyle/>
          <a:p>
            <a:fld id="{EDD74818-F6EE-4AE8-994B-0355DD28EF33}" type="datetimeFigureOut">
              <a:rPr lang="tr-TR" smtClean="0"/>
              <a:pPr/>
              <a:t>11.09.2007</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EB43AFEE-2710-487E-8079-67DFC56BEB25}" type="slidenum">
              <a:rPr lang="tr-TR" smtClean="0"/>
              <a:pPr/>
              <a:t>‹#›</a:t>
            </a:fld>
            <a:endParaRPr lang="tr-TR" dirty="0"/>
          </a:p>
        </p:txBody>
      </p:sp>
      <p:sp>
        <p:nvSpPr>
          <p:cNvPr id="2" name="1 Başlık"/>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cxnSp>
        <p:nvCxnSpPr>
          <p:cNvPr id="7" name="6 Düz Bağlayıcı"/>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4 Veri Yer Tutucusu"/>
          <p:cNvSpPr>
            <a:spLocks noGrp="1"/>
          </p:cNvSpPr>
          <p:nvPr>
            <p:ph type="dt" sz="half" idx="10"/>
          </p:nvPr>
        </p:nvSpPr>
        <p:spPr/>
        <p:txBody>
          <a:bodyPr/>
          <a:lstStyle/>
          <a:p>
            <a:fld id="{EDD74818-F6EE-4AE8-994B-0355DD28EF33}" type="datetimeFigureOut">
              <a:rPr lang="tr-TR" smtClean="0"/>
              <a:pPr/>
              <a:t>11.09.2007</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EB43AFEE-2710-487E-8079-67DFC56BEB25}" type="slidenum">
              <a:rPr lang="tr-TR" smtClean="0"/>
              <a:pPr/>
              <a:t>‹#›</a:t>
            </a:fld>
            <a:endParaRPr lang="tr-TR" dirty="0"/>
          </a:p>
        </p:txBody>
      </p:sp>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11" name="10 İçerik Yer Tutucusu"/>
          <p:cNvSpPr>
            <a:spLocks noGrp="1"/>
          </p:cNvSpPr>
          <p:nvPr>
            <p:ph sz="half" idx="1"/>
          </p:nvPr>
        </p:nvSpPr>
        <p:spPr>
          <a:xfrm>
            <a:off x="457200" y="1524000"/>
            <a:ext cx="4059936"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2"/>
          </p:nvPr>
        </p:nvSpPr>
        <p:spPr>
          <a:xfrm>
            <a:off x="4648200" y="1524000"/>
            <a:ext cx="4059936"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9" name="8 Slayt Numarası Yer Tutucusu"/>
          <p:cNvSpPr>
            <a:spLocks noGrp="1"/>
          </p:cNvSpPr>
          <p:nvPr>
            <p:ph type="sldNum" sz="quarter" idx="12"/>
          </p:nvPr>
        </p:nvSpPr>
        <p:spPr/>
        <p:txBody>
          <a:bodyPr/>
          <a:lstStyle/>
          <a:p>
            <a:fld id="{EB43AFEE-2710-487E-8079-67DFC56BEB25}" type="slidenum">
              <a:rPr lang="tr-TR" smtClean="0"/>
              <a:pPr/>
              <a:t>‹#›</a:t>
            </a:fld>
            <a:endParaRPr lang="tr-TR" dirty="0"/>
          </a:p>
        </p:txBody>
      </p:sp>
      <p:sp>
        <p:nvSpPr>
          <p:cNvPr id="8" name="7 Altbilgi Yer Tutucusu"/>
          <p:cNvSpPr>
            <a:spLocks noGrp="1"/>
          </p:cNvSpPr>
          <p:nvPr>
            <p:ph type="ftr" sz="quarter" idx="11"/>
          </p:nvPr>
        </p:nvSpPr>
        <p:spPr/>
        <p:txBody>
          <a:bodyPr/>
          <a:lstStyle/>
          <a:p>
            <a:endParaRPr lang="tr-TR" dirty="0"/>
          </a:p>
        </p:txBody>
      </p:sp>
      <p:sp>
        <p:nvSpPr>
          <p:cNvPr id="7" name="6 Veri Yer Tutucusu"/>
          <p:cNvSpPr>
            <a:spLocks noGrp="1"/>
          </p:cNvSpPr>
          <p:nvPr>
            <p:ph type="dt" sz="half" idx="10"/>
          </p:nvPr>
        </p:nvSpPr>
        <p:spPr/>
        <p:txBody>
          <a:bodyPr/>
          <a:lstStyle/>
          <a:p>
            <a:fld id="{EDD74818-F6EE-4AE8-994B-0355DD28EF33}" type="datetimeFigureOut">
              <a:rPr lang="tr-TR" smtClean="0"/>
              <a:pPr/>
              <a:t>11.09.2007</a:t>
            </a:fld>
            <a:endParaRPr lang="tr-TR" dirty="0"/>
          </a:p>
        </p:txBody>
      </p:sp>
      <p:sp>
        <p:nvSpPr>
          <p:cNvPr id="3" name="2 Metin Yer Tutucusu"/>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32" name="31 İçerik Yer Tutucusu"/>
          <p:cNvSpPr>
            <a:spLocks noGrp="1"/>
          </p:cNvSpPr>
          <p:nvPr>
            <p:ph sz="half" idx="2"/>
          </p:nvPr>
        </p:nvSpPr>
        <p:spPr>
          <a:xfrm>
            <a:off x="457200" y="2201896"/>
            <a:ext cx="4038600" cy="391363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34" name="33 İçerik Yer Tutucusu"/>
          <p:cNvSpPr>
            <a:spLocks noGrp="1"/>
          </p:cNvSpPr>
          <p:nvPr>
            <p:ph sz="quarter" idx="4"/>
          </p:nvPr>
        </p:nvSpPr>
        <p:spPr>
          <a:xfrm>
            <a:off x="4649788" y="2201896"/>
            <a:ext cx="4038600" cy="391363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 name="1 Başlık"/>
          <p:cNvSpPr>
            <a:spLocks noGrp="1"/>
          </p:cNvSpPr>
          <p:nvPr>
            <p:ph type="title"/>
          </p:nvPr>
        </p:nvSpPr>
        <p:spPr>
          <a:xfrm>
            <a:off x="457200" y="155448"/>
            <a:ext cx="8229600" cy="1143000"/>
          </a:xfrm>
        </p:spPr>
        <p:txBody>
          <a:bodyPr anchor="b" anchorCtr="0"/>
          <a:lstStyle>
            <a:lvl1pPr>
              <a:defRPr/>
            </a:lvl1pPr>
          </a:lstStyle>
          <a:p>
            <a:r>
              <a:rPr kumimoji="0" lang="tr-TR" smtClean="0"/>
              <a:t>Asıl başlık stili için tıklatın</a:t>
            </a:r>
            <a:endParaRPr kumimoji="0" lang="en-US"/>
          </a:p>
        </p:txBody>
      </p:sp>
      <p:sp>
        <p:nvSpPr>
          <p:cNvPr id="12" name="11 Metin Yer Tutucusu"/>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cxnSp>
        <p:nvCxnSpPr>
          <p:cNvPr id="10" name="9 Düz Bağlayıcı"/>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16 Düz Bağlayıcı"/>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EDD74818-F6EE-4AE8-994B-0355DD28EF33}" type="datetimeFigureOut">
              <a:rPr lang="tr-TR" smtClean="0"/>
              <a:pPr/>
              <a:t>11.09.2007</a:t>
            </a:fld>
            <a:endParaRPr lang="tr-TR" dirty="0"/>
          </a:p>
        </p:txBody>
      </p:sp>
      <p:sp>
        <p:nvSpPr>
          <p:cNvPr id="4" name="3 Altbilgi Yer Tutucusu"/>
          <p:cNvSpPr>
            <a:spLocks noGrp="1"/>
          </p:cNvSpPr>
          <p:nvPr>
            <p:ph type="ftr" sz="quarter" idx="11"/>
          </p:nvPr>
        </p:nvSpPr>
        <p:spPr/>
        <p:txBody>
          <a:bodyPr/>
          <a:lstStyle/>
          <a:p>
            <a:endParaRPr lang="tr-TR" dirty="0"/>
          </a:p>
        </p:txBody>
      </p:sp>
      <p:sp>
        <p:nvSpPr>
          <p:cNvPr id="5" name="4 Slayt Numarası Yer Tutucusu"/>
          <p:cNvSpPr>
            <a:spLocks noGrp="1"/>
          </p:cNvSpPr>
          <p:nvPr>
            <p:ph type="sldNum" sz="quarter" idx="12"/>
          </p:nvPr>
        </p:nvSpPr>
        <p:spPr/>
        <p:txBody>
          <a:bodyPr/>
          <a:lstStyle/>
          <a:p>
            <a:fld id="{EB43AFEE-2710-487E-8079-67DFC56BEB25}" type="slidenum">
              <a:rPr lang="tr-TR" smtClean="0"/>
              <a:pPr/>
              <a:t>‹#›</a:t>
            </a:fld>
            <a:endParaRPr lang="tr-TR" dirty="0"/>
          </a:p>
        </p:txBody>
      </p:sp>
      <p:sp>
        <p:nvSpPr>
          <p:cNvPr id="2" name="1 Başlık"/>
          <p:cNvSpPr>
            <a:spLocks noGrp="1"/>
          </p:cNvSpPr>
          <p:nvPr>
            <p:ph type="title"/>
          </p:nvPr>
        </p:nvSpPr>
        <p:spPr/>
        <p:txBody>
          <a:bodyPr/>
          <a:lstStyle/>
          <a:p>
            <a:r>
              <a:rPr kumimoji="0" lang="tr-TR" smtClean="0"/>
              <a:t>Asıl başlık stili için tıklatın</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EDD74818-F6EE-4AE8-994B-0355DD28EF33}" type="datetimeFigureOut">
              <a:rPr lang="tr-TR" smtClean="0"/>
              <a:pPr/>
              <a:t>11.09.2007</a:t>
            </a:fld>
            <a:endParaRPr lang="tr-TR" dirty="0"/>
          </a:p>
        </p:txBody>
      </p:sp>
      <p:sp>
        <p:nvSpPr>
          <p:cNvPr id="3" name="2 Altbilgi Yer Tutucusu"/>
          <p:cNvSpPr>
            <a:spLocks noGrp="1"/>
          </p:cNvSpPr>
          <p:nvPr>
            <p:ph type="ftr" sz="quarter" idx="11"/>
          </p:nvPr>
        </p:nvSpPr>
        <p:spPr/>
        <p:txBody>
          <a:bodyPr/>
          <a:lstStyle/>
          <a:p>
            <a:endParaRPr lang="tr-TR" dirty="0"/>
          </a:p>
        </p:txBody>
      </p:sp>
      <p:sp>
        <p:nvSpPr>
          <p:cNvPr id="4" name="3 Slayt Numarası Yer Tutucusu"/>
          <p:cNvSpPr>
            <a:spLocks noGrp="1"/>
          </p:cNvSpPr>
          <p:nvPr>
            <p:ph type="sldNum" sz="quarter" idx="12"/>
          </p:nvPr>
        </p:nvSpPr>
        <p:spPr/>
        <p:txBody>
          <a:bodyPr/>
          <a:lstStyle/>
          <a:p>
            <a:fld id="{EB43AFEE-2710-487E-8079-67DFC56BEB25}" type="slidenum">
              <a:rPr lang="tr-TR" smtClean="0"/>
              <a:pPr/>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9" name="28 İçerik Yer Tutucusu"/>
          <p:cNvSpPr>
            <a:spLocks noGrp="1"/>
          </p:cNvSpPr>
          <p:nvPr>
            <p:ph sz="quarter" idx="1"/>
          </p:nvPr>
        </p:nvSpPr>
        <p:spPr>
          <a:xfrm>
            <a:off x="457200" y="457200"/>
            <a:ext cx="62484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3" name="2 Metin Yer Tutucusu"/>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31" name="30 Başlık"/>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smtClean="0"/>
              <a:t>Asıl başlık stili için tıklatın</a:t>
            </a:r>
            <a:endParaRPr kumimoji="0" lang="en-US"/>
          </a:p>
        </p:txBody>
      </p:sp>
      <p:sp>
        <p:nvSpPr>
          <p:cNvPr id="8" name="7 Veri Yer Tutucusu"/>
          <p:cNvSpPr>
            <a:spLocks noGrp="1"/>
          </p:cNvSpPr>
          <p:nvPr>
            <p:ph type="dt" sz="half" idx="14"/>
          </p:nvPr>
        </p:nvSpPr>
        <p:spPr/>
        <p:txBody>
          <a:bodyPr/>
          <a:lstStyle/>
          <a:p>
            <a:fld id="{EDD74818-F6EE-4AE8-994B-0355DD28EF33}" type="datetimeFigureOut">
              <a:rPr lang="tr-TR" smtClean="0"/>
              <a:pPr/>
              <a:t>11.09.2007</a:t>
            </a:fld>
            <a:endParaRPr lang="tr-TR" dirty="0"/>
          </a:p>
        </p:txBody>
      </p:sp>
      <p:sp>
        <p:nvSpPr>
          <p:cNvPr id="9" name="8 Slayt Numarası Yer Tutucusu"/>
          <p:cNvSpPr>
            <a:spLocks noGrp="1"/>
          </p:cNvSpPr>
          <p:nvPr>
            <p:ph type="sldNum" sz="quarter" idx="15"/>
          </p:nvPr>
        </p:nvSpPr>
        <p:spPr/>
        <p:txBody>
          <a:bodyPr/>
          <a:lstStyle/>
          <a:p>
            <a:fld id="{EB43AFEE-2710-487E-8079-67DFC56BEB25}" type="slidenum">
              <a:rPr lang="tr-TR" smtClean="0"/>
              <a:pPr/>
              <a:t>‹#›</a:t>
            </a:fld>
            <a:endParaRPr lang="tr-TR" dirty="0"/>
          </a:p>
        </p:txBody>
      </p:sp>
      <p:sp>
        <p:nvSpPr>
          <p:cNvPr id="10" name="9 Altbilgi Yer Tutucusu"/>
          <p:cNvSpPr>
            <a:spLocks noGrp="1"/>
          </p:cNvSpPr>
          <p:nvPr>
            <p:ph type="ftr" sz="quarter" idx="16"/>
          </p:nvPr>
        </p:nvSpPr>
        <p:spPr/>
        <p:txBody>
          <a:bodyPr/>
          <a:lstStyle/>
          <a:p>
            <a:endParaRPr lang="tr-T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tr-TR" dirty="0" smtClean="0"/>
              <a:t>Resim eklemek için simgeyi tıklatın</a:t>
            </a:r>
            <a:endParaRPr kumimoji="0" lang="en-US" dirty="0"/>
          </a:p>
        </p:txBody>
      </p:sp>
      <p:sp>
        <p:nvSpPr>
          <p:cNvPr id="4" name="3 Metin Yer Tutucusu"/>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8" name="7 Veri Yer Tutucusu"/>
          <p:cNvSpPr>
            <a:spLocks noGrp="1"/>
          </p:cNvSpPr>
          <p:nvPr>
            <p:ph type="dt" sz="half" idx="10"/>
          </p:nvPr>
        </p:nvSpPr>
        <p:spPr/>
        <p:txBody>
          <a:bodyPr/>
          <a:lstStyle/>
          <a:p>
            <a:fld id="{EDD74818-F6EE-4AE8-994B-0355DD28EF33}" type="datetimeFigureOut">
              <a:rPr lang="tr-TR" smtClean="0"/>
              <a:pPr/>
              <a:t>11.09.2007</a:t>
            </a:fld>
            <a:endParaRPr lang="tr-TR" dirty="0"/>
          </a:p>
        </p:txBody>
      </p:sp>
      <p:sp>
        <p:nvSpPr>
          <p:cNvPr id="9" name="8 Slayt Numarası Yer Tutucusu"/>
          <p:cNvSpPr>
            <a:spLocks noGrp="1"/>
          </p:cNvSpPr>
          <p:nvPr>
            <p:ph type="sldNum" sz="quarter" idx="11"/>
          </p:nvPr>
        </p:nvSpPr>
        <p:spPr/>
        <p:txBody>
          <a:bodyPr/>
          <a:lstStyle/>
          <a:p>
            <a:fld id="{EB43AFEE-2710-487E-8079-67DFC56BEB25}" type="slidenum">
              <a:rPr lang="tr-TR" smtClean="0"/>
              <a:pPr/>
              <a:t>‹#›</a:t>
            </a:fld>
            <a:endParaRPr lang="tr-TR" dirty="0"/>
          </a:p>
        </p:txBody>
      </p:sp>
      <p:sp>
        <p:nvSpPr>
          <p:cNvPr id="10" name="9 Altbilgi Yer Tutucusu"/>
          <p:cNvSpPr>
            <a:spLocks noGrp="1"/>
          </p:cNvSpPr>
          <p:nvPr>
            <p:ph type="ftr" sz="quarter" idx="12"/>
          </p:nvPr>
        </p:nvSpPr>
        <p:spPr/>
        <p:txBody>
          <a:bodyPr/>
          <a:lstStyle/>
          <a:p>
            <a:endParaRPr lang="tr-T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8 Metin Yer Tutucusu"/>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EDD74818-F6EE-4AE8-994B-0355DD28EF33}" type="datetimeFigureOut">
              <a:rPr lang="tr-TR" smtClean="0"/>
              <a:pPr/>
              <a:t>11.09.2007</a:t>
            </a:fld>
            <a:endParaRPr lang="tr-TR" dirty="0"/>
          </a:p>
        </p:txBody>
      </p:sp>
      <p:sp>
        <p:nvSpPr>
          <p:cNvPr id="10" name="9 Altbilgi Yer Tutucusu"/>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tr-TR" dirty="0"/>
          </a:p>
        </p:txBody>
      </p:sp>
      <p:sp>
        <p:nvSpPr>
          <p:cNvPr id="22" name="21 Slayt Numarası Yer Tutucusu"/>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EB43AFEE-2710-487E-8079-67DFC56BEB25}" type="slidenum">
              <a:rPr lang="tr-TR" smtClean="0"/>
              <a:pPr/>
              <a:t>‹#›</a:t>
            </a:fld>
            <a:endParaRPr lang="tr-TR" dirty="0"/>
          </a:p>
        </p:txBody>
      </p:sp>
      <p:sp>
        <p:nvSpPr>
          <p:cNvPr id="5" name="4 Başlık Yer Tutucusu"/>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tr-TR" smtClean="0"/>
              <a:t>Asıl başlık stili için tıklatın</a:t>
            </a:r>
            <a:endParaRPr kumimoji="0" lang="en-US"/>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6.xml"/><Relationship Id="rId1" Type="http://schemas.openxmlformats.org/officeDocument/2006/relationships/audio" Target="file:///C:\Documents%20and%20Settings\All%20Users\Belgeler\M&#252;zi&#287;im\&#214;rnek%20M&#252;zik\Beethoven%209%20Nolu%20Senfonisi%20(Scherzo).wma"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Beethoven 9 Nolu Senfonisi (Scherzo).wma">
            <a:hlinkClick r:id="" action="ppaction://media"/>
          </p:cNvPr>
          <p:cNvPicPr>
            <a:picLocks noRot="1" noChangeAspect="1"/>
          </p:cNvPicPr>
          <p:nvPr>
            <a:audioFile r:link="rId1"/>
          </p:nvPr>
        </p:nvPicPr>
        <p:blipFill>
          <a:blip r:embed="rId3"/>
          <a:stretch>
            <a:fillRect/>
          </a:stretch>
        </p:blipFill>
        <p:spPr>
          <a:xfrm>
            <a:off x="0" y="6553200"/>
            <a:ext cx="304800" cy="304800"/>
          </a:xfrm>
          <a:prstGeom prst="rect">
            <a:avLst/>
          </a:prstGeom>
        </p:spPr>
      </p:pic>
      <p:sp>
        <p:nvSpPr>
          <p:cNvPr id="2" name="1 Başlık"/>
          <p:cNvSpPr>
            <a:spLocks noGrp="1"/>
          </p:cNvSpPr>
          <p:nvPr>
            <p:ph type="title"/>
          </p:nvPr>
        </p:nvSpPr>
        <p:spPr>
          <a:xfrm>
            <a:off x="457200" y="152400"/>
            <a:ext cx="8229600" cy="3490914"/>
          </a:xfrm>
        </p:spPr>
        <p:txBody>
          <a:bodyPr/>
          <a:lstStyle/>
          <a:p>
            <a:pPr algn="ctr"/>
            <a:r>
              <a:rPr lang="tr-TR" dirty="0" smtClean="0">
                <a:solidFill>
                  <a:srgbClr val="002060"/>
                </a:solidFill>
              </a:rPr>
              <a:t>İSLAM HAT SANATI</a:t>
            </a:r>
            <a:br>
              <a:rPr lang="tr-TR" dirty="0" smtClean="0">
                <a:solidFill>
                  <a:srgbClr val="002060"/>
                </a:solidFill>
              </a:rPr>
            </a:br>
            <a:r>
              <a:rPr lang="tr-TR" dirty="0" smtClean="0">
                <a:solidFill>
                  <a:srgbClr val="002060"/>
                </a:solidFill>
              </a:rPr>
              <a:t>(Islamic Calligraphy Art)</a:t>
            </a:r>
            <a:endParaRPr lang="tr-TR" dirty="0">
              <a:solidFill>
                <a:srgbClr val="00206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3"/>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numSld="999">
                <p:cTn id="7" fill="hold" display="0">
                  <p:stCondLst>
                    <p:cond delay="indefinite"/>
                  </p:stCondLst>
                  <p:endCondLst>
                    <p:cond evt="onPrev" delay="0">
                      <p:tgtEl>
                        <p:sldTgt/>
                      </p:tgtEl>
                    </p:cond>
                    <p:cond evt="onStopAudio" delay="0">
                      <p:tgtEl>
                        <p:sldTgt/>
                      </p:tgtEl>
                    </p:cond>
                  </p:endCondLst>
                </p:cTn>
                <p:tgtEl>
                  <p:spTgt spid="3"/>
                </p:tgtEl>
              </p:cMediaNode>
            </p:audio>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52400"/>
            <a:ext cx="8229600" cy="5848368"/>
          </a:xfrm>
        </p:spPr>
        <p:txBody>
          <a:bodyPr>
            <a:normAutofit fontScale="90000"/>
          </a:bodyPr>
          <a:lstStyle/>
          <a:p>
            <a:r>
              <a:rPr lang="tr-TR" dirty="0" smtClean="0"/>
              <a:t>	</a:t>
            </a:r>
            <a:r>
              <a:rPr lang="tr-TR" sz="3600" u="sng" dirty="0" smtClean="0">
                <a:solidFill>
                  <a:srgbClr val="002060"/>
                </a:solidFill>
              </a:rPr>
              <a:t>Emevî’ler Devrinde Yazı</a:t>
            </a:r>
            <a:br>
              <a:rPr lang="tr-TR" sz="3600" u="sng" dirty="0" smtClean="0">
                <a:solidFill>
                  <a:srgbClr val="002060"/>
                </a:solidFill>
              </a:rPr>
            </a:br>
            <a:r>
              <a:rPr lang="tr-TR" sz="3600" u="sng" dirty="0" smtClean="0">
                <a:solidFill>
                  <a:srgbClr val="002060"/>
                </a:solidFill>
              </a:rPr>
              <a:t/>
            </a:r>
            <a:br>
              <a:rPr lang="tr-TR" sz="3600" u="sng" dirty="0" smtClean="0">
                <a:solidFill>
                  <a:srgbClr val="002060"/>
                </a:solidFill>
              </a:rPr>
            </a:br>
            <a:r>
              <a:rPr lang="tr-TR" sz="3600" dirty="0" smtClean="0">
                <a:solidFill>
                  <a:srgbClr val="002060"/>
                </a:solidFill>
              </a:rPr>
              <a:t>	İslâm âleminde iktisâdî ve medenî seviyenin yükselmesiyle hem îmar faaliyetleri hem de ilmî faaliyetler gelişme kaydetti. İstinsah, tercüme ve te’lif faaliyetleri yanında sarayda halifeler yanında kâtipler çalıştırılmaya başlandı. Resmi ve idari vesikalara uygun kâğıtlar ve yazı çeşitleri ihdas edildi. Bu dönemin büyük hat üstatları arasında Kutbetü’l-Muharrir ve Mâlik b. Dinar zikredilebilir. </a:t>
            </a:r>
            <a:endParaRPr lang="tr-TR" u="sng" dirty="0">
              <a:solidFill>
                <a:srgbClr val="00206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52400"/>
            <a:ext cx="8229600" cy="5848368"/>
          </a:xfrm>
        </p:spPr>
        <p:txBody>
          <a:bodyPr>
            <a:normAutofit fontScale="90000"/>
          </a:bodyPr>
          <a:lstStyle/>
          <a:p>
            <a:r>
              <a:rPr lang="tr-TR" sz="3600" dirty="0" smtClean="0">
                <a:solidFill>
                  <a:srgbClr val="002060"/>
                </a:solidFill>
              </a:rPr>
              <a:t>	</a:t>
            </a:r>
            <a:r>
              <a:rPr lang="tr-TR" sz="3600" u="sng" dirty="0" smtClean="0">
                <a:solidFill>
                  <a:srgbClr val="002060"/>
                </a:solidFill>
              </a:rPr>
              <a:t>Abbâsîler Devrinde Yazı</a:t>
            </a:r>
            <a:r>
              <a:rPr lang="tr-TR" sz="3600" dirty="0" smtClean="0">
                <a:solidFill>
                  <a:srgbClr val="002060"/>
                </a:solidFill>
              </a:rPr>
              <a:t/>
            </a:r>
            <a:br>
              <a:rPr lang="tr-TR" sz="3600" dirty="0" smtClean="0">
                <a:solidFill>
                  <a:srgbClr val="002060"/>
                </a:solidFill>
              </a:rPr>
            </a:br>
            <a:r>
              <a:rPr lang="tr-TR" sz="3600" dirty="0" smtClean="0">
                <a:solidFill>
                  <a:srgbClr val="002060"/>
                </a:solidFill>
              </a:rPr>
              <a:t/>
            </a:r>
            <a:br>
              <a:rPr lang="tr-TR" sz="3600" dirty="0" smtClean="0">
                <a:solidFill>
                  <a:srgbClr val="002060"/>
                </a:solidFill>
              </a:rPr>
            </a:br>
            <a:r>
              <a:rPr lang="tr-TR" sz="3600" dirty="0" smtClean="0">
                <a:solidFill>
                  <a:srgbClr val="002060"/>
                </a:solidFill>
              </a:rPr>
              <a:t>	Emevîlerin son Abbâsîlerin ilk dönemlerinde El-Müstedir ve El-Meşk yazılarından istifade ile 20’yi aşan yazı türü ortaya çıkmıştır. Yazının bu dönemdeki gelişiminde Kuzey Afrika ve Endülüs’ün önemi büyük olmuştur. </a:t>
            </a:r>
            <a:br>
              <a:rPr lang="tr-TR" sz="3600" dirty="0" smtClean="0">
                <a:solidFill>
                  <a:srgbClr val="002060"/>
                </a:solidFill>
              </a:rPr>
            </a:br>
            <a:r>
              <a:rPr lang="tr-TR" sz="3600" dirty="0" smtClean="0">
                <a:solidFill>
                  <a:srgbClr val="002060"/>
                </a:solidFill>
              </a:rPr>
              <a:t>	Halife Me’mun’un saray hattatı El-Ahvelü’l-Muharrir, yazının şekil ve ölçülerine getirdiği kurallarla dönemin en büyük ıslahatçısıdır. </a:t>
            </a:r>
            <a:endParaRPr lang="tr-TR" sz="3600" u="sng" dirty="0">
              <a:solidFill>
                <a:srgbClr val="002060"/>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52400"/>
            <a:ext cx="8229600" cy="5419740"/>
          </a:xfrm>
        </p:spPr>
        <p:txBody>
          <a:bodyPr/>
          <a:lstStyle/>
          <a:p>
            <a:r>
              <a:rPr lang="tr-TR" dirty="0" smtClean="0">
                <a:solidFill>
                  <a:srgbClr val="002060"/>
                </a:solidFill>
              </a:rPr>
              <a:t>	</a:t>
            </a:r>
            <a:r>
              <a:rPr lang="tr-TR" sz="3600" dirty="0" smtClean="0">
                <a:solidFill>
                  <a:srgbClr val="002060"/>
                </a:solidFill>
              </a:rPr>
              <a:t>9 ve 10. asırlar İslam yazısının estetik bakımdan formüle edildiği asırlardır. </a:t>
            </a:r>
            <a:br>
              <a:rPr lang="tr-TR" sz="3600" dirty="0" smtClean="0">
                <a:solidFill>
                  <a:srgbClr val="002060"/>
                </a:solidFill>
              </a:rPr>
            </a:br>
            <a:r>
              <a:rPr lang="tr-TR" sz="3600" dirty="0" smtClean="0">
                <a:solidFill>
                  <a:srgbClr val="002060"/>
                </a:solidFill>
              </a:rPr>
              <a:t>	Arap olmayan milletlerin noktasız ve harekesiz yazıları okuma güçlüğü nedeniyle oluşabilecek hataları gidermek için başlatılan çalışmalar Halil b. Ahmed tarafından bugünkü harekeleme usûlü geliştirilerek tamamlanmıştır. </a:t>
            </a:r>
            <a:endParaRPr lang="tr-TR" dirty="0">
              <a:solidFill>
                <a:srgbClr val="00206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52400"/>
            <a:ext cx="8229600" cy="4348170"/>
          </a:xfrm>
        </p:spPr>
        <p:txBody>
          <a:bodyPr/>
          <a:lstStyle/>
          <a:p>
            <a:r>
              <a:rPr lang="tr-TR" dirty="0" smtClean="0"/>
              <a:t>	</a:t>
            </a:r>
            <a:r>
              <a:rPr lang="tr-TR" sz="3600" u="sng" dirty="0" smtClean="0">
                <a:solidFill>
                  <a:srgbClr val="002060"/>
                </a:solidFill>
              </a:rPr>
              <a:t>Hat Sanatında Yazı Çeşitleri</a:t>
            </a:r>
            <a:r>
              <a:rPr lang="tr-TR" sz="3600" dirty="0" smtClean="0">
                <a:solidFill>
                  <a:srgbClr val="002060"/>
                </a:solidFill>
              </a:rPr>
              <a:t/>
            </a:r>
            <a:br>
              <a:rPr lang="tr-TR" sz="3600" dirty="0" smtClean="0">
                <a:solidFill>
                  <a:srgbClr val="002060"/>
                </a:solidFill>
              </a:rPr>
            </a:br>
            <a:r>
              <a:rPr lang="tr-TR" sz="3600" dirty="0" smtClean="0">
                <a:solidFill>
                  <a:srgbClr val="002060"/>
                </a:solidFill>
              </a:rPr>
              <a:t/>
            </a:r>
            <a:br>
              <a:rPr lang="tr-TR" sz="3600" dirty="0" smtClean="0">
                <a:solidFill>
                  <a:srgbClr val="002060"/>
                </a:solidFill>
              </a:rPr>
            </a:br>
            <a:r>
              <a:rPr lang="tr-TR" sz="3600" dirty="0" smtClean="0">
                <a:solidFill>
                  <a:srgbClr val="002060"/>
                </a:solidFill>
              </a:rPr>
              <a:t>I.	Kûfî Yazı</a:t>
            </a:r>
            <a:br>
              <a:rPr lang="tr-TR" sz="3600" dirty="0" smtClean="0">
                <a:solidFill>
                  <a:srgbClr val="002060"/>
                </a:solidFill>
              </a:rPr>
            </a:br>
            <a:r>
              <a:rPr lang="tr-TR" sz="3600" dirty="0" smtClean="0">
                <a:solidFill>
                  <a:srgbClr val="002060"/>
                </a:solidFill>
              </a:rPr>
              <a:t>II.	Aklâm-ı Sitte</a:t>
            </a:r>
            <a:br>
              <a:rPr lang="tr-TR" sz="3600" dirty="0" smtClean="0">
                <a:solidFill>
                  <a:srgbClr val="002060"/>
                </a:solidFill>
              </a:rPr>
            </a:br>
            <a:r>
              <a:rPr lang="tr-TR" sz="3600" dirty="0" smtClean="0">
                <a:solidFill>
                  <a:srgbClr val="002060"/>
                </a:solidFill>
              </a:rPr>
              <a:t>III.	Diğer Yazılar</a:t>
            </a:r>
            <a:endParaRPr lang="tr-TR" sz="3600" u="sng" dirty="0">
              <a:solidFill>
                <a:srgbClr val="002060"/>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52400"/>
            <a:ext cx="8229600" cy="6062682"/>
          </a:xfrm>
        </p:spPr>
        <p:txBody>
          <a:bodyPr>
            <a:normAutofit/>
          </a:bodyPr>
          <a:lstStyle/>
          <a:p>
            <a:r>
              <a:rPr lang="tr-TR" sz="3600" dirty="0" smtClean="0">
                <a:solidFill>
                  <a:srgbClr val="002060"/>
                </a:solidFill>
              </a:rPr>
              <a:t>	</a:t>
            </a:r>
            <a:r>
              <a:rPr lang="tr-TR" sz="3600" u="sng" dirty="0" smtClean="0">
                <a:solidFill>
                  <a:srgbClr val="002060"/>
                </a:solidFill>
              </a:rPr>
              <a:t>Kûfî Yazı</a:t>
            </a:r>
            <a:r>
              <a:rPr lang="tr-TR" sz="3600" dirty="0" smtClean="0">
                <a:solidFill>
                  <a:srgbClr val="002060"/>
                </a:solidFill>
              </a:rPr>
              <a:t/>
            </a:r>
            <a:br>
              <a:rPr lang="tr-TR" sz="3600" dirty="0" smtClean="0">
                <a:solidFill>
                  <a:srgbClr val="002060"/>
                </a:solidFill>
              </a:rPr>
            </a:br>
            <a:r>
              <a:rPr lang="tr-TR" sz="3600" dirty="0" smtClean="0">
                <a:solidFill>
                  <a:srgbClr val="002060"/>
                </a:solidFill>
              </a:rPr>
              <a:t/>
            </a:r>
            <a:br>
              <a:rPr lang="tr-TR" sz="3600" dirty="0" smtClean="0">
                <a:solidFill>
                  <a:srgbClr val="002060"/>
                </a:solidFill>
              </a:rPr>
            </a:br>
            <a:r>
              <a:rPr lang="tr-TR" sz="3600" dirty="0" smtClean="0">
                <a:solidFill>
                  <a:srgbClr val="002060"/>
                </a:solidFill>
              </a:rPr>
              <a:t>	İslam öncesinin El-Cezm yazısı Mekkî, Medenî, Basrî ve nihayet Kûfe’de geçirdiği gelişmelerden sonra Kûfî adını almıştır. Geometrik, dik ve köşeli karakterdeki bu yazı 10. asra kadar mushaflarda da kullanılmış, bu tarihten sonra ağırlıklı olarak mimari eserlerde yer almıştır. Sâde ve tezyînî olarak iki türü vardır. </a:t>
            </a:r>
            <a:endParaRPr lang="tr-TR" sz="3600" u="sng" dirty="0">
              <a:solidFill>
                <a:srgbClr val="002060"/>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52400"/>
            <a:ext cx="8229600" cy="5634054"/>
          </a:xfrm>
        </p:spPr>
        <p:txBody>
          <a:bodyPr>
            <a:normAutofit/>
          </a:bodyPr>
          <a:lstStyle/>
          <a:p>
            <a:r>
              <a:rPr lang="tr-TR" sz="3600" dirty="0" smtClean="0">
                <a:solidFill>
                  <a:srgbClr val="002060"/>
                </a:solidFill>
              </a:rPr>
              <a:t>	</a:t>
            </a:r>
            <a:r>
              <a:rPr lang="tr-TR" sz="3600" u="sng" dirty="0" smtClean="0">
                <a:solidFill>
                  <a:srgbClr val="002060"/>
                </a:solidFill>
              </a:rPr>
              <a:t>II.	Aklâm-ı Sitte</a:t>
            </a:r>
            <a:r>
              <a:rPr lang="tr-TR" sz="3600" dirty="0" smtClean="0">
                <a:solidFill>
                  <a:srgbClr val="002060"/>
                </a:solidFill>
              </a:rPr>
              <a:t/>
            </a:r>
            <a:br>
              <a:rPr lang="tr-TR" sz="3600" dirty="0" smtClean="0">
                <a:solidFill>
                  <a:srgbClr val="002060"/>
                </a:solidFill>
              </a:rPr>
            </a:br>
            <a:r>
              <a:rPr lang="tr-TR" sz="3600" dirty="0" smtClean="0">
                <a:solidFill>
                  <a:srgbClr val="002060"/>
                </a:solidFill>
              </a:rPr>
              <a:t/>
            </a:r>
            <a:br>
              <a:rPr lang="tr-TR" sz="3600" dirty="0" smtClean="0">
                <a:solidFill>
                  <a:srgbClr val="002060"/>
                </a:solidFill>
              </a:rPr>
            </a:br>
            <a:r>
              <a:rPr lang="tr-TR" sz="3600" dirty="0" smtClean="0">
                <a:solidFill>
                  <a:srgbClr val="002060"/>
                </a:solidFill>
              </a:rPr>
              <a:t>1.	Muhakkak</a:t>
            </a:r>
            <a:br>
              <a:rPr lang="tr-TR" sz="3600" dirty="0" smtClean="0">
                <a:solidFill>
                  <a:srgbClr val="002060"/>
                </a:solidFill>
              </a:rPr>
            </a:br>
            <a:r>
              <a:rPr lang="tr-TR" sz="3600" dirty="0" smtClean="0">
                <a:solidFill>
                  <a:srgbClr val="002060"/>
                </a:solidFill>
              </a:rPr>
              <a:t>2.	Reyhânî</a:t>
            </a:r>
            <a:br>
              <a:rPr lang="tr-TR" sz="3600" dirty="0" smtClean="0">
                <a:solidFill>
                  <a:srgbClr val="002060"/>
                </a:solidFill>
              </a:rPr>
            </a:br>
            <a:r>
              <a:rPr lang="tr-TR" sz="3600" dirty="0" smtClean="0">
                <a:solidFill>
                  <a:srgbClr val="002060"/>
                </a:solidFill>
              </a:rPr>
              <a:t>3.	Sülüs</a:t>
            </a:r>
            <a:br>
              <a:rPr lang="tr-TR" sz="3600" dirty="0" smtClean="0">
                <a:solidFill>
                  <a:srgbClr val="002060"/>
                </a:solidFill>
              </a:rPr>
            </a:br>
            <a:r>
              <a:rPr lang="tr-TR" sz="3600" dirty="0" smtClean="0">
                <a:solidFill>
                  <a:srgbClr val="002060"/>
                </a:solidFill>
              </a:rPr>
              <a:t>4.	Nesih</a:t>
            </a:r>
            <a:br>
              <a:rPr lang="tr-TR" sz="3600" dirty="0" smtClean="0">
                <a:solidFill>
                  <a:srgbClr val="002060"/>
                </a:solidFill>
              </a:rPr>
            </a:br>
            <a:r>
              <a:rPr lang="tr-TR" sz="3600" dirty="0" smtClean="0">
                <a:solidFill>
                  <a:srgbClr val="002060"/>
                </a:solidFill>
              </a:rPr>
              <a:t>5.	Tevkî’</a:t>
            </a:r>
            <a:br>
              <a:rPr lang="tr-TR" sz="3600" dirty="0" smtClean="0">
                <a:solidFill>
                  <a:srgbClr val="002060"/>
                </a:solidFill>
              </a:rPr>
            </a:br>
            <a:r>
              <a:rPr lang="tr-TR" sz="3600" dirty="0" smtClean="0">
                <a:solidFill>
                  <a:srgbClr val="002060"/>
                </a:solidFill>
              </a:rPr>
              <a:t>6.	Rikâa</a:t>
            </a:r>
            <a:endParaRPr lang="tr-TR" sz="3600" u="sng" dirty="0">
              <a:solidFill>
                <a:srgbClr val="002060"/>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52400"/>
            <a:ext cx="8229600" cy="5848368"/>
          </a:xfrm>
        </p:spPr>
        <p:txBody>
          <a:bodyPr>
            <a:normAutofit/>
          </a:bodyPr>
          <a:lstStyle/>
          <a:p>
            <a:r>
              <a:rPr lang="tr-TR" sz="3600" dirty="0" smtClean="0">
                <a:solidFill>
                  <a:srgbClr val="002060"/>
                </a:solidFill>
              </a:rPr>
              <a:t>	</a:t>
            </a:r>
            <a:r>
              <a:rPr lang="tr-TR" sz="3600" u="sng" dirty="0" smtClean="0">
                <a:solidFill>
                  <a:srgbClr val="002060"/>
                </a:solidFill>
              </a:rPr>
              <a:t>III. Diğer Yazı Çeşitleri</a:t>
            </a:r>
            <a:r>
              <a:rPr lang="tr-TR" sz="3600" dirty="0" smtClean="0">
                <a:solidFill>
                  <a:srgbClr val="002060"/>
                </a:solidFill>
              </a:rPr>
              <a:t/>
            </a:r>
            <a:br>
              <a:rPr lang="tr-TR" sz="3600" dirty="0" smtClean="0">
                <a:solidFill>
                  <a:srgbClr val="002060"/>
                </a:solidFill>
              </a:rPr>
            </a:br>
            <a:r>
              <a:rPr lang="tr-TR" sz="3600" dirty="0" smtClean="0">
                <a:solidFill>
                  <a:srgbClr val="002060"/>
                </a:solidFill>
              </a:rPr>
              <a:t/>
            </a:r>
            <a:br>
              <a:rPr lang="tr-TR" sz="3600" dirty="0" smtClean="0">
                <a:solidFill>
                  <a:srgbClr val="002060"/>
                </a:solidFill>
              </a:rPr>
            </a:br>
            <a:r>
              <a:rPr lang="tr-TR" sz="3600" dirty="0" smtClean="0">
                <a:solidFill>
                  <a:srgbClr val="002060"/>
                </a:solidFill>
              </a:rPr>
              <a:t>1.	Ta’lîk</a:t>
            </a:r>
            <a:br>
              <a:rPr lang="tr-TR" sz="3600" dirty="0" smtClean="0">
                <a:solidFill>
                  <a:srgbClr val="002060"/>
                </a:solidFill>
              </a:rPr>
            </a:br>
            <a:r>
              <a:rPr lang="tr-TR" sz="3600" dirty="0" smtClean="0">
                <a:solidFill>
                  <a:srgbClr val="002060"/>
                </a:solidFill>
              </a:rPr>
              <a:t>2.	Nesta’lîk</a:t>
            </a:r>
            <a:br>
              <a:rPr lang="tr-TR" sz="3600" dirty="0" smtClean="0">
                <a:solidFill>
                  <a:srgbClr val="002060"/>
                </a:solidFill>
              </a:rPr>
            </a:br>
            <a:r>
              <a:rPr lang="tr-TR" sz="3600" dirty="0" smtClean="0">
                <a:solidFill>
                  <a:srgbClr val="002060"/>
                </a:solidFill>
              </a:rPr>
              <a:t>3.	Rik’a</a:t>
            </a:r>
            <a:br>
              <a:rPr lang="tr-TR" sz="3600" dirty="0" smtClean="0">
                <a:solidFill>
                  <a:srgbClr val="002060"/>
                </a:solidFill>
              </a:rPr>
            </a:br>
            <a:r>
              <a:rPr lang="tr-TR" sz="3600" dirty="0" smtClean="0">
                <a:solidFill>
                  <a:srgbClr val="002060"/>
                </a:solidFill>
              </a:rPr>
              <a:t>4.	Dîvânî</a:t>
            </a:r>
            <a:br>
              <a:rPr lang="tr-TR" sz="3600" dirty="0" smtClean="0">
                <a:solidFill>
                  <a:srgbClr val="002060"/>
                </a:solidFill>
              </a:rPr>
            </a:br>
            <a:r>
              <a:rPr lang="tr-TR" sz="3600" dirty="0" smtClean="0">
                <a:solidFill>
                  <a:srgbClr val="002060"/>
                </a:solidFill>
              </a:rPr>
              <a:t>5.	Siyâkat</a:t>
            </a:r>
            <a:br>
              <a:rPr lang="tr-TR" sz="3600" dirty="0" smtClean="0">
                <a:solidFill>
                  <a:srgbClr val="002060"/>
                </a:solidFill>
              </a:rPr>
            </a:br>
            <a:r>
              <a:rPr lang="tr-TR" sz="3600" dirty="0" smtClean="0">
                <a:solidFill>
                  <a:srgbClr val="002060"/>
                </a:solidFill>
              </a:rPr>
              <a:t>6.	Tuğrâ</a:t>
            </a:r>
            <a:br>
              <a:rPr lang="tr-TR" sz="3600" dirty="0" smtClean="0">
                <a:solidFill>
                  <a:srgbClr val="002060"/>
                </a:solidFill>
              </a:rPr>
            </a:br>
            <a:r>
              <a:rPr lang="tr-TR" sz="3600" dirty="0" smtClean="0">
                <a:solidFill>
                  <a:srgbClr val="002060"/>
                </a:solidFill>
              </a:rPr>
              <a:t>7.	Müsennâ </a:t>
            </a:r>
            <a:endParaRPr lang="tr-TR" sz="3600" u="sng" dirty="0">
              <a:solidFill>
                <a:srgbClr val="00206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52400"/>
            <a:ext cx="8229600" cy="3633790"/>
          </a:xfrm>
        </p:spPr>
        <p:txBody>
          <a:bodyPr>
            <a:normAutofit/>
          </a:bodyPr>
          <a:lstStyle/>
          <a:p>
            <a:pPr algn="ctr"/>
            <a:r>
              <a:rPr lang="tr-TR" sz="3600" u="sng" dirty="0" smtClean="0">
                <a:solidFill>
                  <a:srgbClr val="002060"/>
                </a:solidFill>
              </a:rPr>
              <a:t>İslâm Yazı Sanatının Büyük Islahatçıları</a:t>
            </a:r>
            <a:endParaRPr lang="tr-TR" sz="3600" u="sng" dirty="0">
              <a:solidFill>
                <a:srgbClr val="00206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52400"/>
            <a:ext cx="8229600" cy="6348434"/>
          </a:xfrm>
        </p:spPr>
        <p:txBody>
          <a:bodyPr>
            <a:normAutofit/>
          </a:bodyPr>
          <a:lstStyle/>
          <a:p>
            <a:r>
              <a:rPr lang="tr-TR" sz="3600" dirty="0" smtClean="0">
                <a:solidFill>
                  <a:srgbClr val="002060"/>
                </a:solidFill>
              </a:rPr>
              <a:t>	</a:t>
            </a:r>
            <a:r>
              <a:rPr lang="tr-TR" sz="3600" u="sng" dirty="0" smtClean="0">
                <a:solidFill>
                  <a:srgbClr val="002060"/>
                </a:solidFill>
              </a:rPr>
              <a:t>İbn-i Mukle (ö. 940 m.)</a:t>
            </a:r>
            <a:r>
              <a:rPr lang="tr-TR" sz="3600" dirty="0" smtClean="0">
                <a:solidFill>
                  <a:srgbClr val="002060"/>
                </a:solidFill>
              </a:rPr>
              <a:t/>
            </a:r>
            <a:br>
              <a:rPr lang="tr-TR" sz="3600" dirty="0" smtClean="0">
                <a:solidFill>
                  <a:srgbClr val="002060"/>
                </a:solidFill>
              </a:rPr>
            </a:br>
            <a:r>
              <a:rPr lang="tr-TR" sz="3600" dirty="0" smtClean="0">
                <a:solidFill>
                  <a:srgbClr val="002060"/>
                </a:solidFill>
              </a:rPr>
              <a:t/>
            </a:r>
            <a:br>
              <a:rPr lang="tr-TR" sz="3600" dirty="0" smtClean="0">
                <a:solidFill>
                  <a:srgbClr val="002060"/>
                </a:solidFill>
              </a:rPr>
            </a:br>
            <a:r>
              <a:rPr lang="tr-TR" sz="3600" dirty="0" smtClean="0">
                <a:solidFill>
                  <a:srgbClr val="002060"/>
                </a:solidFill>
              </a:rPr>
              <a:t>	Basra’lıdır. Nokta, elif ve daireyi ölçü kabul ederek harf bünyelerini kâideye bağlamış ve yazı tarzları içinde asıl olanları seçmiştir (aklâm-ı sitte belirmeye başlamıştır). Bir diğer ifadeyle yazı rotasına oturmuştur. 9 ve 10. asırlarda İbn-i Mukle’nin seçtiği yazıların her biri ayrı sahalarda gelişme kaydetti. </a:t>
            </a:r>
            <a:br>
              <a:rPr lang="tr-TR" sz="3600" dirty="0" smtClean="0">
                <a:solidFill>
                  <a:srgbClr val="002060"/>
                </a:solidFill>
              </a:rPr>
            </a:br>
            <a:endParaRPr lang="tr-TR" sz="3600" u="sng" dirty="0">
              <a:solidFill>
                <a:srgbClr val="00206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14356"/>
            <a:ext cx="8229600" cy="5857916"/>
          </a:xfrm>
        </p:spPr>
        <p:txBody>
          <a:bodyPr>
            <a:normAutofit fontScale="90000"/>
          </a:bodyPr>
          <a:lstStyle/>
          <a:p>
            <a:r>
              <a:rPr lang="tr-TR" sz="4000" u="sng" dirty="0" smtClean="0">
                <a:solidFill>
                  <a:srgbClr val="002060"/>
                </a:solidFill>
              </a:rPr>
              <a:t>Yakut el-Musta’sımî </a:t>
            </a:r>
            <a:r>
              <a:rPr lang="tr-TR" sz="4000" dirty="0" smtClean="0">
                <a:solidFill>
                  <a:srgbClr val="002060"/>
                </a:solidFill>
              </a:rPr>
              <a:t>(ö. 693 / 1294)</a:t>
            </a:r>
            <a:br>
              <a:rPr lang="tr-TR" sz="4000" dirty="0" smtClean="0">
                <a:solidFill>
                  <a:srgbClr val="002060"/>
                </a:solidFill>
              </a:rPr>
            </a:br>
            <a:r>
              <a:rPr lang="tr-TR" sz="4000" dirty="0" smtClean="0">
                <a:solidFill>
                  <a:srgbClr val="002060"/>
                </a:solidFill>
              </a:rPr>
              <a:t/>
            </a:r>
            <a:br>
              <a:rPr lang="tr-TR" sz="4000" dirty="0" smtClean="0">
                <a:solidFill>
                  <a:srgbClr val="002060"/>
                </a:solidFill>
              </a:rPr>
            </a:br>
            <a:r>
              <a:rPr lang="tr-TR" sz="4000" dirty="0" smtClean="0">
                <a:solidFill>
                  <a:srgbClr val="002060"/>
                </a:solidFill>
              </a:rPr>
              <a:t>Son Abbasi halifesi zamanında sarayda eğitim görmüş, Aklâm-ı Sitte’ye olgunluk kazandırmıştır. Hat sanatındaki üstün başarısından dolayı kendisine “Kıbletü’l-Küttâb” adı verilmiştir. Altı talebesi ile kendine “Esâtize-i Seb’a” adı verilmiştir. </a:t>
            </a:r>
            <a:r>
              <a:rPr lang="tr-TR" sz="3600" dirty="0" smtClean="0">
                <a:solidFill>
                  <a:srgbClr val="002060"/>
                </a:solidFill>
              </a:rPr>
              <a:t/>
            </a:r>
            <a:br>
              <a:rPr lang="tr-TR" sz="3600" dirty="0" smtClean="0">
                <a:solidFill>
                  <a:srgbClr val="002060"/>
                </a:solidFill>
              </a:rPr>
            </a:br>
            <a:r>
              <a:rPr lang="tr-TR" sz="3600" dirty="0" smtClean="0">
                <a:solidFill>
                  <a:srgbClr val="002060"/>
                </a:solidFill>
              </a:rPr>
              <a:t/>
            </a:r>
            <a:br>
              <a:rPr lang="tr-TR" sz="3600" dirty="0" smtClean="0">
                <a:solidFill>
                  <a:srgbClr val="002060"/>
                </a:solidFill>
              </a:rPr>
            </a:br>
            <a:endParaRPr lang="tr-TR" sz="3600" dirty="0">
              <a:solidFill>
                <a:srgbClr val="00206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52400"/>
            <a:ext cx="8229600" cy="5776930"/>
          </a:xfrm>
        </p:spPr>
        <p:txBody>
          <a:bodyPr>
            <a:noAutofit/>
          </a:bodyPr>
          <a:lstStyle/>
          <a:p>
            <a:r>
              <a:rPr lang="tr-TR" sz="3600" dirty="0" smtClean="0"/>
              <a:t>	</a:t>
            </a:r>
            <a:r>
              <a:rPr lang="tr-TR" sz="3600" dirty="0" smtClean="0">
                <a:solidFill>
                  <a:srgbClr val="002060"/>
                </a:solidFill>
              </a:rPr>
              <a:t>Bilinen ilk yazı </a:t>
            </a:r>
            <a:r>
              <a:rPr lang="tr-TR" sz="3600" b="1" dirty="0" smtClean="0">
                <a:solidFill>
                  <a:srgbClr val="002060"/>
                </a:solidFill>
              </a:rPr>
              <a:t>MÖ. 1000 </a:t>
            </a:r>
            <a:r>
              <a:rPr lang="tr-TR" sz="3600" dirty="0" smtClean="0">
                <a:solidFill>
                  <a:srgbClr val="002060"/>
                </a:solidFill>
              </a:rPr>
              <a:t>civarında, hece ve ses sistemine dayanan </a:t>
            </a:r>
            <a:r>
              <a:rPr lang="tr-TR" sz="3600" b="1" dirty="0" smtClean="0">
                <a:solidFill>
                  <a:srgbClr val="002060"/>
                </a:solidFill>
              </a:rPr>
              <a:t>Fenike</a:t>
            </a:r>
            <a:r>
              <a:rPr lang="tr-TR" sz="3600" dirty="0" smtClean="0">
                <a:solidFill>
                  <a:srgbClr val="002060"/>
                </a:solidFill>
              </a:rPr>
              <a:t> yazısı olmuştur. Nesneleri ifade eden remiz ve resimlerin sadeleştirilmesiyle ortaya çıktığı kabul edilir.</a:t>
            </a:r>
            <a:br>
              <a:rPr lang="tr-TR" sz="3600" dirty="0" smtClean="0">
                <a:solidFill>
                  <a:srgbClr val="002060"/>
                </a:solidFill>
              </a:rPr>
            </a:br>
            <a:r>
              <a:rPr lang="tr-TR" sz="3600" dirty="0" smtClean="0">
                <a:solidFill>
                  <a:srgbClr val="002060"/>
                </a:solidFill>
              </a:rPr>
              <a:t>	Araştırmacılara göre İslam yazısı, Irak civarında bulunan “Nabatî” kökenli olup; güneye inen ticaret yoluyla Hicaz’a gelmiştir.</a:t>
            </a:r>
            <a:endParaRPr lang="tr-TR" sz="3600" dirty="0">
              <a:solidFill>
                <a:srgbClr val="002060"/>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52400"/>
            <a:ext cx="8229600" cy="6348434"/>
          </a:xfrm>
        </p:spPr>
        <p:txBody>
          <a:bodyPr>
            <a:normAutofit/>
          </a:bodyPr>
          <a:lstStyle/>
          <a:p>
            <a:r>
              <a:rPr lang="tr-TR" sz="3600" dirty="0" smtClean="0">
                <a:solidFill>
                  <a:srgbClr val="002060"/>
                </a:solidFill>
              </a:rPr>
              <a:t>Yâkut, hat tarihinde yaptığı şu yeniliklerle tanınır:</a:t>
            </a:r>
            <a:br>
              <a:rPr lang="tr-TR" sz="3600" dirty="0" smtClean="0">
                <a:solidFill>
                  <a:srgbClr val="002060"/>
                </a:solidFill>
              </a:rPr>
            </a:br>
            <a:r>
              <a:rPr lang="tr-TR" sz="3600" dirty="0" smtClean="0">
                <a:solidFill>
                  <a:srgbClr val="002060"/>
                </a:solidFill>
              </a:rPr>
              <a:t>1.	İbn-i Mukle ve İbn-i Bevvâb’ın en güzel harflerini seçerek yeni bir üslup oluşturmuştur. </a:t>
            </a:r>
            <a:br>
              <a:rPr lang="tr-TR" sz="3600" dirty="0" smtClean="0">
                <a:solidFill>
                  <a:srgbClr val="002060"/>
                </a:solidFill>
              </a:rPr>
            </a:br>
            <a:r>
              <a:rPr lang="tr-TR" sz="3600" dirty="0" smtClean="0">
                <a:solidFill>
                  <a:srgbClr val="002060"/>
                </a:solidFill>
              </a:rPr>
              <a:t>2.	Kalemi meyilli kesmek suretiyle yazıya letafet kazandırmıştır. </a:t>
            </a:r>
            <a:br>
              <a:rPr lang="tr-TR" sz="3600" dirty="0" smtClean="0">
                <a:solidFill>
                  <a:srgbClr val="002060"/>
                </a:solidFill>
              </a:rPr>
            </a:br>
            <a:r>
              <a:rPr lang="tr-TR" sz="3600" dirty="0" smtClean="0">
                <a:solidFill>
                  <a:srgbClr val="002060"/>
                </a:solidFill>
              </a:rPr>
              <a:t>3.	Muhakkak ve Reyhani yazılar klasik formunu ve güzelliğini kazanmıştır. </a:t>
            </a:r>
            <a:br>
              <a:rPr lang="tr-TR" sz="3600" dirty="0" smtClean="0">
                <a:solidFill>
                  <a:srgbClr val="002060"/>
                </a:solidFill>
              </a:rPr>
            </a:br>
            <a:r>
              <a:rPr lang="tr-TR" sz="3600" dirty="0" smtClean="0">
                <a:solidFill>
                  <a:srgbClr val="002060"/>
                </a:solidFill>
              </a:rPr>
              <a:t>4.	Aklâm-ı Sitte’nin tüm İslam coğrafyasına yayılmasını sağlamıştır. </a:t>
            </a:r>
            <a:endParaRPr lang="tr-TR" sz="3600" dirty="0">
              <a:solidFill>
                <a:srgbClr val="002060"/>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52400"/>
            <a:ext cx="8229600" cy="6205558"/>
          </a:xfrm>
        </p:spPr>
        <p:txBody>
          <a:bodyPr>
            <a:normAutofit/>
          </a:bodyPr>
          <a:lstStyle/>
          <a:p>
            <a:r>
              <a:rPr lang="tr-TR" sz="3600" u="sng" dirty="0" smtClean="0">
                <a:solidFill>
                  <a:srgbClr val="002060"/>
                </a:solidFill>
              </a:rPr>
              <a:t>Şeyh Hamdullah </a:t>
            </a:r>
            <a:r>
              <a:rPr lang="tr-TR" sz="3600" dirty="0" smtClean="0">
                <a:solidFill>
                  <a:srgbClr val="002060"/>
                </a:solidFill>
              </a:rPr>
              <a:t>(ö. 926 / 1520)</a:t>
            </a:r>
            <a:br>
              <a:rPr lang="tr-TR" sz="3600" dirty="0" smtClean="0">
                <a:solidFill>
                  <a:srgbClr val="002060"/>
                </a:solidFill>
              </a:rPr>
            </a:br>
            <a:r>
              <a:rPr lang="tr-TR" sz="3600" dirty="0" smtClean="0">
                <a:solidFill>
                  <a:srgbClr val="002060"/>
                </a:solidFill>
              </a:rPr>
              <a:t/>
            </a:r>
            <a:br>
              <a:rPr lang="tr-TR" sz="3600" dirty="0" smtClean="0">
                <a:solidFill>
                  <a:srgbClr val="002060"/>
                </a:solidFill>
              </a:rPr>
            </a:br>
            <a:r>
              <a:rPr lang="tr-TR" sz="3600" dirty="0" smtClean="0">
                <a:solidFill>
                  <a:srgbClr val="002060"/>
                </a:solidFill>
              </a:rPr>
              <a:t>Amasyalıdır. Osmanlı hat ekolünün kurucusu olup; Zeyniyye, Nakşibendi ve Halvetiyye dergahlarında manevi eğitimini alıp şeyh oldu. “Şeyhü’l-Hattâtîn” lakâbı oradan gelmektedir. Amasya valisi iken II. Bâyezid’in hat hocalığını yapmış, bilahere saraya davet edilerek çileli bir halvetten sonra Yakut’un harflerini yeniden yorumlayarak Yakut dönemini kapatmıştır. </a:t>
            </a:r>
            <a:endParaRPr lang="tr-TR" sz="3600" dirty="0">
              <a:solidFill>
                <a:srgbClr val="002060"/>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52400"/>
            <a:ext cx="8229600" cy="5705492"/>
          </a:xfrm>
        </p:spPr>
        <p:txBody>
          <a:bodyPr>
            <a:normAutofit/>
          </a:bodyPr>
          <a:lstStyle/>
          <a:p>
            <a:r>
              <a:rPr lang="tr-TR" sz="3600" dirty="0" smtClean="0">
                <a:solidFill>
                  <a:srgbClr val="002060"/>
                </a:solidFill>
              </a:rPr>
              <a:t>Şeyh Hamdullah aynı zamanda okçuluğuyla da meşhur olup, Sülüs ve Nesih yazılar onunla olgunluk kazanmıştır. Nesih yazısı kitap yazısı olmuş, sayfa nizamı, satır ölçüleri yerli yerine oturmuştur. Koltuklu sülüs-nesih kıt’a Türk usûlünü kazanmıştır. Yakut’un yazılarındaki durgunluk, Şeyh’le akıcılık, kıvraklık ve tavır kazanmıştır. </a:t>
            </a:r>
            <a:endParaRPr lang="tr-TR" sz="3600" dirty="0">
              <a:solidFill>
                <a:srgbClr val="002060"/>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52400"/>
            <a:ext cx="8229600" cy="5919806"/>
          </a:xfrm>
        </p:spPr>
        <p:txBody>
          <a:bodyPr>
            <a:normAutofit/>
          </a:bodyPr>
          <a:lstStyle/>
          <a:p>
            <a:r>
              <a:rPr lang="tr-TR" sz="3600" u="sng" dirty="0" smtClean="0">
                <a:solidFill>
                  <a:srgbClr val="002060"/>
                </a:solidFill>
              </a:rPr>
              <a:t>Ahmet Karahisârî </a:t>
            </a:r>
            <a:r>
              <a:rPr lang="tr-TR" sz="3600" dirty="0" smtClean="0">
                <a:solidFill>
                  <a:srgbClr val="002060"/>
                </a:solidFill>
              </a:rPr>
              <a:t>(ö. 963 / 1556)</a:t>
            </a:r>
            <a:br>
              <a:rPr lang="tr-TR" sz="3600" dirty="0" smtClean="0">
                <a:solidFill>
                  <a:srgbClr val="002060"/>
                </a:solidFill>
              </a:rPr>
            </a:br>
            <a:r>
              <a:rPr lang="tr-TR" sz="3600" dirty="0" smtClean="0">
                <a:solidFill>
                  <a:srgbClr val="002060"/>
                </a:solidFill>
              </a:rPr>
              <a:t/>
            </a:r>
            <a:br>
              <a:rPr lang="tr-TR" sz="3600" dirty="0" smtClean="0">
                <a:solidFill>
                  <a:srgbClr val="002060"/>
                </a:solidFill>
              </a:rPr>
            </a:br>
            <a:r>
              <a:rPr lang="tr-TR" sz="3600" dirty="0" smtClean="0">
                <a:solidFill>
                  <a:srgbClr val="002060"/>
                </a:solidFill>
              </a:rPr>
              <a:t>Afyonludur. Yakut’un öğrencilerinden Esedullâh-i Kirmânî’den ders almıştır. Kanûnî devrinde “Şemsü’l-Hat” diye şöhret bulmuştur. Müsennâ, Sülüs ve Celî Sülüs yazılarında meşhur olmuştur. Kanûnî için yazdığı Kur’an en önemli eseridir. Tarz ve tavrı uzun ömürlü olmamış, Şeyh’in gölgesinde kalmıştır. </a:t>
            </a:r>
            <a:endParaRPr lang="tr-TR" sz="3600" dirty="0">
              <a:solidFill>
                <a:srgbClr val="002060"/>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214290"/>
            <a:ext cx="8229600" cy="5857916"/>
          </a:xfrm>
        </p:spPr>
        <p:txBody>
          <a:bodyPr>
            <a:normAutofit fontScale="90000"/>
          </a:bodyPr>
          <a:lstStyle/>
          <a:p>
            <a:r>
              <a:rPr lang="tr-TR" sz="3600" u="sng" dirty="0" smtClean="0">
                <a:solidFill>
                  <a:srgbClr val="002060"/>
                </a:solidFill>
              </a:rPr>
              <a:t>Hâfız Osman </a:t>
            </a:r>
            <a:r>
              <a:rPr lang="tr-TR" sz="3600" dirty="0" smtClean="0">
                <a:solidFill>
                  <a:srgbClr val="002060"/>
                </a:solidFill>
              </a:rPr>
              <a:t>(ö. 1110 / 1698)</a:t>
            </a:r>
            <a:br>
              <a:rPr lang="tr-TR" sz="3600" dirty="0" smtClean="0">
                <a:solidFill>
                  <a:srgbClr val="002060"/>
                </a:solidFill>
              </a:rPr>
            </a:br>
            <a:r>
              <a:rPr lang="tr-TR" sz="3600" dirty="0" smtClean="0">
                <a:solidFill>
                  <a:srgbClr val="002060"/>
                </a:solidFill>
              </a:rPr>
              <a:t/>
            </a:r>
            <a:br>
              <a:rPr lang="tr-TR" sz="3600" dirty="0" smtClean="0">
                <a:solidFill>
                  <a:srgbClr val="002060"/>
                </a:solidFill>
              </a:rPr>
            </a:br>
            <a:r>
              <a:rPr lang="tr-TR" sz="3600" dirty="0" smtClean="0">
                <a:solidFill>
                  <a:srgbClr val="002060"/>
                </a:solidFill>
              </a:rPr>
              <a:t>İstanbulludur. Hıfzını tamamladıktan sonra Şeyh ekolünden Derviş Ali, Soyulcuzâde Mustafa Eyyûbî ve Nefeszâde İsmail Efendilerden ders aldı. Sümbüliye tarikatında manevi eğitimini tamamladı. </a:t>
            </a:r>
            <a:br>
              <a:rPr lang="tr-TR" sz="3600" dirty="0" smtClean="0">
                <a:solidFill>
                  <a:srgbClr val="002060"/>
                </a:solidFill>
              </a:rPr>
            </a:br>
            <a:r>
              <a:rPr lang="tr-TR" sz="3600" dirty="0" smtClean="0">
                <a:solidFill>
                  <a:srgbClr val="002060"/>
                </a:solidFill>
              </a:rPr>
              <a:t>Hafız Osman, Şeyhin harflerini küçültmüş, kelime ve harf aralıklarında , harflerin artistik duruş ve bünyelerinde daha güzel ölçüler yakalayarak “Şeyh-i Sânî” ünvanını almıştır. </a:t>
            </a:r>
            <a:endParaRPr lang="tr-TR" sz="3600" dirty="0">
              <a:solidFill>
                <a:srgbClr val="002060"/>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52400"/>
            <a:ext cx="8229600" cy="4419608"/>
          </a:xfrm>
        </p:spPr>
        <p:txBody>
          <a:bodyPr>
            <a:normAutofit/>
          </a:bodyPr>
          <a:lstStyle/>
          <a:p>
            <a:r>
              <a:rPr lang="tr-TR" sz="3600" dirty="0" smtClean="0">
                <a:solidFill>
                  <a:srgbClr val="002060"/>
                </a:solidFill>
              </a:rPr>
              <a:t>Hafız’ın açtığı çığır, İslam dünyasında asırlarca ideal üslup olarak kabul edilmiştir. Sülüs – Nesih hilye çalışması kendisine ait bir yeniliktir. Yetiştirdiği talebeler arasında Sultan II. Mustafa ve III. Ahmed de vardır. </a:t>
            </a:r>
            <a:endParaRPr lang="tr-TR" sz="3600" dirty="0">
              <a:solidFill>
                <a:srgbClr val="002060"/>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52400"/>
            <a:ext cx="8229600" cy="6276996"/>
          </a:xfrm>
        </p:spPr>
        <p:txBody>
          <a:bodyPr>
            <a:normAutofit/>
          </a:bodyPr>
          <a:lstStyle/>
          <a:p>
            <a:r>
              <a:rPr lang="tr-TR" sz="3000" u="sng" dirty="0" smtClean="0">
                <a:solidFill>
                  <a:srgbClr val="002060"/>
                </a:solidFill>
              </a:rPr>
              <a:t>Mustafa Râkım </a:t>
            </a:r>
            <a:r>
              <a:rPr lang="tr-TR" sz="3000" dirty="0" smtClean="0">
                <a:solidFill>
                  <a:srgbClr val="002060"/>
                </a:solidFill>
              </a:rPr>
              <a:t>(ö. 1241 / 1826)</a:t>
            </a:r>
            <a:br>
              <a:rPr lang="tr-TR" sz="3000" dirty="0" smtClean="0">
                <a:solidFill>
                  <a:srgbClr val="002060"/>
                </a:solidFill>
              </a:rPr>
            </a:br>
            <a:r>
              <a:rPr lang="tr-TR" sz="3000" dirty="0" smtClean="0">
                <a:solidFill>
                  <a:srgbClr val="002060"/>
                </a:solidFill>
              </a:rPr>
              <a:t/>
            </a:r>
            <a:br>
              <a:rPr lang="tr-TR" sz="3000" dirty="0" smtClean="0">
                <a:solidFill>
                  <a:srgbClr val="002060"/>
                </a:solidFill>
              </a:rPr>
            </a:br>
            <a:r>
              <a:rPr lang="tr-TR" sz="3000" dirty="0" smtClean="0">
                <a:solidFill>
                  <a:srgbClr val="002060"/>
                </a:solidFill>
              </a:rPr>
              <a:t>Ünyelidir. Ağabeyi İsmail Zühdi ilk hocasıdır. Tuğra, Sülüs ve Celî Sülüs yazılarında bir çığır açtı. Padişah tuğralarını son ıslah eden odur. Sikke-i Hümâyûn ressamlığı yaptı, Hafız Osman’ın Sülüs ve Nesih yazılarını inceleyip celî yazıya tatbik ederek Ali b. Yahya Sûfî’nin durgun karakterli yazısını kemâle erdirmiştir. İstif ve terkiplerde büyük bir ahenk yakalayan Râkım, aynı zamanda iyi bir ressamdır. </a:t>
            </a:r>
            <a:br>
              <a:rPr lang="tr-TR" sz="3000" dirty="0" smtClean="0">
                <a:solidFill>
                  <a:srgbClr val="002060"/>
                </a:solidFill>
              </a:rPr>
            </a:br>
            <a:r>
              <a:rPr lang="tr-TR" sz="3000" dirty="0" smtClean="0">
                <a:solidFill>
                  <a:srgbClr val="002060"/>
                </a:solidFill>
              </a:rPr>
              <a:t>Aynı dönemde farklı bir çığır açan </a:t>
            </a:r>
            <a:r>
              <a:rPr lang="tr-TR" sz="3000" b="1" dirty="0" smtClean="0">
                <a:solidFill>
                  <a:srgbClr val="002060"/>
                </a:solidFill>
              </a:rPr>
              <a:t>Mahmud Celâleddin</a:t>
            </a:r>
            <a:r>
              <a:rPr lang="tr-TR" sz="3000" dirty="0" smtClean="0">
                <a:solidFill>
                  <a:srgbClr val="002060"/>
                </a:solidFill>
              </a:rPr>
              <a:t> keskin, sert ve donuk yazısıyla gölgede kalmıştır. </a:t>
            </a:r>
            <a:endParaRPr lang="tr-TR" sz="3000" dirty="0">
              <a:solidFill>
                <a:srgbClr val="002060"/>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52400"/>
            <a:ext cx="8229600" cy="5919806"/>
          </a:xfrm>
        </p:spPr>
        <p:txBody>
          <a:bodyPr>
            <a:normAutofit/>
          </a:bodyPr>
          <a:lstStyle/>
          <a:p>
            <a:r>
              <a:rPr lang="tr-TR" sz="3600" u="sng" dirty="0" smtClean="0">
                <a:solidFill>
                  <a:srgbClr val="002060"/>
                </a:solidFill>
              </a:rPr>
              <a:t>Kazasker Mustafa İzzet</a:t>
            </a:r>
            <a:r>
              <a:rPr lang="tr-TR" sz="3600" dirty="0" smtClean="0">
                <a:solidFill>
                  <a:srgbClr val="002060"/>
                </a:solidFill>
              </a:rPr>
              <a:t> (ö. 1293 / 1876)</a:t>
            </a:r>
            <a:br>
              <a:rPr lang="tr-TR" sz="3600" dirty="0" smtClean="0">
                <a:solidFill>
                  <a:srgbClr val="002060"/>
                </a:solidFill>
              </a:rPr>
            </a:br>
            <a:r>
              <a:rPr lang="tr-TR" sz="3600" dirty="0" smtClean="0">
                <a:solidFill>
                  <a:srgbClr val="002060"/>
                </a:solidFill>
              </a:rPr>
              <a:t/>
            </a:r>
            <a:br>
              <a:rPr lang="tr-TR" sz="3600" dirty="0" smtClean="0">
                <a:solidFill>
                  <a:srgbClr val="002060"/>
                </a:solidFill>
              </a:rPr>
            </a:br>
            <a:r>
              <a:rPr lang="tr-TR" sz="3600" dirty="0" smtClean="0">
                <a:solidFill>
                  <a:srgbClr val="002060"/>
                </a:solidFill>
              </a:rPr>
              <a:t>Tosyalıdır. Neyzen, hânende, devlet adamı ve hattattır. Sülüs ve Nesih yazılarında zamanının şeyhi sayılır. Celî yazıda hem Râkım usûlünde hem de kendi tarzında eserler vermiştir. Sayısız eserleri içinde Ayasofya’daki Çehâr-ı Yâr-ı Güzîn tabloları mühimdir. Harf inkılabı öncesi matbaalardaki harfler Kazaskere aittir. </a:t>
            </a:r>
            <a:endParaRPr lang="tr-TR" sz="3600" dirty="0">
              <a:solidFill>
                <a:srgbClr val="002060"/>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52400"/>
            <a:ext cx="8229600" cy="6205558"/>
          </a:xfrm>
        </p:spPr>
        <p:txBody>
          <a:bodyPr>
            <a:normAutofit/>
          </a:bodyPr>
          <a:lstStyle/>
          <a:p>
            <a:r>
              <a:rPr lang="tr-TR" sz="3600" dirty="0" smtClean="0">
                <a:solidFill>
                  <a:srgbClr val="002060"/>
                </a:solidFill>
              </a:rPr>
              <a:t>Sâmi Efendi (ö. 1330 / 1912)</a:t>
            </a:r>
            <a:r>
              <a:rPr lang="tr-TR" sz="3600" dirty="0" smtClean="0">
                <a:solidFill>
                  <a:srgbClr val="002060"/>
                </a:solidFill>
              </a:rPr>
              <a:t/>
            </a:r>
            <a:br>
              <a:rPr lang="tr-TR" sz="3600" dirty="0" smtClean="0">
                <a:solidFill>
                  <a:srgbClr val="002060"/>
                </a:solidFill>
              </a:rPr>
            </a:br>
            <a:r>
              <a:rPr lang="tr-TR" sz="3600" dirty="0" smtClean="0">
                <a:solidFill>
                  <a:srgbClr val="002060"/>
                </a:solidFill>
              </a:rPr>
              <a:t/>
            </a:r>
            <a:br>
              <a:rPr lang="tr-TR" sz="3600" dirty="0" smtClean="0">
                <a:solidFill>
                  <a:srgbClr val="002060"/>
                </a:solidFill>
              </a:rPr>
            </a:br>
            <a:r>
              <a:rPr lang="tr-TR" sz="3600" dirty="0" smtClean="0">
                <a:solidFill>
                  <a:srgbClr val="002060"/>
                </a:solidFill>
              </a:rPr>
              <a:t>İstanbulludur. Celî Sülüs’te Râkım, Celî Nesta’lik’te  Yesârîzâde’nin tavırlarını geliştirerek, bu yazıların Osmanlıdaki tekâmülünü  tamamlamıştır. Altunizâde Camii yazıları, Yeni Cami çeşme yazıları, kapalı çarşı kapı yazıları ilk akla gelen eserleridir. Tuğrâkeş İsmail Hakkı, Kâmil Akdik, Ömer Vasfi ve Necmeddin Okyay bazı talebeleridir. </a:t>
            </a:r>
            <a:endParaRPr lang="tr-TR" sz="3600" dirty="0">
              <a:solidFill>
                <a:srgbClr val="00206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4" descr="100_0637"/>
          <p:cNvPicPr>
            <a:picLocks noChangeAspect="1" noChangeArrowheads="1"/>
          </p:cNvPicPr>
          <p:nvPr/>
        </p:nvPicPr>
        <p:blipFill>
          <a:blip r:embed="rId2" cstate="print"/>
          <a:srcRect/>
          <a:stretch>
            <a:fillRect/>
          </a:stretch>
        </p:blipFill>
        <p:spPr>
          <a:xfrm>
            <a:off x="2143108" y="-47"/>
            <a:ext cx="4572032" cy="6858047"/>
          </a:xfrm>
          <a:prstGeom prst="rect">
            <a:avLst/>
          </a:prstGeom>
          <a:noFill/>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52400"/>
            <a:ext cx="8229600" cy="5062550"/>
          </a:xfrm>
        </p:spPr>
        <p:txBody>
          <a:bodyPr>
            <a:normAutofit/>
          </a:bodyPr>
          <a:lstStyle/>
          <a:p>
            <a:r>
              <a:rPr lang="tr-TR" sz="3600" dirty="0" smtClean="0"/>
              <a:t>	</a:t>
            </a:r>
            <a:r>
              <a:rPr lang="tr-TR" sz="3600" dirty="0" smtClean="0">
                <a:solidFill>
                  <a:srgbClr val="002060"/>
                </a:solidFill>
              </a:rPr>
              <a:t>Nabatî yazı cahiliye devrinde iki türlü yazılmaktaydı: </a:t>
            </a:r>
            <a:br>
              <a:rPr lang="tr-TR" sz="3600" dirty="0" smtClean="0">
                <a:solidFill>
                  <a:srgbClr val="002060"/>
                </a:solidFill>
              </a:rPr>
            </a:br>
            <a:r>
              <a:rPr lang="tr-TR" sz="3600" dirty="0" smtClean="0">
                <a:solidFill>
                  <a:srgbClr val="002060"/>
                </a:solidFill>
              </a:rPr>
              <a:t>	I.   El-Cezm(sert-köşeli): Kitâbelerde kullanılırdı.</a:t>
            </a:r>
            <a:br>
              <a:rPr lang="tr-TR" sz="3600" dirty="0" smtClean="0">
                <a:solidFill>
                  <a:srgbClr val="002060"/>
                </a:solidFill>
              </a:rPr>
            </a:br>
            <a:r>
              <a:rPr lang="tr-TR" sz="3600" dirty="0" smtClean="0">
                <a:solidFill>
                  <a:srgbClr val="002060"/>
                </a:solidFill>
              </a:rPr>
              <a:t>	II.  El-Meşk(yumuşak ve kavisli): Günlük yazışmalarda kullanılan ve hızlı yazmaya müsait yazı. </a:t>
            </a:r>
            <a:endParaRPr lang="tr-TR" sz="3600" dirty="0">
              <a:solidFill>
                <a:srgbClr val="00206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042"/>
            <a:ext cx="8229600" cy="6143668"/>
          </a:xfrm>
        </p:spPr>
        <p:txBody>
          <a:bodyPr>
            <a:normAutofit fontScale="90000"/>
          </a:bodyPr>
          <a:lstStyle/>
          <a:p>
            <a:r>
              <a:rPr lang="tr-TR" sz="3600" u="sng" dirty="0" smtClean="0">
                <a:solidFill>
                  <a:srgbClr val="002060"/>
                </a:solidFill>
              </a:rPr>
              <a:t/>
            </a:r>
            <a:br>
              <a:rPr lang="tr-TR" sz="3600" u="sng" dirty="0" smtClean="0">
                <a:solidFill>
                  <a:srgbClr val="002060"/>
                </a:solidFill>
              </a:rPr>
            </a:br>
            <a:r>
              <a:rPr lang="tr-TR" sz="3600" u="sng" dirty="0" smtClean="0">
                <a:solidFill>
                  <a:srgbClr val="002060"/>
                </a:solidFill>
              </a:rPr>
              <a:t/>
            </a:r>
            <a:br>
              <a:rPr lang="tr-TR" sz="3600" u="sng" dirty="0" smtClean="0">
                <a:solidFill>
                  <a:srgbClr val="002060"/>
                </a:solidFill>
              </a:rPr>
            </a:br>
            <a:r>
              <a:rPr lang="tr-TR" sz="3600" u="sng" dirty="0" smtClean="0">
                <a:solidFill>
                  <a:srgbClr val="002060"/>
                </a:solidFill>
              </a:rPr>
              <a:t/>
            </a:r>
            <a:br>
              <a:rPr lang="tr-TR" sz="3600" u="sng" dirty="0" smtClean="0">
                <a:solidFill>
                  <a:srgbClr val="002060"/>
                </a:solidFill>
              </a:rPr>
            </a:br>
            <a:r>
              <a:rPr lang="tr-TR" sz="3600" u="sng" dirty="0" smtClean="0">
                <a:solidFill>
                  <a:srgbClr val="002060"/>
                </a:solidFill>
              </a:rPr>
              <a:t/>
            </a:r>
            <a:br>
              <a:rPr lang="tr-TR" sz="3600" u="sng" dirty="0" smtClean="0">
                <a:solidFill>
                  <a:srgbClr val="002060"/>
                </a:solidFill>
              </a:rPr>
            </a:br>
            <a:r>
              <a:rPr lang="tr-TR" sz="3600" u="sng" dirty="0" smtClean="0">
                <a:solidFill>
                  <a:srgbClr val="002060"/>
                </a:solidFill>
              </a:rPr>
              <a:t/>
            </a:r>
            <a:br>
              <a:rPr lang="tr-TR" sz="3600" u="sng" dirty="0" smtClean="0">
                <a:solidFill>
                  <a:srgbClr val="002060"/>
                </a:solidFill>
              </a:rPr>
            </a:br>
            <a:r>
              <a:rPr lang="tr-TR" sz="3600" u="sng" dirty="0" smtClean="0">
                <a:solidFill>
                  <a:srgbClr val="002060"/>
                </a:solidFill>
              </a:rPr>
              <a:t/>
            </a:r>
            <a:br>
              <a:rPr lang="tr-TR" sz="3600" u="sng" dirty="0" smtClean="0">
                <a:solidFill>
                  <a:srgbClr val="002060"/>
                </a:solidFill>
              </a:rPr>
            </a:br>
            <a:r>
              <a:rPr lang="tr-TR" sz="3600" u="sng" dirty="0" smtClean="0">
                <a:solidFill>
                  <a:srgbClr val="002060"/>
                </a:solidFill>
              </a:rPr>
              <a:t/>
            </a:r>
            <a:br>
              <a:rPr lang="tr-TR" sz="3600" u="sng" dirty="0" smtClean="0">
                <a:solidFill>
                  <a:srgbClr val="002060"/>
                </a:solidFill>
              </a:rPr>
            </a:br>
            <a:r>
              <a:rPr lang="tr-TR" sz="3600" u="sng" dirty="0" smtClean="0">
                <a:solidFill>
                  <a:srgbClr val="002060"/>
                </a:solidFill>
              </a:rPr>
              <a:t/>
            </a:r>
            <a:br>
              <a:rPr lang="tr-TR" sz="3600" u="sng" dirty="0" smtClean="0">
                <a:solidFill>
                  <a:srgbClr val="002060"/>
                </a:solidFill>
              </a:rPr>
            </a:br>
            <a:r>
              <a:rPr lang="tr-TR" sz="3600" u="sng" dirty="0" smtClean="0">
                <a:solidFill>
                  <a:srgbClr val="002060"/>
                </a:solidFill>
              </a:rPr>
              <a:t/>
            </a:r>
            <a:br>
              <a:rPr lang="tr-TR" sz="3600" u="sng" dirty="0" smtClean="0">
                <a:solidFill>
                  <a:srgbClr val="002060"/>
                </a:solidFill>
              </a:rPr>
            </a:br>
            <a:r>
              <a:rPr lang="tr-TR" sz="3600" u="sng" dirty="0" smtClean="0">
                <a:solidFill>
                  <a:srgbClr val="002060"/>
                </a:solidFill>
              </a:rPr>
              <a:t/>
            </a:r>
            <a:br>
              <a:rPr lang="tr-TR" sz="3600" u="sng" dirty="0" smtClean="0">
                <a:solidFill>
                  <a:srgbClr val="002060"/>
                </a:solidFill>
              </a:rPr>
            </a:br>
            <a:r>
              <a:rPr lang="tr-TR" sz="3600" u="sng" dirty="0" smtClean="0">
                <a:solidFill>
                  <a:srgbClr val="002060"/>
                </a:solidFill>
              </a:rPr>
              <a:t/>
            </a:r>
            <a:br>
              <a:rPr lang="tr-TR" sz="3600" u="sng" dirty="0" smtClean="0">
                <a:solidFill>
                  <a:srgbClr val="002060"/>
                </a:solidFill>
              </a:rPr>
            </a:br>
            <a:r>
              <a:rPr lang="tr-TR" sz="3600" u="sng" dirty="0" smtClean="0">
                <a:solidFill>
                  <a:srgbClr val="002060"/>
                </a:solidFill>
              </a:rPr>
              <a:t/>
            </a:r>
            <a:br>
              <a:rPr lang="tr-TR" sz="3600" u="sng" dirty="0" smtClean="0">
                <a:solidFill>
                  <a:srgbClr val="002060"/>
                </a:solidFill>
              </a:rPr>
            </a:br>
            <a:r>
              <a:rPr lang="tr-TR" sz="3600" u="sng" dirty="0" smtClean="0">
                <a:solidFill>
                  <a:srgbClr val="002060"/>
                </a:solidFill>
              </a:rPr>
              <a:t/>
            </a:r>
            <a:br>
              <a:rPr lang="tr-TR" sz="3600" u="sng" dirty="0" smtClean="0">
                <a:solidFill>
                  <a:srgbClr val="002060"/>
                </a:solidFill>
              </a:rPr>
            </a:br>
            <a:r>
              <a:rPr lang="tr-TR" sz="3600" u="sng" dirty="0" smtClean="0">
                <a:solidFill>
                  <a:srgbClr val="002060"/>
                </a:solidFill>
              </a:rPr>
              <a:t/>
            </a:r>
            <a:br>
              <a:rPr lang="tr-TR" sz="3600" u="sng" dirty="0" smtClean="0">
                <a:solidFill>
                  <a:srgbClr val="002060"/>
                </a:solidFill>
              </a:rPr>
            </a:br>
            <a:r>
              <a:rPr lang="tr-TR" sz="3600" u="sng" dirty="0" smtClean="0">
                <a:solidFill>
                  <a:srgbClr val="002060"/>
                </a:solidFill>
              </a:rPr>
              <a:t/>
            </a:r>
            <a:br>
              <a:rPr lang="tr-TR" sz="3600" u="sng" dirty="0" smtClean="0">
                <a:solidFill>
                  <a:srgbClr val="002060"/>
                </a:solidFill>
              </a:rPr>
            </a:br>
            <a:r>
              <a:rPr lang="tr-TR" sz="3600" u="sng" dirty="0" smtClean="0">
                <a:solidFill>
                  <a:srgbClr val="002060"/>
                </a:solidFill>
              </a:rPr>
              <a:t/>
            </a:r>
            <a:br>
              <a:rPr lang="tr-TR" sz="3600" u="sng" dirty="0" smtClean="0">
                <a:solidFill>
                  <a:srgbClr val="002060"/>
                </a:solidFill>
              </a:rPr>
            </a:br>
            <a:r>
              <a:rPr lang="tr-TR" sz="3600" u="sng" dirty="0" smtClean="0">
                <a:solidFill>
                  <a:srgbClr val="002060"/>
                </a:solidFill>
              </a:rPr>
              <a:t/>
            </a:r>
            <a:br>
              <a:rPr lang="tr-TR" sz="3600" u="sng" dirty="0" smtClean="0">
                <a:solidFill>
                  <a:srgbClr val="002060"/>
                </a:solidFill>
              </a:rPr>
            </a:br>
            <a:r>
              <a:rPr lang="tr-TR" sz="3600" u="sng" dirty="0" smtClean="0">
                <a:solidFill>
                  <a:srgbClr val="002060"/>
                </a:solidFill>
              </a:rPr>
              <a:t/>
            </a:r>
            <a:br>
              <a:rPr lang="tr-TR" sz="3600" u="sng" dirty="0" smtClean="0">
                <a:solidFill>
                  <a:srgbClr val="002060"/>
                </a:solidFill>
              </a:rPr>
            </a:br>
            <a:r>
              <a:rPr lang="tr-TR" sz="3600" u="sng" dirty="0" smtClean="0">
                <a:solidFill>
                  <a:srgbClr val="002060"/>
                </a:solidFill>
              </a:rPr>
              <a:t/>
            </a:r>
            <a:br>
              <a:rPr lang="tr-TR" sz="3600" u="sng" dirty="0" smtClean="0">
                <a:solidFill>
                  <a:srgbClr val="002060"/>
                </a:solidFill>
              </a:rPr>
            </a:br>
            <a:r>
              <a:rPr lang="tr-TR" sz="3600" u="sng" dirty="0" smtClean="0">
                <a:solidFill>
                  <a:srgbClr val="002060"/>
                </a:solidFill>
              </a:rPr>
              <a:t/>
            </a:r>
            <a:br>
              <a:rPr lang="tr-TR" sz="3600" u="sng" dirty="0" smtClean="0">
                <a:solidFill>
                  <a:srgbClr val="002060"/>
                </a:solidFill>
              </a:rPr>
            </a:br>
            <a:r>
              <a:rPr lang="tr-TR" sz="3600" u="sng" dirty="0" smtClean="0">
                <a:solidFill>
                  <a:srgbClr val="002060"/>
                </a:solidFill>
              </a:rPr>
              <a:t/>
            </a:r>
            <a:br>
              <a:rPr lang="tr-TR" sz="3600" u="sng" dirty="0" smtClean="0">
                <a:solidFill>
                  <a:srgbClr val="002060"/>
                </a:solidFill>
              </a:rPr>
            </a:br>
            <a:r>
              <a:rPr lang="tr-TR" sz="3600" u="sng" dirty="0" smtClean="0">
                <a:solidFill>
                  <a:srgbClr val="002060"/>
                </a:solidFill>
              </a:rPr>
              <a:t/>
            </a:r>
            <a:br>
              <a:rPr lang="tr-TR" sz="3600" u="sng" dirty="0" smtClean="0">
                <a:solidFill>
                  <a:srgbClr val="002060"/>
                </a:solidFill>
              </a:rPr>
            </a:br>
            <a:r>
              <a:rPr lang="tr-TR" sz="3600" u="sng" dirty="0" smtClean="0">
                <a:solidFill>
                  <a:srgbClr val="002060"/>
                </a:solidFill>
              </a:rPr>
              <a:t/>
            </a:r>
            <a:br>
              <a:rPr lang="tr-TR" sz="3600" u="sng" dirty="0" smtClean="0">
                <a:solidFill>
                  <a:srgbClr val="002060"/>
                </a:solidFill>
              </a:rPr>
            </a:br>
            <a:r>
              <a:rPr lang="tr-TR" sz="3600" u="sng" dirty="0" smtClean="0">
                <a:solidFill>
                  <a:srgbClr val="002060"/>
                </a:solidFill>
              </a:rPr>
              <a:t/>
            </a:r>
            <a:br>
              <a:rPr lang="tr-TR" sz="3600" u="sng" dirty="0" smtClean="0">
                <a:solidFill>
                  <a:srgbClr val="002060"/>
                </a:solidFill>
              </a:rPr>
            </a:br>
            <a:r>
              <a:rPr lang="tr-TR" sz="3600" u="sng" dirty="0" smtClean="0">
                <a:solidFill>
                  <a:srgbClr val="002060"/>
                </a:solidFill>
              </a:rPr>
              <a:t/>
            </a:r>
            <a:br>
              <a:rPr lang="tr-TR" sz="3600" u="sng" dirty="0" smtClean="0">
                <a:solidFill>
                  <a:srgbClr val="002060"/>
                </a:solidFill>
              </a:rPr>
            </a:br>
            <a:r>
              <a:rPr lang="tr-TR" sz="3600" u="sng" dirty="0" smtClean="0">
                <a:solidFill>
                  <a:srgbClr val="002060"/>
                </a:solidFill>
              </a:rPr>
              <a:t/>
            </a:r>
            <a:br>
              <a:rPr lang="tr-TR" sz="3600" u="sng" dirty="0" smtClean="0">
                <a:solidFill>
                  <a:srgbClr val="002060"/>
                </a:solidFill>
              </a:rPr>
            </a:br>
            <a:r>
              <a:rPr lang="tr-TR" sz="3600" u="sng" dirty="0" smtClean="0">
                <a:solidFill>
                  <a:srgbClr val="002060"/>
                </a:solidFill>
              </a:rPr>
              <a:t/>
            </a:r>
            <a:br>
              <a:rPr lang="tr-TR" sz="3600" u="sng" dirty="0" smtClean="0">
                <a:solidFill>
                  <a:srgbClr val="002060"/>
                </a:solidFill>
              </a:rPr>
            </a:br>
            <a:r>
              <a:rPr lang="tr-TR" sz="3600" u="sng" dirty="0" smtClean="0">
                <a:solidFill>
                  <a:srgbClr val="002060"/>
                </a:solidFill>
              </a:rPr>
              <a:t/>
            </a:r>
            <a:br>
              <a:rPr lang="tr-TR" sz="3600" u="sng" dirty="0" smtClean="0">
                <a:solidFill>
                  <a:srgbClr val="002060"/>
                </a:solidFill>
              </a:rPr>
            </a:br>
            <a:r>
              <a:rPr lang="tr-TR" sz="3600" u="sng" dirty="0" smtClean="0">
                <a:solidFill>
                  <a:srgbClr val="002060"/>
                </a:solidFill>
              </a:rPr>
              <a:t/>
            </a:r>
            <a:br>
              <a:rPr lang="tr-TR" sz="3600" u="sng" dirty="0" smtClean="0">
                <a:solidFill>
                  <a:srgbClr val="002060"/>
                </a:solidFill>
              </a:rPr>
            </a:br>
            <a:r>
              <a:rPr lang="tr-TR" sz="3600" u="sng" dirty="0" smtClean="0">
                <a:solidFill>
                  <a:srgbClr val="002060"/>
                </a:solidFill>
              </a:rPr>
              <a:t/>
            </a:r>
            <a:br>
              <a:rPr lang="tr-TR" sz="3600" u="sng" dirty="0" smtClean="0">
                <a:solidFill>
                  <a:srgbClr val="002060"/>
                </a:solidFill>
              </a:rPr>
            </a:br>
            <a:r>
              <a:rPr lang="tr-TR" sz="3600" u="sng" dirty="0" smtClean="0">
                <a:solidFill>
                  <a:srgbClr val="002060"/>
                </a:solidFill>
              </a:rPr>
              <a:t/>
            </a:r>
            <a:br>
              <a:rPr lang="tr-TR" sz="3600" u="sng" dirty="0" smtClean="0">
                <a:solidFill>
                  <a:srgbClr val="002060"/>
                </a:solidFill>
              </a:rPr>
            </a:br>
            <a:r>
              <a:rPr lang="tr-TR" sz="3600" u="sng" dirty="0" smtClean="0">
                <a:solidFill>
                  <a:srgbClr val="002060"/>
                </a:solidFill>
              </a:rPr>
              <a:t/>
            </a:r>
            <a:br>
              <a:rPr lang="tr-TR" sz="3600" u="sng" dirty="0" smtClean="0">
                <a:solidFill>
                  <a:srgbClr val="002060"/>
                </a:solidFill>
              </a:rPr>
            </a:br>
            <a:r>
              <a:rPr lang="tr-TR" sz="3600" u="sng" dirty="0" smtClean="0">
                <a:solidFill>
                  <a:srgbClr val="002060"/>
                </a:solidFill>
              </a:rPr>
              <a:t/>
            </a:r>
            <a:br>
              <a:rPr lang="tr-TR" sz="3600" u="sng" dirty="0" smtClean="0">
                <a:solidFill>
                  <a:srgbClr val="002060"/>
                </a:solidFill>
              </a:rPr>
            </a:br>
            <a:r>
              <a:rPr lang="tr-TR" sz="3600" u="sng" dirty="0" smtClean="0">
                <a:solidFill>
                  <a:srgbClr val="002060"/>
                </a:solidFill>
              </a:rPr>
              <a:t/>
            </a:r>
            <a:br>
              <a:rPr lang="tr-TR" sz="3600" u="sng" dirty="0" smtClean="0">
                <a:solidFill>
                  <a:srgbClr val="002060"/>
                </a:solidFill>
              </a:rPr>
            </a:br>
            <a:r>
              <a:rPr lang="tr-TR" sz="3600" u="sng" dirty="0" smtClean="0">
                <a:solidFill>
                  <a:srgbClr val="002060"/>
                </a:solidFill>
              </a:rPr>
              <a:t/>
            </a:r>
            <a:br>
              <a:rPr lang="tr-TR" sz="3600" u="sng" dirty="0" smtClean="0">
                <a:solidFill>
                  <a:srgbClr val="002060"/>
                </a:solidFill>
              </a:rPr>
            </a:br>
            <a:r>
              <a:rPr lang="tr-TR" sz="3600" u="sng" dirty="0" smtClean="0">
                <a:solidFill>
                  <a:srgbClr val="002060"/>
                </a:solidFill>
              </a:rPr>
              <a:t/>
            </a:r>
            <a:br>
              <a:rPr lang="tr-TR" sz="3600" u="sng" dirty="0" smtClean="0">
                <a:solidFill>
                  <a:srgbClr val="002060"/>
                </a:solidFill>
              </a:rPr>
            </a:br>
            <a:r>
              <a:rPr lang="tr-TR" sz="3600" u="sng" dirty="0" smtClean="0">
                <a:solidFill>
                  <a:srgbClr val="002060"/>
                </a:solidFill>
              </a:rPr>
              <a:t/>
            </a:r>
            <a:br>
              <a:rPr lang="tr-TR" sz="3600" u="sng" dirty="0" smtClean="0">
                <a:solidFill>
                  <a:srgbClr val="002060"/>
                </a:solidFill>
              </a:rPr>
            </a:br>
            <a:r>
              <a:rPr lang="tr-TR" sz="3600" u="sng" dirty="0" smtClean="0">
                <a:solidFill>
                  <a:srgbClr val="002060"/>
                </a:solidFill>
              </a:rPr>
              <a:t/>
            </a:r>
            <a:br>
              <a:rPr lang="tr-TR" sz="3600" u="sng" dirty="0" smtClean="0">
                <a:solidFill>
                  <a:srgbClr val="002060"/>
                </a:solidFill>
              </a:rPr>
            </a:br>
            <a:r>
              <a:rPr lang="tr-TR" sz="3600" u="sng" dirty="0" smtClean="0">
                <a:solidFill>
                  <a:srgbClr val="002060"/>
                </a:solidFill>
              </a:rPr>
              <a:t/>
            </a:r>
            <a:br>
              <a:rPr lang="tr-TR" sz="3600" u="sng" dirty="0" smtClean="0">
                <a:solidFill>
                  <a:srgbClr val="002060"/>
                </a:solidFill>
              </a:rPr>
            </a:br>
            <a:r>
              <a:rPr lang="tr-TR" sz="3600" u="sng" dirty="0" smtClean="0">
                <a:solidFill>
                  <a:srgbClr val="002060"/>
                </a:solidFill>
              </a:rPr>
              <a:t/>
            </a:r>
            <a:br>
              <a:rPr lang="tr-TR" sz="3600" u="sng" dirty="0" smtClean="0">
                <a:solidFill>
                  <a:srgbClr val="002060"/>
                </a:solidFill>
              </a:rPr>
            </a:br>
            <a:r>
              <a:rPr lang="tr-TR" sz="3600" u="sng" dirty="0" smtClean="0">
                <a:solidFill>
                  <a:srgbClr val="002060"/>
                </a:solidFill>
              </a:rPr>
              <a:t/>
            </a:r>
            <a:br>
              <a:rPr lang="tr-TR" sz="3600" u="sng" dirty="0" smtClean="0">
                <a:solidFill>
                  <a:srgbClr val="002060"/>
                </a:solidFill>
              </a:rPr>
            </a:br>
            <a:r>
              <a:rPr lang="tr-TR" sz="3600" u="sng" dirty="0" smtClean="0">
                <a:solidFill>
                  <a:srgbClr val="002060"/>
                </a:solidFill>
              </a:rPr>
              <a:t>Hz. Muhammed (sav) Zamanında Yazı</a:t>
            </a:r>
            <a:r>
              <a:rPr lang="tr-TR" sz="3600" dirty="0" smtClean="0">
                <a:solidFill>
                  <a:srgbClr val="002060"/>
                </a:solidFill>
              </a:rPr>
              <a:t/>
            </a:r>
            <a:br>
              <a:rPr lang="tr-TR" sz="3600" dirty="0" smtClean="0">
                <a:solidFill>
                  <a:srgbClr val="002060"/>
                </a:solidFill>
              </a:rPr>
            </a:br>
            <a:r>
              <a:rPr lang="tr-TR" sz="3600" dirty="0" smtClean="0">
                <a:solidFill>
                  <a:srgbClr val="002060"/>
                </a:solidFill>
              </a:rPr>
              <a:t/>
            </a:r>
            <a:br>
              <a:rPr lang="tr-TR" sz="3600" dirty="0" smtClean="0">
                <a:solidFill>
                  <a:srgbClr val="002060"/>
                </a:solidFill>
              </a:rPr>
            </a:br>
            <a:r>
              <a:rPr lang="tr-TR" sz="3600" dirty="0" smtClean="0">
                <a:solidFill>
                  <a:srgbClr val="002060"/>
                </a:solidFill>
              </a:rPr>
              <a:t>	İslâmiyetle birlikte yazı dinamik bir safhaya 	girmiştir. Bunun sebepleri arasında:</a:t>
            </a:r>
            <a:br>
              <a:rPr lang="tr-TR" sz="3600" dirty="0" smtClean="0">
                <a:solidFill>
                  <a:srgbClr val="002060"/>
                </a:solidFill>
              </a:rPr>
            </a:br>
            <a:r>
              <a:rPr lang="tr-TR" sz="3600" dirty="0" smtClean="0">
                <a:solidFill>
                  <a:srgbClr val="002060"/>
                </a:solidFill>
              </a:rPr>
              <a:t>1.	Ayet ve Hadislerde okuma – yazmaya olan 	teşvikler.</a:t>
            </a:r>
            <a:br>
              <a:rPr lang="tr-TR" sz="3600" dirty="0" smtClean="0">
                <a:solidFill>
                  <a:srgbClr val="002060"/>
                </a:solidFill>
              </a:rPr>
            </a:br>
            <a:r>
              <a:rPr lang="tr-TR" sz="3600" dirty="0" smtClean="0">
                <a:solidFill>
                  <a:srgbClr val="002060"/>
                </a:solidFill>
              </a:rPr>
              <a:t>2.	Kur’an Ayetlerinin yazılma zarureti.</a:t>
            </a:r>
            <a:br>
              <a:rPr lang="tr-TR" sz="3600" dirty="0" smtClean="0">
                <a:solidFill>
                  <a:srgbClr val="002060"/>
                </a:solidFill>
              </a:rPr>
            </a:br>
            <a:r>
              <a:rPr lang="tr-TR" sz="3600" dirty="0" smtClean="0">
                <a:solidFill>
                  <a:srgbClr val="002060"/>
                </a:solidFill>
              </a:rPr>
              <a:t>3.	Yazının menşeinin vahye dayandığı  	konusundaki görüşlerin etkisi.</a:t>
            </a:r>
            <a:br>
              <a:rPr lang="tr-TR" sz="3600" dirty="0" smtClean="0">
                <a:solidFill>
                  <a:srgbClr val="002060"/>
                </a:solidFill>
              </a:rPr>
            </a:br>
            <a:r>
              <a:rPr lang="tr-TR" sz="3600" dirty="0" smtClean="0">
                <a:solidFill>
                  <a:srgbClr val="002060"/>
                </a:solidFill>
              </a:rPr>
              <a:t>4.	Ashâb-ı Suffa’nın ilmî faaliyetleri.</a:t>
            </a:r>
            <a:br>
              <a:rPr lang="tr-TR" sz="3600" dirty="0" smtClean="0">
                <a:solidFill>
                  <a:srgbClr val="002060"/>
                </a:solidFill>
              </a:rPr>
            </a:br>
            <a:r>
              <a:rPr lang="tr-TR" sz="3600" dirty="0" smtClean="0">
                <a:solidFill>
                  <a:srgbClr val="002060"/>
                </a:solidFill>
              </a:rPr>
              <a:t/>
            </a:r>
            <a:br>
              <a:rPr lang="tr-TR" sz="3600" dirty="0" smtClean="0">
                <a:solidFill>
                  <a:srgbClr val="002060"/>
                </a:solidFill>
              </a:rPr>
            </a:br>
            <a:endParaRPr lang="tr-TR" sz="3600" dirty="0">
              <a:solidFill>
                <a:srgbClr val="00206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52400"/>
            <a:ext cx="8229600" cy="6062682"/>
          </a:xfrm>
        </p:spPr>
        <p:txBody>
          <a:bodyPr/>
          <a:lstStyle/>
          <a:p>
            <a:r>
              <a:rPr lang="tr-TR" dirty="0" smtClean="0"/>
              <a:t>	</a:t>
            </a:r>
            <a:r>
              <a:rPr lang="tr-TR" sz="3600" dirty="0" smtClean="0">
                <a:solidFill>
                  <a:srgbClr val="002060"/>
                </a:solidFill>
              </a:rPr>
              <a:t>Sayıları 25’i bulan vahiy kâtipleri, devrin yazı malzemeleri olan kemik, hurma yaprağı, ahşap tablet ve toprak kaplar üzerine yazı yazıyorlardı. İlk vahiyler hem Cezm hem de Meşk yazısıyla yazılıyorlardı. Her iki yazı çeşidi de hicretten yarım asır sonra önemli gelişmeler kaydetmiştir. İbnü’n-Nedim’e göre bu ilk yazılar yazıldıkları yere göre “Mekkî, Medenî, Basrî ve Kûfî” isimleri alıyordu. </a:t>
            </a:r>
            <a:endParaRPr lang="tr-TR" sz="3600" dirty="0">
              <a:solidFill>
                <a:srgbClr val="00206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52400"/>
            <a:ext cx="8229600" cy="6062682"/>
          </a:xfrm>
        </p:spPr>
        <p:txBody>
          <a:bodyPr>
            <a:normAutofit/>
          </a:bodyPr>
          <a:lstStyle/>
          <a:p>
            <a:r>
              <a:rPr lang="tr-TR" sz="3600" dirty="0" smtClean="0">
                <a:solidFill>
                  <a:srgbClr val="002060"/>
                </a:solidFill>
              </a:rPr>
              <a:t>Dört Büyük Halîfe Devrinde Yazı:</a:t>
            </a:r>
            <a:r>
              <a:rPr lang="tr-TR" sz="3600" dirty="0" smtClean="0"/>
              <a:t/>
            </a:r>
            <a:br>
              <a:rPr lang="tr-TR" sz="3600" dirty="0" smtClean="0"/>
            </a:br>
            <a:r>
              <a:rPr lang="tr-TR" sz="3600" dirty="0" smtClean="0"/>
              <a:t/>
            </a:r>
            <a:br>
              <a:rPr lang="tr-TR" sz="3600" dirty="0" smtClean="0"/>
            </a:br>
            <a:r>
              <a:rPr lang="tr-TR" sz="3600" dirty="0" smtClean="0">
                <a:solidFill>
                  <a:srgbClr val="002060"/>
                </a:solidFill>
              </a:rPr>
              <a:t>Yemâme Vâkıasında birçok Kur’an hâfızının şehit olması üzerine Hz. Ömer’in teklifi ve Hz. Ebû Bekir’in kabûlüyle Zeyd b. Sâbit başkanlığında Hz. Peygamber’in huzurunda yazılmış âyetler bir araya getirildi. Bu nüsha sırasıyla Hz. Ebû Bekir, Hz. Ömer ve Hz. Hafsa eliyle Hz. Osman’a intikal etti.</a:t>
            </a:r>
            <a:endParaRPr lang="tr-TR" sz="3600" dirty="0">
              <a:solidFill>
                <a:srgbClr val="00206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52400"/>
            <a:ext cx="8229600" cy="6205558"/>
          </a:xfrm>
        </p:spPr>
        <p:txBody>
          <a:bodyPr>
            <a:normAutofit fontScale="90000"/>
          </a:bodyPr>
          <a:lstStyle/>
          <a:p>
            <a:r>
              <a:rPr lang="tr-TR" sz="3600" dirty="0" smtClean="0">
                <a:solidFill>
                  <a:srgbClr val="002060"/>
                </a:solidFill>
              </a:rPr>
              <a:t>	İslam coğrafyası hızla genişlerken, değişik yörelere gönderilen kurrâlar ve oradaki müslümanların Kur’ânı “Kırâat-ı Aşere” ile okumalarından doğan farklar bir müddet sonra fitneye sebep olması nedeniyle Huzeyfe b. el-Yemân Hz. Osman’a müracaat etmiş ve Hz. Hafsa’daki nüsha esas alınarak 4-7 adet çoğaltılmış ve değişik merkezlere gönderilmiştir. Bu nüshalar parşömen üzerine siyah mürekkeple Mekkî-Medenî hatla yazılmıştır. Nokta, hareke ve durak işaretlerinin olmadığı bu nüshalardan ikisi bugün İstanbul’dadır. </a:t>
            </a:r>
            <a:endParaRPr lang="tr-TR" sz="3600" dirty="0">
              <a:solidFill>
                <a:srgbClr val="00206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hattt4"/>
          <p:cNvPicPr>
            <a:picLocks noChangeAspect="1" noChangeArrowheads="1"/>
          </p:cNvPicPr>
          <p:nvPr/>
        </p:nvPicPr>
        <p:blipFill>
          <a:blip r:embed="rId2"/>
          <a:srcRect/>
          <a:stretch>
            <a:fillRect/>
          </a:stretch>
        </p:blipFill>
        <p:spPr bwMode="auto">
          <a:xfrm>
            <a:off x="0" y="0"/>
            <a:ext cx="9144000" cy="6858000"/>
          </a:xfrm>
          <a:prstGeom prst="rect">
            <a:avLst/>
          </a:prstGeom>
          <a:noFill/>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Kağıt">
  <a:themeElements>
    <a:clrScheme name="Özel 2">
      <a:dk1>
        <a:sysClr val="windowText" lastClr="000000"/>
      </a:dk1>
      <a:lt1>
        <a:srgbClr val="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Kağıt">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256</TotalTime>
  <Words>175</Words>
  <Application>Microsoft Office PowerPoint</Application>
  <PresentationFormat>Ekran Gösterisi (4:3)</PresentationFormat>
  <Paragraphs>26</Paragraphs>
  <Slides>28</Slides>
  <Notes>0</Notes>
  <HiddenSlides>0</HiddenSlides>
  <MMClips>1</MMClips>
  <ScaleCrop>false</ScaleCrop>
  <HeadingPairs>
    <vt:vector size="4" baseType="variant">
      <vt:variant>
        <vt:lpstr>Tema</vt:lpstr>
      </vt:variant>
      <vt:variant>
        <vt:i4>1</vt:i4>
      </vt:variant>
      <vt:variant>
        <vt:lpstr>Slayt Başlıkları</vt:lpstr>
      </vt:variant>
      <vt:variant>
        <vt:i4>28</vt:i4>
      </vt:variant>
    </vt:vector>
  </HeadingPairs>
  <TitlesOfParts>
    <vt:vector size="29" baseType="lpstr">
      <vt:lpstr>Kağıt</vt:lpstr>
      <vt:lpstr>İSLAM HAT SANATI (Islamic Calligraphy Art)</vt:lpstr>
      <vt:lpstr> Bilinen ilk yazı MÖ. 1000 civarında, hece ve ses sistemine dayanan Fenike yazısı olmuştur. Nesneleri ifade eden remiz ve resimlerin sadeleştirilmesiyle ortaya çıktığı kabul edilir.  Araştırmacılara göre İslam yazısı, Irak civarında bulunan “Nabatî” kökenli olup; güneye inen ticaret yoluyla Hicaz’a gelmiştir.</vt:lpstr>
      <vt:lpstr>Slayt 3</vt:lpstr>
      <vt:lpstr> Nabatî yazı cahiliye devrinde iki türlü yazılmaktaydı:   I.   El-Cezm(sert-köşeli): Kitâbelerde kullanılırdı.  II.  El-Meşk(yumuşak ve kavisli): Günlük yazışmalarda kullanılan ve hızlı yazmaya müsait yazı. </vt:lpstr>
      <vt:lpstr>                                         Hz. Muhammed (sav) Zamanında Yazı   İslâmiyetle birlikte yazı dinamik bir safhaya  girmiştir. Bunun sebepleri arasında: 1. Ayet ve Hadislerde okuma – yazmaya olan  teşvikler. 2. Kur’an Ayetlerinin yazılma zarureti. 3. Yazının menşeinin vahye dayandığı   konusundaki görüşlerin etkisi. 4. Ashâb-ı Suffa’nın ilmî faaliyetleri.  </vt:lpstr>
      <vt:lpstr> Sayıları 25’i bulan vahiy kâtipleri, devrin yazı malzemeleri olan kemik, hurma yaprağı, ahşap tablet ve toprak kaplar üzerine yazı yazıyorlardı. İlk vahiyler hem Cezm hem de Meşk yazısıyla yazılıyorlardı. Her iki yazı çeşidi de hicretten yarım asır sonra önemli gelişmeler kaydetmiştir. İbnü’n-Nedim’e göre bu ilk yazılar yazıldıkları yere göre “Mekkî, Medenî, Basrî ve Kûfî” isimleri alıyordu. </vt:lpstr>
      <vt:lpstr>Dört Büyük Halîfe Devrinde Yazı:  Yemâme Vâkıasında birçok Kur’an hâfızının şehit olması üzerine Hz. Ömer’in teklifi ve Hz. Ebû Bekir’in kabûlüyle Zeyd b. Sâbit başkanlığında Hz. Peygamber’in huzurunda yazılmış âyetler bir araya getirildi. Bu nüsha sırasıyla Hz. Ebû Bekir, Hz. Ömer ve Hz. Hafsa eliyle Hz. Osman’a intikal etti.</vt:lpstr>
      <vt:lpstr> İslam coğrafyası hızla genişlerken, değişik yörelere gönderilen kurrâlar ve oradaki müslümanların Kur’ânı “Kırâat-ı Aşere” ile okumalarından doğan farklar bir müddet sonra fitneye sebep olması nedeniyle Huzeyfe b. el-Yemân Hz. Osman’a müracaat etmiş ve Hz. Hafsa’daki nüsha esas alınarak 4-7 adet çoğaltılmış ve değişik merkezlere gönderilmiştir. Bu nüshalar parşömen üzerine siyah mürekkeple Mekkî-Medenî hatla yazılmıştır. Nokta, hareke ve durak işaretlerinin olmadığı bu nüshalardan ikisi bugün İstanbul’dadır. </vt:lpstr>
      <vt:lpstr>Slayt 9</vt:lpstr>
      <vt:lpstr> Emevî’ler Devrinde Yazı   İslâm âleminde iktisâdî ve medenî seviyenin yükselmesiyle hem îmar faaliyetleri hem de ilmî faaliyetler gelişme kaydetti. İstinsah, tercüme ve te’lif faaliyetleri yanında sarayda halifeler yanında kâtipler çalıştırılmaya başlandı. Resmi ve idari vesikalara uygun kâğıtlar ve yazı çeşitleri ihdas edildi. Bu dönemin büyük hat üstatları arasında Kutbetü’l-Muharrir ve Mâlik b. Dinar zikredilebilir. </vt:lpstr>
      <vt:lpstr> Abbâsîler Devrinde Yazı   Emevîlerin son Abbâsîlerin ilk dönemlerinde El-Müstedir ve El-Meşk yazılarından istifade ile 20’yi aşan yazı türü ortaya çıkmıştır. Yazının bu dönemdeki gelişiminde Kuzey Afrika ve Endülüs’ün önemi büyük olmuştur.   Halife Me’mun’un saray hattatı El-Ahvelü’l-Muharrir, yazının şekil ve ölçülerine getirdiği kurallarla dönemin en büyük ıslahatçısıdır. </vt:lpstr>
      <vt:lpstr> 9 ve 10. asırlar İslam yazısının estetik bakımdan formüle edildiği asırlardır.   Arap olmayan milletlerin noktasız ve harekesiz yazıları okuma güçlüğü nedeniyle oluşabilecek hataları gidermek için başlatılan çalışmalar Halil b. Ahmed tarafından bugünkü harekeleme usûlü geliştirilerek tamamlanmıştır. </vt:lpstr>
      <vt:lpstr> Hat Sanatında Yazı Çeşitleri  I. Kûfî Yazı II. Aklâm-ı Sitte III. Diğer Yazılar</vt:lpstr>
      <vt:lpstr> Kûfî Yazı   İslam öncesinin El-Cezm yazısı Mekkî, Medenî, Basrî ve nihayet Kûfe’de geçirdiği gelişmelerden sonra Kûfî adını almıştır. Geometrik, dik ve köşeli karakterdeki bu yazı 10. asra kadar mushaflarda da kullanılmış, bu tarihten sonra ağırlıklı olarak mimari eserlerde yer almıştır. Sâde ve tezyînî olarak iki türü vardır. </vt:lpstr>
      <vt:lpstr> II. Aklâm-ı Sitte  1. Muhakkak 2. Reyhânî 3. Sülüs 4. Nesih 5. Tevkî’ 6. Rikâa</vt:lpstr>
      <vt:lpstr> III. Diğer Yazı Çeşitleri  1. Ta’lîk 2. Nesta’lîk 3. Rik’a 4. Dîvânî 5. Siyâkat 6. Tuğrâ 7. Müsennâ </vt:lpstr>
      <vt:lpstr>İslâm Yazı Sanatının Büyük Islahatçıları</vt:lpstr>
      <vt:lpstr> İbn-i Mukle (ö. 940 m.)   Basra’lıdır. Nokta, elif ve daireyi ölçü kabul ederek harf bünyelerini kâideye bağlamış ve yazı tarzları içinde asıl olanları seçmiştir (aklâm-ı sitte belirmeye başlamıştır). Bir diğer ifadeyle yazı rotasına oturmuştur. 9 ve 10. asırlarda İbn-i Mukle’nin seçtiği yazıların her biri ayrı sahalarda gelişme kaydetti.  </vt:lpstr>
      <vt:lpstr>Yakut el-Musta’sımî (ö. 693 / 1294)  Son Abbasi halifesi zamanında sarayda eğitim görmüş, Aklâm-ı Sitte’ye olgunluk kazandırmıştır. Hat sanatındaki üstün başarısından dolayı kendisine “Kıbletü’l-Küttâb” adı verilmiştir. Altı talebesi ile kendine “Esâtize-i Seb’a” adı verilmiştir.   </vt:lpstr>
      <vt:lpstr>Yâkut, hat tarihinde yaptığı şu yeniliklerle tanınır: 1. İbn-i Mukle ve İbn-i Bevvâb’ın en güzel harflerini seçerek yeni bir üslup oluşturmuştur.  2. Kalemi meyilli kesmek suretiyle yazıya letafet kazandırmıştır.  3. Muhakkak ve Reyhani yazılar klasik formunu ve güzelliğini kazanmıştır.  4. Aklâm-ı Sitte’nin tüm İslam coğrafyasına yayılmasını sağlamıştır. </vt:lpstr>
      <vt:lpstr>Şeyh Hamdullah (ö. 926 / 1520)  Amasyalıdır. Osmanlı hat ekolünün kurucusu olup; Zeyniyye, Nakşibendi ve Halvetiyye dergahlarında manevi eğitimini alıp şeyh oldu. “Şeyhü’l-Hattâtîn” lakâbı oradan gelmektedir. Amasya valisi iken II. Bâyezid’in hat hocalığını yapmış, bilahere saraya davet edilerek çileli bir halvetten sonra Yakut’un harflerini yeniden yorumlayarak Yakut dönemini kapatmıştır. </vt:lpstr>
      <vt:lpstr>Şeyh Hamdullah aynı zamanda okçuluğuyla da meşhur olup, Sülüs ve Nesih yazılar onunla olgunluk kazanmıştır. Nesih yazısı kitap yazısı olmuş, sayfa nizamı, satır ölçüleri yerli yerine oturmuştur. Koltuklu sülüs-nesih kıt’a Türk usûlünü kazanmıştır. Yakut’un yazılarındaki durgunluk, Şeyh’le akıcılık, kıvraklık ve tavır kazanmıştır. </vt:lpstr>
      <vt:lpstr>Ahmet Karahisârî (ö. 963 / 1556)  Afyonludur. Yakut’un öğrencilerinden Esedullâh-i Kirmânî’den ders almıştır. Kanûnî devrinde “Şemsü’l-Hat” diye şöhret bulmuştur. Müsennâ, Sülüs ve Celî Sülüs yazılarında meşhur olmuştur. Kanûnî için yazdığı Kur’an en önemli eseridir. Tarz ve tavrı uzun ömürlü olmamış, Şeyh’in gölgesinde kalmıştır. </vt:lpstr>
      <vt:lpstr>Hâfız Osman (ö. 1110 / 1698)  İstanbulludur. Hıfzını tamamladıktan sonra Şeyh ekolünden Derviş Ali, Soyulcuzâde Mustafa Eyyûbî ve Nefeszâde İsmail Efendilerden ders aldı. Sümbüliye tarikatında manevi eğitimini tamamladı.  Hafız Osman, Şeyhin harflerini küçültmüş, kelime ve harf aralıklarında , harflerin artistik duruş ve bünyelerinde daha güzel ölçüler yakalayarak “Şeyh-i Sânî” ünvanını almıştır. </vt:lpstr>
      <vt:lpstr>Hafız’ın açtığı çığır, İslam dünyasında asırlarca ideal üslup olarak kabul edilmiştir. Sülüs – Nesih hilye çalışması kendisine ait bir yeniliktir. Yetiştirdiği talebeler arasında Sultan II. Mustafa ve III. Ahmed de vardır. </vt:lpstr>
      <vt:lpstr>Mustafa Râkım (ö. 1241 / 1826)  Ünyelidir. Ağabeyi İsmail Zühdi ilk hocasıdır. Tuğra, Sülüs ve Celî Sülüs yazılarında bir çığır açtı. Padişah tuğralarını son ıslah eden odur. Sikke-i Hümâyûn ressamlığı yaptı, Hafız Osman’ın Sülüs ve Nesih yazılarını inceleyip celî yazıya tatbik ederek Ali b. Yahya Sûfî’nin durgun karakterli yazısını kemâle erdirmiştir. İstif ve terkiplerde büyük bir ahenk yakalayan Râkım, aynı zamanda iyi bir ressamdır.  Aynı dönemde farklı bir çığır açan Mahmud Celâleddin keskin, sert ve donuk yazısıyla gölgede kalmıştır. </vt:lpstr>
      <vt:lpstr>Kazasker Mustafa İzzet (ö. 1293 / 1876)  Tosyalıdır. Neyzen, hânende, devlet adamı ve hattattır. Sülüs ve Nesih yazılarında zamanının şeyhi sayılır. Celî yazıda hem Râkım usûlünde hem de kendi tarzında eserler vermiştir. Sayısız eserleri içinde Ayasofya’daki Çehâr-ı Yâr-ı Güzîn tabloları mühimdir. Harf inkılabı öncesi matbaalardaki harfler Kazaskere aittir. </vt:lpstr>
      <vt:lpstr>Sâmi Efendi (ö. 1330 / 1912)  İstanbulludur. Celî Sülüs’te Râkım, Celî Nesta’lik’te  Yesârîzâde’nin tavırlarını geliştirerek, bu yazıların Osmanlıdaki tekâmülünü  tamamlamıştır. Altunizâde Camii yazıları, Yeni Cami çeşme yazıları, kapalı çarşı kapı yazıları ilk akla gelen eserleridir. Tuğrâkeş İsmail Hakkı, Kâmil Akdik, Ömer Vasfi ve Necmeddin Okyay bazı talebeleridir. </vt:lpstr>
    </vt:vector>
  </TitlesOfParts>
  <Company>Uludağ Üniversitesi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Hicabi</dc:creator>
  <cp:lastModifiedBy>Hicabi</cp:lastModifiedBy>
  <cp:revision>34</cp:revision>
  <dcterms:created xsi:type="dcterms:W3CDTF">2007-09-10T10:48:56Z</dcterms:created>
  <dcterms:modified xsi:type="dcterms:W3CDTF">2007-09-11T14:01:00Z</dcterms:modified>
</cp:coreProperties>
</file>