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80653DF-1787-417A-B8CC-99989DE0F154}"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3669FF-D405-4163-8424-183922B9AA94}" type="slidenum">
              <a:rPr lang="tr-TR" smtClean="0"/>
              <a:t>‹#›</a:t>
            </a:fld>
            <a:endParaRPr lang="tr-TR"/>
          </a:p>
        </p:txBody>
      </p:sp>
    </p:spTree>
    <p:extLst>
      <p:ext uri="{BB962C8B-B14F-4D97-AF65-F5344CB8AC3E}">
        <p14:creationId xmlns:p14="http://schemas.microsoft.com/office/powerpoint/2010/main" val="704953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80653DF-1787-417A-B8CC-99989DE0F154}"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3669FF-D405-4163-8424-183922B9AA94}" type="slidenum">
              <a:rPr lang="tr-TR" smtClean="0"/>
              <a:t>‹#›</a:t>
            </a:fld>
            <a:endParaRPr lang="tr-TR"/>
          </a:p>
        </p:txBody>
      </p:sp>
    </p:spTree>
    <p:extLst>
      <p:ext uri="{BB962C8B-B14F-4D97-AF65-F5344CB8AC3E}">
        <p14:creationId xmlns:p14="http://schemas.microsoft.com/office/powerpoint/2010/main" val="2180967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80653DF-1787-417A-B8CC-99989DE0F154}"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3669FF-D405-4163-8424-183922B9AA94}" type="slidenum">
              <a:rPr lang="tr-TR" smtClean="0"/>
              <a:t>‹#›</a:t>
            </a:fld>
            <a:endParaRPr lang="tr-TR"/>
          </a:p>
        </p:txBody>
      </p:sp>
    </p:spTree>
    <p:extLst>
      <p:ext uri="{BB962C8B-B14F-4D97-AF65-F5344CB8AC3E}">
        <p14:creationId xmlns:p14="http://schemas.microsoft.com/office/powerpoint/2010/main" val="22174631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826684" y="301625"/>
            <a:ext cx="9751483"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1826684" y="1827213"/>
            <a:ext cx="4773083"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802967" y="1827213"/>
            <a:ext cx="47752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8"/>
          <p:cNvSpPr>
            <a:spLocks noGrp="1" noChangeArrowheads="1"/>
          </p:cNvSpPr>
          <p:nvPr>
            <p:ph type="dt" sz="half" idx="10"/>
          </p:nvPr>
        </p:nvSpPr>
        <p:spPr>
          <a:ln/>
        </p:spPr>
        <p:txBody>
          <a:bodyPr/>
          <a:lstStyle>
            <a:lvl1pPr>
              <a:defRPr/>
            </a:lvl1pPr>
          </a:lstStyle>
          <a:p>
            <a:pPr>
              <a:defRPr/>
            </a:pPr>
            <a:endParaRPr lang="tr-TR"/>
          </a:p>
        </p:txBody>
      </p:sp>
      <p:sp>
        <p:nvSpPr>
          <p:cNvPr id="6" name="Rectangle 9"/>
          <p:cNvSpPr>
            <a:spLocks noGrp="1" noChangeArrowheads="1"/>
          </p:cNvSpPr>
          <p:nvPr>
            <p:ph type="ftr" sz="quarter" idx="11"/>
          </p:nvPr>
        </p:nvSpPr>
        <p:spPr>
          <a:ln/>
        </p:spPr>
        <p:txBody>
          <a:bodyPr/>
          <a:lstStyle>
            <a:lvl1pPr>
              <a:defRPr/>
            </a:lvl1pPr>
          </a:lstStyle>
          <a:p>
            <a:pPr>
              <a:defRPr/>
            </a:pPr>
            <a:endParaRPr lang="tr-TR"/>
          </a:p>
        </p:txBody>
      </p:sp>
      <p:sp>
        <p:nvSpPr>
          <p:cNvPr id="7" name="Rectangle 10"/>
          <p:cNvSpPr>
            <a:spLocks noGrp="1" noChangeArrowheads="1"/>
          </p:cNvSpPr>
          <p:nvPr>
            <p:ph type="sldNum" sz="quarter" idx="12"/>
          </p:nvPr>
        </p:nvSpPr>
        <p:spPr>
          <a:ln/>
        </p:spPr>
        <p:txBody>
          <a:bodyPr/>
          <a:lstStyle>
            <a:lvl1pPr>
              <a:defRPr/>
            </a:lvl1pPr>
          </a:lstStyle>
          <a:p>
            <a:pPr>
              <a:defRPr/>
            </a:pPr>
            <a:fld id="{7BE72113-59BF-47E1-987A-7CDD30B948A3}" type="slidenum">
              <a:rPr lang="tr-TR"/>
              <a:pPr>
                <a:defRPr/>
              </a:pPr>
              <a:t>‹#›</a:t>
            </a:fld>
            <a:endParaRPr lang="tr-TR"/>
          </a:p>
        </p:txBody>
      </p:sp>
    </p:spTree>
    <p:extLst>
      <p:ext uri="{BB962C8B-B14F-4D97-AF65-F5344CB8AC3E}">
        <p14:creationId xmlns:p14="http://schemas.microsoft.com/office/powerpoint/2010/main" val="2945859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80653DF-1787-417A-B8CC-99989DE0F154}"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3669FF-D405-4163-8424-183922B9AA94}" type="slidenum">
              <a:rPr lang="tr-TR" smtClean="0"/>
              <a:t>‹#›</a:t>
            </a:fld>
            <a:endParaRPr lang="tr-TR"/>
          </a:p>
        </p:txBody>
      </p:sp>
    </p:spTree>
    <p:extLst>
      <p:ext uri="{BB962C8B-B14F-4D97-AF65-F5344CB8AC3E}">
        <p14:creationId xmlns:p14="http://schemas.microsoft.com/office/powerpoint/2010/main" val="2298910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80653DF-1787-417A-B8CC-99989DE0F154}"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3669FF-D405-4163-8424-183922B9AA94}" type="slidenum">
              <a:rPr lang="tr-TR" smtClean="0"/>
              <a:t>‹#›</a:t>
            </a:fld>
            <a:endParaRPr lang="tr-TR"/>
          </a:p>
        </p:txBody>
      </p:sp>
    </p:spTree>
    <p:extLst>
      <p:ext uri="{BB962C8B-B14F-4D97-AF65-F5344CB8AC3E}">
        <p14:creationId xmlns:p14="http://schemas.microsoft.com/office/powerpoint/2010/main" val="3486056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80653DF-1787-417A-B8CC-99989DE0F154}"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3669FF-D405-4163-8424-183922B9AA94}" type="slidenum">
              <a:rPr lang="tr-TR" smtClean="0"/>
              <a:t>‹#›</a:t>
            </a:fld>
            <a:endParaRPr lang="tr-TR"/>
          </a:p>
        </p:txBody>
      </p:sp>
    </p:spTree>
    <p:extLst>
      <p:ext uri="{BB962C8B-B14F-4D97-AF65-F5344CB8AC3E}">
        <p14:creationId xmlns:p14="http://schemas.microsoft.com/office/powerpoint/2010/main" val="248487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80653DF-1787-417A-B8CC-99989DE0F154}" type="datetimeFigureOut">
              <a:rPr lang="tr-TR" smtClean="0"/>
              <a:t>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C3669FF-D405-4163-8424-183922B9AA94}" type="slidenum">
              <a:rPr lang="tr-TR" smtClean="0"/>
              <a:t>‹#›</a:t>
            </a:fld>
            <a:endParaRPr lang="tr-TR"/>
          </a:p>
        </p:txBody>
      </p:sp>
    </p:spTree>
    <p:extLst>
      <p:ext uri="{BB962C8B-B14F-4D97-AF65-F5344CB8AC3E}">
        <p14:creationId xmlns:p14="http://schemas.microsoft.com/office/powerpoint/2010/main" val="1606797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80653DF-1787-417A-B8CC-99989DE0F154}" type="datetimeFigureOut">
              <a:rPr lang="tr-TR" smtClean="0"/>
              <a:t>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C3669FF-D405-4163-8424-183922B9AA94}" type="slidenum">
              <a:rPr lang="tr-TR" smtClean="0"/>
              <a:t>‹#›</a:t>
            </a:fld>
            <a:endParaRPr lang="tr-TR"/>
          </a:p>
        </p:txBody>
      </p:sp>
    </p:spTree>
    <p:extLst>
      <p:ext uri="{BB962C8B-B14F-4D97-AF65-F5344CB8AC3E}">
        <p14:creationId xmlns:p14="http://schemas.microsoft.com/office/powerpoint/2010/main" val="3051279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80653DF-1787-417A-B8CC-99989DE0F154}" type="datetimeFigureOut">
              <a:rPr lang="tr-TR" smtClean="0"/>
              <a:t>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C3669FF-D405-4163-8424-183922B9AA94}" type="slidenum">
              <a:rPr lang="tr-TR" smtClean="0"/>
              <a:t>‹#›</a:t>
            </a:fld>
            <a:endParaRPr lang="tr-TR"/>
          </a:p>
        </p:txBody>
      </p:sp>
    </p:spTree>
    <p:extLst>
      <p:ext uri="{BB962C8B-B14F-4D97-AF65-F5344CB8AC3E}">
        <p14:creationId xmlns:p14="http://schemas.microsoft.com/office/powerpoint/2010/main" val="1236199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80653DF-1787-417A-B8CC-99989DE0F154}"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3669FF-D405-4163-8424-183922B9AA94}" type="slidenum">
              <a:rPr lang="tr-TR" smtClean="0"/>
              <a:t>‹#›</a:t>
            </a:fld>
            <a:endParaRPr lang="tr-TR"/>
          </a:p>
        </p:txBody>
      </p:sp>
    </p:spTree>
    <p:extLst>
      <p:ext uri="{BB962C8B-B14F-4D97-AF65-F5344CB8AC3E}">
        <p14:creationId xmlns:p14="http://schemas.microsoft.com/office/powerpoint/2010/main" val="4141134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80653DF-1787-417A-B8CC-99989DE0F154}"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3669FF-D405-4163-8424-183922B9AA94}" type="slidenum">
              <a:rPr lang="tr-TR" smtClean="0"/>
              <a:t>‹#›</a:t>
            </a:fld>
            <a:endParaRPr lang="tr-TR"/>
          </a:p>
        </p:txBody>
      </p:sp>
    </p:spTree>
    <p:extLst>
      <p:ext uri="{BB962C8B-B14F-4D97-AF65-F5344CB8AC3E}">
        <p14:creationId xmlns:p14="http://schemas.microsoft.com/office/powerpoint/2010/main" val="778611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0653DF-1787-417A-B8CC-99989DE0F154}" type="datetimeFigureOut">
              <a:rPr lang="tr-TR" smtClean="0"/>
              <a:t>3.11.2017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3669FF-D405-4163-8424-183922B9AA94}" type="slidenum">
              <a:rPr lang="tr-TR" smtClean="0"/>
              <a:t>‹#›</a:t>
            </a:fld>
            <a:endParaRPr lang="tr-TR"/>
          </a:p>
        </p:txBody>
      </p:sp>
    </p:spTree>
    <p:extLst>
      <p:ext uri="{BB962C8B-B14F-4D97-AF65-F5344CB8AC3E}">
        <p14:creationId xmlns:p14="http://schemas.microsoft.com/office/powerpoint/2010/main" val="40850198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type="body" idx="1"/>
          </p:nvPr>
        </p:nvSpPr>
        <p:spPr/>
        <p:txBody>
          <a:bodyPr/>
          <a:lstStyle/>
          <a:p>
            <a:pPr marL="0" algn="just" eaLnBrk="0" hangingPunct="0">
              <a:spcBef>
                <a:spcPct val="50000"/>
              </a:spcBef>
            </a:pPr>
            <a:r>
              <a:rPr lang="tr-TR" sz="2000" dirty="0">
                <a:cs typeface="Arial" charset="0"/>
              </a:rPr>
              <a:t>1930’lara kadar, klasik yönetim ve örgüt kuramı, örgütsel yapıya ve onun işleyişine yol gösteren tek kuram olarak süregelmiştir.</a:t>
            </a:r>
          </a:p>
          <a:p>
            <a:pPr marL="0" algn="just" eaLnBrk="0" hangingPunct="0">
              <a:spcBef>
                <a:spcPct val="50000"/>
              </a:spcBef>
            </a:pPr>
            <a:r>
              <a:rPr lang="tr-TR" sz="2000" dirty="0">
                <a:cs typeface="Arial" charset="0"/>
              </a:rPr>
              <a:t>Ancak bir yandan 1929 Dünya Ekonomik Krizi’nin etkisiyle, diğer yandan da işletmelerle ilgili çeşitli örgütsel sorunların artması sonucu, klasik kuramın eksiklikleri hissedilmeye başlanmıştır.</a:t>
            </a:r>
          </a:p>
          <a:p>
            <a:pPr marL="0" algn="just" eaLnBrk="0" hangingPunct="0">
              <a:spcBef>
                <a:spcPct val="50000"/>
              </a:spcBef>
            </a:pPr>
            <a:r>
              <a:rPr lang="tr-TR" sz="2000" dirty="0">
                <a:cs typeface="Arial" charset="0"/>
              </a:rPr>
              <a:t>Bu nedenle 1930’lu yıllarda, yönetim düşünce sisteminde “insan ilişkileri yaklaşımı” adı altında yeni bir yaklaşım oluşmaya başlamıştır.</a:t>
            </a:r>
          </a:p>
          <a:p>
            <a:pPr marL="0" algn="just" eaLnBrk="0" hangingPunct="0">
              <a:spcBef>
                <a:spcPct val="50000"/>
              </a:spcBef>
            </a:pPr>
            <a:r>
              <a:rPr lang="tr-TR" sz="2000" dirty="0" err="1">
                <a:cs typeface="Arial" charset="0"/>
              </a:rPr>
              <a:t>Neoklasik</a:t>
            </a:r>
            <a:r>
              <a:rPr lang="tr-TR" sz="2000" dirty="0">
                <a:cs typeface="Arial" charset="0"/>
              </a:rPr>
              <a:t> yaklaşım esas itibariyle klasik akımın kavram ve ilkelerine dayanır. Ancak bu yaklaşım, klasik yaklaşımda eksik olan insan öğesini, inceleme ve araştırmalarında ön plana çıkarmıştır. </a:t>
            </a:r>
          </a:p>
          <a:p>
            <a:pPr marL="0" algn="just" eaLnBrk="0" hangingPunct="0">
              <a:spcBef>
                <a:spcPct val="50000"/>
              </a:spcBef>
            </a:pPr>
            <a:r>
              <a:rPr lang="tr-TR" sz="2000" dirty="0">
                <a:cs typeface="Arial" charset="0"/>
              </a:rPr>
              <a:t>İnsan ilişkileri yaklaşımı, sonraları “örgütsel davranışa” dönüşmüş, örgütsel davranış da modern yönetim düşüncesinin önemli bir bölümünü oluşturmuştur.</a:t>
            </a:r>
          </a:p>
          <a:p>
            <a:pPr eaLnBrk="1" hangingPunct="1">
              <a:lnSpc>
                <a:spcPct val="80000"/>
              </a:lnSpc>
              <a:buFontTx/>
              <a:buChar char="o"/>
            </a:pPr>
            <a:endParaRPr lang="tr-TR" sz="1800" dirty="0"/>
          </a:p>
        </p:txBody>
      </p:sp>
      <p:sp>
        <p:nvSpPr>
          <p:cNvPr id="5" name="4 Yuvarlatılmış Dikdörtgen"/>
          <p:cNvSpPr/>
          <p:nvPr/>
        </p:nvSpPr>
        <p:spPr>
          <a:xfrm>
            <a:off x="1809720" y="785794"/>
            <a:ext cx="8572560" cy="57150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solidFill>
                  <a:srgbClr val="FF0000"/>
                </a:solidFill>
              </a:rPr>
              <a:t>2) NEO KLASİK (GELENEKSEL) YÖNETİM</a:t>
            </a:r>
            <a:endParaRPr lang="tr-TR" sz="2800" dirty="0">
              <a:solidFill>
                <a:srgbClr val="FF0000"/>
              </a:solidFill>
            </a:endParaRPr>
          </a:p>
        </p:txBody>
      </p:sp>
    </p:spTree>
    <p:extLst>
      <p:ext uri="{BB962C8B-B14F-4D97-AF65-F5344CB8AC3E}">
        <p14:creationId xmlns:p14="http://schemas.microsoft.com/office/powerpoint/2010/main" val="915683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hangingPunct="1"/>
            <a:r>
              <a:rPr lang="tr-TR" b="1" dirty="0" smtClean="0">
                <a:solidFill>
                  <a:srgbClr val="FF0000"/>
                </a:solidFill>
                <a:latin typeface="+mn-lt"/>
              </a:rPr>
              <a:t>EKSİK YÖNLERİ</a:t>
            </a:r>
          </a:p>
        </p:txBody>
      </p:sp>
      <p:sp>
        <p:nvSpPr>
          <p:cNvPr id="67587" name="Rectangle 3"/>
          <p:cNvSpPr>
            <a:spLocks noGrp="1" noChangeArrowheads="1"/>
          </p:cNvSpPr>
          <p:nvPr>
            <p:ph type="body" idx="1"/>
          </p:nvPr>
        </p:nvSpPr>
        <p:spPr>
          <a:xfrm>
            <a:off x="2135560" y="1484784"/>
            <a:ext cx="7567612" cy="2714644"/>
          </a:xfrm>
        </p:spPr>
        <p:txBody>
          <a:bodyPr>
            <a:noAutofit/>
          </a:bodyPr>
          <a:lstStyle/>
          <a:p>
            <a:pPr algn="just">
              <a:lnSpc>
                <a:spcPct val="80000"/>
              </a:lnSpc>
            </a:pPr>
            <a:r>
              <a:rPr lang="tr-TR" sz="2400" dirty="0"/>
              <a:t>Örgütlerin sadece insan unsuru üzerinde durulmuş, rasyonel kurallara göre işleyen ekonomik ve teknik yapısı üzerinde durulmamıştır.</a:t>
            </a:r>
          </a:p>
          <a:p>
            <a:pPr algn="just">
              <a:lnSpc>
                <a:spcPct val="80000"/>
              </a:lnSpc>
            </a:pPr>
            <a:endParaRPr lang="tr-TR" sz="2400" dirty="0"/>
          </a:p>
          <a:p>
            <a:pPr algn="just">
              <a:lnSpc>
                <a:spcPct val="80000"/>
              </a:lnSpc>
            </a:pPr>
            <a:r>
              <a:rPr lang="tr-TR" sz="2400" dirty="0"/>
              <a:t>Bazı durumlarda, insan unsurunu esas almakla bütün sorunların çözüleceği gibi uç bir görüşe sahip olmuşlardır. Bu tutum, özellikle yaklaşımın ilk ortaya çıkış zamanlarında görülmektedir.</a:t>
            </a:r>
          </a:p>
          <a:p>
            <a:pPr algn="just">
              <a:lnSpc>
                <a:spcPct val="80000"/>
              </a:lnSpc>
            </a:pPr>
            <a:endParaRPr lang="tr-TR" sz="2400" dirty="0"/>
          </a:p>
          <a:p>
            <a:pPr algn="just">
              <a:lnSpc>
                <a:spcPct val="80000"/>
              </a:lnSpc>
            </a:pPr>
            <a:r>
              <a:rPr lang="tr-TR" sz="2400" dirty="0"/>
              <a:t>Örgütü, klasiklerle benzer şekilde kapalı bir sistem olarak tasarlamayı sürdürmüşlerdir. Çevre faktörünü dikkate almamışlardır. </a:t>
            </a:r>
            <a:br>
              <a:rPr lang="tr-TR" sz="2400" dirty="0"/>
            </a:br>
            <a:endParaRPr lang="en-US" sz="2400" dirty="0"/>
          </a:p>
        </p:txBody>
      </p:sp>
    </p:spTree>
    <p:extLst>
      <p:ext uri="{BB962C8B-B14F-4D97-AF65-F5344CB8AC3E}">
        <p14:creationId xmlns:p14="http://schemas.microsoft.com/office/powerpoint/2010/main" val="2855958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tr-TR" sz="3200" b="1" dirty="0">
                <a:solidFill>
                  <a:srgbClr val="FF0000"/>
                </a:solidFill>
                <a:latin typeface="+mn-lt"/>
              </a:rPr>
              <a:t>NEOKLASİK YÖNETİM DÜŞÜNCESİ</a:t>
            </a:r>
          </a:p>
        </p:txBody>
      </p:sp>
      <p:sp>
        <p:nvSpPr>
          <p:cNvPr id="54275" name="Rectangle 3"/>
          <p:cNvSpPr>
            <a:spLocks noGrp="1" noChangeArrowheads="1"/>
          </p:cNvSpPr>
          <p:nvPr>
            <p:ph type="body" sz="half" idx="1"/>
          </p:nvPr>
        </p:nvSpPr>
        <p:spPr>
          <a:xfrm>
            <a:off x="2495551" y="1827214"/>
            <a:ext cx="7777163" cy="4122737"/>
          </a:xfrm>
        </p:spPr>
        <p:txBody>
          <a:bodyPr>
            <a:normAutofit/>
          </a:bodyPr>
          <a:lstStyle/>
          <a:p>
            <a:pPr marL="0" algn="just" eaLnBrk="0" hangingPunct="0">
              <a:spcBef>
                <a:spcPct val="50000"/>
              </a:spcBef>
            </a:pPr>
            <a:r>
              <a:rPr lang="tr-TR" sz="2200" dirty="0" err="1">
                <a:cs typeface="Arial" charset="0"/>
              </a:rPr>
              <a:t>Neoklasik</a:t>
            </a:r>
            <a:r>
              <a:rPr lang="tr-TR" sz="2200" dirty="0">
                <a:cs typeface="Arial" charset="0"/>
              </a:rPr>
              <a:t> yönetim yaklaşımı, klasik yönetim yaklaşımının yeterince önem vermediği örgütün insan kaynakları üzerinde önemle durmaktadır. </a:t>
            </a:r>
          </a:p>
          <a:p>
            <a:pPr marL="0" algn="just" eaLnBrk="0" hangingPunct="0">
              <a:spcBef>
                <a:spcPct val="50000"/>
              </a:spcBef>
            </a:pPr>
            <a:r>
              <a:rPr lang="tr-TR" sz="2200" dirty="0" err="1">
                <a:cs typeface="Arial" charset="0"/>
              </a:rPr>
              <a:t>Neoklasik</a:t>
            </a:r>
            <a:r>
              <a:rPr lang="tr-TR" sz="2200" dirty="0">
                <a:cs typeface="Arial" charset="0"/>
              </a:rPr>
              <a:t> yaklaşımın ana fikri, organizasyon yapıları içinde çalışan insanı tanımak ve anlamak, onun beceri ve potansiyelinden maksimum düzeyde yararlanmak, çalışanların organizasyon amaçlarını gerçekleştirmek için katkılarını sağlamak, onları motive etmek yollarını aramak olmuştur.</a:t>
            </a:r>
          </a:p>
          <a:p>
            <a:pPr marL="0" algn="just" eaLnBrk="0" hangingPunct="0">
              <a:spcBef>
                <a:spcPct val="50000"/>
              </a:spcBef>
            </a:pPr>
            <a:r>
              <a:rPr lang="tr-TR" sz="2200" dirty="0" err="1">
                <a:cs typeface="Arial" charset="0"/>
              </a:rPr>
              <a:t>Neoklasik</a:t>
            </a:r>
            <a:r>
              <a:rPr lang="tr-TR" sz="2200" dirty="0">
                <a:cs typeface="Arial" charset="0"/>
              </a:rPr>
              <a:t> yaklaşımla; insan davranışı, insan ilişkileri, grupların oluşması, grup davranışları, </a:t>
            </a:r>
            <a:r>
              <a:rPr lang="tr-TR" sz="2200" dirty="0" err="1">
                <a:cs typeface="Arial" charset="0"/>
              </a:rPr>
              <a:t>informal</a:t>
            </a:r>
            <a:r>
              <a:rPr lang="tr-TR" sz="2200" dirty="0">
                <a:cs typeface="Arial" charset="0"/>
              </a:rPr>
              <a:t> organizasyon, motivasyon ve liderlik gibi kavram ve teoriler geliştirilmiştir. </a:t>
            </a:r>
          </a:p>
          <a:p>
            <a:pPr eaLnBrk="1" hangingPunct="1">
              <a:lnSpc>
                <a:spcPct val="90000"/>
              </a:lnSpc>
            </a:pPr>
            <a:endParaRPr lang="tr-TR" sz="2200" dirty="0"/>
          </a:p>
        </p:txBody>
      </p:sp>
    </p:spTree>
    <p:extLst>
      <p:ext uri="{BB962C8B-B14F-4D97-AF65-F5344CB8AC3E}">
        <p14:creationId xmlns:p14="http://schemas.microsoft.com/office/powerpoint/2010/main" val="2240928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tr-TR" b="1" dirty="0" smtClean="0">
                <a:solidFill>
                  <a:srgbClr val="FF0000"/>
                </a:solidFill>
                <a:latin typeface="+mn-lt"/>
              </a:rPr>
              <a:t>GENEL PRENSİPLERİ</a:t>
            </a:r>
          </a:p>
        </p:txBody>
      </p:sp>
      <p:sp>
        <p:nvSpPr>
          <p:cNvPr id="55299" name="Rectangle 3"/>
          <p:cNvSpPr>
            <a:spLocks noGrp="1" noChangeArrowheads="1"/>
          </p:cNvSpPr>
          <p:nvPr>
            <p:ph type="body" idx="1"/>
          </p:nvPr>
        </p:nvSpPr>
        <p:spPr>
          <a:xfrm>
            <a:off x="2063553" y="1124744"/>
            <a:ext cx="7993063" cy="4914900"/>
          </a:xfrm>
        </p:spPr>
        <p:txBody>
          <a:bodyPr>
            <a:noAutofit/>
          </a:bodyPr>
          <a:lstStyle/>
          <a:p>
            <a:pPr marL="0" algn="just" eaLnBrk="0" hangingPunct="0">
              <a:spcBef>
                <a:spcPct val="50000"/>
              </a:spcBef>
            </a:pPr>
            <a:r>
              <a:rPr lang="tr-TR" sz="2200" dirty="0">
                <a:cs typeface="Arial" charset="0"/>
              </a:rPr>
              <a:t>Örgütü sosyal bir yapı olarak ele alan ve bu sosyal yapının insan merkezli olarak düzenlenmesi durumunda başarılı olunacağı temel varsayımına dayanan bir yaklaşımdır.</a:t>
            </a:r>
          </a:p>
          <a:p>
            <a:pPr marL="0" algn="just" eaLnBrk="0" hangingPunct="0">
              <a:spcBef>
                <a:spcPct val="50000"/>
              </a:spcBef>
            </a:pPr>
            <a:r>
              <a:rPr lang="tr-TR" sz="2200" dirty="0">
                <a:cs typeface="Arial" charset="0"/>
              </a:rPr>
              <a:t>Organizasyon ne kadar iyi düzenlenirse düzenlendin onu yürütecek ve yaşatacak olan insanlardır. </a:t>
            </a:r>
          </a:p>
          <a:p>
            <a:pPr marL="0" algn="just" eaLnBrk="0" hangingPunct="0">
              <a:spcBef>
                <a:spcPct val="50000"/>
              </a:spcBef>
            </a:pPr>
            <a:r>
              <a:rPr lang="tr-TR" sz="2200" dirty="0">
                <a:cs typeface="Arial" charset="0"/>
              </a:rPr>
              <a:t>Fiziksel mükemmellik, uygulamada ön plana çıkan insan unsurunun etkisiyle kolayca bozulabilir. Bu yüzden insan ön planda tutulmalı onun organizasyon içindeki davranışları araştırılmalı ve yorumlanmalıdır. </a:t>
            </a:r>
          </a:p>
          <a:p>
            <a:pPr marL="0" algn="just" eaLnBrk="0" hangingPunct="0">
              <a:spcBef>
                <a:spcPct val="50000"/>
              </a:spcBef>
            </a:pPr>
            <a:r>
              <a:rPr lang="tr-TR" sz="2200" dirty="0">
                <a:cs typeface="Arial" charset="0"/>
              </a:rPr>
              <a:t>İyi bir organizasyon yapısı oluşturmak için, bu yapıda yer alan her bireyin görevini belirlenen biçimde yapmasını sağlamak yeterli değildir. </a:t>
            </a:r>
          </a:p>
          <a:p>
            <a:pPr marL="0" algn="just" eaLnBrk="0" hangingPunct="0">
              <a:spcBef>
                <a:spcPct val="50000"/>
              </a:spcBef>
            </a:pPr>
            <a:r>
              <a:rPr lang="tr-TR" sz="2200" dirty="0">
                <a:cs typeface="Arial" charset="0"/>
              </a:rPr>
              <a:t>Çalışanlara inisiyatif vermek, onları uygun bir biçimde motive etmek, organizasyonun başarılı olması, amaçların benimsenmesi, organizasyonla ilgili problemlerin minimize edilmesi, çalışanların arasındaki sürtüşmelerin azalmasını sağlayacaktır. </a:t>
            </a:r>
          </a:p>
        </p:txBody>
      </p:sp>
    </p:spTree>
    <p:extLst>
      <p:ext uri="{BB962C8B-B14F-4D97-AF65-F5344CB8AC3E}">
        <p14:creationId xmlns:p14="http://schemas.microsoft.com/office/powerpoint/2010/main" val="3372784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8"/>
          <p:cNvSpPr>
            <a:spLocks noGrp="1" noChangeArrowheads="1"/>
          </p:cNvSpPr>
          <p:nvPr>
            <p:ph type="title"/>
          </p:nvPr>
        </p:nvSpPr>
        <p:spPr/>
        <p:txBody>
          <a:bodyPr/>
          <a:lstStyle/>
          <a:p>
            <a:pPr eaLnBrk="1" hangingPunct="1"/>
            <a:r>
              <a:rPr lang="tr-TR" b="1" dirty="0" smtClean="0">
                <a:solidFill>
                  <a:srgbClr val="FF0000"/>
                </a:solidFill>
                <a:latin typeface="+mn-lt"/>
              </a:rPr>
              <a:t>ÖNCÜLERİ</a:t>
            </a:r>
          </a:p>
        </p:txBody>
      </p:sp>
      <p:sp>
        <p:nvSpPr>
          <p:cNvPr id="56323" name="Rectangle 3"/>
          <p:cNvSpPr>
            <a:spLocks noGrp="1" noChangeArrowheads="1"/>
          </p:cNvSpPr>
          <p:nvPr>
            <p:ph type="body" sz="half" idx="1"/>
          </p:nvPr>
        </p:nvSpPr>
        <p:spPr>
          <a:xfrm>
            <a:off x="2381224" y="1785926"/>
            <a:ext cx="8064500" cy="2520950"/>
          </a:xfrm>
        </p:spPr>
        <p:txBody>
          <a:bodyPr/>
          <a:lstStyle/>
          <a:p>
            <a:pPr algn="just" eaLnBrk="1" hangingPunct="1"/>
            <a:r>
              <a:rPr lang="tr-TR" sz="2500" dirty="0" err="1"/>
              <a:t>Elton</a:t>
            </a:r>
            <a:r>
              <a:rPr lang="tr-TR" sz="2500" dirty="0"/>
              <a:t> Mayo, </a:t>
            </a:r>
            <a:r>
              <a:rPr lang="tr-TR" sz="2500" dirty="0" err="1"/>
              <a:t>Roethlisberger</a:t>
            </a:r>
            <a:r>
              <a:rPr lang="tr-TR" sz="2500" dirty="0"/>
              <a:t>, </a:t>
            </a:r>
            <a:r>
              <a:rPr lang="tr-TR" sz="2500" dirty="0" err="1"/>
              <a:t>Douglas</a:t>
            </a:r>
            <a:r>
              <a:rPr lang="tr-TR" sz="2500" dirty="0"/>
              <a:t> </a:t>
            </a:r>
            <a:r>
              <a:rPr lang="tr-TR" sz="2500" dirty="0" err="1"/>
              <a:t>McGregor</a:t>
            </a:r>
            <a:r>
              <a:rPr lang="tr-TR" sz="2500" dirty="0"/>
              <a:t>, Kurt </a:t>
            </a:r>
            <a:r>
              <a:rPr lang="tr-TR" sz="2500" dirty="0" err="1"/>
              <a:t>Lewin</a:t>
            </a:r>
            <a:r>
              <a:rPr lang="tr-TR" sz="2500" dirty="0"/>
              <a:t> gibi </a:t>
            </a:r>
            <a:r>
              <a:rPr lang="tr-TR" sz="2500" dirty="0" err="1"/>
              <a:t>neoklasik</a:t>
            </a:r>
            <a:r>
              <a:rPr lang="tr-TR" sz="2500" dirty="0"/>
              <a:t> yönetim yaklaşımına katkı sağlayan düşünürlerin genellikle davranış bilimleri alanlarında yetişmiş olmaları, bu yaklaşımın insan ilişkileri yaklaşımı olarak gelişmesini etkilemiştir. </a:t>
            </a:r>
          </a:p>
          <a:p>
            <a:pPr eaLnBrk="1" hangingPunct="1"/>
            <a:endParaRPr lang="tr-TR" sz="2500" dirty="0"/>
          </a:p>
        </p:txBody>
      </p:sp>
      <p:pic>
        <p:nvPicPr>
          <p:cNvPr id="56324" name="Picture 5" descr="ANd9GcSHq_cvWJbnh8XcsUiX7jesZLAuVfsEKCRTjuIJ5iErQrqYmqwp"/>
          <p:cNvPicPr>
            <a:picLocks noChangeAspect="1" noChangeArrowheads="1"/>
          </p:cNvPicPr>
          <p:nvPr/>
        </p:nvPicPr>
        <p:blipFill>
          <a:blip r:embed="rId2" cstate="print"/>
          <a:srcRect/>
          <a:stretch>
            <a:fillRect/>
          </a:stretch>
        </p:blipFill>
        <p:spPr bwMode="auto">
          <a:xfrm>
            <a:off x="8472488" y="4662488"/>
            <a:ext cx="2195512" cy="2195512"/>
          </a:xfrm>
          <a:prstGeom prst="rect">
            <a:avLst/>
          </a:prstGeom>
          <a:noFill/>
          <a:ln w="9525">
            <a:noFill/>
            <a:miter lim="800000"/>
            <a:headEnd/>
            <a:tailEnd/>
          </a:ln>
        </p:spPr>
      </p:pic>
      <p:pic>
        <p:nvPicPr>
          <p:cNvPr id="56325" name="Picture 7" descr="ANd9GcR2eLx4oD7rgIw8ItMD3JGPFK89JjyFeV76iWR6v2G-ftVGuRqP_w"/>
          <p:cNvPicPr>
            <a:picLocks noGrp="1" noChangeAspect="1" noChangeArrowheads="1"/>
          </p:cNvPicPr>
          <p:nvPr>
            <p:ph sz="half" idx="2"/>
          </p:nvPr>
        </p:nvPicPr>
        <p:blipFill>
          <a:blip r:embed="rId3" cstate="print"/>
          <a:srcRect/>
          <a:stretch>
            <a:fillRect/>
          </a:stretch>
        </p:blipFill>
        <p:spPr>
          <a:xfrm>
            <a:off x="1524000" y="4508500"/>
            <a:ext cx="1930400" cy="2349500"/>
          </a:xfrm>
          <a:noFill/>
        </p:spPr>
      </p:pic>
    </p:spTree>
    <p:extLst>
      <p:ext uri="{BB962C8B-B14F-4D97-AF65-F5344CB8AC3E}">
        <p14:creationId xmlns:p14="http://schemas.microsoft.com/office/powerpoint/2010/main" val="4265319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tr-TR" sz="3200" b="1" dirty="0">
                <a:solidFill>
                  <a:srgbClr val="FF0000"/>
                </a:solidFill>
                <a:latin typeface="+mn-lt"/>
              </a:rPr>
              <a:t>ELTON MAYO – </a:t>
            </a:r>
            <a:br>
              <a:rPr lang="tr-TR" sz="3200" b="1" dirty="0">
                <a:solidFill>
                  <a:srgbClr val="FF0000"/>
                </a:solidFill>
                <a:latin typeface="+mn-lt"/>
              </a:rPr>
            </a:br>
            <a:r>
              <a:rPr lang="tr-TR" sz="3200" b="1" dirty="0">
                <a:solidFill>
                  <a:srgbClr val="FF0000"/>
                </a:solidFill>
                <a:latin typeface="+mn-lt"/>
              </a:rPr>
              <a:t>HAWTHORNE ARAŞTIRMALARI</a:t>
            </a:r>
          </a:p>
        </p:txBody>
      </p:sp>
      <p:sp>
        <p:nvSpPr>
          <p:cNvPr id="57347" name="Rectangle 3"/>
          <p:cNvSpPr>
            <a:spLocks noGrp="1" noChangeArrowheads="1"/>
          </p:cNvSpPr>
          <p:nvPr>
            <p:ph type="body" idx="1"/>
          </p:nvPr>
        </p:nvSpPr>
        <p:spPr>
          <a:xfrm>
            <a:off x="2279577" y="2016126"/>
            <a:ext cx="7993063" cy="4841875"/>
          </a:xfrm>
        </p:spPr>
        <p:txBody>
          <a:bodyPr>
            <a:normAutofit/>
          </a:bodyPr>
          <a:lstStyle/>
          <a:p>
            <a:pPr marL="0" algn="just" eaLnBrk="0" hangingPunct="0">
              <a:spcBef>
                <a:spcPct val="50000"/>
              </a:spcBef>
            </a:pPr>
            <a:r>
              <a:rPr lang="tr-TR" sz="2200" dirty="0">
                <a:cs typeface="Arial" charset="0"/>
              </a:rPr>
              <a:t>Chicago’daki Western Elektrik Şirketi’nin </a:t>
            </a:r>
            <a:r>
              <a:rPr lang="tr-TR" sz="2200" dirty="0" err="1">
                <a:cs typeface="Arial" charset="0"/>
              </a:rPr>
              <a:t>Hawthorne</a:t>
            </a:r>
            <a:r>
              <a:rPr lang="tr-TR" sz="2200" dirty="0">
                <a:cs typeface="Arial" charset="0"/>
              </a:rPr>
              <a:t> fabrikalarında 1923’te başlayan ve 1930’ların ortalarına kadar devam eden araştırmalar, insan ilişkileri akımı için temel oluşturmuştur. </a:t>
            </a:r>
          </a:p>
          <a:p>
            <a:pPr marL="0" algn="just" eaLnBrk="0" hangingPunct="0">
              <a:spcBef>
                <a:spcPct val="50000"/>
              </a:spcBef>
            </a:pPr>
            <a:r>
              <a:rPr lang="tr-TR" sz="2200" dirty="0" err="1">
                <a:cs typeface="Arial" charset="0"/>
              </a:rPr>
              <a:t>Elton</a:t>
            </a:r>
            <a:r>
              <a:rPr lang="tr-TR" sz="2200" dirty="0">
                <a:cs typeface="Arial" charset="0"/>
              </a:rPr>
              <a:t> Mayo ve arkadaşlarının yürüttüğü araştırmaların temel amacı çalışma ortamında yüksek verimliliğe yol açan faktörleri belirlemekti.</a:t>
            </a:r>
          </a:p>
          <a:p>
            <a:pPr marL="0" algn="just" eaLnBrk="0" hangingPunct="0">
              <a:spcBef>
                <a:spcPct val="50000"/>
              </a:spcBef>
            </a:pPr>
            <a:r>
              <a:rPr lang="tr-TR" sz="2200" dirty="0">
                <a:cs typeface="Arial" charset="0"/>
              </a:rPr>
              <a:t> Fiziksel şartların insan verimliliğine etkisinin test edilmesiyle başlayan çalışmalarda, beklenenin aksine, fiziksel şartların kötüleşmesinin verimliliği azaltmadığı görülmüştür.</a:t>
            </a:r>
          </a:p>
          <a:p>
            <a:pPr marL="0" algn="just" eaLnBrk="0" hangingPunct="0">
              <a:spcBef>
                <a:spcPct val="50000"/>
              </a:spcBef>
            </a:pPr>
            <a:r>
              <a:rPr lang="tr-TR" sz="2200" dirty="0">
                <a:cs typeface="Arial" charset="0"/>
              </a:rPr>
              <a:t>Bu araştırmalar kapsamında “iş ortamının düzenlenmesi" anlayışının gerçekten geçerli olup olmadığını test etmek amacıyla üç temel deney yapılmıştır.</a:t>
            </a:r>
          </a:p>
        </p:txBody>
      </p:sp>
    </p:spTree>
    <p:extLst>
      <p:ext uri="{BB962C8B-B14F-4D97-AF65-F5344CB8AC3E}">
        <p14:creationId xmlns:p14="http://schemas.microsoft.com/office/powerpoint/2010/main" val="32075296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024034" y="1928802"/>
            <a:ext cx="8358246" cy="4595104"/>
          </a:xfrm>
          <a:prstGeom prst="rect">
            <a:avLst/>
          </a:prstGeom>
        </p:spPr>
        <p:txBody>
          <a:bodyPr wrap="square">
            <a:spAutoFit/>
          </a:bodyPr>
          <a:lstStyle/>
          <a:p>
            <a:pPr indent="-342900" algn="just" eaLnBrk="0" hangingPunct="0">
              <a:lnSpc>
                <a:spcPct val="90000"/>
              </a:lnSpc>
              <a:spcBef>
                <a:spcPct val="50000"/>
              </a:spcBef>
              <a:buFont typeface="Arial" pitchFamily="34" charset="0"/>
              <a:buChar char="•"/>
            </a:pPr>
            <a:r>
              <a:rPr lang="tr-TR" sz="2200" dirty="0">
                <a:cs typeface="Arial" charset="0"/>
              </a:rPr>
              <a:t>Yapılan araştırmalarda bazen ışık vb. fiziksel koşullarda iyileşme olmadan verimliliğin arttığı; bazen de iyileştirmeye rağmen üretimin artmadığı görülmüştür. </a:t>
            </a:r>
          </a:p>
          <a:p>
            <a:pPr indent="-342900" algn="just" eaLnBrk="0" hangingPunct="0">
              <a:lnSpc>
                <a:spcPct val="90000"/>
              </a:lnSpc>
              <a:spcBef>
                <a:spcPct val="50000"/>
              </a:spcBef>
              <a:buFont typeface="Arial" pitchFamily="34" charset="0"/>
              <a:buChar char="•"/>
            </a:pPr>
            <a:r>
              <a:rPr lang="tr-TR" sz="2200" dirty="0">
                <a:cs typeface="Arial" charset="0"/>
              </a:rPr>
              <a:t>Bunun üzerine, araştırmacılar dikkatlerini fiziksel faktörlerden sosyal ve psikolojik faktörlere çevirmişlerdir.</a:t>
            </a:r>
          </a:p>
          <a:p>
            <a:pPr indent="-342900" algn="just" eaLnBrk="0" hangingPunct="0">
              <a:lnSpc>
                <a:spcPct val="90000"/>
              </a:lnSpc>
              <a:spcBef>
                <a:spcPct val="50000"/>
              </a:spcBef>
              <a:buFont typeface="Arial" pitchFamily="34" charset="0"/>
              <a:buChar char="•"/>
            </a:pPr>
            <a:r>
              <a:rPr lang="tr-TR" sz="2200" dirty="0">
                <a:cs typeface="Arial" charset="0"/>
              </a:rPr>
              <a:t>Bu açıdan yapılan deneyler, üretim düzeyini ve verimliliği esas itibariyle sosyal faktörlerin etkilediği görüşüne yol açmıştır. </a:t>
            </a:r>
          </a:p>
          <a:p>
            <a:pPr indent="-342900" algn="just" eaLnBrk="0" hangingPunct="0">
              <a:lnSpc>
                <a:spcPct val="90000"/>
              </a:lnSpc>
              <a:spcBef>
                <a:spcPct val="50000"/>
              </a:spcBef>
              <a:buFont typeface="Arial" pitchFamily="34" charset="0"/>
              <a:buChar char="•"/>
            </a:pPr>
            <a:r>
              <a:rPr lang="tr-TR" sz="2200" dirty="0">
                <a:cs typeface="Arial" charset="0"/>
              </a:rPr>
              <a:t>Sosyal faktörlerin etkisini belirlemeyi amaçlayan deneylerden birinde, işçilerin kendi aralarında oluşturdukları gruplarda üretim düzeyinin ne olması gerektiği konusunda kendi aralarında bir norm veya standart belirledikleri; daha fazla üretim yapanlara bu norma uymaları için baskı yaptıkları belirlenmiştir.</a:t>
            </a:r>
          </a:p>
          <a:p>
            <a:endParaRPr lang="tr-TR" sz="2200" dirty="0"/>
          </a:p>
        </p:txBody>
      </p:sp>
      <p:sp>
        <p:nvSpPr>
          <p:cNvPr id="4" name="Rectangle 2"/>
          <p:cNvSpPr txBox="1">
            <a:spLocks noChangeArrowheads="1"/>
          </p:cNvSpPr>
          <p:nvPr/>
        </p:nvSpPr>
        <p:spPr>
          <a:xfrm>
            <a:off x="1981200" y="274638"/>
            <a:ext cx="8229600" cy="1143000"/>
          </a:xfrm>
          <a:prstGeom prst="rect">
            <a:avLst/>
          </a:prstGeom>
        </p:spPr>
        <p:txBody>
          <a:bodyPr/>
          <a:lstStyle/>
          <a:p>
            <a:pPr algn="ctr">
              <a:spcBef>
                <a:spcPct val="0"/>
              </a:spcBef>
              <a:defRPr/>
            </a:pPr>
            <a:r>
              <a:rPr lang="tr-TR" sz="4400" b="1" dirty="0">
                <a:solidFill>
                  <a:srgbClr val="FF0000"/>
                </a:solidFill>
                <a:latin typeface="+mj-lt"/>
                <a:ea typeface="+mj-ea"/>
                <a:cs typeface="+mj-cs"/>
              </a:rPr>
              <a:t>HAWTHORNE ARAŞTIRMALARI</a:t>
            </a:r>
          </a:p>
        </p:txBody>
      </p:sp>
    </p:spTree>
    <p:extLst>
      <p:ext uri="{BB962C8B-B14F-4D97-AF65-F5344CB8AC3E}">
        <p14:creationId xmlns:p14="http://schemas.microsoft.com/office/powerpoint/2010/main" val="2073596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tr-TR" b="1" dirty="0" smtClean="0">
                <a:solidFill>
                  <a:srgbClr val="FF0000"/>
                </a:solidFill>
                <a:latin typeface="+mn-lt"/>
              </a:rPr>
              <a:t>HAWTHORNE ARAŞTIRMALARI</a:t>
            </a:r>
          </a:p>
        </p:txBody>
      </p:sp>
      <p:sp>
        <p:nvSpPr>
          <p:cNvPr id="62467" name="Rectangle 3"/>
          <p:cNvSpPr>
            <a:spLocks noGrp="1" noChangeArrowheads="1"/>
          </p:cNvSpPr>
          <p:nvPr>
            <p:ph type="body" idx="1"/>
          </p:nvPr>
        </p:nvSpPr>
        <p:spPr>
          <a:xfrm>
            <a:off x="2279576" y="1196753"/>
            <a:ext cx="7458102" cy="4841875"/>
          </a:xfrm>
        </p:spPr>
        <p:txBody>
          <a:bodyPr>
            <a:noAutofit/>
          </a:bodyPr>
          <a:lstStyle/>
          <a:p>
            <a:pPr eaLnBrk="1" hangingPunct="1">
              <a:lnSpc>
                <a:spcPct val="80000"/>
              </a:lnSpc>
              <a:buFont typeface="Wingdings" pitchFamily="2" charset="2"/>
              <a:buNone/>
            </a:pPr>
            <a:r>
              <a:rPr lang="tr-TR" sz="1400" dirty="0"/>
              <a:t>	</a:t>
            </a:r>
            <a:r>
              <a:rPr lang="tr-TR" sz="2000" b="1" dirty="0"/>
              <a:t>DENEYLERİN SONUÇLARI:</a:t>
            </a:r>
          </a:p>
          <a:p>
            <a:pPr marL="0" algn="just" eaLnBrk="0" hangingPunct="0">
              <a:spcBef>
                <a:spcPct val="50000"/>
              </a:spcBef>
            </a:pPr>
            <a:r>
              <a:rPr lang="tr-TR" sz="2400" dirty="0">
                <a:cs typeface="Arial" charset="0"/>
              </a:rPr>
              <a:t>Deney sonuçları, verimliliğin, ekip çalışması ve işbirliğinin derecesi ile doğrudan ilişkili olduğu şeklinde yorumlanmıştır. </a:t>
            </a:r>
          </a:p>
          <a:p>
            <a:pPr marL="0" algn="just" eaLnBrk="0" hangingPunct="0">
              <a:spcBef>
                <a:spcPct val="50000"/>
              </a:spcBef>
            </a:pPr>
            <a:r>
              <a:rPr lang="tr-TR" sz="2400" dirty="0">
                <a:cs typeface="Arial" charset="0"/>
              </a:rPr>
              <a:t>Ekip çalışması ve işbirliğinin derecesi ise nezaretçi ve araştırmacıların çalışma grubuna gösterdiği ilgi, verimliliği artırmanın ceza ile sağlanmaması, işçilerle ilgili olarak yapılacak herhangi bir değişiklikte işçilerin katılımının teşvik edilmesi gibi nedenlere bağlı bulunmuştur. </a:t>
            </a:r>
          </a:p>
          <a:p>
            <a:pPr marL="0" algn="just" eaLnBrk="0" hangingPunct="0">
              <a:spcBef>
                <a:spcPct val="50000"/>
              </a:spcBef>
            </a:pPr>
            <a:r>
              <a:rPr lang="tr-TR" sz="2400" dirty="0">
                <a:cs typeface="Arial" charset="0"/>
              </a:rPr>
              <a:t>Bu durum, sonradan bazı araştırmacılar tarafından deney grubuna farklı ücret ödendiğinden eleştirilmiş ise de deney sonuçları insana verilen önemle açıklanmıştır. </a:t>
            </a:r>
          </a:p>
          <a:p>
            <a:pPr marL="0" algn="just" eaLnBrk="0" hangingPunct="0">
              <a:spcBef>
                <a:spcPct val="50000"/>
              </a:spcBef>
            </a:pPr>
            <a:r>
              <a:rPr lang="tr-TR" sz="2400" dirty="0">
                <a:cs typeface="Arial" charset="0"/>
              </a:rPr>
              <a:t>Elde edilen bulgular, yönetimde insan ilişkileri akımının başlangıç adımını oluşturmuş, insan faktörünün ön plana çıkmasına neden olmuştur. </a:t>
            </a:r>
          </a:p>
        </p:txBody>
      </p:sp>
    </p:spTree>
    <p:extLst>
      <p:ext uri="{BB962C8B-B14F-4D97-AF65-F5344CB8AC3E}">
        <p14:creationId xmlns:p14="http://schemas.microsoft.com/office/powerpoint/2010/main" val="4251876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2279651" y="301625"/>
            <a:ext cx="8208963" cy="1143000"/>
          </a:xfrm>
        </p:spPr>
        <p:txBody>
          <a:bodyPr/>
          <a:lstStyle/>
          <a:p>
            <a:pPr eaLnBrk="1" hangingPunct="1"/>
            <a:r>
              <a:rPr lang="tr-TR" sz="2800" b="1" dirty="0">
                <a:solidFill>
                  <a:srgbClr val="FF0000"/>
                </a:solidFill>
                <a:latin typeface="+mn-lt"/>
              </a:rPr>
              <a:t>NEOKLASİK YAKLAŞIMIN TEMEL ÖZELLİKLERİ</a:t>
            </a:r>
          </a:p>
        </p:txBody>
      </p:sp>
      <p:sp>
        <p:nvSpPr>
          <p:cNvPr id="65539" name="Rectangle 3"/>
          <p:cNvSpPr>
            <a:spLocks noGrp="1" noChangeArrowheads="1"/>
          </p:cNvSpPr>
          <p:nvPr>
            <p:ph type="body" idx="1"/>
          </p:nvPr>
        </p:nvSpPr>
        <p:spPr>
          <a:xfrm>
            <a:off x="2135561" y="1412776"/>
            <a:ext cx="7921625" cy="4697412"/>
          </a:xfrm>
        </p:spPr>
        <p:txBody>
          <a:bodyPr>
            <a:noAutofit/>
          </a:bodyPr>
          <a:lstStyle/>
          <a:p>
            <a:pPr algn="just">
              <a:lnSpc>
                <a:spcPct val="80000"/>
              </a:lnSpc>
            </a:pPr>
            <a:r>
              <a:rPr lang="tr-TR" sz="2400" dirty="0"/>
              <a:t>Amaçlar ve Değerler: Bu yaklaşımda “iş”ten çok “</a:t>
            </a:r>
            <a:r>
              <a:rPr lang="tr-TR" sz="2400" dirty="0" err="1"/>
              <a:t>işçi”ye</a:t>
            </a:r>
            <a:r>
              <a:rPr lang="tr-TR" sz="2400" dirty="0"/>
              <a:t> yöneltilen amaçlar benimsenmiştir. </a:t>
            </a:r>
          </a:p>
          <a:p>
            <a:pPr algn="just">
              <a:lnSpc>
                <a:spcPct val="80000"/>
              </a:lnSpc>
            </a:pPr>
            <a:r>
              <a:rPr lang="tr-TR" sz="2400" dirty="0"/>
              <a:t>Örgütsel etkinliğin, işbirliği, yardımlaşma ve grup öğesine önem vermekle artacağı varsayılmıştır. </a:t>
            </a:r>
          </a:p>
          <a:p>
            <a:pPr algn="just">
              <a:lnSpc>
                <a:spcPct val="80000"/>
              </a:lnSpc>
            </a:pPr>
            <a:r>
              <a:rPr lang="tr-TR" sz="2400" dirty="0"/>
              <a:t>Amaçlar ve değerler, acil durumlar dışında grup katılımı ile saptanmıştır.</a:t>
            </a:r>
          </a:p>
          <a:p>
            <a:pPr algn="just">
              <a:lnSpc>
                <a:spcPct val="80000"/>
              </a:lnSpc>
            </a:pPr>
            <a:r>
              <a:rPr lang="tr-TR" sz="2400" dirty="0"/>
              <a:t>İletişim: Yüz yüze iletişimin yararları, grup içinde iletişim gibi konular üzerinde durulmuştur. </a:t>
            </a:r>
          </a:p>
          <a:p>
            <a:pPr algn="just">
              <a:lnSpc>
                <a:spcPct val="80000"/>
              </a:lnSpc>
            </a:pPr>
            <a:r>
              <a:rPr lang="tr-TR" sz="2400" dirty="0"/>
              <a:t>Denetim: Bireylere, kendi etkinliklerini planlayabilecek ve sonuçlarını denetleyebilecekleri ortamların yaratılması gerekmektedir. </a:t>
            </a:r>
          </a:p>
          <a:p>
            <a:pPr algn="just">
              <a:lnSpc>
                <a:spcPct val="80000"/>
              </a:lnSpc>
            </a:pPr>
            <a:r>
              <a:rPr lang="tr-TR" sz="2400" dirty="0"/>
              <a:t>Gözetimcinin rolü, grup çalışmalarının eşgüdümünü yani ortak bir amaca yöneltilmesini sağlamak olmalıdır.</a:t>
            </a:r>
          </a:p>
          <a:p>
            <a:pPr algn="just">
              <a:lnSpc>
                <a:spcPct val="80000"/>
              </a:lnSpc>
            </a:pPr>
            <a:r>
              <a:rPr lang="tr-TR" sz="2400" dirty="0"/>
              <a:t>Karar Verme: Çalışanların karar sürecine katılmasının ve kararın grup tarafından benimsenmiş olmasının önemi üzerinde durulmuştur</a:t>
            </a:r>
            <a:r>
              <a:rPr lang="tr-TR" sz="2000" dirty="0"/>
              <a:t>.</a:t>
            </a:r>
          </a:p>
          <a:p>
            <a:pPr eaLnBrk="1" hangingPunct="1">
              <a:lnSpc>
                <a:spcPct val="80000"/>
              </a:lnSpc>
            </a:pPr>
            <a:endParaRPr lang="tr-TR" sz="2000" dirty="0"/>
          </a:p>
          <a:p>
            <a:pPr eaLnBrk="1" hangingPunct="1">
              <a:lnSpc>
                <a:spcPct val="80000"/>
              </a:lnSpc>
            </a:pPr>
            <a:endParaRPr lang="tr-TR" sz="2000" dirty="0"/>
          </a:p>
        </p:txBody>
      </p:sp>
    </p:spTree>
    <p:extLst>
      <p:ext uri="{BB962C8B-B14F-4D97-AF65-F5344CB8AC3E}">
        <p14:creationId xmlns:p14="http://schemas.microsoft.com/office/powerpoint/2010/main" val="4024232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2279650" y="301625"/>
            <a:ext cx="8280400" cy="1143000"/>
          </a:xfrm>
        </p:spPr>
        <p:txBody>
          <a:bodyPr/>
          <a:lstStyle/>
          <a:p>
            <a:pPr eaLnBrk="1" hangingPunct="1"/>
            <a:r>
              <a:rPr lang="tr-TR" sz="2800" b="1" dirty="0">
                <a:solidFill>
                  <a:srgbClr val="FF0000"/>
                </a:solidFill>
                <a:latin typeface="+mn-lt"/>
              </a:rPr>
              <a:t>NEOKLASİK YAKLAŞIMIN TEMEL ÖZELLİKLERİ</a:t>
            </a:r>
          </a:p>
        </p:txBody>
      </p:sp>
      <p:sp>
        <p:nvSpPr>
          <p:cNvPr id="66563" name="Rectangle 3"/>
          <p:cNvSpPr>
            <a:spLocks noGrp="1" noChangeArrowheads="1"/>
          </p:cNvSpPr>
          <p:nvPr>
            <p:ph type="body" idx="1"/>
          </p:nvPr>
        </p:nvSpPr>
        <p:spPr>
          <a:xfrm>
            <a:off x="2238349" y="1428737"/>
            <a:ext cx="7850187" cy="4841875"/>
          </a:xfrm>
        </p:spPr>
        <p:txBody>
          <a:bodyPr>
            <a:normAutofit fontScale="92500" lnSpcReduction="10000"/>
          </a:bodyPr>
          <a:lstStyle/>
          <a:p>
            <a:pPr algn="just">
              <a:lnSpc>
                <a:spcPct val="80000"/>
              </a:lnSpc>
            </a:pPr>
            <a:r>
              <a:rPr lang="tr-TR" sz="2100" dirty="0"/>
              <a:t>Yapı: Bu yaklaşım, örgütsel yapıda biçimsel yapının yanı sıra biçimsel olmayan ve insan faktörünün oluşturduğu sosyal yapıyı ortaya çıkarmaktadır. </a:t>
            </a:r>
          </a:p>
          <a:p>
            <a:pPr algn="just">
              <a:lnSpc>
                <a:spcPct val="80000"/>
              </a:lnSpc>
            </a:pPr>
            <a:r>
              <a:rPr lang="tr-TR" sz="2100" dirty="0"/>
              <a:t>Yönetim ve Liderlik: Biçimsel liderliğin yanında, ilk kez doğal liderlerin de olabileceği, bunların grup faaliyetlerine yön vererek; grubun değer, inanç ve kurallarının yaratılmasına yardımcı oldukları ve bunları korudukları ortaya çıkarılmıştır. </a:t>
            </a:r>
          </a:p>
          <a:p>
            <a:pPr algn="just">
              <a:lnSpc>
                <a:spcPct val="80000"/>
              </a:lnSpc>
            </a:pPr>
            <a:r>
              <a:rPr lang="tr-TR" sz="2100" dirty="0"/>
              <a:t>Yöneticinin temel görevi, her çalışanı örgüt için yararlı ve önemli olduğuna inandırmak, astlarına sürekli bilgi vererek planlardan haberdar etmek ve planlara katılımlarını sağlamak, tüm çalışanlara yeteneklerini son sınırlara dek kullanabilecekleri bir çevre yaratmaktır.</a:t>
            </a:r>
          </a:p>
          <a:p>
            <a:pPr algn="just">
              <a:lnSpc>
                <a:spcPct val="80000"/>
              </a:lnSpc>
            </a:pPr>
            <a:r>
              <a:rPr lang="tr-TR" sz="2100" dirty="0"/>
              <a:t>İnsan öğesi ve Güdüleme:  Bu yaklaşım insan öğesini, inceleme ve araştırmalarında ön plana çıkarmıştır. </a:t>
            </a:r>
          </a:p>
          <a:p>
            <a:pPr algn="just">
              <a:lnSpc>
                <a:spcPct val="80000"/>
              </a:lnSpc>
            </a:pPr>
            <a:r>
              <a:rPr lang="tr-TR" sz="2100" dirty="0"/>
              <a:t>İnsanın duygu, düşünce, değer yargıları ve davranışlarının örgütün işleyişine çok önemli etkileri olduğunu vurgulamakta ve yöneticiler, çalışanlara karşı daha insancıl yaklaşımlarda bulunmaları önerilmektedir.</a:t>
            </a:r>
          </a:p>
          <a:p>
            <a:pPr algn="just">
              <a:lnSpc>
                <a:spcPct val="80000"/>
              </a:lnSpc>
            </a:pPr>
            <a:r>
              <a:rPr lang="tr-TR" sz="2100" dirty="0"/>
              <a:t>Güdüleme konusunda da insanların yalnızca ekonomik değerlerle güdülenemeyeceklerini, duygulara, psikolojik ve sosyolojik ihtiyaçlara da önem verilmesini gerektiği ileri sürülmektedir.</a:t>
            </a:r>
          </a:p>
          <a:p>
            <a:pPr eaLnBrk="1" hangingPunct="1">
              <a:lnSpc>
                <a:spcPct val="80000"/>
              </a:lnSpc>
            </a:pPr>
            <a:endParaRPr lang="tr-TR" sz="1600" dirty="0"/>
          </a:p>
        </p:txBody>
      </p:sp>
    </p:spTree>
    <p:extLst>
      <p:ext uri="{BB962C8B-B14F-4D97-AF65-F5344CB8AC3E}">
        <p14:creationId xmlns:p14="http://schemas.microsoft.com/office/powerpoint/2010/main" val="378601385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877</Words>
  <Application>Microsoft Office PowerPoint</Application>
  <PresentationFormat>Geniş ekran</PresentationFormat>
  <Paragraphs>55</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Wingdings</vt:lpstr>
      <vt:lpstr>Office Teması</vt:lpstr>
      <vt:lpstr>PowerPoint Sunusu</vt:lpstr>
      <vt:lpstr>NEOKLASİK YÖNETİM DÜŞÜNCESİ</vt:lpstr>
      <vt:lpstr>GENEL PRENSİPLERİ</vt:lpstr>
      <vt:lpstr>ÖNCÜLERİ</vt:lpstr>
      <vt:lpstr>ELTON MAYO –  HAWTHORNE ARAŞTIRMALARI</vt:lpstr>
      <vt:lpstr>PowerPoint Sunusu</vt:lpstr>
      <vt:lpstr>HAWTHORNE ARAŞTIRMALARI</vt:lpstr>
      <vt:lpstr>NEOKLASİK YAKLAŞIMIN TEMEL ÖZELLİKLERİ</vt:lpstr>
      <vt:lpstr>NEOKLASİK YAKLAŞIMIN TEMEL ÖZELLİKLERİ</vt:lpstr>
      <vt:lpstr>EKSİK YÖNLERİ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Arzu Gökdai</dc:creator>
  <cp:lastModifiedBy>Arzu Gökdai</cp:lastModifiedBy>
  <cp:revision>1</cp:revision>
  <dcterms:created xsi:type="dcterms:W3CDTF">2017-11-03T11:05:31Z</dcterms:created>
  <dcterms:modified xsi:type="dcterms:W3CDTF">2017-11-03T11:05:43Z</dcterms:modified>
</cp:coreProperties>
</file>