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  <p:sldId id="258" r:id="rId3"/>
    <p:sldId id="259" r:id="rId4"/>
    <p:sldId id="261" r:id="rId5"/>
    <p:sldId id="262" r:id="rId6"/>
    <p:sldId id="264" r:id="rId7"/>
    <p:sldId id="266" r:id="rId8"/>
    <p:sldId id="268" r:id="rId9"/>
    <p:sldId id="269" r:id="rId10"/>
    <p:sldId id="270" r:id="rId11"/>
    <p:sldId id="272" r:id="rId12"/>
    <p:sldId id="273" r:id="rId13"/>
    <p:sldId id="274" r:id="rId14"/>
    <p:sldId id="276" r:id="rId15"/>
    <p:sldId id="277" r:id="rId16"/>
    <p:sldId id="278" r:id="rId17"/>
    <p:sldId id="279" r:id="rId18"/>
    <p:sldId id="280" r:id="rId19"/>
    <p:sldId id="281" r:id="rId20"/>
    <p:sldId id="283" r:id="rId21"/>
    <p:sldId id="284" r:id="rId22"/>
    <p:sldId id="285" r:id="rId23"/>
    <p:sldId id="286" r:id="rId24"/>
    <p:sldId id="287" r:id="rId25"/>
    <p:sldId id="288" r:id="rId2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72" d="100"/>
          <a:sy n="72" d="100"/>
        </p:scale>
        <p:origin x="-123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printerSettings" Target="printerSettings/printerSettings1.bin"/><Relationship Id="rId28" Type="http://schemas.openxmlformats.org/officeDocument/2006/relationships/presProps" Target="presProps.xml"/><Relationship Id="rId29" Type="http://schemas.openxmlformats.org/officeDocument/2006/relationships/viewProps" Target="viewProps.xml"/><Relationship Id="rId30" Type="http://schemas.openxmlformats.org/officeDocument/2006/relationships/theme" Target="theme/theme1.xml"/><Relationship Id="rId31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B303DF-AA8A-2540-80AC-4FAC7C71D8A3}" type="datetimeFigureOut">
              <a:rPr lang="en-US" smtClean="0"/>
              <a:t>23.02.18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1632B-9591-3F43-BDFF-726E5C26B8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1487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B303DF-AA8A-2540-80AC-4FAC7C71D8A3}" type="datetimeFigureOut">
              <a:rPr lang="en-US" smtClean="0"/>
              <a:t>23.02.18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1632B-9591-3F43-BDFF-726E5C26B8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10120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B303DF-AA8A-2540-80AC-4FAC7C71D8A3}" type="datetimeFigureOut">
              <a:rPr lang="en-US" smtClean="0"/>
              <a:t>23.02.18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1632B-9591-3F43-BDFF-726E5C26B8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16045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B303DF-AA8A-2540-80AC-4FAC7C71D8A3}" type="datetimeFigureOut">
              <a:rPr lang="en-US" smtClean="0"/>
              <a:t>23.02.18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1632B-9591-3F43-BDFF-726E5C26B8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01387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B303DF-AA8A-2540-80AC-4FAC7C71D8A3}" type="datetimeFigureOut">
              <a:rPr lang="en-US" smtClean="0"/>
              <a:t>23.02.18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1632B-9591-3F43-BDFF-726E5C26B8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92555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B303DF-AA8A-2540-80AC-4FAC7C71D8A3}" type="datetimeFigureOut">
              <a:rPr lang="en-US" smtClean="0"/>
              <a:t>23.02.18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1632B-9591-3F43-BDFF-726E5C26B8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46767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B303DF-AA8A-2540-80AC-4FAC7C71D8A3}" type="datetimeFigureOut">
              <a:rPr lang="en-US" smtClean="0"/>
              <a:t>23.02.18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1632B-9591-3F43-BDFF-726E5C26B8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01398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B303DF-AA8A-2540-80AC-4FAC7C71D8A3}" type="datetimeFigureOut">
              <a:rPr lang="en-US" smtClean="0"/>
              <a:t>23.02.18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1632B-9591-3F43-BDFF-726E5C26B8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89028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B303DF-AA8A-2540-80AC-4FAC7C71D8A3}" type="datetimeFigureOut">
              <a:rPr lang="en-US" smtClean="0"/>
              <a:t>23.02.18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1632B-9591-3F43-BDFF-726E5C26B8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97197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B303DF-AA8A-2540-80AC-4FAC7C71D8A3}" type="datetimeFigureOut">
              <a:rPr lang="en-US" smtClean="0"/>
              <a:t>23.02.18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1632B-9591-3F43-BDFF-726E5C26B8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84833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B303DF-AA8A-2540-80AC-4FAC7C71D8A3}" type="datetimeFigureOut">
              <a:rPr lang="en-US" smtClean="0"/>
              <a:t>23.02.18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1632B-9591-3F43-BDFF-726E5C26B8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3234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B303DF-AA8A-2540-80AC-4FAC7C71D8A3}" type="datetimeFigureOut">
              <a:rPr lang="en-US" smtClean="0"/>
              <a:t>23.02.18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51632B-9591-3F43-BDFF-726E5C26B8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38727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e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jpeg"/><Relationship Id="rId3" Type="http://schemas.openxmlformats.org/officeDocument/2006/relationships/image" Target="../media/image4.jpe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1043608" y="2204864"/>
            <a:ext cx="7772400" cy="1470025"/>
          </a:xfrm>
        </p:spPr>
        <p:txBody>
          <a:bodyPr>
            <a:normAutofit/>
          </a:bodyPr>
          <a:lstStyle/>
          <a:p>
            <a:r>
              <a:rPr lang="tr-TR" sz="8000" b="1" dirty="0" smtClean="0">
                <a:solidFill>
                  <a:srgbClr val="FF0000"/>
                </a:solidFill>
                <a:latin typeface="Cambria"/>
                <a:cs typeface="Cambria"/>
              </a:rPr>
              <a:t>İLK  ÇİFTÇİLER</a:t>
            </a:r>
            <a:endParaRPr lang="tr-TR" sz="8000" b="1" dirty="0">
              <a:solidFill>
                <a:srgbClr val="FF0000"/>
              </a:solidFill>
              <a:latin typeface="Cambria"/>
              <a:cs typeface="Cambria"/>
            </a:endParaRPr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168213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İçerik Yer Tutucusu"/>
          <p:cNvSpPr>
            <a:spLocks noGrp="1"/>
          </p:cNvSpPr>
          <p:nvPr>
            <p:ph idx="1"/>
          </p:nvPr>
        </p:nvSpPr>
        <p:spPr>
          <a:xfrm>
            <a:off x="457200" y="500042"/>
            <a:ext cx="8229600" cy="5595958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v"/>
            </a:pPr>
            <a:r>
              <a:rPr lang="tr-TR" sz="3600" dirty="0" smtClean="0">
                <a:latin typeface="Cambria"/>
                <a:cs typeface="Cambria"/>
              </a:rPr>
              <a:t>G.Ö. 7000’de dağ eteklerinden çıkan kaynak sularının önünü tıkamak gibi basit sulama teknikleri geliştirilmiş, Güney Mezopotamya’nın kurak ovaları tarım yapmak için elverişli hale getirilmiştir.</a:t>
            </a:r>
          </a:p>
          <a:p>
            <a:pPr>
              <a:buFont typeface="Wingdings" pitchFamily="2" charset="2"/>
              <a:buChar char="v"/>
            </a:pPr>
            <a:r>
              <a:rPr lang="tr-TR" sz="3600" dirty="0" smtClean="0">
                <a:latin typeface="Cambria"/>
                <a:cs typeface="Cambria"/>
              </a:rPr>
              <a:t>Mezopotamya Uygarlığın ve Devletin doğuşu</a:t>
            </a:r>
          </a:p>
          <a:p>
            <a:pPr>
              <a:buFont typeface="Wingdings" pitchFamily="2" charset="2"/>
              <a:buChar char="v"/>
            </a:pP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268003941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96752"/>
          </a:xfrm>
        </p:spPr>
        <p:txBody>
          <a:bodyPr/>
          <a:lstStyle/>
          <a:p>
            <a:r>
              <a:rPr lang="tr-TR" b="1" dirty="0">
                <a:solidFill>
                  <a:srgbClr val="FF0000"/>
                </a:solidFill>
                <a:latin typeface="Cambria"/>
                <a:cs typeface="Cambria"/>
              </a:rPr>
              <a:t>Afrika’da Neolitik </a:t>
            </a:r>
            <a:endParaRPr lang="tr-TR" dirty="0"/>
          </a:p>
        </p:txBody>
      </p:sp>
      <p:pic>
        <p:nvPicPr>
          <p:cNvPr id="1026" name="Picture 2" descr="C:\Users\Alican\Desktop\zeynep-pdr 1\antropoloji\indir (11)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51520" y="3054300"/>
            <a:ext cx="8644492" cy="3803700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467544" y="1268760"/>
            <a:ext cx="792088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800" dirty="0">
                <a:latin typeface="Cambria"/>
                <a:cs typeface="Cambria"/>
              </a:rPr>
              <a:t>Doğu Sahra ve Mısır’ın güneyinde bulunan </a:t>
            </a:r>
            <a:r>
              <a:rPr lang="tr-TR" sz="2800" i="1" dirty="0" err="1">
                <a:latin typeface="Cambria"/>
                <a:cs typeface="Cambria"/>
              </a:rPr>
              <a:t>Nabta</a:t>
            </a:r>
            <a:r>
              <a:rPr lang="tr-TR" sz="2800" i="1" dirty="0">
                <a:latin typeface="Cambria"/>
                <a:cs typeface="Cambria"/>
              </a:rPr>
              <a:t> </a:t>
            </a:r>
            <a:r>
              <a:rPr lang="tr-TR" sz="2800" i="1" dirty="0" err="1">
                <a:latin typeface="Cambria"/>
                <a:cs typeface="Cambria"/>
              </a:rPr>
              <a:t>Playa</a:t>
            </a:r>
            <a:r>
              <a:rPr lang="tr-TR" sz="2800" dirty="0">
                <a:latin typeface="Cambria"/>
                <a:cs typeface="Cambria"/>
              </a:rPr>
              <a:t>, prehistorik dönemlerde yazları suyla dolan bir havzadır.</a:t>
            </a:r>
          </a:p>
        </p:txBody>
      </p:sp>
    </p:spTree>
    <p:extLst>
      <p:ext uri="{BB962C8B-B14F-4D97-AF65-F5344CB8AC3E}">
        <p14:creationId xmlns:p14="http://schemas.microsoft.com/office/powerpoint/2010/main" val="85530152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1560" y="892263"/>
            <a:ext cx="8229600" cy="5937523"/>
          </a:xfrm>
        </p:spPr>
        <p:txBody>
          <a:bodyPr/>
          <a:lstStyle/>
          <a:p>
            <a:pPr>
              <a:buFont typeface="Wingdings" pitchFamily="2" charset="2"/>
              <a:buChar char="v"/>
            </a:pPr>
            <a:r>
              <a:rPr lang="tr-TR" sz="2800" dirty="0" err="1" smtClean="0">
                <a:latin typeface="Cambria"/>
                <a:cs typeface="Cambria"/>
              </a:rPr>
              <a:t>Nabta</a:t>
            </a:r>
            <a:r>
              <a:rPr lang="tr-TR" sz="2800" dirty="0" smtClean="0">
                <a:latin typeface="Cambria"/>
                <a:cs typeface="Cambria"/>
              </a:rPr>
              <a:t> </a:t>
            </a:r>
            <a:r>
              <a:rPr lang="tr-TR" sz="2800" dirty="0" err="1">
                <a:latin typeface="Cambria"/>
                <a:cs typeface="Cambria"/>
              </a:rPr>
              <a:t>Playa</a:t>
            </a:r>
            <a:r>
              <a:rPr lang="tr-TR" sz="2800" dirty="0">
                <a:latin typeface="Cambria"/>
                <a:cs typeface="Cambria"/>
              </a:rPr>
              <a:t> ilk olarak G.Ö. 12.000 civarında yerleşime </a:t>
            </a:r>
            <a:r>
              <a:rPr lang="tr-TR" sz="2800" dirty="0" smtClean="0">
                <a:latin typeface="Cambria"/>
                <a:cs typeface="Cambria"/>
              </a:rPr>
              <a:t>sahne </a:t>
            </a:r>
            <a:r>
              <a:rPr lang="tr-TR" sz="2800" dirty="0">
                <a:latin typeface="Cambria"/>
                <a:cs typeface="Cambria"/>
              </a:rPr>
              <a:t>olmuştur. </a:t>
            </a:r>
            <a:r>
              <a:rPr lang="tr-TR" sz="2800" dirty="0" err="1" smtClean="0">
                <a:latin typeface="Cambria"/>
                <a:cs typeface="Cambria"/>
              </a:rPr>
              <a:t>Nabta’daki</a:t>
            </a:r>
            <a:r>
              <a:rPr lang="tr-TR" sz="2800" dirty="0" smtClean="0">
                <a:latin typeface="Cambria"/>
                <a:cs typeface="Cambria"/>
              </a:rPr>
              <a:t> </a:t>
            </a:r>
            <a:r>
              <a:rPr lang="tr-TR" sz="2800" dirty="0">
                <a:latin typeface="Cambria"/>
                <a:cs typeface="Cambria"/>
              </a:rPr>
              <a:t>en erken yerleşim (G.Ö. 11.000- 9.300) evcil sığır çobanlarının küçük mevsimlik kamplarıyla olmuştur.</a:t>
            </a:r>
          </a:p>
          <a:p>
            <a:pPr>
              <a:buFont typeface="Wingdings" pitchFamily="2" charset="2"/>
              <a:buChar char="v"/>
            </a:pPr>
            <a:r>
              <a:rPr lang="tr-TR" sz="2800" dirty="0">
                <a:latin typeface="Cambria"/>
                <a:cs typeface="Cambria"/>
              </a:rPr>
              <a:t>İnsanlar </a:t>
            </a:r>
            <a:r>
              <a:rPr lang="tr-TR" sz="2800" dirty="0" err="1" smtClean="0">
                <a:latin typeface="Cambria"/>
                <a:cs typeface="Cambria"/>
              </a:rPr>
              <a:t>Nabta’ya</a:t>
            </a:r>
            <a:r>
              <a:rPr lang="tr-TR" sz="2800" dirty="0">
                <a:latin typeface="Cambria"/>
                <a:cs typeface="Cambria"/>
              </a:rPr>
              <a:t>, </a:t>
            </a:r>
            <a:r>
              <a:rPr lang="tr-TR" sz="2800" dirty="0" smtClean="0">
                <a:latin typeface="Cambria"/>
                <a:cs typeface="Cambria"/>
              </a:rPr>
              <a:t>Nil </a:t>
            </a:r>
            <a:r>
              <a:rPr lang="tr-TR" sz="2800" dirty="0">
                <a:latin typeface="Cambria"/>
                <a:cs typeface="Cambria"/>
              </a:rPr>
              <a:t>ya da daha iyi sulanan alanlardan güneye geldikleri zaman, sadece mevsimlik yerleşmişlerdir. Sonbaharda da sürekli yaşadıkları bölgelere geri dönmüşlerdir.</a:t>
            </a:r>
          </a:p>
          <a:p>
            <a:pPr>
              <a:buFont typeface="Wingdings" pitchFamily="2" charset="2"/>
              <a:buChar char="v"/>
            </a:pPr>
            <a:r>
              <a:rPr lang="tr-TR" sz="2800" dirty="0">
                <a:latin typeface="Cambria"/>
                <a:cs typeface="Cambria"/>
              </a:rPr>
              <a:t>G.Ö. 9000 sonrasında insanlar </a:t>
            </a:r>
            <a:r>
              <a:rPr lang="tr-TR" sz="2800" dirty="0" err="1" smtClean="0">
                <a:latin typeface="Cambria"/>
                <a:cs typeface="Cambria"/>
              </a:rPr>
              <a:t>Nabta</a:t>
            </a:r>
            <a:r>
              <a:rPr lang="tr-TR" sz="2800" dirty="0" smtClean="0">
                <a:latin typeface="Cambria"/>
                <a:cs typeface="Cambria"/>
              </a:rPr>
              <a:t> </a:t>
            </a:r>
            <a:r>
              <a:rPr lang="tr-TR" sz="2800" dirty="0" err="1">
                <a:latin typeface="Cambria"/>
                <a:cs typeface="Cambria"/>
              </a:rPr>
              <a:t>Playa’da</a:t>
            </a:r>
            <a:r>
              <a:rPr lang="tr-TR" sz="2800" dirty="0">
                <a:latin typeface="Cambria"/>
                <a:cs typeface="Cambria"/>
              </a:rPr>
              <a:t> yıl boyunca ikamet etmekteydi.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403039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28596" y="571480"/>
            <a:ext cx="8429684" cy="6286520"/>
          </a:xfrm>
        </p:spPr>
        <p:txBody>
          <a:bodyPr>
            <a:normAutofit lnSpcReduction="10000"/>
          </a:bodyPr>
          <a:lstStyle/>
          <a:p>
            <a:pPr>
              <a:buFont typeface="Wingdings" pitchFamily="2" charset="2"/>
              <a:buChar char="v"/>
            </a:pPr>
            <a:r>
              <a:rPr lang="tr-TR" sz="2800" dirty="0" smtClean="0">
                <a:latin typeface="Cambria"/>
                <a:cs typeface="Cambria"/>
              </a:rPr>
              <a:t>Çölde hayatta kalmak için büyük, derin kuyular kazmışlar ve düz çizgiler halinde dizilmiş küçük kulübeler sayesinde iyi organize edilmiş köylerde yaşamışlardır.</a:t>
            </a:r>
          </a:p>
          <a:p>
            <a:pPr>
              <a:buFont typeface="Wingdings" pitchFamily="2" charset="2"/>
              <a:buChar char="v"/>
            </a:pPr>
            <a:r>
              <a:rPr lang="tr-TR" sz="2800" dirty="0" smtClean="0">
                <a:latin typeface="Cambria"/>
                <a:cs typeface="Cambria"/>
              </a:rPr>
              <a:t>Bitki kalıntılarından </a:t>
            </a:r>
            <a:r>
              <a:rPr lang="tr-TR" sz="2800" b="1" dirty="0" smtClean="0">
                <a:latin typeface="Cambria"/>
                <a:cs typeface="Cambria"/>
              </a:rPr>
              <a:t>darı baklagiller (bezelye ve fasulye) ve meyve topladıklarını </a:t>
            </a:r>
            <a:r>
              <a:rPr lang="tr-TR" sz="2800" dirty="0" smtClean="0">
                <a:latin typeface="Cambria"/>
                <a:cs typeface="Cambria"/>
              </a:rPr>
              <a:t>anlamaktayız.</a:t>
            </a:r>
          </a:p>
          <a:p>
            <a:pPr>
              <a:buFont typeface="Wingdings" pitchFamily="2" charset="2"/>
              <a:buChar char="v"/>
            </a:pPr>
            <a:r>
              <a:rPr lang="tr-TR" sz="2800" dirty="0">
                <a:latin typeface="Cambria"/>
                <a:cs typeface="Cambria"/>
              </a:rPr>
              <a:t>Napta G.Ö. 8100-7600civarında muhtemelen çeşitli grupların nemli yaz sezonunda tören ve diğer amaçlar için orada toplanmasıyla </a:t>
            </a:r>
            <a:r>
              <a:rPr lang="tr-TR" sz="2800" b="1" dirty="0">
                <a:latin typeface="Cambria"/>
                <a:cs typeface="Cambria"/>
              </a:rPr>
              <a:t>bölgesel bir tören merkezi</a:t>
            </a:r>
            <a:r>
              <a:rPr lang="tr-TR" sz="2800" dirty="0">
                <a:latin typeface="Cambria"/>
                <a:cs typeface="Cambria"/>
              </a:rPr>
              <a:t> olarak işlemeye başlamıştır.</a:t>
            </a:r>
          </a:p>
          <a:p>
            <a:pPr>
              <a:buFont typeface="Wingdings" pitchFamily="2" charset="2"/>
              <a:buChar char="v"/>
            </a:pPr>
            <a:r>
              <a:rPr lang="tr-TR" sz="2800" dirty="0" err="1" smtClean="0">
                <a:latin typeface="Cambria"/>
                <a:cs typeface="Cambria"/>
              </a:rPr>
              <a:t>Nabta</a:t>
            </a:r>
            <a:r>
              <a:rPr lang="tr-TR" sz="2800" dirty="0" smtClean="0">
                <a:latin typeface="Cambria"/>
                <a:cs typeface="Cambria"/>
              </a:rPr>
              <a:t> </a:t>
            </a:r>
            <a:r>
              <a:rPr lang="tr-TR" sz="2800" dirty="0" err="1">
                <a:latin typeface="Cambria"/>
                <a:cs typeface="Cambria"/>
              </a:rPr>
              <a:t>Playa’daki</a:t>
            </a:r>
            <a:r>
              <a:rPr lang="tr-TR" sz="2800" dirty="0">
                <a:latin typeface="Cambria"/>
                <a:cs typeface="Cambria"/>
              </a:rPr>
              <a:t> bulgular, </a:t>
            </a:r>
            <a:r>
              <a:rPr lang="tr-TR" sz="2800" b="1" dirty="0">
                <a:latin typeface="Cambria"/>
                <a:cs typeface="Cambria"/>
              </a:rPr>
              <a:t>Afrika Neolitiği boyunca karmaşık toplumsal yapının yanı sıra ayrıntılı ve daha önceden tahmin edilemeyen </a:t>
            </a:r>
            <a:r>
              <a:rPr lang="tr-TR" sz="2800" b="1" dirty="0" err="1">
                <a:latin typeface="Cambria"/>
                <a:cs typeface="Cambria"/>
              </a:rPr>
              <a:t>törenselliği</a:t>
            </a:r>
            <a:r>
              <a:rPr lang="tr-TR" sz="2800" b="1" dirty="0">
                <a:latin typeface="Cambria"/>
                <a:cs typeface="Cambria"/>
              </a:rPr>
              <a:t> </a:t>
            </a:r>
            <a:r>
              <a:rPr lang="tr-TR" sz="2800" dirty="0">
                <a:latin typeface="Cambria"/>
                <a:cs typeface="Cambria"/>
              </a:rPr>
              <a:t>de  gösterir</a:t>
            </a:r>
            <a:r>
              <a:rPr lang="tr-TR" dirty="0"/>
              <a:t>.</a:t>
            </a:r>
          </a:p>
          <a:p>
            <a:pPr>
              <a:buFont typeface="Wingdings" pitchFamily="2" charset="2"/>
              <a:buChar char="v"/>
            </a:pPr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041376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39552" y="476672"/>
            <a:ext cx="8229600" cy="980728"/>
          </a:xfrm>
        </p:spPr>
        <p:txBody>
          <a:bodyPr/>
          <a:lstStyle/>
          <a:p>
            <a:r>
              <a:rPr lang="tr-TR" dirty="0" smtClean="0">
                <a:solidFill>
                  <a:srgbClr val="FF0000"/>
                </a:solidFill>
                <a:latin typeface="Cambria"/>
                <a:cs typeface="Cambria"/>
              </a:rPr>
              <a:t>Avrupa ve Asya’da Neolitik</a:t>
            </a:r>
            <a:endParaRPr lang="tr-TR" dirty="0">
              <a:solidFill>
                <a:srgbClr val="FF0000"/>
              </a:solidFill>
              <a:latin typeface="Cambria"/>
              <a:cs typeface="Cambria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785786" y="1988840"/>
            <a:ext cx="8358214" cy="5429264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v"/>
            </a:pPr>
            <a:r>
              <a:rPr lang="tr-TR" sz="2800" b="1" dirty="0" smtClean="0">
                <a:latin typeface="Cambria"/>
                <a:cs typeface="Cambria"/>
              </a:rPr>
              <a:t>G.Ö. 7000’</a:t>
            </a:r>
            <a:r>
              <a:rPr lang="tr-TR" sz="2800" dirty="0" smtClean="0">
                <a:latin typeface="Cambria"/>
                <a:cs typeface="Cambria"/>
              </a:rPr>
              <a:t>e gelindiğinde </a:t>
            </a:r>
            <a:r>
              <a:rPr lang="tr-TR" sz="2800" b="1" dirty="0" smtClean="0">
                <a:latin typeface="Cambria"/>
                <a:cs typeface="Cambria"/>
              </a:rPr>
              <a:t>Yunanistan ve İtalya’da tamamen yerleşik hayata geçmiş tarım köyleri </a:t>
            </a:r>
            <a:r>
              <a:rPr lang="tr-TR" sz="2800" dirty="0" smtClean="0">
                <a:latin typeface="Cambria"/>
                <a:cs typeface="Cambria"/>
              </a:rPr>
              <a:t>oluşmuştur. </a:t>
            </a:r>
            <a:r>
              <a:rPr lang="tr-TR" sz="2800" b="1" dirty="0" smtClean="0">
                <a:latin typeface="Cambria"/>
                <a:cs typeface="Cambria"/>
              </a:rPr>
              <a:t>G.Ö.6000</a:t>
            </a:r>
            <a:r>
              <a:rPr lang="tr-TR" sz="2800" dirty="0" smtClean="0">
                <a:latin typeface="Cambria"/>
                <a:cs typeface="Cambria"/>
              </a:rPr>
              <a:t>’den başlayarak, </a:t>
            </a:r>
            <a:r>
              <a:rPr lang="tr-TR" sz="2800" b="1" dirty="0" smtClean="0">
                <a:latin typeface="Cambria"/>
                <a:cs typeface="Cambria"/>
              </a:rPr>
              <a:t>doğuda Rusya’ya ve batıda Kuzey Fransa’ya kadar tarımı benimsemiş binlerce köy</a:t>
            </a:r>
            <a:r>
              <a:rPr lang="tr-TR" sz="2800" dirty="0" smtClean="0">
                <a:latin typeface="Cambria"/>
                <a:cs typeface="Cambria"/>
              </a:rPr>
              <a:t> ortaya çıkmıştır.</a:t>
            </a:r>
          </a:p>
          <a:p>
            <a:pPr>
              <a:buFont typeface="Wingdings" pitchFamily="2" charset="2"/>
              <a:buChar char="v"/>
            </a:pPr>
            <a:r>
              <a:rPr lang="tr-TR" sz="2800" dirty="0" smtClean="0">
                <a:latin typeface="Cambria"/>
                <a:cs typeface="Cambria"/>
              </a:rPr>
              <a:t>Arkeolojik araştırmalar Pakistan’da evcil keçi, koyun,sığır,buğday ve arpanın erken dönemde gerçekleştiğini onaylamıştır.</a:t>
            </a:r>
          </a:p>
        </p:txBody>
      </p:sp>
    </p:spTree>
    <p:extLst>
      <p:ext uri="{BB962C8B-B14F-4D97-AF65-F5344CB8AC3E}">
        <p14:creationId xmlns:p14="http://schemas.microsoft.com/office/powerpoint/2010/main" val="288880323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pic>
        <p:nvPicPr>
          <p:cNvPr id="4098" name="Picture 2" descr="C:\Users\Alican\Desktop\zeynep-pdr 1\antropoloji\indir (4)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 t="13289" b="13289"/>
          <a:stretch>
            <a:fillRect/>
          </a:stretch>
        </p:blipFill>
        <p:spPr bwMode="auto">
          <a:xfrm>
            <a:off x="5148064" y="3645024"/>
            <a:ext cx="3995936" cy="3212976"/>
          </a:xfrm>
          <a:prstGeom prst="rect">
            <a:avLst/>
          </a:prstGeom>
          <a:noFill/>
        </p:spPr>
      </p:pic>
      <p:pic>
        <p:nvPicPr>
          <p:cNvPr id="4099" name="Picture 3" descr="C:\Users\Alican\Desktop\zeynep-pdr 1\antropoloji\indir (1)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3518330" cy="3933056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3539901" y="908720"/>
            <a:ext cx="5580112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v"/>
            </a:pPr>
            <a:r>
              <a:rPr lang="tr-TR" sz="2800" dirty="0">
                <a:latin typeface="Cambria"/>
                <a:cs typeface="Cambria"/>
              </a:rPr>
              <a:t>Çin </a:t>
            </a:r>
            <a:r>
              <a:rPr lang="tr-TR" sz="2800" dirty="0" smtClean="0">
                <a:latin typeface="Cambria"/>
                <a:cs typeface="Cambria"/>
              </a:rPr>
              <a:t>ise darı </a:t>
            </a:r>
            <a:r>
              <a:rPr lang="tr-TR" sz="2800" dirty="0">
                <a:latin typeface="Cambria"/>
                <a:cs typeface="Cambria"/>
              </a:rPr>
              <a:t>(mısır) ve pirince dayalı tarımı geliştiren dünyanın ilk alanlarından biri olmuştur. </a:t>
            </a:r>
          </a:p>
        </p:txBody>
      </p:sp>
      <p:sp>
        <p:nvSpPr>
          <p:cNvPr id="4" name="TextBox 3"/>
          <p:cNvSpPr txBox="1"/>
          <p:nvPr/>
        </p:nvSpPr>
        <p:spPr>
          <a:xfrm rot="10800000" flipV="1">
            <a:off x="251520" y="4437112"/>
            <a:ext cx="4968552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v"/>
            </a:pPr>
            <a:r>
              <a:rPr lang="tr-TR" sz="2800" dirty="0">
                <a:latin typeface="Cambria"/>
                <a:cs typeface="Cambria"/>
              </a:rPr>
              <a:t>Darı ve pirinç gibi bazı tahıllar bir defadan fazla kez evcilleştirilmiştir.</a:t>
            </a:r>
          </a:p>
        </p:txBody>
      </p:sp>
    </p:spTree>
    <p:extLst>
      <p:ext uri="{BB962C8B-B14F-4D97-AF65-F5344CB8AC3E}">
        <p14:creationId xmlns:p14="http://schemas.microsoft.com/office/powerpoint/2010/main" val="351926598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5 İçerik Yer Tutucusu"/>
          <p:cNvGraphicFramePr>
            <a:graphicFrameLocks noGrp="1"/>
          </p:cNvGraphicFramePr>
          <p:nvPr>
            <p:ph idx="1"/>
          </p:nvPr>
        </p:nvGraphicFramePr>
        <p:xfrm>
          <a:off x="0" y="71413"/>
          <a:ext cx="9143997" cy="6786586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2214546"/>
                <a:gridCol w="4929222"/>
                <a:gridCol w="2000229"/>
              </a:tblGrid>
              <a:tr h="785836">
                <a:tc>
                  <a:txBody>
                    <a:bodyPr/>
                    <a:lstStyle/>
                    <a:p>
                      <a:pPr algn="ctr"/>
                      <a:r>
                        <a:rPr lang="tr-TR" b="1" cap="none" spc="50" dirty="0" smtClean="0">
                          <a:ln w="13500">
                            <a:solidFill>
                              <a:schemeClr val="accent1">
                                <a:shade val="2500"/>
                                <a:alpha val="6500"/>
                              </a:schemeClr>
                            </a:solidFill>
                            <a:prstDash val="solid"/>
                          </a:ln>
                          <a:solidFill>
                            <a:schemeClr val="accent1">
                              <a:tint val="3000"/>
                              <a:alpha val="95000"/>
                            </a:schemeClr>
                          </a:solidFill>
                          <a:effectLst>
                            <a:innerShdw blurRad="50900" dist="38500" dir="13500000">
                              <a:srgbClr val="000000">
                                <a:alpha val="60000"/>
                              </a:srgbClr>
                            </a:innerShdw>
                          </a:effectLst>
                        </a:rPr>
                        <a:t>Dü</a:t>
                      </a:r>
                      <a:r>
                        <a:rPr lang="tr-TR" b="1" i="0" cap="none" spc="50" dirty="0" smtClean="0">
                          <a:ln w="13500">
                            <a:solidFill>
                              <a:schemeClr val="accent1">
                                <a:shade val="2500"/>
                                <a:alpha val="6500"/>
                              </a:schemeClr>
                            </a:solidFill>
                            <a:prstDash val="solid"/>
                          </a:ln>
                          <a:solidFill>
                            <a:schemeClr val="accent1">
                              <a:tint val="3000"/>
                              <a:alpha val="95000"/>
                            </a:schemeClr>
                          </a:solidFill>
                          <a:effectLst>
                            <a:innerShdw blurRad="50900" dist="38500" dir="13500000">
                              <a:srgbClr val="000000">
                                <a:alpha val="60000"/>
                              </a:srgbClr>
                            </a:innerShdw>
                          </a:effectLst>
                        </a:rPr>
                        <a:t>nya</a:t>
                      </a:r>
                      <a:r>
                        <a:rPr lang="tr-TR" b="1" cap="none" spc="50" dirty="0" smtClean="0">
                          <a:ln w="13500">
                            <a:solidFill>
                              <a:schemeClr val="accent1">
                                <a:shade val="2500"/>
                                <a:alpha val="6500"/>
                              </a:schemeClr>
                            </a:solidFill>
                            <a:prstDash val="solid"/>
                          </a:ln>
                          <a:solidFill>
                            <a:schemeClr val="accent1">
                              <a:tint val="3000"/>
                              <a:alpha val="95000"/>
                            </a:schemeClr>
                          </a:solidFill>
                          <a:effectLst>
                            <a:innerShdw blurRad="50900" dist="38500" dir="13500000">
                              <a:srgbClr val="000000">
                                <a:alpha val="60000"/>
                              </a:srgbClr>
                            </a:innerShdw>
                          </a:effectLst>
                        </a:rPr>
                        <a:t> bölgesi</a:t>
                      </a:r>
                      <a:endParaRPr lang="tr-TR" b="1" cap="none" spc="50" dirty="0">
                        <a:ln w="13500">
                          <a:solidFill>
                            <a:schemeClr val="accent1">
                              <a:shade val="2500"/>
                              <a:alpha val="6500"/>
                            </a:schemeClr>
                          </a:solidFill>
                          <a:prstDash val="solid"/>
                        </a:ln>
                        <a:solidFill>
                          <a:schemeClr val="accent1">
                            <a:tint val="3000"/>
                            <a:alpha val="95000"/>
                          </a:schemeClr>
                        </a:solidFill>
                        <a:effectLst>
                          <a:innerShdw blurRad="50900" dist="38500" dir="13500000">
                            <a:srgbClr val="000000">
                              <a:alpha val="60000"/>
                            </a:srgbClr>
                          </a:inn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b="1" cap="none" spc="50" dirty="0" smtClean="0">
                          <a:ln w="13500">
                            <a:solidFill>
                              <a:schemeClr val="accent1">
                                <a:shade val="2500"/>
                                <a:alpha val="6500"/>
                              </a:schemeClr>
                            </a:solidFill>
                            <a:prstDash val="solid"/>
                          </a:ln>
                          <a:solidFill>
                            <a:schemeClr val="accent1">
                              <a:tint val="3000"/>
                              <a:alpha val="95000"/>
                            </a:schemeClr>
                          </a:solidFill>
                          <a:effectLst>
                            <a:innerShdw blurRad="50900" dist="38500" dir="13500000">
                              <a:srgbClr val="000000">
                                <a:alpha val="60000"/>
                              </a:srgbClr>
                            </a:innerShdw>
                          </a:effectLst>
                        </a:rPr>
                        <a:t>Başlıca evcilleştirilmiş bitkiler/hayvanlar</a:t>
                      </a:r>
                      <a:endParaRPr lang="tr-TR" b="1" cap="none" spc="50" dirty="0">
                        <a:ln w="13500">
                          <a:solidFill>
                            <a:schemeClr val="accent1">
                              <a:shade val="2500"/>
                              <a:alpha val="6500"/>
                            </a:schemeClr>
                          </a:solidFill>
                          <a:prstDash val="solid"/>
                        </a:ln>
                        <a:solidFill>
                          <a:schemeClr val="accent1">
                            <a:tint val="3000"/>
                            <a:alpha val="95000"/>
                          </a:schemeClr>
                        </a:solidFill>
                        <a:effectLst>
                          <a:innerShdw blurRad="50900" dist="38500" dir="13500000">
                            <a:srgbClr val="000000">
                              <a:alpha val="60000"/>
                            </a:srgbClr>
                          </a:inn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İlk tarih (G.Ö.)</a:t>
                      </a:r>
                      <a:endParaRPr lang="tr-TR" dirty="0"/>
                    </a:p>
                  </a:txBody>
                  <a:tcPr/>
                </a:tc>
              </a:tr>
              <a:tr h="857250">
                <a:tc>
                  <a:txBody>
                    <a:bodyPr/>
                    <a:lstStyle/>
                    <a:p>
                      <a:r>
                        <a:rPr lang="tr-TR" dirty="0" smtClean="0"/>
                        <a:t>Ortadoğu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Buğday, arpa</a:t>
                      </a:r>
                    </a:p>
                    <a:p>
                      <a:r>
                        <a:rPr lang="tr-TR" dirty="0" smtClean="0"/>
                        <a:t>Koyun,</a:t>
                      </a:r>
                      <a:r>
                        <a:rPr lang="tr-TR" baseline="0" dirty="0" smtClean="0"/>
                        <a:t> keçi, sığır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10.000</a:t>
                      </a:r>
                      <a:endParaRPr lang="tr-TR" dirty="0"/>
                    </a:p>
                  </a:txBody>
                  <a:tcPr/>
                </a:tc>
              </a:tr>
              <a:tr h="857250"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And</a:t>
                      </a:r>
                      <a:r>
                        <a:rPr lang="tr-TR" dirty="0" smtClean="0"/>
                        <a:t> bölgesi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Kabak, patates, </a:t>
                      </a:r>
                      <a:r>
                        <a:rPr lang="tr-TR" dirty="0" err="1" smtClean="0"/>
                        <a:t>kinoa</a:t>
                      </a:r>
                      <a:r>
                        <a:rPr lang="tr-TR" dirty="0" smtClean="0"/>
                        <a:t>,</a:t>
                      </a:r>
                      <a:r>
                        <a:rPr lang="tr-TR" baseline="0" dirty="0" smtClean="0"/>
                        <a:t> fasulye</a:t>
                      </a:r>
                    </a:p>
                    <a:p>
                      <a:r>
                        <a:rPr lang="tr-TR" baseline="0" dirty="0" smtClean="0"/>
                        <a:t>Devegiller (lama alpaka), Gine domuzu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10.000-5.000</a:t>
                      </a:r>
                      <a:endParaRPr lang="tr-TR" dirty="0"/>
                    </a:p>
                  </a:txBody>
                  <a:tcPr/>
                </a:tc>
              </a:tr>
              <a:tr h="857250">
                <a:tc>
                  <a:txBody>
                    <a:bodyPr/>
                    <a:lstStyle/>
                    <a:p>
                      <a:r>
                        <a:rPr lang="tr-TR" dirty="0" smtClean="0"/>
                        <a:t>Güney Çin</a:t>
                      </a:r>
                    </a:p>
                    <a:p>
                      <a:r>
                        <a:rPr lang="tr-TR" sz="1600" dirty="0" smtClean="0"/>
                        <a:t>(</a:t>
                      </a:r>
                      <a:r>
                        <a:rPr lang="tr-TR" sz="1600" dirty="0" err="1" smtClean="0"/>
                        <a:t>Yangtze</a:t>
                      </a:r>
                      <a:r>
                        <a:rPr lang="tr-TR" sz="1600" dirty="0" smtClean="0"/>
                        <a:t> nehri geçişi)</a:t>
                      </a:r>
                      <a:endParaRPr lang="tr-T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Pirinç</a:t>
                      </a:r>
                    </a:p>
                    <a:p>
                      <a:r>
                        <a:rPr lang="tr-TR" dirty="0" smtClean="0"/>
                        <a:t>Manda, köpek, domuz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8.500-6.500</a:t>
                      </a:r>
                      <a:endParaRPr lang="tr-TR" dirty="0"/>
                    </a:p>
                  </a:txBody>
                  <a:tcPr/>
                </a:tc>
              </a:tr>
              <a:tr h="857250">
                <a:tc>
                  <a:txBody>
                    <a:bodyPr/>
                    <a:lstStyle/>
                    <a:p>
                      <a:r>
                        <a:rPr lang="tr-TR" dirty="0" smtClean="0"/>
                        <a:t>Orta</a:t>
                      </a:r>
                      <a:r>
                        <a:rPr lang="tr-TR" baseline="0" dirty="0" smtClean="0"/>
                        <a:t> Amerika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Mısır, fasulye, kabak</a:t>
                      </a:r>
                    </a:p>
                    <a:p>
                      <a:r>
                        <a:rPr lang="tr-TR" dirty="0" smtClean="0"/>
                        <a:t>Köpek, hindi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8.000-4.700</a:t>
                      </a:r>
                      <a:endParaRPr lang="tr-TR" dirty="0"/>
                    </a:p>
                  </a:txBody>
                  <a:tcPr/>
                </a:tc>
              </a:tr>
              <a:tr h="857250">
                <a:tc>
                  <a:txBody>
                    <a:bodyPr/>
                    <a:lstStyle/>
                    <a:p>
                      <a:r>
                        <a:rPr lang="tr-TR" dirty="0" smtClean="0"/>
                        <a:t>Kuzey Çin</a:t>
                      </a:r>
                    </a:p>
                    <a:p>
                      <a:r>
                        <a:rPr lang="tr-TR" dirty="0" smtClean="0"/>
                        <a:t>(</a:t>
                      </a:r>
                      <a:r>
                        <a:rPr lang="tr-TR" sz="1600" dirty="0" smtClean="0"/>
                        <a:t>sarı Nehir)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Darı</a:t>
                      </a:r>
                    </a:p>
                    <a:p>
                      <a:r>
                        <a:rPr lang="tr-TR" dirty="0" smtClean="0"/>
                        <a:t>Köpek, domuz, tavuk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7.500</a:t>
                      </a:r>
                      <a:endParaRPr lang="tr-TR" dirty="0"/>
                    </a:p>
                  </a:txBody>
                  <a:tcPr/>
                </a:tc>
              </a:tr>
              <a:tr h="857250">
                <a:tc>
                  <a:txBody>
                    <a:bodyPr/>
                    <a:lstStyle/>
                    <a:p>
                      <a:r>
                        <a:rPr lang="tr-TR" dirty="0" smtClean="0"/>
                        <a:t>Sahra-altı</a:t>
                      </a:r>
                      <a:r>
                        <a:rPr lang="tr-TR" baseline="0" dirty="0" smtClean="0"/>
                        <a:t> Afrika 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Sudan otu, darı, Afrika pirinci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4.000</a:t>
                      </a:r>
                      <a:endParaRPr lang="tr-TR" dirty="0"/>
                    </a:p>
                  </a:txBody>
                  <a:tcPr/>
                </a:tc>
              </a:tr>
              <a:tr h="857250">
                <a:tc>
                  <a:txBody>
                    <a:bodyPr/>
                    <a:lstStyle/>
                    <a:p>
                      <a:r>
                        <a:rPr lang="tr-TR" dirty="0" smtClean="0"/>
                        <a:t>Doğu ABD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Kazayağı, bataklık mücveri,</a:t>
                      </a:r>
                      <a:r>
                        <a:rPr lang="tr-TR" baseline="0" dirty="0" smtClean="0"/>
                        <a:t> ayçiçeği, kabak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4.500</a:t>
                      </a:r>
                      <a:endParaRPr lang="tr-TR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760526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73857" y="98479"/>
            <a:ext cx="9070145" cy="6513341"/>
          </a:xfrm>
        </p:spPr>
        <p:txBody>
          <a:bodyPr>
            <a:normAutofit lnSpcReduction="10000"/>
          </a:bodyPr>
          <a:lstStyle/>
          <a:p>
            <a:pPr marL="0" indent="0">
              <a:buClr>
                <a:schemeClr val="accent1">
                  <a:lumMod val="75000"/>
                </a:schemeClr>
              </a:buClr>
              <a:buNone/>
            </a:pPr>
            <a:r>
              <a:rPr lang="tr-TR" sz="2800" dirty="0">
                <a:solidFill>
                  <a:srgbClr val="FF0000"/>
                </a:solidFill>
                <a:latin typeface="Cambria"/>
                <a:cs typeface="Cambria"/>
              </a:rPr>
              <a:t>	</a:t>
            </a:r>
            <a:r>
              <a:rPr lang="tr-TR" sz="2800" dirty="0" smtClean="0">
                <a:solidFill>
                  <a:srgbClr val="FF0000"/>
                </a:solidFill>
                <a:latin typeface="Cambria"/>
                <a:cs typeface="Cambria"/>
              </a:rPr>
              <a:t>         </a:t>
            </a:r>
            <a:r>
              <a:rPr lang="tr-TR" sz="3900" dirty="0" err="1" smtClean="0">
                <a:solidFill>
                  <a:srgbClr val="FF0000"/>
                </a:solidFill>
                <a:latin typeface="Cambria"/>
                <a:cs typeface="Cambria"/>
              </a:rPr>
              <a:t>Neolitigin</a:t>
            </a:r>
            <a:r>
              <a:rPr lang="tr-TR" sz="3900" dirty="0" smtClean="0">
                <a:solidFill>
                  <a:srgbClr val="FF0000"/>
                </a:solidFill>
                <a:latin typeface="Cambria"/>
                <a:cs typeface="Cambria"/>
              </a:rPr>
              <a:t> İncelenmesi</a:t>
            </a:r>
            <a:endParaRPr lang="tr-TR" sz="3900" dirty="0">
              <a:solidFill>
                <a:srgbClr val="FF0000"/>
              </a:solidFill>
              <a:latin typeface="Cambria"/>
              <a:cs typeface="Cambria"/>
            </a:endParaRPr>
          </a:p>
          <a:p>
            <a:pPr>
              <a:buClr>
                <a:schemeClr val="accent1">
                  <a:lumMod val="75000"/>
                </a:schemeClr>
              </a:buClr>
              <a:buFont typeface="Wingdings" panose="05000000000000000000" pitchFamily="2" charset="2"/>
              <a:buChar char="v"/>
            </a:pPr>
            <a:r>
              <a:rPr lang="tr-TR" sz="2800" dirty="0" smtClean="0">
                <a:latin typeface="Cambria"/>
                <a:cs typeface="Cambria"/>
              </a:rPr>
              <a:t>Eksiksiz </a:t>
            </a:r>
            <a:r>
              <a:rPr lang="tr-TR" sz="2800" dirty="0">
                <a:latin typeface="Cambria"/>
                <a:cs typeface="Cambria"/>
              </a:rPr>
              <a:t>bir </a:t>
            </a:r>
            <a:r>
              <a:rPr lang="tr-TR" sz="2800" b="1" dirty="0">
                <a:latin typeface="Cambria"/>
                <a:cs typeface="Cambria"/>
              </a:rPr>
              <a:t>Neolitik ekonominin gelişimi yerleşmeyi </a:t>
            </a:r>
            <a:r>
              <a:rPr lang="tr-TR" sz="2800" b="1" dirty="0" smtClean="0">
                <a:latin typeface="Cambria"/>
                <a:cs typeface="Cambria"/>
              </a:rPr>
              <a:t>gerektiriyordu</a:t>
            </a:r>
            <a:r>
              <a:rPr lang="tr-TR" sz="2800" b="1" dirty="0">
                <a:latin typeface="Cambria"/>
                <a:cs typeface="Cambria"/>
              </a:rPr>
              <a:t>.</a:t>
            </a:r>
          </a:p>
          <a:p>
            <a:pPr>
              <a:buClr>
                <a:schemeClr val="accent1">
                  <a:lumMod val="75000"/>
                </a:schemeClr>
              </a:buClr>
              <a:buFont typeface="Wingdings" panose="05000000000000000000" pitchFamily="2" charset="2"/>
              <a:buChar char="v"/>
            </a:pPr>
            <a:r>
              <a:rPr lang="tr-TR" sz="2800" b="1" dirty="0" smtClean="0">
                <a:latin typeface="Cambria"/>
                <a:cs typeface="Cambria"/>
              </a:rPr>
              <a:t>Ortadoğu'nun </a:t>
            </a:r>
            <a:r>
              <a:rPr lang="tr-TR" sz="2800" b="1" dirty="0">
                <a:latin typeface="Cambria"/>
                <a:cs typeface="Cambria"/>
              </a:rPr>
              <a:t>Bereketli </a:t>
            </a:r>
            <a:r>
              <a:rPr lang="tr-TR" sz="2800" b="1" dirty="0" smtClean="0">
                <a:latin typeface="Cambria"/>
                <a:cs typeface="Cambria"/>
              </a:rPr>
              <a:t>Hilali </a:t>
            </a:r>
            <a:r>
              <a:rPr lang="tr-TR" sz="2800" dirty="0">
                <a:latin typeface="Cambria"/>
                <a:cs typeface="Cambria"/>
              </a:rPr>
              <a:t>Neolitik ekonomiyi kurmaya ve yaygınlaştırmaya uygun bir Akdeniz </a:t>
            </a:r>
            <a:r>
              <a:rPr lang="tr-TR" sz="2800" dirty="0" smtClean="0">
                <a:latin typeface="Cambria"/>
                <a:cs typeface="Cambria"/>
              </a:rPr>
              <a:t>iklimine </a:t>
            </a:r>
            <a:r>
              <a:rPr lang="tr-TR" sz="2800" dirty="0">
                <a:latin typeface="Cambria"/>
                <a:cs typeface="Cambria"/>
              </a:rPr>
              <a:t>ve bu tarz türlere sahipti.</a:t>
            </a:r>
          </a:p>
          <a:p>
            <a:pPr>
              <a:buClr>
                <a:schemeClr val="accent1">
                  <a:lumMod val="75000"/>
                </a:schemeClr>
              </a:buClr>
              <a:buFont typeface="Wingdings" panose="05000000000000000000" pitchFamily="2" charset="2"/>
              <a:buChar char="v"/>
            </a:pPr>
            <a:r>
              <a:rPr lang="tr-TR" sz="2800" dirty="0">
                <a:latin typeface="Cambria"/>
                <a:cs typeface="Cambria"/>
              </a:rPr>
              <a:t>Bu türler arasında evcilleştirebilmek için birkaç genetik değişimin gerekli olduğu evcilleştirme süreci kolay olan yabani bitkiler vardı.</a:t>
            </a:r>
          </a:p>
          <a:p>
            <a:pPr>
              <a:buClr>
                <a:schemeClr val="accent1">
                  <a:lumMod val="75000"/>
                </a:schemeClr>
              </a:buClr>
              <a:buFont typeface="Wingdings" panose="05000000000000000000" pitchFamily="2" charset="2"/>
              <a:buChar char="v"/>
            </a:pPr>
            <a:r>
              <a:rPr lang="tr-TR" sz="2800" b="1" dirty="0">
                <a:latin typeface="Cambria"/>
                <a:cs typeface="Cambria"/>
              </a:rPr>
              <a:t>Eksiksiz bir Neolitik ekonomi </a:t>
            </a:r>
            <a:r>
              <a:rPr lang="tr-TR" sz="2800" b="1" dirty="0" smtClean="0">
                <a:latin typeface="Cambria"/>
                <a:cs typeface="Cambria"/>
              </a:rPr>
              <a:t>minimum </a:t>
            </a:r>
            <a:r>
              <a:rPr lang="tr-TR" sz="2800" b="1" dirty="0">
                <a:latin typeface="Cambria"/>
                <a:cs typeface="Cambria"/>
              </a:rPr>
              <a:t>düzeyde besleyici bir evcil grubu gerektirir</a:t>
            </a:r>
            <a:r>
              <a:rPr lang="tr-TR" sz="2800" dirty="0" smtClean="0">
                <a:latin typeface="Cambria"/>
                <a:cs typeface="Cambria"/>
              </a:rPr>
              <a:t>. Bazı </a:t>
            </a:r>
            <a:r>
              <a:rPr lang="tr-TR" sz="2800" dirty="0">
                <a:latin typeface="Cambria"/>
                <a:cs typeface="Cambria"/>
              </a:rPr>
              <a:t>dünya bölgeleri özellikle Kuzey Amerika bağımsız bir şekilde evcilleştirmeyi keşfedebilmiş fakat bitki ve hayvan mevcudunun azlığından Neolitik ekonomiyi sürdürememişlerdir.</a:t>
            </a:r>
          </a:p>
          <a:p>
            <a:pPr>
              <a:buClr>
                <a:schemeClr val="accent1">
                  <a:lumMod val="75000"/>
                </a:schemeClr>
              </a:buClr>
              <a:buFont typeface="Wingdings" panose="05000000000000000000" pitchFamily="2" charset="2"/>
              <a:buChar char="v"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336804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-4697" y="1268760"/>
            <a:ext cx="9144000" cy="6858000"/>
          </a:xfrm>
        </p:spPr>
        <p:txBody>
          <a:bodyPr>
            <a:normAutofit/>
          </a:bodyPr>
          <a:lstStyle/>
          <a:p>
            <a:pPr>
              <a:buClr>
                <a:schemeClr val="accent1">
                  <a:lumMod val="75000"/>
                </a:schemeClr>
              </a:buClr>
              <a:buFont typeface="Wingdings" panose="05000000000000000000" pitchFamily="2" charset="2"/>
              <a:buChar char="v"/>
            </a:pPr>
            <a:r>
              <a:rPr lang="tr-TR" sz="2800" b="1" dirty="0">
                <a:latin typeface="Cambria"/>
                <a:cs typeface="Cambria"/>
              </a:rPr>
              <a:t>Dünyada evcilleştirilebilen 14 hayvandan 13ü </a:t>
            </a:r>
            <a:r>
              <a:rPr lang="tr-TR" sz="2800" b="1" dirty="0" smtClean="0">
                <a:latin typeface="Cambria"/>
                <a:cs typeface="Cambria"/>
              </a:rPr>
              <a:t>Avrasya'dan </a:t>
            </a:r>
            <a:r>
              <a:rPr lang="tr-TR" sz="2800" b="1" dirty="0">
                <a:latin typeface="Cambria"/>
                <a:cs typeface="Cambria"/>
              </a:rPr>
              <a:t>sadece bir </a:t>
            </a:r>
            <a:r>
              <a:rPr lang="tr-TR" sz="2800" b="1" dirty="0" smtClean="0">
                <a:latin typeface="Cambria"/>
                <a:cs typeface="Cambria"/>
              </a:rPr>
              <a:t>tanesi (</a:t>
            </a:r>
            <a:r>
              <a:rPr lang="tr-TR" sz="2800" b="1" dirty="0">
                <a:latin typeface="Cambria"/>
                <a:cs typeface="Cambria"/>
              </a:rPr>
              <a:t>lama) Güney </a:t>
            </a:r>
            <a:r>
              <a:rPr lang="tr-TR" sz="2800" b="1" dirty="0" smtClean="0">
                <a:latin typeface="Cambria"/>
                <a:cs typeface="Cambria"/>
              </a:rPr>
              <a:t>Amerika'dandır.</a:t>
            </a:r>
          </a:p>
          <a:p>
            <a:pPr marL="0" indent="0">
              <a:buClr>
                <a:schemeClr val="accent1">
                  <a:lumMod val="75000"/>
                </a:schemeClr>
              </a:buClr>
              <a:buNone/>
            </a:pPr>
            <a:endParaRPr lang="tr-TR" sz="2800" b="1" dirty="0">
              <a:latin typeface="Cambria"/>
              <a:cs typeface="Cambria"/>
            </a:endParaRPr>
          </a:p>
          <a:p>
            <a:pPr>
              <a:buClr>
                <a:schemeClr val="accent1">
                  <a:lumMod val="75000"/>
                </a:schemeClr>
              </a:buClr>
              <a:buFont typeface="Wingdings" panose="05000000000000000000" pitchFamily="2" charset="2"/>
              <a:buChar char="v"/>
            </a:pPr>
            <a:r>
              <a:rPr lang="tr-TR" sz="2800" dirty="0">
                <a:latin typeface="Cambria"/>
                <a:cs typeface="Cambria"/>
              </a:rPr>
              <a:t>Büyük hayvan </a:t>
            </a:r>
            <a:r>
              <a:rPr lang="tr-TR" sz="2800" dirty="0" smtClean="0">
                <a:latin typeface="Cambria"/>
                <a:cs typeface="Cambria"/>
              </a:rPr>
              <a:t>türlerinin çoğunun (</a:t>
            </a:r>
            <a:r>
              <a:rPr lang="tr-TR" sz="2800" dirty="0">
                <a:latin typeface="Cambria"/>
                <a:cs typeface="Cambria"/>
              </a:rPr>
              <a:t>148 iri türden 134ü</a:t>
            </a:r>
            <a:r>
              <a:rPr lang="tr-TR" sz="2800" dirty="0" smtClean="0">
                <a:latin typeface="Cambria"/>
                <a:cs typeface="Cambria"/>
              </a:rPr>
              <a:t>) neden evcilleştirilememesinin nedenleri:</a:t>
            </a:r>
            <a:endParaRPr lang="tr-TR" sz="2800" dirty="0">
              <a:latin typeface="Cambria"/>
              <a:cs typeface="Cambria"/>
            </a:endParaRPr>
          </a:p>
        </p:txBody>
      </p:sp>
    </p:spTree>
    <p:extLst>
      <p:ext uri="{BB962C8B-B14F-4D97-AF65-F5344CB8AC3E}">
        <p14:creationId xmlns:p14="http://schemas.microsoft.com/office/powerpoint/2010/main" val="25029867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476673"/>
            <a:ext cx="8229600" cy="618189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b="1" dirty="0" smtClean="0">
                <a:latin typeface="Cambria"/>
                <a:cs typeface="Cambria"/>
              </a:rPr>
              <a:t>1- Hayvanın </a:t>
            </a:r>
            <a:r>
              <a:rPr lang="tr-TR" b="1" dirty="0">
                <a:latin typeface="Cambria"/>
                <a:cs typeface="Cambria"/>
              </a:rPr>
              <a:t>sosyal yapısı</a:t>
            </a:r>
            <a:r>
              <a:rPr lang="tr-TR" dirty="0">
                <a:latin typeface="Cambria"/>
                <a:cs typeface="Cambria"/>
              </a:rPr>
              <a:t>; Evcilleştirmenin en kolay olduğu hayvanlar hiyerarşinin olduğu sürülerde yaşarlar. Egemenlik ilişkilerine alışık olduklarından insanların hiyerarşide üstün konuma gelmelerine izin verirler</a:t>
            </a:r>
            <a:r>
              <a:rPr lang="tr-TR" dirty="0" smtClean="0">
                <a:latin typeface="Cambria"/>
                <a:cs typeface="Cambria"/>
              </a:rPr>
              <a:t>.</a:t>
            </a:r>
          </a:p>
          <a:p>
            <a:pPr marL="0" indent="0">
              <a:buNone/>
            </a:pPr>
            <a:r>
              <a:rPr lang="tr-TR" b="1" dirty="0" smtClean="0">
                <a:latin typeface="Cambria"/>
                <a:cs typeface="Cambria"/>
              </a:rPr>
              <a:t>2- Vahşi hayvanın yaşadığı ortamı diğerleriyle paylaşıp paylaşmadığı</a:t>
            </a:r>
            <a:r>
              <a:rPr lang="tr-TR" dirty="0" smtClean="0">
                <a:latin typeface="Cambria"/>
                <a:cs typeface="Cambria"/>
              </a:rPr>
              <a:t>; Özel bölgeleri olan hayvanları (örneğin gergedan, Afrika antilobu) kontrol etmek bölgelerini diğerleriyle paylaşanları kontrol etmekten daha zordur.</a:t>
            </a:r>
          </a:p>
          <a:p>
            <a:pPr marL="0" indent="0">
              <a:buNone/>
            </a:pPr>
            <a:endParaRPr lang="tr-TR" dirty="0">
              <a:latin typeface="Cambria"/>
              <a:cs typeface="Cambria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023528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39552" y="62068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tr-TR" b="1" dirty="0" err="1" smtClean="0">
                <a:solidFill>
                  <a:srgbClr val="FF0000"/>
                </a:solidFill>
                <a:latin typeface="Cambria"/>
                <a:cs typeface="Cambria"/>
              </a:rPr>
              <a:t>Mezolitik</a:t>
            </a:r>
            <a:r>
              <a:rPr lang="tr-TR" b="1" dirty="0" smtClean="0">
                <a:solidFill>
                  <a:srgbClr val="FF0000"/>
                </a:solidFill>
                <a:latin typeface="Cambria"/>
                <a:cs typeface="Cambria"/>
              </a:rPr>
              <a:t> Dönem </a:t>
            </a:r>
            <a:br>
              <a:rPr lang="tr-TR" b="1" dirty="0" smtClean="0">
                <a:solidFill>
                  <a:srgbClr val="FF0000"/>
                </a:solidFill>
                <a:latin typeface="Cambria"/>
                <a:cs typeface="Cambria"/>
              </a:rPr>
            </a:br>
            <a:r>
              <a:rPr lang="tr-TR" sz="3600" b="1" dirty="0" smtClean="0">
                <a:solidFill>
                  <a:srgbClr val="FF0000"/>
                </a:solidFill>
                <a:latin typeface="Cambria"/>
                <a:cs typeface="Cambria"/>
              </a:rPr>
              <a:t>(G.Ö 14.000-10.000)</a:t>
            </a:r>
            <a:endParaRPr lang="tr-TR" sz="3600" b="1" dirty="0">
              <a:solidFill>
                <a:srgbClr val="FF0000"/>
              </a:solidFill>
              <a:latin typeface="Cambria"/>
              <a:cs typeface="Cambria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51520" y="2060848"/>
            <a:ext cx="8640960" cy="5355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buFontTx/>
              <a:buChar char="-"/>
            </a:pPr>
            <a:r>
              <a:rPr lang="en-US" sz="3600" b="1" dirty="0" smtClean="0">
                <a:latin typeface="Cambria"/>
                <a:cs typeface="Cambria"/>
              </a:rPr>
              <a:t>Buzulların </a:t>
            </a:r>
            <a:r>
              <a:rPr lang="en-US" sz="3600" b="1" dirty="0" err="1" smtClean="0">
                <a:latin typeface="Cambria"/>
                <a:cs typeface="Cambria"/>
              </a:rPr>
              <a:t>erimeye</a:t>
            </a:r>
            <a:r>
              <a:rPr lang="en-US" sz="3600" b="1" dirty="0" smtClean="0">
                <a:latin typeface="Cambria"/>
                <a:cs typeface="Cambria"/>
              </a:rPr>
              <a:t> </a:t>
            </a:r>
            <a:r>
              <a:rPr lang="en-US" sz="3600" dirty="0" err="1" smtClean="0">
                <a:latin typeface="Cambria"/>
                <a:cs typeface="Cambria"/>
              </a:rPr>
              <a:t>başladığı</a:t>
            </a:r>
            <a:r>
              <a:rPr lang="en-US" sz="3600" dirty="0" smtClean="0">
                <a:latin typeface="Cambria"/>
                <a:cs typeface="Cambria"/>
              </a:rPr>
              <a:t>,</a:t>
            </a:r>
          </a:p>
          <a:p>
            <a:pPr marL="571500" indent="-571500">
              <a:buFontTx/>
              <a:buChar char="-"/>
            </a:pPr>
            <a:r>
              <a:rPr lang="en-US" sz="3600" b="1" dirty="0" err="1" smtClean="0">
                <a:latin typeface="Cambria"/>
                <a:cs typeface="Cambria"/>
              </a:rPr>
              <a:t>Günümüz</a:t>
            </a:r>
            <a:r>
              <a:rPr lang="en-US" sz="3600" b="1" dirty="0" smtClean="0">
                <a:latin typeface="Cambria"/>
                <a:cs typeface="Cambria"/>
              </a:rPr>
              <a:t> </a:t>
            </a:r>
            <a:r>
              <a:rPr lang="en-US" sz="3600" b="1" dirty="0" err="1" smtClean="0">
                <a:latin typeface="Cambria"/>
                <a:cs typeface="Cambria"/>
              </a:rPr>
              <a:t>iklim</a:t>
            </a:r>
            <a:r>
              <a:rPr lang="en-US" sz="3600" b="1" dirty="0" smtClean="0">
                <a:latin typeface="Cambria"/>
                <a:cs typeface="Cambria"/>
              </a:rPr>
              <a:t> </a:t>
            </a:r>
            <a:r>
              <a:rPr lang="en-US" sz="3600" b="1" dirty="0" err="1" smtClean="0">
                <a:latin typeface="Cambria"/>
                <a:cs typeface="Cambria"/>
              </a:rPr>
              <a:t>şartları</a:t>
            </a:r>
            <a:r>
              <a:rPr lang="en-US" sz="3600" dirty="0" err="1" smtClean="0">
                <a:latin typeface="Cambria"/>
                <a:cs typeface="Cambria"/>
              </a:rPr>
              <a:t>nın</a:t>
            </a:r>
            <a:r>
              <a:rPr lang="en-US" sz="3600" dirty="0" smtClean="0">
                <a:latin typeface="Cambria"/>
                <a:cs typeface="Cambria"/>
              </a:rPr>
              <a:t> </a:t>
            </a:r>
            <a:r>
              <a:rPr lang="en-US" sz="3600" dirty="0" err="1" smtClean="0">
                <a:latin typeface="Cambria"/>
                <a:cs typeface="Cambria"/>
              </a:rPr>
              <a:t>ortaya</a:t>
            </a:r>
            <a:r>
              <a:rPr lang="en-US" sz="3600" dirty="0" smtClean="0">
                <a:latin typeface="Cambria"/>
                <a:cs typeface="Cambria"/>
              </a:rPr>
              <a:t> </a:t>
            </a:r>
            <a:r>
              <a:rPr lang="en-US" sz="3600" dirty="0" err="1" smtClean="0">
                <a:latin typeface="Cambria"/>
                <a:cs typeface="Cambria"/>
              </a:rPr>
              <a:t>çıktığı</a:t>
            </a:r>
            <a:r>
              <a:rPr lang="en-US" sz="3600" dirty="0" smtClean="0">
                <a:latin typeface="Cambria"/>
                <a:cs typeface="Cambria"/>
              </a:rPr>
              <a:t>,</a:t>
            </a:r>
          </a:p>
          <a:p>
            <a:pPr marL="571500" indent="-571500">
              <a:buFontTx/>
              <a:buChar char="-"/>
            </a:pPr>
            <a:r>
              <a:rPr lang="en-US" sz="3600" dirty="0" err="1" smtClean="0">
                <a:latin typeface="Cambria"/>
                <a:cs typeface="Cambria"/>
              </a:rPr>
              <a:t>Avcılık</a:t>
            </a:r>
            <a:r>
              <a:rPr lang="en-US" sz="3600" dirty="0" smtClean="0">
                <a:latin typeface="Cambria"/>
                <a:cs typeface="Cambria"/>
              </a:rPr>
              <a:t> </a:t>
            </a:r>
            <a:r>
              <a:rPr lang="en-US" sz="3600" dirty="0" err="1" smtClean="0">
                <a:latin typeface="Cambria"/>
                <a:cs typeface="Cambria"/>
              </a:rPr>
              <a:t>ve</a:t>
            </a:r>
            <a:r>
              <a:rPr lang="en-US" sz="3600" dirty="0" smtClean="0">
                <a:latin typeface="Cambria"/>
                <a:cs typeface="Cambria"/>
              </a:rPr>
              <a:t> </a:t>
            </a:r>
            <a:r>
              <a:rPr lang="en-US" sz="3600" dirty="0" err="1" smtClean="0">
                <a:latin typeface="Cambria"/>
                <a:cs typeface="Cambria"/>
              </a:rPr>
              <a:t>toplayıcılıktan</a:t>
            </a:r>
            <a:r>
              <a:rPr lang="en-US" sz="3600" dirty="0" smtClean="0">
                <a:latin typeface="Cambria"/>
                <a:cs typeface="Cambria"/>
              </a:rPr>
              <a:t>, </a:t>
            </a:r>
            <a:r>
              <a:rPr lang="en-US" sz="3600" b="1" dirty="0" err="1" smtClean="0">
                <a:latin typeface="Cambria"/>
                <a:cs typeface="Cambria"/>
              </a:rPr>
              <a:t>hayvan</a:t>
            </a:r>
            <a:r>
              <a:rPr lang="en-US" sz="3600" b="1" dirty="0" smtClean="0">
                <a:latin typeface="Cambria"/>
                <a:cs typeface="Cambria"/>
              </a:rPr>
              <a:t> </a:t>
            </a:r>
            <a:r>
              <a:rPr lang="en-US" sz="3600" b="1" dirty="0" err="1" smtClean="0">
                <a:latin typeface="Cambria"/>
                <a:cs typeface="Cambria"/>
              </a:rPr>
              <a:t>ve</a:t>
            </a:r>
            <a:r>
              <a:rPr lang="en-US" sz="3600" b="1" dirty="0" smtClean="0">
                <a:latin typeface="Cambria"/>
                <a:cs typeface="Cambria"/>
              </a:rPr>
              <a:t> </a:t>
            </a:r>
            <a:r>
              <a:rPr lang="en-US" sz="3600" b="1" dirty="0" err="1" smtClean="0">
                <a:latin typeface="Cambria"/>
                <a:cs typeface="Cambria"/>
              </a:rPr>
              <a:t>besin</a:t>
            </a:r>
            <a:r>
              <a:rPr lang="en-US" sz="3600" b="1" dirty="0" smtClean="0">
                <a:latin typeface="Cambria"/>
                <a:cs typeface="Cambria"/>
              </a:rPr>
              <a:t> </a:t>
            </a:r>
            <a:r>
              <a:rPr lang="en-US" sz="3600" b="1" dirty="0" err="1" smtClean="0">
                <a:latin typeface="Cambria"/>
                <a:cs typeface="Cambria"/>
              </a:rPr>
              <a:t>üretimin</a:t>
            </a:r>
            <a:r>
              <a:rPr lang="en-US" sz="3600" b="1" dirty="0" smtClean="0">
                <a:latin typeface="Cambria"/>
                <a:cs typeface="Cambria"/>
              </a:rPr>
              <a:t> </a:t>
            </a:r>
            <a:r>
              <a:rPr lang="en-US" sz="3600" b="1" dirty="0" err="1" smtClean="0">
                <a:latin typeface="Cambria"/>
                <a:cs typeface="Cambria"/>
              </a:rPr>
              <a:t>kontrollü</a:t>
            </a:r>
            <a:r>
              <a:rPr lang="en-US" sz="3600" b="1" dirty="0" smtClean="0">
                <a:latin typeface="Cambria"/>
                <a:cs typeface="Cambria"/>
              </a:rPr>
              <a:t> </a:t>
            </a:r>
            <a:r>
              <a:rPr lang="en-US" sz="3600" b="1" dirty="0" err="1" smtClean="0">
                <a:latin typeface="Cambria"/>
                <a:cs typeface="Cambria"/>
              </a:rPr>
              <a:t>biçimde</a:t>
            </a:r>
            <a:r>
              <a:rPr lang="en-US" sz="3600" b="1" dirty="0" smtClean="0">
                <a:latin typeface="Cambria"/>
                <a:cs typeface="Cambria"/>
              </a:rPr>
              <a:t> </a:t>
            </a:r>
            <a:r>
              <a:rPr lang="en-US" sz="3600" b="1" dirty="0" err="1" smtClean="0">
                <a:latin typeface="Cambria"/>
                <a:cs typeface="Cambria"/>
              </a:rPr>
              <a:t>yapılmaya</a:t>
            </a:r>
            <a:r>
              <a:rPr lang="en-US" sz="3600" b="1" dirty="0" smtClean="0">
                <a:latin typeface="Cambria"/>
                <a:cs typeface="Cambria"/>
              </a:rPr>
              <a:t> </a:t>
            </a:r>
            <a:r>
              <a:rPr lang="en-US" sz="3600" b="1" dirty="0" err="1" smtClean="0">
                <a:latin typeface="Cambria"/>
                <a:cs typeface="Cambria"/>
              </a:rPr>
              <a:t>başlandığı</a:t>
            </a:r>
            <a:r>
              <a:rPr lang="en-US" sz="3600" b="1" dirty="0">
                <a:latin typeface="Cambria"/>
                <a:cs typeface="Cambria"/>
              </a:rPr>
              <a:t> </a:t>
            </a:r>
            <a:r>
              <a:rPr lang="en-US" sz="3600" dirty="0" err="1" smtClean="0">
                <a:latin typeface="Cambria"/>
                <a:cs typeface="Cambria"/>
              </a:rPr>
              <a:t>dönemdir</a:t>
            </a:r>
            <a:r>
              <a:rPr lang="en-US" sz="3600" dirty="0" smtClean="0">
                <a:latin typeface="Cambria"/>
                <a:cs typeface="Cambria"/>
              </a:rPr>
              <a:t>.</a:t>
            </a:r>
          </a:p>
          <a:p>
            <a:pPr marL="571500" indent="-571500">
              <a:buFontTx/>
              <a:buChar char="-"/>
            </a:pPr>
            <a:r>
              <a:rPr lang="en-US" sz="3600" dirty="0" err="1" smtClean="0">
                <a:latin typeface="Cambria"/>
                <a:cs typeface="Cambria"/>
              </a:rPr>
              <a:t>Orta</a:t>
            </a:r>
            <a:r>
              <a:rPr lang="en-US" sz="3600" dirty="0" smtClean="0">
                <a:latin typeface="Cambria"/>
                <a:cs typeface="Cambria"/>
              </a:rPr>
              <a:t> </a:t>
            </a:r>
            <a:r>
              <a:rPr lang="en-US" sz="3600" dirty="0" err="1" smtClean="0">
                <a:latin typeface="Cambria"/>
                <a:cs typeface="Cambria"/>
              </a:rPr>
              <a:t>Taş</a:t>
            </a:r>
            <a:r>
              <a:rPr lang="en-US" sz="3600" dirty="0" smtClean="0">
                <a:latin typeface="Cambria"/>
                <a:cs typeface="Cambria"/>
              </a:rPr>
              <a:t> </a:t>
            </a:r>
            <a:r>
              <a:rPr lang="en-US" sz="3600" dirty="0" err="1" smtClean="0">
                <a:latin typeface="Cambria"/>
                <a:cs typeface="Cambria"/>
              </a:rPr>
              <a:t>Devri</a:t>
            </a:r>
            <a:r>
              <a:rPr lang="en-US" sz="3600" dirty="0" smtClean="0">
                <a:latin typeface="Cambria"/>
                <a:cs typeface="Cambria"/>
              </a:rPr>
              <a:t> </a:t>
            </a:r>
            <a:r>
              <a:rPr lang="en-US" sz="3600" dirty="0" err="1" smtClean="0">
                <a:latin typeface="Cambria"/>
                <a:cs typeface="Cambria"/>
              </a:rPr>
              <a:t>olarak</a:t>
            </a:r>
            <a:r>
              <a:rPr lang="en-US" sz="3600" dirty="0" smtClean="0">
                <a:latin typeface="Cambria"/>
                <a:cs typeface="Cambria"/>
              </a:rPr>
              <a:t> da </a:t>
            </a:r>
            <a:r>
              <a:rPr lang="en-US" sz="3600" dirty="0" err="1" smtClean="0">
                <a:latin typeface="Cambria"/>
                <a:cs typeface="Cambria"/>
              </a:rPr>
              <a:t>bilinir</a:t>
            </a:r>
            <a:r>
              <a:rPr lang="en-US" sz="3600" dirty="0" smtClean="0">
                <a:latin typeface="Cambria"/>
                <a:cs typeface="Cambria"/>
              </a:rPr>
              <a:t>.</a:t>
            </a:r>
          </a:p>
          <a:p>
            <a:pPr marL="571500" indent="-571500">
              <a:buFontTx/>
              <a:buChar char="-"/>
            </a:pPr>
            <a:endParaRPr lang="en-US" sz="3600" dirty="0" smtClean="0"/>
          </a:p>
          <a:p>
            <a:pPr marL="571500" indent="-571500">
              <a:buFontTx/>
              <a:buChar char="-"/>
            </a:pPr>
            <a:endParaRPr lang="en-US" sz="3600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031160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99592" y="332656"/>
            <a:ext cx="6837527" cy="1293028"/>
          </a:xfrm>
        </p:spPr>
        <p:txBody>
          <a:bodyPr>
            <a:normAutofit fontScale="90000"/>
          </a:bodyPr>
          <a:lstStyle/>
          <a:p>
            <a:pPr algn="ctr"/>
            <a:r>
              <a:rPr lang="tr-TR" b="1" dirty="0" smtClean="0">
                <a:solidFill>
                  <a:srgbClr val="FF0000"/>
                </a:solidFill>
              </a:rPr>
              <a:t>Besin Üreticiliğinin Coğrafi Yayılımı</a:t>
            </a:r>
            <a:endParaRPr lang="tr-TR" b="1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-13996" y="1628800"/>
            <a:ext cx="9031459" cy="5690382"/>
          </a:xfrm>
        </p:spPr>
        <p:txBody>
          <a:bodyPr>
            <a:normAutofit/>
          </a:bodyPr>
          <a:lstStyle/>
          <a:p>
            <a:pPr>
              <a:buClr>
                <a:schemeClr val="accent1">
                  <a:lumMod val="75000"/>
                </a:schemeClr>
              </a:buClr>
              <a:buFont typeface="Wingdings" panose="05000000000000000000" pitchFamily="2" charset="2"/>
              <a:buChar char="v"/>
            </a:pPr>
            <a:r>
              <a:rPr lang="tr-TR" sz="2400" dirty="0">
                <a:latin typeface="Cambria"/>
                <a:cs typeface="Cambria"/>
              </a:rPr>
              <a:t>Avrasya’daki tahılların çoğu sadece bir kereliğine evcilleştirilmiş ve bunlar doğudan batıya doğru hızla yayılmışlardır.</a:t>
            </a:r>
          </a:p>
          <a:p>
            <a:pPr>
              <a:buClr>
                <a:schemeClr val="accent1">
                  <a:lumMod val="75000"/>
                </a:schemeClr>
              </a:buClr>
              <a:buFont typeface="Wingdings" panose="05000000000000000000" pitchFamily="2" charset="2"/>
              <a:buChar char="v"/>
            </a:pPr>
            <a:r>
              <a:rPr lang="tr-TR" sz="2400" dirty="0">
                <a:latin typeface="Cambria"/>
                <a:cs typeface="Cambria"/>
              </a:rPr>
              <a:t>İlk evciller </a:t>
            </a:r>
            <a:r>
              <a:rPr lang="tr-TR" sz="2400" dirty="0" smtClean="0">
                <a:latin typeface="Cambria"/>
                <a:cs typeface="Cambria"/>
              </a:rPr>
              <a:t>Ortadoğu'dan Mısır’a Kuzey Afrika'ya Avrupa'ya Hindistan'a </a:t>
            </a:r>
            <a:r>
              <a:rPr lang="tr-TR" sz="2400" dirty="0">
                <a:latin typeface="Cambria"/>
                <a:cs typeface="Cambria"/>
              </a:rPr>
              <a:t>ve nihayetinde </a:t>
            </a:r>
            <a:r>
              <a:rPr lang="tr-TR" sz="2400" dirty="0" smtClean="0">
                <a:latin typeface="Cambria"/>
                <a:cs typeface="Cambria"/>
              </a:rPr>
              <a:t>Çin’e </a:t>
            </a:r>
            <a:r>
              <a:rPr lang="tr-TR" sz="2400" dirty="0">
                <a:latin typeface="Cambria"/>
                <a:cs typeface="Cambria"/>
              </a:rPr>
              <a:t>kadar varmıştır.</a:t>
            </a:r>
          </a:p>
          <a:p>
            <a:pPr>
              <a:buClr>
                <a:schemeClr val="accent1">
                  <a:lumMod val="75000"/>
                </a:schemeClr>
              </a:buClr>
              <a:buFont typeface="Wingdings" panose="05000000000000000000" pitchFamily="2" charset="2"/>
              <a:buChar char="v"/>
            </a:pPr>
            <a:r>
              <a:rPr lang="tr-TR" sz="2400" dirty="0">
                <a:latin typeface="Cambria"/>
                <a:cs typeface="Cambria"/>
              </a:rPr>
              <a:t>Buna karşın </a:t>
            </a:r>
            <a:r>
              <a:rPr lang="tr-TR" sz="2400" dirty="0" smtClean="0">
                <a:latin typeface="Cambria"/>
                <a:cs typeface="Cambria"/>
              </a:rPr>
              <a:t>Amerika'da </a:t>
            </a:r>
            <a:r>
              <a:rPr lang="tr-TR" sz="2400" dirty="0">
                <a:latin typeface="Cambria"/>
                <a:cs typeface="Cambria"/>
              </a:rPr>
              <a:t>evcilleştirilen türlerin yayılımı daha sınırlı olmuştur.</a:t>
            </a:r>
          </a:p>
          <a:p>
            <a:pPr>
              <a:buClr>
                <a:schemeClr val="accent1">
                  <a:lumMod val="75000"/>
                </a:schemeClr>
              </a:buClr>
              <a:buFont typeface="Wingdings" panose="05000000000000000000" pitchFamily="2" charset="2"/>
              <a:buChar char="v"/>
            </a:pPr>
            <a:r>
              <a:rPr lang="tr-TR" sz="2400" dirty="0">
                <a:latin typeface="Cambria"/>
                <a:cs typeface="Cambria"/>
              </a:rPr>
              <a:t>Eski dünyada </a:t>
            </a:r>
            <a:r>
              <a:rPr lang="tr-TR" sz="2400" dirty="0" smtClean="0">
                <a:latin typeface="Cambria"/>
                <a:cs typeface="Cambria"/>
              </a:rPr>
              <a:t>Ortadoğu </a:t>
            </a:r>
            <a:r>
              <a:rPr lang="tr-TR" sz="2400" dirty="0">
                <a:latin typeface="Cambria"/>
                <a:cs typeface="Cambria"/>
              </a:rPr>
              <a:t>ürünlerinin güneye Afrika içlerine doğru yayılması nihayetinde iklimsel nedenlerle durmuştur.</a:t>
            </a:r>
          </a:p>
          <a:p>
            <a:pPr>
              <a:buClr>
                <a:schemeClr val="accent1">
                  <a:lumMod val="75000"/>
                </a:schemeClr>
              </a:buClr>
              <a:buFont typeface="Wingdings" panose="05000000000000000000" pitchFamily="2" charset="2"/>
              <a:buChar char="v"/>
            </a:pPr>
            <a:r>
              <a:rPr lang="tr-TR" sz="2400" dirty="0" err="1">
                <a:latin typeface="Cambria"/>
                <a:cs typeface="Cambria"/>
              </a:rPr>
              <a:t>Örnegin</a:t>
            </a:r>
            <a:r>
              <a:rPr lang="tr-TR" sz="2400" dirty="0">
                <a:latin typeface="Cambria"/>
                <a:cs typeface="Cambria"/>
              </a:rPr>
              <a:t> şimdiki Amerika birleşik Devletlerinin olduğu bölgede tarımın doğu batı yönünde yayılması </a:t>
            </a:r>
            <a:r>
              <a:rPr lang="tr-TR" sz="2400" dirty="0" smtClean="0">
                <a:latin typeface="Cambria"/>
                <a:cs typeface="Cambria"/>
              </a:rPr>
              <a:t>Texas'ın </a:t>
            </a:r>
            <a:r>
              <a:rPr lang="tr-TR" sz="2400" dirty="0">
                <a:latin typeface="Cambria"/>
                <a:cs typeface="Cambria"/>
              </a:rPr>
              <a:t>kuru iklimi sebebiyle yavaşlamıştır.</a:t>
            </a:r>
          </a:p>
        </p:txBody>
      </p:sp>
    </p:spTree>
    <p:extLst>
      <p:ext uri="{BB962C8B-B14F-4D97-AF65-F5344CB8AC3E}">
        <p14:creationId xmlns:p14="http://schemas.microsoft.com/office/powerpoint/2010/main" val="24790754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214282" y="145395"/>
            <a:ext cx="8929718" cy="1293028"/>
          </a:xfrm>
        </p:spPr>
        <p:txBody>
          <a:bodyPr>
            <a:noAutofit/>
          </a:bodyPr>
          <a:lstStyle/>
          <a:p>
            <a:r>
              <a:rPr lang="tr-TR" sz="3600" b="1" dirty="0">
                <a:solidFill>
                  <a:srgbClr val="FF0000"/>
                </a:solidFill>
                <a:latin typeface="Cambria"/>
                <a:cs typeface="Cambria"/>
              </a:rPr>
              <a:t>BESİN ÜRETİCİLİGİNİN </a:t>
            </a:r>
            <a:r>
              <a:rPr lang="tr-TR" sz="3600" b="1" dirty="0" smtClean="0">
                <a:solidFill>
                  <a:srgbClr val="FF0000"/>
                </a:solidFill>
                <a:latin typeface="Cambria"/>
                <a:cs typeface="Cambria"/>
              </a:rPr>
              <a:t/>
            </a:r>
            <a:br>
              <a:rPr lang="tr-TR" sz="3600" b="1" dirty="0" smtClean="0">
                <a:solidFill>
                  <a:srgbClr val="FF0000"/>
                </a:solidFill>
                <a:latin typeface="Cambria"/>
                <a:cs typeface="Cambria"/>
              </a:rPr>
            </a:br>
            <a:r>
              <a:rPr lang="tr-TR" sz="3600" b="1" dirty="0" smtClean="0">
                <a:solidFill>
                  <a:srgbClr val="FF0000"/>
                </a:solidFill>
                <a:latin typeface="Cambria"/>
                <a:cs typeface="Cambria"/>
              </a:rPr>
              <a:t>GETİRİLERİ </a:t>
            </a:r>
            <a:r>
              <a:rPr lang="tr-TR" sz="3600" b="1" dirty="0">
                <a:solidFill>
                  <a:srgbClr val="FF0000"/>
                </a:solidFill>
                <a:latin typeface="Cambria"/>
                <a:cs typeface="Cambria"/>
              </a:rPr>
              <a:t>VE GÖTÜRÜLERİ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7676" y="1428736"/>
            <a:ext cx="9144000" cy="5429264"/>
          </a:xfrm>
        </p:spPr>
        <p:txBody>
          <a:bodyPr>
            <a:normAutofit/>
          </a:bodyPr>
          <a:lstStyle/>
          <a:p>
            <a:pPr>
              <a:buClr>
                <a:schemeClr val="accent1">
                  <a:lumMod val="75000"/>
                </a:schemeClr>
              </a:buClr>
              <a:buFont typeface="Wingdings" panose="05000000000000000000" pitchFamily="2" charset="2"/>
              <a:buChar char="v"/>
            </a:pPr>
            <a:r>
              <a:rPr lang="tr-TR" sz="2800" dirty="0">
                <a:latin typeface="Cambria"/>
                <a:cs typeface="Cambria"/>
              </a:rPr>
              <a:t>K</a:t>
            </a:r>
            <a:r>
              <a:rPr lang="tr-TR" sz="2800" dirty="0" smtClean="0">
                <a:latin typeface="Cambria"/>
                <a:cs typeface="Cambria"/>
              </a:rPr>
              <a:t>eşifler </a:t>
            </a:r>
            <a:r>
              <a:rPr lang="tr-TR" sz="2800" dirty="0">
                <a:latin typeface="Cambria"/>
                <a:cs typeface="Cambria"/>
              </a:rPr>
              <a:t>ve </a:t>
            </a:r>
            <a:r>
              <a:rPr lang="tr-TR" sz="2800" dirty="0" smtClean="0">
                <a:latin typeface="Cambria"/>
                <a:cs typeface="Cambria"/>
              </a:rPr>
              <a:t>buluşlar: Yün eğirme, örgü, seramik, </a:t>
            </a:r>
            <a:r>
              <a:rPr lang="tr-TR" sz="2800" dirty="0">
                <a:latin typeface="Cambria"/>
                <a:cs typeface="Cambria"/>
              </a:rPr>
              <a:t>tuğla ve kemerli duvar </a:t>
            </a:r>
            <a:r>
              <a:rPr lang="tr-TR" sz="2800" dirty="0" smtClean="0">
                <a:latin typeface="Cambria"/>
                <a:cs typeface="Cambria"/>
              </a:rPr>
              <a:t>yapma; Kara </a:t>
            </a:r>
            <a:r>
              <a:rPr lang="tr-TR" sz="2800" dirty="0">
                <a:latin typeface="Cambria"/>
                <a:cs typeface="Cambria"/>
              </a:rPr>
              <a:t>ve denizde </a:t>
            </a:r>
            <a:r>
              <a:rPr lang="tr-TR" sz="2800" dirty="0" smtClean="0">
                <a:latin typeface="Cambria"/>
                <a:cs typeface="Cambria"/>
              </a:rPr>
              <a:t>ticaret</a:t>
            </a:r>
            <a:endParaRPr lang="tr-TR" sz="2800" dirty="0">
              <a:latin typeface="Cambria"/>
              <a:cs typeface="Cambria"/>
            </a:endParaRPr>
          </a:p>
          <a:p>
            <a:pPr>
              <a:buClr>
                <a:schemeClr val="accent1">
                  <a:lumMod val="75000"/>
                </a:schemeClr>
              </a:buClr>
              <a:buFont typeface="Wingdings" panose="05000000000000000000" pitchFamily="2" charset="2"/>
              <a:buChar char="v"/>
            </a:pPr>
            <a:r>
              <a:rPr lang="tr-TR" sz="2800" b="1" dirty="0">
                <a:latin typeface="Cambria"/>
                <a:cs typeface="Cambria"/>
              </a:rPr>
              <a:t>Besin üreticiliğine geçiş </a:t>
            </a:r>
            <a:r>
              <a:rPr lang="tr-TR" sz="2800" dirty="0">
                <a:latin typeface="Cambria"/>
                <a:cs typeface="Cambria"/>
              </a:rPr>
              <a:t>ekonomik üretimi </a:t>
            </a:r>
            <a:r>
              <a:rPr lang="tr-TR" sz="2800" dirty="0" smtClean="0">
                <a:latin typeface="Cambria"/>
                <a:cs typeface="Cambria"/>
              </a:rPr>
              <a:t>artırdığı </a:t>
            </a:r>
            <a:r>
              <a:rPr lang="tr-TR" sz="2800" dirty="0">
                <a:latin typeface="Cambria"/>
                <a:cs typeface="Cambria"/>
              </a:rPr>
              <a:t>ve yaratıcı formlar </a:t>
            </a:r>
            <a:r>
              <a:rPr lang="tr-TR" sz="2800" dirty="0" smtClean="0">
                <a:latin typeface="Cambria"/>
                <a:cs typeface="Cambria"/>
              </a:rPr>
              <a:t>sağladığı </a:t>
            </a:r>
            <a:r>
              <a:rPr lang="tr-TR" sz="2800" dirty="0">
                <a:latin typeface="Cambria"/>
                <a:cs typeface="Cambria"/>
              </a:rPr>
              <a:t>için genellikle </a:t>
            </a:r>
            <a:r>
              <a:rPr lang="tr-TR" sz="2800" b="1" dirty="0">
                <a:latin typeface="Cambria"/>
                <a:cs typeface="Cambria"/>
              </a:rPr>
              <a:t>evrimsel bir ilerleme </a:t>
            </a:r>
            <a:r>
              <a:rPr lang="tr-TR" sz="2800" dirty="0">
                <a:latin typeface="Cambria"/>
                <a:cs typeface="Cambria"/>
              </a:rPr>
              <a:t>olarak kabul edilir</a:t>
            </a:r>
            <a:r>
              <a:rPr lang="tr-TR" sz="2800" dirty="0" smtClean="0">
                <a:latin typeface="Cambria"/>
                <a:cs typeface="Cambria"/>
              </a:rPr>
              <a:t>. </a:t>
            </a:r>
            <a:r>
              <a:rPr lang="tr-TR" sz="2800" b="1" dirty="0" smtClean="0">
                <a:latin typeface="Cambria"/>
                <a:cs typeface="Cambria"/>
              </a:rPr>
              <a:t>Ama </a:t>
            </a:r>
            <a:r>
              <a:rPr lang="tr-TR" sz="2800" b="1" dirty="0">
                <a:latin typeface="Cambria"/>
                <a:cs typeface="Cambria"/>
              </a:rPr>
              <a:t>yeni ekonomik </a:t>
            </a:r>
            <a:r>
              <a:rPr lang="tr-TR" sz="2800" b="1" dirty="0" smtClean="0">
                <a:latin typeface="Cambria"/>
                <a:cs typeface="Cambria"/>
              </a:rPr>
              <a:t>zorlukları da </a:t>
            </a:r>
            <a:r>
              <a:rPr lang="tr-TR" sz="2800" b="1" dirty="0">
                <a:latin typeface="Cambria"/>
                <a:cs typeface="Cambria"/>
              </a:rPr>
              <a:t>beraberinde getirmiştir.</a:t>
            </a:r>
          </a:p>
          <a:p>
            <a:pPr>
              <a:buClr>
                <a:schemeClr val="accent1">
                  <a:lumMod val="75000"/>
                </a:schemeClr>
              </a:buClr>
              <a:buFont typeface="Wingdings" panose="05000000000000000000" pitchFamily="2" charset="2"/>
              <a:buChar char="v"/>
            </a:pPr>
            <a:r>
              <a:rPr lang="tr-TR" sz="2800" b="1" dirty="0">
                <a:latin typeface="Cambria"/>
                <a:cs typeface="Cambria"/>
              </a:rPr>
              <a:t>Besin üreticileri toplayıcılardan daha çok çalışmışlar </a:t>
            </a:r>
            <a:r>
              <a:rPr lang="tr-TR" sz="2800" b="1" dirty="0" smtClean="0">
                <a:latin typeface="Cambria"/>
                <a:cs typeface="Cambria"/>
              </a:rPr>
              <a:t>ve daha </a:t>
            </a:r>
            <a:r>
              <a:rPr lang="tr-TR" sz="2800" b="1" dirty="0">
                <a:latin typeface="Cambria"/>
                <a:cs typeface="Cambria"/>
              </a:rPr>
              <a:t>kötü beslenmişlerdir</a:t>
            </a:r>
            <a:r>
              <a:rPr lang="tr-TR" sz="2800" b="1" dirty="0" smtClean="0">
                <a:latin typeface="Cambria"/>
                <a:cs typeface="Cambria"/>
              </a:rPr>
              <a:t>.</a:t>
            </a:r>
          </a:p>
          <a:p>
            <a:pPr>
              <a:buClr>
                <a:schemeClr val="accent1">
                  <a:lumMod val="75000"/>
                </a:schemeClr>
              </a:buClr>
              <a:buFont typeface="Wingdings" panose="05000000000000000000" pitchFamily="2" charset="2"/>
              <a:buChar char="v"/>
            </a:pPr>
            <a:r>
              <a:rPr lang="tr-TR" sz="2800" dirty="0">
                <a:latin typeface="Cambria"/>
                <a:cs typeface="Cambria"/>
              </a:rPr>
              <a:t>Besin üreticiliğindeki zorlu şartlar nüfusun genelinin fiziki sağlığını da bozmuştur.</a:t>
            </a:r>
          </a:p>
          <a:p>
            <a:pPr>
              <a:buClr>
                <a:schemeClr val="accent1">
                  <a:lumMod val="75000"/>
                </a:schemeClr>
              </a:buClr>
              <a:buFont typeface="Wingdings" panose="05000000000000000000" pitchFamily="2" charset="2"/>
              <a:buChar char="v"/>
            </a:pPr>
            <a:endParaRPr lang="tr-TR" sz="2800" b="1" dirty="0">
              <a:latin typeface="Cambria"/>
              <a:cs typeface="Cambria"/>
            </a:endParaRPr>
          </a:p>
          <a:p>
            <a:pPr marL="0" indent="0">
              <a:buClr>
                <a:schemeClr val="accent1">
                  <a:lumMod val="75000"/>
                </a:schemeClr>
              </a:buClr>
              <a:buNone/>
            </a:pPr>
            <a:endParaRPr lang="tr-TR" dirty="0"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08147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857232"/>
            <a:ext cx="8229600" cy="5268931"/>
          </a:xfrm>
        </p:spPr>
        <p:txBody>
          <a:bodyPr>
            <a:normAutofit/>
          </a:bodyPr>
          <a:lstStyle/>
          <a:p>
            <a:pPr>
              <a:buClr>
                <a:schemeClr val="accent1">
                  <a:lumMod val="75000"/>
                </a:schemeClr>
              </a:buClr>
              <a:buFont typeface="Wingdings" panose="05000000000000000000" pitchFamily="2" charset="2"/>
              <a:buChar char="v"/>
            </a:pPr>
            <a:r>
              <a:rPr lang="tr-TR" sz="2800" dirty="0" smtClean="0">
                <a:latin typeface="Cambria"/>
                <a:cs typeface="Cambria"/>
              </a:rPr>
              <a:t>Besin üreticiliğine ve devlet oluşumuna bir çok zorluk ve gerilim eşlik etmiştir.</a:t>
            </a:r>
          </a:p>
          <a:p>
            <a:pPr>
              <a:buClr>
                <a:schemeClr val="accent1">
                  <a:lumMod val="75000"/>
                </a:schemeClr>
              </a:buClr>
              <a:buFont typeface="Wingdings" panose="05000000000000000000" pitchFamily="2" charset="2"/>
              <a:buChar char="v"/>
            </a:pPr>
            <a:r>
              <a:rPr lang="tr-TR" sz="2800" b="1" dirty="0" smtClean="0">
                <a:latin typeface="Cambria"/>
                <a:cs typeface="Cambria"/>
              </a:rPr>
              <a:t>Sosyal tabakalaşma </a:t>
            </a:r>
            <a:r>
              <a:rPr lang="tr-TR" sz="2800" dirty="0" smtClean="0">
                <a:latin typeface="Cambria"/>
                <a:cs typeface="Cambria"/>
              </a:rPr>
              <a:t>giderek geçmişte etkin olan </a:t>
            </a:r>
            <a:r>
              <a:rPr lang="tr-TR" sz="2800" b="1" dirty="0" smtClean="0">
                <a:latin typeface="Cambria"/>
                <a:cs typeface="Cambria"/>
              </a:rPr>
              <a:t>eşitlikçiliğin yerini almış</a:t>
            </a:r>
            <a:r>
              <a:rPr lang="tr-TR" sz="2800" dirty="0" smtClean="0">
                <a:latin typeface="Cambria"/>
                <a:cs typeface="Cambria"/>
              </a:rPr>
              <a:t>, </a:t>
            </a:r>
            <a:r>
              <a:rPr lang="tr-TR" sz="2800" b="1" dirty="0" smtClean="0">
                <a:latin typeface="Cambria"/>
                <a:cs typeface="Cambria"/>
              </a:rPr>
              <a:t>toplumsal eşitsizlik ve yoksulluk artmıştır.</a:t>
            </a:r>
            <a:r>
              <a:rPr lang="tr-TR" sz="2800" dirty="0" smtClean="0">
                <a:latin typeface="Cambria"/>
                <a:cs typeface="Cambria"/>
              </a:rPr>
              <a:t> Artık kaynaklar toplayıcılarınınkinin aksine herkese açık ortak mallar değildir. </a:t>
            </a:r>
            <a:r>
              <a:rPr lang="tr-TR" sz="2800" b="1" dirty="0" smtClean="0">
                <a:latin typeface="Cambria"/>
                <a:cs typeface="Cambria"/>
              </a:rPr>
              <a:t>Mülkiyet ayrımcılığı artmıştır</a:t>
            </a:r>
            <a:r>
              <a:rPr lang="tr-TR" sz="2800" dirty="0" smtClean="0">
                <a:latin typeface="Cambria"/>
                <a:cs typeface="Cambria"/>
              </a:rPr>
              <a:t>. Sonunda </a:t>
            </a:r>
            <a:r>
              <a:rPr lang="tr-TR" sz="2800" b="1" dirty="0" smtClean="0">
                <a:latin typeface="Cambria"/>
                <a:cs typeface="Cambria"/>
              </a:rPr>
              <a:t>kölelik ve insan esaretinin diğer formları icat edilmiştir</a:t>
            </a:r>
            <a:r>
              <a:rPr lang="tr-TR" sz="2800" dirty="0" smtClean="0">
                <a:latin typeface="Cambria"/>
                <a:cs typeface="Cambria"/>
              </a:rPr>
              <a:t>. </a:t>
            </a:r>
            <a:r>
              <a:rPr lang="tr-TR" sz="2800" b="1" dirty="0" smtClean="0">
                <a:latin typeface="Cambria"/>
                <a:cs typeface="Cambria"/>
              </a:rPr>
              <a:t>Suç, savaş ve insan kurban etme</a:t>
            </a:r>
            <a:r>
              <a:rPr lang="tr-TR" sz="2800" dirty="0" smtClean="0">
                <a:latin typeface="Cambria"/>
                <a:cs typeface="Cambria"/>
              </a:rPr>
              <a:t> yaygınlaşmıştır.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0318597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0" y="1052736"/>
            <a:ext cx="9144000" cy="6858000"/>
          </a:xfrm>
        </p:spPr>
        <p:txBody>
          <a:bodyPr>
            <a:normAutofit/>
          </a:bodyPr>
          <a:lstStyle/>
          <a:p>
            <a:pPr>
              <a:buClr>
                <a:schemeClr val="accent1">
                  <a:lumMod val="75000"/>
                </a:schemeClr>
              </a:buClr>
              <a:buFont typeface="Wingdings" panose="05000000000000000000" pitchFamily="2" charset="2"/>
              <a:buChar char="v"/>
            </a:pPr>
            <a:r>
              <a:rPr lang="tr-TR" sz="2800" b="1" dirty="0">
                <a:latin typeface="Cambria"/>
                <a:cs typeface="Cambria"/>
              </a:rPr>
              <a:t>Besin üreticiliğinden sonra nüfusun artması ve çiftçiliği genişletme ihtiyacı </a:t>
            </a:r>
            <a:r>
              <a:rPr lang="tr-TR" sz="2800" b="1" dirty="0" smtClean="0">
                <a:latin typeface="Cambria"/>
                <a:cs typeface="Cambria"/>
              </a:rPr>
              <a:t>Ortadoğu'nun </a:t>
            </a:r>
            <a:r>
              <a:rPr lang="tr-TR" sz="2800" b="1" dirty="0">
                <a:latin typeface="Cambria"/>
                <a:cs typeface="Cambria"/>
              </a:rPr>
              <a:t>ormansızlaşmasına neden </a:t>
            </a:r>
            <a:r>
              <a:rPr lang="tr-TR" sz="2800" b="1" dirty="0" smtClean="0">
                <a:latin typeface="Cambria"/>
                <a:cs typeface="Cambria"/>
              </a:rPr>
              <a:t>olmuştur. </a:t>
            </a:r>
            <a:r>
              <a:rPr lang="tr-TR" sz="2800" dirty="0" smtClean="0">
                <a:latin typeface="Cambria"/>
                <a:cs typeface="Cambria"/>
              </a:rPr>
              <a:t>Çünkü günümüzde de </a:t>
            </a:r>
            <a:r>
              <a:rPr lang="tr-TR" sz="2800" dirty="0">
                <a:latin typeface="Cambria"/>
                <a:cs typeface="Cambria"/>
              </a:rPr>
              <a:t>olduğu gibi birçok çiftçi ormanları </a:t>
            </a:r>
            <a:r>
              <a:rPr lang="tr-TR" sz="2800" dirty="0" smtClean="0">
                <a:latin typeface="Cambria"/>
                <a:cs typeface="Cambria"/>
              </a:rPr>
              <a:t>verimli </a:t>
            </a:r>
            <a:r>
              <a:rPr lang="tr-TR" sz="2800" dirty="0">
                <a:latin typeface="Cambria"/>
                <a:cs typeface="Cambria"/>
              </a:rPr>
              <a:t>arazilerin </a:t>
            </a:r>
            <a:r>
              <a:rPr lang="tr-TR" sz="2800" dirty="0" smtClean="0">
                <a:latin typeface="Cambria"/>
                <a:cs typeface="Cambria"/>
              </a:rPr>
              <a:t>açılması için </a:t>
            </a:r>
            <a:r>
              <a:rPr lang="tr-TR" sz="2800" dirty="0">
                <a:latin typeface="Cambria"/>
                <a:cs typeface="Cambria"/>
              </a:rPr>
              <a:t>kesilmesi gereken dev otlar olarak görürler.</a:t>
            </a:r>
          </a:p>
          <a:p>
            <a:pPr>
              <a:buClr>
                <a:schemeClr val="accent1">
                  <a:lumMod val="75000"/>
                </a:schemeClr>
              </a:buClr>
              <a:buFont typeface="Wingdings" panose="05000000000000000000" pitchFamily="2" charset="2"/>
              <a:buChar char="v"/>
            </a:pPr>
            <a:r>
              <a:rPr lang="tr-TR" sz="2800" dirty="0">
                <a:latin typeface="Cambria"/>
                <a:cs typeface="Cambria"/>
              </a:rPr>
              <a:t>Yine </a:t>
            </a:r>
            <a:r>
              <a:rPr lang="tr-TR" sz="2800" b="1" dirty="0">
                <a:latin typeface="Cambria"/>
                <a:cs typeface="Cambria"/>
              </a:rPr>
              <a:t>çobanlar yeni taze otların sürgün vermesini sağlamak için </a:t>
            </a:r>
            <a:r>
              <a:rPr lang="tr-TR" sz="2800" b="1" dirty="0" smtClean="0">
                <a:latin typeface="Cambria"/>
                <a:cs typeface="Cambria"/>
              </a:rPr>
              <a:t>mera ve çalılıkları yakmıştır</a:t>
            </a:r>
            <a:r>
              <a:rPr lang="tr-TR" sz="2800" dirty="0">
                <a:latin typeface="Cambria"/>
                <a:cs typeface="Cambria"/>
              </a:rPr>
              <a:t>.</a:t>
            </a:r>
          </a:p>
          <a:p>
            <a:pPr>
              <a:buClr>
                <a:schemeClr val="accent1">
                  <a:lumMod val="75000"/>
                </a:schemeClr>
              </a:buClr>
              <a:buFont typeface="Wingdings" panose="05000000000000000000" pitchFamily="2" charset="2"/>
              <a:buChar char="v"/>
            </a:pPr>
            <a:r>
              <a:rPr lang="tr-TR" sz="2800" dirty="0">
                <a:latin typeface="Cambria"/>
                <a:cs typeface="Cambria"/>
              </a:rPr>
              <a:t>Ancak bu uygulamaların hava kirliliği de dahil olmak üzere çeşitli çevresel maliyetlere sebep olmuşlardır</a:t>
            </a:r>
            <a:r>
              <a:rPr lang="tr-TR" sz="2800" dirty="0" smtClean="0">
                <a:latin typeface="Cambria"/>
                <a:cs typeface="Cambria"/>
              </a:rPr>
              <a:t>.</a:t>
            </a:r>
            <a:endParaRPr lang="tr-TR" sz="2800" dirty="0">
              <a:latin typeface="Cambria"/>
              <a:cs typeface="Cambria"/>
            </a:endParaRPr>
          </a:p>
        </p:txBody>
      </p:sp>
    </p:spTree>
    <p:extLst>
      <p:ext uri="{BB962C8B-B14F-4D97-AF65-F5344CB8AC3E}">
        <p14:creationId xmlns:p14="http://schemas.microsoft.com/office/powerpoint/2010/main" val="20951128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331640" y="0"/>
            <a:ext cx="6457950" cy="1293028"/>
          </a:xfrm>
        </p:spPr>
        <p:txBody>
          <a:bodyPr>
            <a:noAutofit/>
          </a:bodyPr>
          <a:lstStyle/>
          <a:p>
            <a:pPr algn="ctr">
              <a:lnSpc>
                <a:spcPct val="100000"/>
              </a:lnSpc>
            </a:pPr>
            <a:r>
              <a:rPr lang="tr-TR" sz="3600" b="1" dirty="0" smtClean="0">
                <a:solidFill>
                  <a:srgbClr val="FF0000"/>
                </a:solidFill>
                <a:latin typeface="Cambria"/>
                <a:cs typeface="Cambria"/>
              </a:rPr>
              <a:t>Besin Üreticiliğinin </a:t>
            </a:r>
            <a:br>
              <a:rPr lang="tr-TR" sz="3600" b="1" dirty="0" smtClean="0">
                <a:solidFill>
                  <a:srgbClr val="FF0000"/>
                </a:solidFill>
                <a:latin typeface="Cambria"/>
                <a:cs typeface="Cambria"/>
              </a:rPr>
            </a:br>
            <a:r>
              <a:rPr lang="tr-TR" sz="3600" b="1" dirty="0" smtClean="0">
                <a:solidFill>
                  <a:srgbClr val="FF0000"/>
                </a:solidFill>
                <a:latin typeface="Cambria"/>
                <a:cs typeface="Cambria"/>
              </a:rPr>
              <a:t>Getiri ve Götürüleri</a:t>
            </a:r>
            <a:endParaRPr lang="tr-TR" sz="3600" b="1" dirty="0">
              <a:solidFill>
                <a:srgbClr val="FF0000"/>
              </a:solidFill>
              <a:latin typeface="Cambria"/>
              <a:cs typeface="Cambria"/>
            </a:endParaRPr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64592497"/>
              </p:ext>
            </p:extLst>
          </p:nvPr>
        </p:nvGraphicFramePr>
        <p:xfrm>
          <a:off x="-34823" y="1441524"/>
          <a:ext cx="9144000" cy="5406058"/>
        </p:xfrm>
        <a:graphic>
          <a:graphicData uri="http://schemas.openxmlformats.org/drawingml/2006/table">
            <a:tbl>
              <a:tblPr firstRow="1" bandRow="1">
                <a:tableStyleId>{125E5076-3810-47DD-B79F-674D7AD40C01}</a:tableStyleId>
              </a:tblPr>
              <a:tblGrid>
                <a:gridCol w="4572000">
                  <a:extLst>
                    <a:ext uri="{9D8B030D-6E8A-4147-A177-3AD203B41FA5}">
                      <a16:colId xmlns="" xmlns:a16="http://schemas.microsoft.com/office/drawing/2014/main" val="2713530874"/>
                    </a:ext>
                  </a:extLst>
                </a:gridCol>
                <a:gridCol w="4572000">
                  <a:extLst>
                    <a:ext uri="{9D8B030D-6E8A-4147-A177-3AD203B41FA5}">
                      <a16:colId xmlns="" xmlns:a16="http://schemas.microsoft.com/office/drawing/2014/main" val="2557259284"/>
                    </a:ext>
                  </a:extLst>
                </a:gridCol>
              </a:tblGrid>
              <a:tr h="709199">
                <a:tc>
                  <a:txBody>
                    <a:bodyPr/>
                    <a:lstStyle/>
                    <a:p>
                      <a:r>
                        <a:rPr lang="tr-TR" dirty="0"/>
                        <a:t>KAZANÇLAR</a:t>
                      </a: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MALİYETLER</a:t>
                      </a:r>
                    </a:p>
                  </a:txBody>
                  <a:tcPr marL="68580" marR="68580"/>
                </a:tc>
                <a:extLst>
                  <a:ext uri="{0D108BD9-81ED-4DB2-BD59-A6C34878D82A}">
                    <a16:rowId xmlns="" xmlns:a16="http://schemas.microsoft.com/office/drawing/2014/main" val="2820867089"/>
                  </a:ext>
                </a:extLst>
              </a:tr>
              <a:tr h="632663">
                <a:tc>
                  <a:txBody>
                    <a:bodyPr/>
                    <a:lstStyle/>
                    <a:p>
                      <a:r>
                        <a:rPr lang="tr-TR" dirty="0"/>
                        <a:t>Keşifler</a:t>
                      </a:r>
                      <a:r>
                        <a:rPr lang="tr-TR" baseline="0" dirty="0"/>
                        <a:t> ve buluşlar</a:t>
                      </a:r>
                    </a:p>
                    <a:p>
                      <a:endParaRPr lang="tr-TR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Daha çok çalışmak</a:t>
                      </a:r>
                    </a:p>
                  </a:txBody>
                  <a:tcPr marL="68580" marR="68580"/>
                </a:tc>
                <a:extLst>
                  <a:ext uri="{0D108BD9-81ED-4DB2-BD59-A6C34878D82A}">
                    <a16:rowId xmlns="" xmlns:a16="http://schemas.microsoft.com/office/drawing/2014/main" val="1318950956"/>
                  </a:ext>
                </a:extLst>
              </a:tr>
              <a:tr h="632663">
                <a:tc>
                  <a:txBody>
                    <a:bodyPr/>
                    <a:lstStyle/>
                    <a:p>
                      <a:r>
                        <a:rPr lang="tr-TR" dirty="0"/>
                        <a:t>Yeni sosyal</a:t>
                      </a:r>
                      <a:r>
                        <a:rPr lang="tr-TR" dirty="0" smtClean="0"/>
                        <a:t>, siyasi, bilimsel</a:t>
                      </a:r>
                      <a:r>
                        <a:rPr lang="tr-TR" baseline="0" dirty="0" smtClean="0"/>
                        <a:t> </a:t>
                      </a:r>
                      <a:r>
                        <a:rPr lang="tr-TR" baseline="0" dirty="0"/>
                        <a:t>ve yaratıcı formlar(örneğin</a:t>
                      </a:r>
                      <a:r>
                        <a:rPr lang="tr-TR" baseline="0" dirty="0" smtClean="0"/>
                        <a:t>; iplik, dokuma, seramik</a:t>
                      </a:r>
                      <a:r>
                        <a:rPr lang="tr-TR" baseline="0" dirty="0"/>
                        <a:t>)</a:t>
                      </a:r>
                      <a:endParaRPr lang="tr-TR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Daha az besleyici besinler</a:t>
                      </a:r>
                    </a:p>
                  </a:txBody>
                  <a:tcPr marL="68580" marR="68580"/>
                </a:tc>
                <a:extLst>
                  <a:ext uri="{0D108BD9-81ED-4DB2-BD59-A6C34878D82A}">
                    <a16:rowId xmlns="" xmlns:a16="http://schemas.microsoft.com/office/drawing/2014/main" val="3841492377"/>
                  </a:ext>
                </a:extLst>
              </a:tr>
              <a:tr h="632663">
                <a:tc>
                  <a:txBody>
                    <a:bodyPr/>
                    <a:lstStyle/>
                    <a:p>
                      <a:r>
                        <a:rPr lang="tr-TR" dirty="0"/>
                        <a:t>Anıtsal mimari</a:t>
                      </a:r>
                      <a:r>
                        <a:rPr lang="tr-TR" dirty="0" smtClean="0"/>
                        <a:t>, kemerli </a:t>
                      </a:r>
                      <a:r>
                        <a:rPr lang="tr-TR" dirty="0"/>
                        <a:t>yapılar</a:t>
                      </a:r>
                      <a:r>
                        <a:rPr lang="tr-TR" dirty="0" smtClean="0"/>
                        <a:t>, heykel</a:t>
                      </a:r>
                      <a:endParaRPr lang="tr-TR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Çocuk işçiliği ve çocuk bakım ihtiyacı</a:t>
                      </a:r>
                    </a:p>
                    <a:p>
                      <a:endParaRPr lang="tr-TR" dirty="0"/>
                    </a:p>
                  </a:txBody>
                  <a:tcPr marL="68580" marR="68580"/>
                </a:tc>
                <a:extLst>
                  <a:ext uri="{0D108BD9-81ED-4DB2-BD59-A6C34878D82A}">
                    <a16:rowId xmlns="" xmlns:a16="http://schemas.microsoft.com/office/drawing/2014/main" val="951338637"/>
                  </a:ext>
                </a:extLst>
              </a:tr>
              <a:tr h="465555">
                <a:tc>
                  <a:txBody>
                    <a:bodyPr/>
                    <a:lstStyle/>
                    <a:p>
                      <a:r>
                        <a:rPr lang="tr-TR" dirty="0"/>
                        <a:t>yazı</a:t>
                      </a: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Vergi ve askerlik</a:t>
                      </a:r>
                    </a:p>
                  </a:txBody>
                  <a:tcPr marL="68580" marR="68580"/>
                </a:tc>
                <a:extLst>
                  <a:ext uri="{0D108BD9-81ED-4DB2-BD59-A6C34878D82A}">
                    <a16:rowId xmlns="" xmlns:a16="http://schemas.microsoft.com/office/drawing/2014/main" val="677511312"/>
                  </a:ext>
                </a:extLst>
              </a:tr>
              <a:tr h="465555">
                <a:tc>
                  <a:txBody>
                    <a:bodyPr/>
                    <a:lstStyle/>
                    <a:p>
                      <a:r>
                        <a:rPr lang="tr-TR" dirty="0"/>
                        <a:t>Matematik</a:t>
                      </a:r>
                      <a:r>
                        <a:rPr lang="tr-TR" dirty="0" smtClean="0"/>
                        <a:t>, ağırlıklar </a:t>
                      </a:r>
                      <a:r>
                        <a:rPr lang="tr-TR" dirty="0"/>
                        <a:t>ve </a:t>
                      </a:r>
                      <a:r>
                        <a:rPr lang="tr-TR" dirty="0" smtClean="0"/>
                        <a:t>ölçüler</a:t>
                      </a:r>
                      <a:endParaRPr lang="tr-TR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Halk sağlığında kötüleşme</a:t>
                      </a:r>
                    </a:p>
                  </a:txBody>
                  <a:tcPr marL="68580" marR="68580"/>
                </a:tc>
                <a:extLst>
                  <a:ext uri="{0D108BD9-81ED-4DB2-BD59-A6C34878D82A}">
                    <a16:rowId xmlns="" xmlns:a16="http://schemas.microsoft.com/office/drawing/2014/main" val="2862594074"/>
                  </a:ext>
                </a:extLst>
              </a:tr>
              <a:tr h="465555">
                <a:tc>
                  <a:txBody>
                    <a:bodyPr/>
                    <a:lstStyle/>
                    <a:p>
                      <a:r>
                        <a:rPr lang="tr-TR" dirty="0"/>
                        <a:t>Ticaret</a:t>
                      </a:r>
                      <a:r>
                        <a:rPr lang="tr-TR" baseline="0" dirty="0"/>
                        <a:t> ve pazarlar</a:t>
                      </a:r>
                      <a:endParaRPr lang="tr-TR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Protein</a:t>
                      </a:r>
                      <a:r>
                        <a:rPr lang="tr-TR" baseline="0" dirty="0"/>
                        <a:t> eksikliği ve diş çürüklerinde artış</a:t>
                      </a:r>
                      <a:endParaRPr lang="tr-TR" dirty="0"/>
                    </a:p>
                  </a:txBody>
                  <a:tcPr marL="68580" marR="68580"/>
                </a:tc>
                <a:extLst>
                  <a:ext uri="{0D108BD9-81ED-4DB2-BD59-A6C34878D82A}">
                    <a16:rowId xmlns="" xmlns:a16="http://schemas.microsoft.com/office/drawing/2014/main" val="4057299275"/>
                  </a:ext>
                </a:extLst>
              </a:tr>
              <a:tr h="465555">
                <a:tc>
                  <a:txBody>
                    <a:bodyPr/>
                    <a:lstStyle/>
                    <a:p>
                      <a:r>
                        <a:rPr lang="tr-TR" dirty="0"/>
                        <a:t>Kent yaşamı</a:t>
                      </a: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Sosyal eşitsizlik ve yoksulluk</a:t>
                      </a:r>
                    </a:p>
                  </a:txBody>
                  <a:tcPr marL="68580" marR="68580"/>
                </a:tc>
                <a:extLst>
                  <a:ext uri="{0D108BD9-81ED-4DB2-BD59-A6C34878D82A}">
                    <a16:rowId xmlns="" xmlns:a16="http://schemas.microsoft.com/office/drawing/2014/main" val="2882540602"/>
                  </a:ext>
                </a:extLst>
              </a:tr>
              <a:tr h="332876">
                <a:tc>
                  <a:txBody>
                    <a:bodyPr/>
                    <a:lstStyle/>
                    <a:p>
                      <a:r>
                        <a:rPr lang="tr-TR" dirty="0"/>
                        <a:t>Artan ekonomik</a:t>
                      </a:r>
                      <a:r>
                        <a:rPr lang="tr-TR" baseline="0" dirty="0"/>
                        <a:t> verim</a:t>
                      </a:r>
                      <a:r>
                        <a:rPr lang="tr-TR" baseline="0" dirty="0" smtClean="0"/>
                        <a:t>, ürünlerde </a:t>
                      </a:r>
                      <a:r>
                        <a:rPr lang="tr-TR" baseline="0" dirty="0"/>
                        <a:t>daha güvenilir verim</a:t>
                      </a:r>
                      <a:endParaRPr lang="tr-TR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Kölelik ve </a:t>
                      </a:r>
                      <a:r>
                        <a:rPr lang="tr-TR" dirty="0" smtClean="0"/>
                        <a:t>insan </a:t>
                      </a:r>
                      <a:r>
                        <a:rPr lang="tr-TR" dirty="0"/>
                        <a:t>esaretinin diğer biçimleri</a:t>
                      </a:r>
                      <a:r>
                        <a:rPr lang="tr-TR" dirty="0" smtClean="0"/>
                        <a:t>, suç </a:t>
                      </a:r>
                      <a:r>
                        <a:rPr lang="tr-TR" dirty="0"/>
                        <a:t>savaş </a:t>
                      </a:r>
                      <a:r>
                        <a:rPr lang="tr-TR" dirty="0" smtClean="0"/>
                        <a:t>ve insan</a:t>
                      </a:r>
                      <a:r>
                        <a:rPr lang="tr-TR" baseline="0" dirty="0" smtClean="0"/>
                        <a:t> </a:t>
                      </a:r>
                      <a:r>
                        <a:rPr lang="tr-TR" baseline="0" dirty="0"/>
                        <a:t>kurban etmenin ortaya çıkışı</a:t>
                      </a:r>
                      <a:r>
                        <a:rPr lang="tr-TR" baseline="0" dirty="0" smtClean="0"/>
                        <a:t>, artan </a:t>
                      </a:r>
                      <a:r>
                        <a:rPr lang="tr-TR" baseline="0" dirty="0"/>
                        <a:t>çevresel bozulma</a:t>
                      </a:r>
                      <a:endParaRPr lang="tr-TR" dirty="0"/>
                    </a:p>
                  </a:txBody>
                  <a:tcPr marL="68580" marR="68580"/>
                </a:tc>
                <a:extLst>
                  <a:ext uri="{0D108BD9-81ED-4DB2-BD59-A6C34878D82A}">
                    <a16:rowId xmlns="" xmlns:a16="http://schemas.microsoft.com/office/drawing/2014/main" val="32638588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852291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err="1" smtClean="0">
                <a:solidFill>
                  <a:srgbClr val="FF0000"/>
                </a:solidFill>
              </a:rPr>
              <a:t>Yararlanılan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Kaynak</a:t>
            </a:r>
            <a:r>
              <a:rPr lang="en-US" dirty="0" smtClean="0">
                <a:solidFill>
                  <a:srgbClr val="FF0000"/>
                </a:solidFill>
              </a:rPr>
              <a:t>: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tr-TR" dirty="0" err="1">
                <a:solidFill>
                  <a:srgbClr val="3366FF"/>
                </a:solidFill>
              </a:rPr>
              <a:t>Kottak</a:t>
            </a:r>
            <a:r>
              <a:rPr lang="tr-TR" dirty="0">
                <a:solidFill>
                  <a:srgbClr val="3366FF"/>
                </a:solidFill>
              </a:rPr>
              <a:t>, C. P. (2014). Antropoloji: İnsan Çeşitliliğine Bir Bakış. İstanbul: Deki Yayınevi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2413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mikrolit.jpg"/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220" t="-1266" r="552" b="1266"/>
          <a:stretch/>
        </p:blipFill>
        <p:spPr>
          <a:xfrm>
            <a:off x="-252536" y="-315416"/>
            <a:ext cx="9649072" cy="7554155"/>
          </a:xfrm>
        </p:spPr>
      </p:pic>
      <p:sp>
        <p:nvSpPr>
          <p:cNvPr id="5" name="TextBox 4"/>
          <p:cNvSpPr txBox="1"/>
          <p:nvPr/>
        </p:nvSpPr>
        <p:spPr>
          <a:xfrm>
            <a:off x="251520" y="22958"/>
            <a:ext cx="6864604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err="1" smtClean="0">
                <a:latin typeface="Cambria"/>
                <a:cs typeface="Cambria"/>
              </a:rPr>
              <a:t>Dönemin</a:t>
            </a:r>
            <a:r>
              <a:rPr lang="en-US" sz="3600" dirty="0" smtClean="0">
                <a:latin typeface="Cambria"/>
                <a:cs typeface="Cambria"/>
              </a:rPr>
              <a:t> en </a:t>
            </a:r>
            <a:r>
              <a:rPr lang="en-US" sz="3600" dirty="0" err="1" smtClean="0">
                <a:latin typeface="Cambria"/>
                <a:cs typeface="Cambria"/>
              </a:rPr>
              <a:t>karakteristik</a:t>
            </a:r>
            <a:r>
              <a:rPr lang="en-US" sz="3600" dirty="0" smtClean="0">
                <a:latin typeface="Cambria"/>
                <a:cs typeface="Cambria"/>
              </a:rPr>
              <a:t> </a:t>
            </a:r>
            <a:r>
              <a:rPr lang="en-US" sz="3600" dirty="0" err="1" smtClean="0">
                <a:latin typeface="Cambria"/>
                <a:cs typeface="Cambria"/>
              </a:rPr>
              <a:t>özelliği</a:t>
            </a:r>
            <a:r>
              <a:rPr lang="en-US" sz="3600" dirty="0" smtClean="0">
                <a:latin typeface="Cambria"/>
                <a:cs typeface="Cambria"/>
              </a:rPr>
              <a:t>:</a:t>
            </a:r>
          </a:p>
          <a:p>
            <a:r>
              <a:rPr lang="en-US" sz="3600" dirty="0" smtClean="0">
                <a:latin typeface="Cambria"/>
                <a:cs typeface="Cambria"/>
              </a:rPr>
              <a:t> </a:t>
            </a:r>
            <a:r>
              <a:rPr lang="en-US" sz="3600" b="1" dirty="0" err="1" smtClean="0">
                <a:latin typeface="Cambria"/>
                <a:cs typeface="Cambria"/>
              </a:rPr>
              <a:t>Mikrolitler</a:t>
            </a:r>
            <a:endParaRPr lang="en-US" sz="3600" b="1" dirty="0">
              <a:latin typeface="Cambria"/>
              <a:cs typeface="Cambria"/>
            </a:endParaRPr>
          </a:p>
        </p:txBody>
      </p:sp>
    </p:spTree>
    <p:extLst>
      <p:ext uri="{BB962C8B-B14F-4D97-AF65-F5344CB8AC3E}">
        <p14:creationId xmlns:p14="http://schemas.microsoft.com/office/powerpoint/2010/main" val="275051716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67544" y="404664"/>
            <a:ext cx="8229600" cy="6048672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v"/>
            </a:pPr>
            <a:r>
              <a:rPr lang="tr-TR" sz="3600" dirty="0" smtClean="0">
                <a:latin typeface="Cambria"/>
                <a:cs typeface="Cambria"/>
              </a:rPr>
              <a:t>Avrupa ve Ortadoğu kıyılarında ve göllerinde  </a:t>
            </a:r>
            <a:r>
              <a:rPr lang="tr-TR" sz="3600" b="1" dirty="0" smtClean="0">
                <a:latin typeface="Cambria"/>
                <a:cs typeface="Cambria"/>
              </a:rPr>
              <a:t>yoğun balık avı yapılmıştır</a:t>
            </a:r>
            <a:r>
              <a:rPr lang="tr-TR" sz="3600" dirty="0" smtClean="0">
                <a:latin typeface="Cambria"/>
                <a:cs typeface="Cambria"/>
              </a:rPr>
              <a:t>.</a:t>
            </a:r>
          </a:p>
          <a:p>
            <a:pPr>
              <a:buFont typeface="Wingdings" pitchFamily="2" charset="2"/>
              <a:buChar char="v"/>
            </a:pPr>
            <a:r>
              <a:rPr lang="tr-TR" sz="3600" b="1" dirty="0" smtClean="0">
                <a:latin typeface="Cambria"/>
                <a:cs typeface="Cambria"/>
              </a:rPr>
              <a:t>Bu dönemde karaca, yaban öküzü ve yaban domuzu gibi </a:t>
            </a:r>
            <a:r>
              <a:rPr lang="tr-TR" sz="3600" b="1" i="1" dirty="0" smtClean="0">
                <a:latin typeface="Cambria"/>
                <a:cs typeface="Cambria"/>
              </a:rPr>
              <a:t>tek yaşayan </a:t>
            </a:r>
            <a:r>
              <a:rPr lang="tr-TR" sz="3600" b="1" dirty="0" smtClean="0">
                <a:latin typeface="Cambria"/>
                <a:cs typeface="Cambria"/>
              </a:rPr>
              <a:t>orman hayvanları avlanmıştır.</a:t>
            </a:r>
            <a:endParaRPr lang="tr-TR" sz="3600" dirty="0" smtClean="0">
              <a:latin typeface="Cambria"/>
              <a:cs typeface="Cambria"/>
            </a:endParaRPr>
          </a:p>
          <a:p>
            <a:pPr>
              <a:buFont typeface="Wingdings" pitchFamily="2" charset="2"/>
              <a:buChar char="v"/>
            </a:pPr>
            <a:r>
              <a:rPr lang="tr-TR" sz="3600" dirty="0">
                <a:latin typeface="Cambria"/>
                <a:cs typeface="Cambria"/>
              </a:rPr>
              <a:t> </a:t>
            </a:r>
            <a:r>
              <a:rPr lang="tr-TR" sz="3600" dirty="0" smtClean="0">
                <a:latin typeface="Cambria"/>
                <a:cs typeface="Cambria"/>
              </a:rPr>
              <a:t>Ağaçtan oyma </a:t>
            </a:r>
            <a:r>
              <a:rPr lang="tr-TR" sz="3600" b="1" dirty="0" smtClean="0">
                <a:latin typeface="Cambria"/>
                <a:cs typeface="Cambria"/>
              </a:rPr>
              <a:t>kanolar</a:t>
            </a:r>
            <a:r>
              <a:rPr lang="tr-TR" sz="3600" dirty="0" smtClean="0">
                <a:latin typeface="Cambria"/>
                <a:cs typeface="Cambria"/>
              </a:rPr>
              <a:t> da </a:t>
            </a:r>
            <a:r>
              <a:rPr lang="tr-TR" sz="3600" b="1" dirty="0" smtClean="0">
                <a:latin typeface="Cambria"/>
                <a:cs typeface="Cambria"/>
              </a:rPr>
              <a:t>balıkçılığı</a:t>
            </a:r>
            <a:r>
              <a:rPr lang="tr-TR" sz="3600" dirty="0" smtClean="0">
                <a:latin typeface="Cambria"/>
                <a:cs typeface="Cambria"/>
              </a:rPr>
              <a:t> ve seyahati </a:t>
            </a:r>
            <a:r>
              <a:rPr lang="tr-TR" sz="3600" b="1" dirty="0" smtClean="0">
                <a:latin typeface="Cambria"/>
                <a:cs typeface="Cambria"/>
              </a:rPr>
              <a:t>kolaylaştırmıştır</a:t>
            </a:r>
            <a:r>
              <a:rPr lang="tr-TR" sz="3600" dirty="0" smtClean="0">
                <a:latin typeface="Cambria"/>
                <a:cs typeface="Cambria"/>
              </a:rPr>
              <a:t>.</a:t>
            </a:r>
          </a:p>
          <a:p>
            <a:pPr>
              <a:buNone/>
            </a:pPr>
            <a:endParaRPr lang="tr-TR" dirty="0" smtClean="0"/>
          </a:p>
          <a:p>
            <a:pPr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8813197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v"/>
            </a:pPr>
            <a:r>
              <a:rPr lang="tr-TR" sz="3600" b="1" dirty="0" smtClean="0">
                <a:latin typeface="Cambria"/>
                <a:cs typeface="Cambria"/>
              </a:rPr>
              <a:t>Et ve balığı tütsüleme ve tuzlama yoluyla saklama </a:t>
            </a:r>
            <a:r>
              <a:rPr lang="tr-TR" sz="3600" dirty="0" smtClean="0">
                <a:latin typeface="Cambria"/>
                <a:cs typeface="Cambria"/>
              </a:rPr>
              <a:t>süreci giderek  daha önemli hale gelmiştir.</a:t>
            </a:r>
          </a:p>
          <a:p>
            <a:pPr>
              <a:buFont typeface="Wingdings" pitchFamily="2" charset="2"/>
              <a:buChar char="v"/>
            </a:pPr>
            <a:r>
              <a:rPr lang="tr-TR" sz="3600" b="1" dirty="0" smtClean="0">
                <a:latin typeface="Cambria"/>
                <a:cs typeface="Cambria"/>
              </a:rPr>
              <a:t>Ok ve yay</a:t>
            </a:r>
            <a:r>
              <a:rPr lang="tr-TR" sz="3600" dirty="0" smtClean="0">
                <a:latin typeface="Cambria"/>
                <a:cs typeface="Cambria"/>
              </a:rPr>
              <a:t>, bataklıklarda ve su birikintilerinde su kuşlarını avlamak için gerekli hale gelmiştir.</a:t>
            </a:r>
          </a:p>
          <a:p>
            <a:pPr>
              <a:buFont typeface="Wingdings" pitchFamily="2" charset="2"/>
              <a:buChar char="v"/>
            </a:pPr>
            <a:r>
              <a:rPr lang="tr-TR" sz="3600" b="1" dirty="0" smtClean="0">
                <a:latin typeface="Cambria"/>
                <a:cs typeface="Cambria"/>
              </a:rPr>
              <a:t>Köpekler</a:t>
            </a:r>
            <a:r>
              <a:rPr lang="tr-TR" sz="3600" dirty="0" smtClean="0">
                <a:latin typeface="Cambria"/>
                <a:cs typeface="Cambria"/>
              </a:rPr>
              <a:t>, </a:t>
            </a:r>
            <a:r>
              <a:rPr lang="tr-TR" sz="3600" dirty="0" err="1" smtClean="0">
                <a:latin typeface="Cambria"/>
                <a:cs typeface="Cambria"/>
              </a:rPr>
              <a:t>Mezolitik</a:t>
            </a:r>
            <a:r>
              <a:rPr lang="tr-TR" sz="3600" dirty="0" smtClean="0">
                <a:latin typeface="Cambria"/>
                <a:cs typeface="Cambria"/>
              </a:rPr>
              <a:t> insanları tarafından </a:t>
            </a:r>
            <a:r>
              <a:rPr lang="tr-TR" sz="3600" b="1" dirty="0" smtClean="0">
                <a:latin typeface="Cambria"/>
                <a:cs typeface="Cambria"/>
              </a:rPr>
              <a:t>av köpeği olarak evcilleştirilmiştir</a:t>
            </a:r>
            <a:r>
              <a:rPr lang="tr-TR" sz="3600" dirty="0" smtClean="0">
                <a:latin typeface="Cambria"/>
                <a:cs typeface="Cambria"/>
              </a:rPr>
              <a:t>.</a:t>
            </a:r>
          </a:p>
          <a:p>
            <a:pPr>
              <a:buFont typeface="Wingdings" pitchFamily="2" charset="2"/>
              <a:buChar char="v"/>
            </a:pPr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6657021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 smtClean="0">
                <a:solidFill>
                  <a:srgbClr val="FF0000"/>
                </a:solidFill>
                <a:latin typeface="Cambria"/>
                <a:cs typeface="Cambria"/>
              </a:rPr>
              <a:t>Neolitik Dönem</a:t>
            </a:r>
            <a:br>
              <a:rPr lang="tr-TR" b="1" dirty="0" smtClean="0">
                <a:solidFill>
                  <a:srgbClr val="FF0000"/>
                </a:solidFill>
                <a:latin typeface="Cambria"/>
                <a:cs typeface="Cambria"/>
              </a:rPr>
            </a:br>
            <a:r>
              <a:rPr lang="tr-TR" b="1" dirty="0" smtClean="0">
                <a:solidFill>
                  <a:srgbClr val="FF0000"/>
                </a:solidFill>
                <a:latin typeface="Cambria"/>
                <a:cs typeface="Cambria"/>
              </a:rPr>
              <a:t>G.Ö. 10.000-7.000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803517"/>
            <a:ext cx="8496944" cy="6048672"/>
          </a:xfrm>
        </p:spPr>
        <p:txBody>
          <a:bodyPr>
            <a:normAutofit/>
          </a:bodyPr>
          <a:lstStyle/>
          <a:p>
            <a:r>
              <a:rPr lang="en-US" sz="2400" dirty="0" err="1" smtClean="0">
                <a:latin typeface="Cambria"/>
                <a:cs typeface="Cambria"/>
              </a:rPr>
              <a:t>Taş</a:t>
            </a:r>
            <a:r>
              <a:rPr lang="en-US" sz="2400" dirty="0" smtClean="0">
                <a:latin typeface="Cambria"/>
                <a:cs typeface="Cambria"/>
              </a:rPr>
              <a:t> </a:t>
            </a:r>
            <a:r>
              <a:rPr lang="en-US" sz="2400" dirty="0" err="1" smtClean="0">
                <a:latin typeface="Cambria"/>
                <a:cs typeface="Cambria"/>
              </a:rPr>
              <a:t>aletlerin</a:t>
            </a:r>
            <a:r>
              <a:rPr lang="en-US" sz="2400" dirty="0" smtClean="0">
                <a:latin typeface="Cambria"/>
                <a:cs typeface="Cambria"/>
              </a:rPr>
              <a:t> </a:t>
            </a:r>
            <a:r>
              <a:rPr lang="en-US" sz="2400" b="1" dirty="0" err="1" smtClean="0">
                <a:latin typeface="Cambria"/>
                <a:cs typeface="Cambria"/>
              </a:rPr>
              <a:t>bilenerek</a:t>
            </a:r>
            <a:r>
              <a:rPr lang="en-US" sz="2400" b="1" dirty="0" smtClean="0">
                <a:latin typeface="Cambria"/>
                <a:cs typeface="Cambria"/>
              </a:rPr>
              <a:t> </a:t>
            </a:r>
            <a:r>
              <a:rPr lang="en-US" sz="2400" b="1" dirty="0" err="1" smtClean="0">
                <a:latin typeface="Cambria"/>
                <a:cs typeface="Cambria"/>
              </a:rPr>
              <a:t>parlatıldığı</a:t>
            </a:r>
            <a:r>
              <a:rPr lang="en-US" sz="2400" dirty="0" smtClean="0">
                <a:latin typeface="Cambria"/>
                <a:cs typeface="Cambria"/>
              </a:rPr>
              <a:t>,</a:t>
            </a:r>
          </a:p>
          <a:p>
            <a:r>
              <a:rPr lang="en-US" sz="2400" dirty="0" err="1" smtClean="0">
                <a:latin typeface="Cambria"/>
                <a:cs typeface="Cambria"/>
              </a:rPr>
              <a:t>Taştan</a:t>
            </a:r>
            <a:r>
              <a:rPr lang="en-US" sz="2400" dirty="0" smtClean="0">
                <a:latin typeface="Cambria"/>
                <a:cs typeface="Cambria"/>
              </a:rPr>
              <a:t> </a:t>
            </a:r>
            <a:r>
              <a:rPr lang="en-US" sz="2400" dirty="0" err="1" smtClean="0">
                <a:latin typeface="Cambria"/>
                <a:cs typeface="Cambria"/>
              </a:rPr>
              <a:t>daha</a:t>
            </a:r>
            <a:r>
              <a:rPr lang="en-US" sz="2400" dirty="0" smtClean="0">
                <a:latin typeface="Cambria"/>
                <a:cs typeface="Cambria"/>
              </a:rPr>
              <a:t> </a:t>
            </a:r>
            <a:r>
              <a:rPr lang="en-US" sz="2400" dirty="0" err="1" smtClean="0">
                <a:latin typeface="Cambria"/>
                <a:cs typeface="Cambria"/>
              </a:rPr>
              <a:t>sert</a:t>
            </a:r>
            <a:r>
              <a:rPr lang="en-US" sz="2400" dirty="0" smtClean="0">
                <a:latin typeface="Cambria"/>
                <a:cs typeface="Cambria"/>
              </a:rPr>
              <a:t> </a:t>
            </a:r>
            <a:r>
              <a:rPr lang="en-US" sz="2400" dirty="0" err="1" smtClean="0">
                <a:latin typeface="Cambria"/>
                <a:cs typeface="Cambria"/>
              </a:rPr>
              <a:t>ve</a:t>
            </a:r>
            <a:r>
              <a:rPr lang="en-US" sz="2400" dirty="0" smtClean="0">
                <a:latin typeface="Cambria"/>
                <a:cs typeface="Cambria"/>
              </a:rPr>
              <a:t> </a:t>
            </a:r>
            <a:r>
              <a:rPr lang="en-US" sz="2400" dirty="0" err="1" smtClean="0">
                <a:latin typeface="Cambria"/>
                <a:cs typeface="Cambria"/>
              </a:rPr>
              <a:t>dayanıklı</a:t>
            </a:r>
            <a:r>
              <a:rPr lang="en-US" sz="2400" dirty="0" smtClean="0">
                <a:latin typeface="Cambria"/>
                <a:cs typeface="Cambria"/>
              </a:rPr>
              <a:t> </a:t>
            </a:r>
            <a:r>
              <a:rPr lang="en-US" sz="2400" dirty="0" err="1" smtClean="0">
                <a:latin typeface="Cambria"/>
                <a:cs typeface="Cambria"/>
              </a:rPr>
              <a:t>aletlerin</a:t>
            </a:r>
            <a:r>
              <a:rPr lang="en-US" sz="2400" dirty="0" smtClean="0">
                <a:latin typeface="Cambria"/>
                <a:cs typeface="Cambria"/>
              </a:rPr>
              <a:t> </a:t>
            </a:r>
            <a:r>
              <a:rPr lang="en-US" sz="2400" dirty="0" err="1" smtClean="0">
                <a:latin typeface="Cambria"/>
                <a:cs typeface="Cambria"/>
              </a:rPr>
              <a:t>üretildiği</a:t>
            </a:r>
            <a:r>
              <a:rPr lang="en-US" sz="2400" dirty="0" smtClean="0">
                <a:latin typeface="Cambria"/>
                <a:cs typeface="Cambria"/>
              </a:rPr>
              <a:t>,</a:t>
            </a:r>
          </a:p>
          <a:p>
            <a:r>
              <a:rPr lang="en-US" sz="2400" dirty="0" err="1" smtClean="0">
                <a:latin typeface="Cambria"/>
                <a:cs typeface="Cambria"/>
              </a:rPr>
              <a:t>Keten</a:t>
            </a:r>
            <a:r>
              <a:rPr lang="en-US" sz="2400" dirty="0">
                <a:latin typeface="Cambria"/>
                <a:cs typeface="Cambria"/>
              </a:rPr>
              <a:t> </a:t>
            </a:r>
            <a:r>
              <a:rPr lang="en-US" sz="2400" dirty="0" err="1" smtClean="0">
                <a:latin typeface="Cambria"/>
                <a:cs typeface="Cambria"/>
              </a:rPr>
              <a:t>ve</a:t>
            </a:r>
            <a:r>
              <a:rPr lang="en-US" sz="2400" dirty="0" smtClean="0">
                <a:latin typeface="Cambria"/>
                <a:cs typeface="Cambria"/>
              </a:rPr>
              <a:t> </a:t>
            </a:r>
            <a:r>
              <a:rPr lang="en-US" sz="2400" dirty="0" err="1" smtClean="0">
                <a:latin typeface="Cambria"/>
                <a:cs typeface="Cambria"/>
              </a:rPr>
              <a:t>kenevir</a:t>
            </a:r>
            <a:r>
              <a:rPr lang="en-US" sz="2400" dirty="0" smtClean="0">
                <a:latin typeface="Cambria"/>
                <a:cs typeface="Cambria"/>
              </a:rPr>
              <a:t> </a:t>
            </a:r>
            <a:r>
              <a:rPr lang="en-US" sz="2400" dirty="0" err="1" smtClean="0">
                <a:latin typeface="Cambria"/>
                <a:cs typeface="Cambria"/>
              </a:rPr>
              <a:t>liflerinden</a:t>
            </a:r>
            <a:r>
              <a:rPr lang="en-US" sz="2400" dirty="0" smtClean="0">
                <a:latin typeface="Cambria"/>
                <a:cs typeface="Cambria"/>
              </a:rPr>
              <a:t> </a:t>
            </a:r>
            <a:r>
              <a:rPr lang="en-US" sz="2400" b="1" dirty="0" err="1" smtClean="0">
                <a:latin typeface="Cambria"/>
                <a:cs typeface="Cambria"/>
              </a:rPr>
              <a:t>giysilerin</a:t>
            </a:r>
            <a:r>
              <a:rPr lang="en-US" sz="2400" b="1" dirty="0" smtClean="0">
                <a:latin typeface="Cambria"/>
                <a:cs typeface="Cambria"/>
              </a:rPr>
              <a:t> </a:t>
            </a:r>
            <a:r>
              <a:rPr lang="en-US" sz="2400" b="1" dirty="0" err="1" smtClean="0">
                <a:latin typeface="Cambria"/>
                <a:cs typeface="Cambria"/>
              </a:rPr>
              <a:t>yapıldığı</a:t>
            </a:r>
            <a:r>
              <a:rPr lang="en-US" sz="2400" b="1" dirty="0" smtClean="0">
                <a:latin typeface="Cambria"/>
                <a:cs typeface="Cambria"/>
              </a:rPr>
              <a:t> (</a:t>
            </a:r>
            <a:r>
              <a:rPr lang="en-US" sz="2400" b="1" dirty="0" err="1" smtClean="0">
                <a:latin typeface="Cambria"/>
                <a:cs typeface="Cambria"/>
              </a:rPr>
              <a:t>dokumacılığın</a:t>
            </a:r>
            <a:r>
              <a:rPr lang="en-US" sz="2400" b="1" dirty="0" smtClean="0">
                <a:latin typeface="Cambria"/>
                <a:cs typeface="Cambria"/>
              </a:rPr>
              <a:t> </a:t>
            </a:r>
            <a:r>
              <a:rPr lang="en-US" sz="2400" b="1" dirty="0" err="1" smtClean="0">
                <a:latin typeface="Cambria"/>
                <a:cs typeface="Cambria"/>
              </a:rPr>
              <a:t>başladığı</a:t>
            </a:r>
            <a:r>
              <a:rPr lang="en-US" sz="2400" b="1" dirty="0" smtClean="0">
                <a:latin typeface="Cambria"/>
                <a:cs typeface="Cambria"/>
              </a:rPr>
              <a:t>)</a:t>
            </a:r>
          </a:p>
          <a:p>
            <a:r>
              <a:rPr lang="en-US" sz="2400" dirty="0" err="1" smtClean="0">
                <a:latin typeface="Cambria"/>
                <a:cs typeface="Cambria"/>
              </a:rPr>
              <a:t>Tarım</a:t>
            </a:r>
            <a:r>
              <a:rPr lang="en-US" sz="2400" dirty="0" smtClean="0">
                <a:latin typeface="Cambria"/>
                <a:cs typeface="Cambria"/>
              </a:rPr>
              <a:t> </a:t>
            </a:r>
            <a:r>
              <a:rPr lang="en-US" sz="2400" dirty="0" err="1" smtClean="0">
                <a:latin typeface="Cambria"/>
                <a:cs typeface="Cambria"/>
              </a:rPr>
              <a:t>ve</a:t>
            </a:r>
            <a:r>
              <a:rPr lang="en-US" sz="2400" dirty="0" smtClean="0">
                <a:latin typeface="Cambria"/>
                <a:cs typeface="Cambria"/>
              </a:rPr>
              <a:t> </a:t>
            </a:r>
            <a:r>
              <a:rPr lang="en-US" sz="2400" dirty="0" err="1" smtClean="0">
                <a:latin typeface="Cambria"/>
                <a:cs typeface="Cambria"/>
              </a:rPr>
              <a:t>hayvancılığın</a:t>
            </a:r>
            <a:r>
              <a:rPr lang="en-US" sz="2400" dirty="0" smtClean="0">
                <a:latin typeface="Cambria"/>
                <a:cs typeface="Cambria"/>
              </a:rPr>
              <a:t> </a:t>
            </a:r>
            <a:r>
              <a:rPr lang="en-US" sz="2400" dirty="0" err="1" smtClean="0">
                <a:latin typeface="Cambria"/>
                <a:cs typeface="Cambria"/>
              </a:rPr>
              <a:t>gelişmesiyle</a:t>
            </a:r>
            <a:r>
              <a:rPr lang="en-US" sz="2400" dirty="0" smtClean="0">
                <a:latin typeface="Cambria"/>
                <a:cs typeface="Cambria"/>
              </a:rPr>
              <a:t> </a:t>
            </a:r>
            <a:r>
              <a:rPr lang="en-US" sz="2400" b="1" dirty="0" err="1" smtClean="0">
                <a:latin typeface="Cambria"/>
                <a:cs typeface="Cambria"/>
              </a:rPr>
              <a:t>yerleşik</a:t>
            </a:r>
            <a:r>
              <a:rPr lang="en-US" sz="2400" b="1" dirty="0" smtClean="0">
                <a:latin typeface="Cambria"/>
                <a:cs typeface="Cambria"/>
              </a:rPr>
              <a:t> </a:t>
            </a:r>
            <a:r>
              <a:rPr lang="en-US" sz="2400" b="1" dirty="0" err="1" smtClean="0">
                <a:latin typeface="Cambria"/>
                <a:cs typeface="Cambria"/>
              </a:rPr>
              <a:t>hayata</a:t>
            </a:r>
            <a:r>
              <a:rPr lang="en-US" sz="2400" b="1" dirty="0" smtClean="0">
                <a:latin typeface="Cambria"/>
                <a:cs typeface="Cambria"/>
              </a:rPr>
              <a:t> </a:t>
            </a:r>
            <a:r>
              <a:rPr lang="en-US" sz="2400" b="1" dirty="0" err="1" smtClean="0">
                <a:latin typeface="Cambria"/>
                <a:cs typeface="Cambria"/>
              </a:rPr>
              <a:t>geçildiği</a:t>
            </a:r>
            <a:r>
              <a:rPr lang="en-US" sz="2400" b="1" dirty="0" smtClean="0">
                <a:latin typeface="Cambria"/>
                <a:cs typeface="Cambria"/>
              </a:rPr>
              <a:t>,</a:t>
            </a:r>
          </a:p>
          <a:p>
            <a:r>
              <a:rPr lang="en-US" sz="2400" dirty="0" err="1" smtClean="0">
                <a:latin typeface="Cambria"/>
                <a:cs typeface="Cambria"/>
              </a:rPr>
              <a:t>İhtiyaç</a:t>
            </a:r>
            <a:r>
              <a:rPr lang="en-US" sz="2400" dirty="0" smtClean="0">
                <a:latin typeface="Cambria"/>
                <a:cs typeface="Cambria"/>
              </a:rPr>
              <a:t> </a:t>
            </a:r>
            <a:r>
              <a:rPr lang="en-US" sz="2400" dirty="0" err="1" smtClean="0">
                <a:latin typeface="Cambria"/>
                <a:cs typeface="Cambria"/>
              </a:rPr>
              <a:t>fazlası</a:t>
            </a:r>
            <a:r>
              <a:rPr lang="en-US" sz="2400" dirty="0" smtClean="0">
                <a:latin typeface="Cambria"/>
                <a:cs typeface="Cambria"/>
              </a:rPr>
              <a:t> </a:t>
            </a:r>
            <a:r>
              <a:rPr lang="en-US" sz="2400" dirty="0" err="1" smtClean="0">
                <a:latin typeface="Cambria"/>
                <a:cs typeface="Cambria"/>
              </a:rPr>
              <a:t>üretimin</a:t>
            </a:r>
            <a:r>
              <a:rPr lang="en-US" sz="2400" dirty="0" smtClean="0">
                <a:latin typeface="Cambria"/>
                <a:cs typeface="Cambria"/>
              </a:rPr>
              <a:t> </a:t>
            </a:r>
            <a:r>
              <a:rPr lang="en-US" sz="2400" b="1" dirty="0" err="1" smtClean="0">
                <a:latin typeface="Cambria"/>
                <a:cs typeface="Cambria"/>
              </a:rPr>
              <a:t>ticaretin</a:t>
            </a:r>
            <a:r>
              <a:rPr lang="en-US" sz="2400" b="1" dirty="0" smtClean="0">
                <a:latin typeface="Cambria"/>
                <a:cs typeface="Cambria"/>
              </a:rPr>
              <a:t> </a:t>
            </a:r>
            <a:r>
              <a:rPr lang="en-US" sz="2400" b="1" dirty="0" err="1" smtClean="0">
                <a:latin typeface="Cambria"/>
                <a:cs typeface="Cambria"/>
              </a:rPr>
              <a:t>ortaya</a:t>
            </a:r>
            <a:r>
              <a:rPr lang="en-US" sz="2400" b="1" dirty="0" smtClean="0">
                <a:latin typeface="Cambria"/>
                <a:cs typeface="Cambria"/>
              </a:rPr>
              <a:t> </a:t>
            </a:r>
            <a:r>
              <a:rPr lang="en-US" sz="2400" b="1" dirty="0" err="1" smtClean="0">
                <a:latin typeface="Cambria"/>
                <a:cs typeface="Cambria"/>
              </a:rPr>
              <a:t>çıkması</a:t>
            </a:r>
            <a:r>
              <a:rPr lang="en-US" sz="2400" dirty="0" err="1" smtClean="0">
                <a:latin typeface="Cambria"/>
                <a:cs typeface="Cambria"/>
              </a:rPr>
              <a:t>na</a:t>
            </a:r>
            <a:r>
              <a:rPr lang="en-US" sz="2400" dirty="0" smtClean="0">
                <a:latin typeface="Cambria"/>
                <a:cs typeface="Cambria"/>
              </a:rPr>
              <a:t> </a:t>
            </a:r>
            <a:r>
              <a:rPr lang="en-US" sz="2400" dirty="0" err="1" smtClean="0">
                <a:latin typeface="Cambria"/>
                <a:cs typeface="Cambria"/>
              </a:rPr>
              <a:t>neden</a:t>
            </a:r>
            <a:r>
              <a:rPr lang="en-US" sz="2400" dirty="0" smtClean="0">
                <a:latin typeface="Cambria"/>
                <a:cs typeface="Cambria"/>
              </a:rPr>
              <a:t> </a:t>
            </a:r>
            <a:r>
              <a:rPr lang="en-US" sz="2400" dirty="0" err="1" smtClean="0">
                <a:latin typeface="Cambria"/>
                <a:cs typeface="Cambria"/>
              </a:rPr>
              <a:t>olduğu</a:t>
            </a:r>
            <a:r>
              <a:rPr lang="en-US" sz="2400" dirty="0" smtClean="0">
                <a:latin typeface="Cambria"/>
                <a:cs typeface="Cambria"/>
              </a:rPr>
              <a:t>,</a:t>
            </a:r>
          </a:p>
          <a:p>
            <a:r>
              <a:rPr lang="en-US" sz="2400" b="1" dirty="0" err="1" smtClean="0">
                <a:latin typeface="Cambria"/>
                <a:cs typeface="Cambria"/>
              </a:rPr>
              <a:t>Tekerleğin</a:t>
            </a:r>
            <a:r>
              <a:rPr lang="en-US" sz="2400" b="1" dirty="0" smtClean="0">
                <a:latin typeface="Cambria"/>
                <a:cs typeface="Cambria"/>
              </a:rPr>
              <a:t> </a:t>
            </a:r>
            <a:r>
              <a:rPr lang="en-US" sz="2400" b="1" dirty="0" err="1" smtClean="0">
                <a:latin typeface="Cambria"/>
                <a:cs typeface="Cambria"/>
              </a:rPr>
              <a:t>icat</a:t>
            </a:r>
            <a:r>
              <a:rPr lang="en-US" sz="2400" b="1" dirty="0" smtClean="0">
                <a:latin typeface="Cambria"/>
                <a:cs typeface="Cambria"/>
              </a:rPr>
              <a:t> </a:t>
            </a:r>
            <a:r>
              <a:rPr lang="en-US" sz="2400" b="1" dirty="0" err="1" smtClean="0">
                <a:latin typeface="Cambria"/>
                <a:cs typeface="Cambria"/>
              </a:rPr>
              <a:t>edildiği</a:t>
            </a:r>
            <a:endParaRPr lang="en-US" sz="2400" b="1" dirty="0" smtClean="0">
              <a:latin typeface="Cambria"/>
              <a:cs typeface="Cambria"/>
            </a:endParaRPr>
          </a:p>
          <a:p>
            <a:r>
              <a:rPr lang="en-US" sz="2400" dirty="0" err="1" smtClean="0">
                <a:latin typeface="Cambria"/>
                <a:cs typeface="Cambria"/>
              </a:rPr>
              <a:t>Ve</a:t>
            </a:r>
            <a:r>
              <a:rPr lang="en-US" sz="2400" dirty="0" smtClean="0">
                <a:latin typeface="Cambria"/>
                <a:cs typeface="Cambria"/>
              </a:rPr>
              <a:t> </a:t>
            </a:r>
            <a:r>
              <a:rPr lang="en-US" sz="2400" dirty="0" err="1" smtClean="0">
                <a:latin typeface="Cambria"/>
                <a:cs typeface="Cambria"/>
              </a:rPr>
              <a:t>insanlarda</a:t>
            </a:r>
            <a:r>
              <a:rPr lang="en-US" sz="2400" dirty="0" smtClean="0">
                <a:latin typeface="Cambria"/>
                <a:cs typeface="Cambria"/>
              </a:rPr>
              <a:t> </a:t>
            </a:r>
            <a:r>
              <a:rPr lang="en-US" sz="2400" b="1" dirty="0" err="1" smtClean="0">
                <a:latin typeface="Cambria"/>
                <a:cs typeface="Cambria"/>
              </a:rPr>
              <a:t>mülkiyet</a:t>
            </a:r>
            <a:r>
              <a:rPr lang="en-US" sz="2400" b="1" dirty="0" smtClean="0">
                <a:latin typeface="Cambria"/>
                <a:cs typeface="Cambria"/>
              </a:rPr>
              <a:t> </a:t>
            </a:r>
            <a:r>
              <a:rPr lang="en-US" sz="2400" b="1" dirty="0" err="1" smtClean="0">
                <a:latin typeface="Cambria"/>
                <a:cs typeface="Cambria"/>
              </a:rPr>
              <a:t>kavramının</a:t>
            </a:r>
            <a:r>
              <a:rPr lang="en-US" sz="2400" b="1" dirty="0" smtClean="0">
                <a:latin typeface="Cambria"/>
                <a:cs typeface="Cambria"/>
              </a:rPr>
              <a:t> </a:t>
            </a:r>
            <a:r>
              <a:rPr lang="en-US" sz="2400" b="1" dirty="0" err="1" smtClean="0">
                <a:latin typeface="Cambria"/>
                <a:cs typeface="Cambria"/>
              </a:rPr>
              <a:t>ortaya</a:t>
            </a:r>
            <a:r>
              <a:rPr lang="en-US" sz="2400" b="1" dirty="0" smtClean="0">
                <a:latin typeface="Cambria"/>
                <a:cs typeface="Cambria"/>
              </a:rPr>
              <a:t> </a:t>
            </a:r>
            <a:r>
              <a:rPr lang="en-US" sz="2400" b="1" dirty="0" err="1" smtClean="0">
                <a:latin typeface="Cambria"/>
                <a:cs typeface="Cambria"/>
              </a:rPr>
              <a:t>çıktığı</a:t>
            </a:r>
            <a:r>
              <a:rPr lang="en-US" sz="2400" dirty="0" smtClean="0">
                <a:latin typeface="Cambria"/>
                <a:cs typeface="Cambria"/>
              </a:rPr>
              <a:t> </a:t>
            </a:r>
            <a:r>
              <a:rPr lang="en-US" sz="2400" dirty="0" err="1" smtClean="0">
                <a:latin typeface="Cambria"/>
                <a:cs typeface="Cambria"/>
              </a:rPr>
              <a:t>bir</a:t>
            </a:r>
            <a:r>
              <a:rPr lang="en-US" sz="2400" dirty="0" smtClean="0">
                <a:latin typeface="Cambria"/>
                <a:cs typeface="Cambria"/>
              </a:rPr>
              <a:t> </a:t>
            </a:r>
            <a:r>
              <a:rPr lang="en-US" sz="2400" dirty="0" err="1" smtClean="0">
                <a:latin typeface="Cambria"/>
                <a:cs typeface="Cambria"/>
              </a:rPr>
              <a:t>dönemdir</a:t>
            </a:r>
            <a:r>
              <a:rPr lang="en-US" sz="2400" dirty="0" smtClean="0">
                <a:latin typeface="Cambria"/>
                <a:cs typeface="Cambria"/>
              </a:rPr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992267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>
                <a:solidFill>
                  <a:srgbClr val="FF0000"/>
                </a:solidFill>
                <a:latin typeface="Cambria"/>
                <a:cs typeface="Cambria"/>
              </a:rPr>
              <a:t>Ortadoğu’da İlk Çiftçiler ve Çobanlar</a:t>
            </a:r>
            <a:endParaRPr lang="tr-TR" dirty="0">
              <a:solidFill>
                <a:srgbClr val="FF0000"/>
              </a:solidFill>
              <a:latin typeface="Cambria"/>
              <a:cs typeface="Cambria"/>
            </a:endParaRPr>
          </a:p>
        </p:txBody>
      </p:sp>
      <p:sp>
        <p:nvSpPr>
          <p:cNvPr id="6" name="2 İçerik Yer Tutucusu"/>
          <p:cNvSpPr>
            <a:spLocks noGrp="1"/>
          </p:cNvSpPr>
          <p:nvPr>
            <p:ph idx="1"/>
          </p:nvPr>
        </p:nvSpPr>
        <p:spPr>
          <a:xfrm>
            <a:off x="467544" y="1772816"/>
            <a:ext cx="8229600" cy="4525963"/>
          </a:xfrm>
        </p:spPr>
        <p:txBody>
          <a:bodyPr>
            <a:normAutofit lnSpcReduction="10000"/>
          </a:bodyPr>
          <a:lstStyle/>
          <a:p>
            <a:pPr>
              <a:buFont typeface="Wingdings" pitchFamily="2" charset="2"/>
              <a:buChar char="v"/>
            </a:pPr>
            <a:r>
              <a:rPr lang="tr-TR" sz="3600" dirty="0" smtClean="0">
                <a:latin typeface="Cambria"/>
                <a:cs typeface="Cambria"/>
              </a:rPr>
              <a:t>İlk ziraat, dağlık alanlarda yoğun olarak yetişen yabani buğday ve arpanın daha az elverişli ortamlara uygulanması girişimiyle başlamıştır.</a:t>
            </a:r>
          </a:p>
          <a:p>
            <a:pPr>
              <a:buFont typeface="Wingdings" pitchFamily="2" charset="2"/>
              <a:buChar char="v"/>
            </a:pPr>
            <a:r>
              <a:rPr lang="tr-TR" sz="3600" dirty="0" smtClean="0">
                <a:latin typeface="Cambria"/>
                <a:cs typeface="Cambria"/>
              </a:rPr>
              <a:t>Bunu yapanlar ise, iklimin daha kurak olduğu marjinal alanlarda yaşayan Ortadoğululardı.</a:t>
            </a:r>
          </a:p>
          <a:p>
            <a:pPr>
              <a:buFont typeface="Wingdings" pitchFamily="2" charset="2"/>
              <a:buChar char="v"/>
            </a:pPr>
            <a:r>
              <a:rPr lang="tr-TR" sz="3600" dirty="0" smtClean="0">
                <a:latin typeface="Cambria"/>
                <a:cs typeface="Cambria"/>
              </a:rPr>
              <a:t>Dikey Ekonomi ???</a:t>
            </a:r>
          </a:p>
          <a:p>
            <a:pPr>
              <a:buFont typeface="Wingdings" pitchFamily="2" charset="2"/>
              <a:buChar char="v"/>
            </a:pP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29280122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0" y="332656"/>
            <a:ext cx="9144000" cy="1486518"/>
          </a:xfrm>
        </p:spPr>
        <p:txBody>
          <a:bodyPr>
            <a:noAutofit/>
          </a:bodyPr>
          <a:lstStyle/>
          <a:p>
            <a:r>
              <a:rPr lang="tr-TR" sz="4400" dirty="0" smtClean="0">
                <a:solidFill>
                  <a:srgbClr val="FF0000"/>
                </a:solidFill>
                <a:latin typeface="Cambria"/>
                <a:cs typeface="Cambria"/>
              </a:rPr>
              <a:t>Genetik Değişiklikler ve Evcilleştirme</a:t>
            </a:r>
            <a:br>
              <a:rPr lang="tr-TR" sz="4400" dirty="0" smtClean="0">
                <a:solidFill>
                  <a:srgbClr val="FF0000"/>
                </a:solidFill>
                <a:latin typeface="Cambria"/>
                <a:cs typeface="Cambria"/>
              </a:rPr>
            </a:br>
            <a:r>
              <a:rPr lang="tr-TR" sz="3600" dirty="0" smtClean="0">
                <a:solidFill>
                  <a:srgbClr val="002060"/>
                </a:solidFill>
                <a:latin typeface="Cambria"/>
                <a:cs typeface="Cambria"/>
              </a:rPr>
              <a:t>Evcil Bitkiler İle Yabani Bitkilerin Farkları</a:t>
            </a:r>
            <a:endParaRPr lang="tr-TR" sz="3600" dirty="0">
              <a:solidFill>
                <a:srgbClr val="002060"/>
              </a:solidFill>
              <a:latin typeface="Cambria"/>
              <a:cs typeface="Cambria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95536" y="1988840"/>
            <a:ext cx="8229600" cy="4608512"/>
          </a:xfrm>
        </p:spPr>
        <p:txBody>
          <a:bodyPr>
            <a:normAutofit fontScale="85000" lnSpcReduction="20000"/>
          </a:bodyPr>
          <a:lstStyle/>
          <a:p>
            <a:pPr>
              <a:buFont typeface="Wingdings" pitchFamily="2" charset="2"/>
              <a:buChar char="v"/>
            </a:pPr>
            <a:r>
              <a:rPr lang="tr-TR" sz="3600" dirty="0" smtClean="0">
                <a:latin typeface="Cambria"/>
                <a:cs typeface="Cambria"/>
              </a:rPr>
              <a:t>Evcilleştirilmiş tahılların tohumları, genellikle de bitkinin tümü, yabani haldekinden daha büyüktür.</a:t>
            </a:r>
          </a:p>
          <a:p>
            <a:pPr>
              <a:buFont typeface="Wingdings" pitchFamily="2" charset="2"/>
              <a:buChar char="v"/>
            </a:pPr>
            <a:r>
              <a:rPr lang="tr-TR" sz="3600" dirty="0" smtClean="0">
                <a:latin typeface="Cambria"/>
                <a:cs typeface="Cambria"/>
              </a:rPr>
              <a:t>Evcil bitkilerde tahıllardan birimi başına daha yüksek verim elde edilir.</a:t>
            </a:r>
          </a:p>
          <a:p>
            <a:pPr>
              <a:buFont typeface="Wingdings" pitchFamily="2" charset="2"/>
              <a:buChar char="v"/>
            </a:pPr>
            <a:r>
              <a:rPr lang="tr-TR" sz="3600" dirty="0" smtClean="0">
                <a:latin typeface="Cambria"/>
                <a:cs typeface="Cambria"/>
              </a:rPr>
              <a:t>Evcil bitkiler doğal tohumlanma mekanizmalarını kaybederler.</a:t>
            </a:r>
          </a:p>
          <a:p>
            <a:pPr>
              <a:buFont typeface="Wingdings" pitchFamily="2" charset="2"/>
              <a:buChar char="v"/>
            </a:pPr>
            <a:r>
              <a:rPr lang="tr-TR" sz="3600" dirty="0" smtClean="0">
                <a:latin typeface="Cambria"/>
                <a:cs typeface="Cambria"/>
              </a:rPr>
              <a:t>Evcil tahılların sert bir ekseni ve kırılgan bir kabuğu vardır, yabani tahılların ise kırılgan bir ekseni ve sert bir kabuğu vardır.</a:t>
            </a:r>
          </a:p>
          <a:p>
            <a:pPr>
              <a:buFont typeface="Wingdings" pitchFamily="2" charset="2"/>
              <a:buChar char="v"/>
            </a:pPr>
            <a:endParaRPr lang="tr-TR" dirty="0" smtClean="0"/>
          </a:p>
          <a:p>
            <a:pPr>
              <a:buFont typeface="Wingdings" pitchFamily="2" charset="2"/>
              <a:buChar char="v"/>
            </a:pPr>
            <a:endParaRPr lang="tr-TR" dirty="0" smtClean="0">
              <a:solidFill>
                <a:srgbClr val="FF0000"/>
              </a:solidFill>
            </a:endParaRPr>
          </a:p>
          <a:p>
            <a:pPr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9208229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39552" y="260648"/>
            <a:ext cx="8229600" cy="1600200"/>
          </a:xfrm>
        </p:spPr>
        <p:txBody>
          <a:bodyPr>
            <a:normAutofit/>
          </a:bodyPr>
          <a:lstStyle/>
          <a:p>
            <a:pPr algn="l"/>
            <a:r>
              <a:rPr lang="tr-TR" dirty="0" smtClean="0">
                <a:solidFill>
                  <a:srgbClr val="FF0000"/>
                </a:solidFill>
              </a:rPr>
              <a:t>Besin Üreticiliği ve Devlet</a:t>
            </a:r>
            <a:br>
              <a:rPr lang="tr-TR" dirty="0" smtClean="0">
                <a:solidFill>
                  <a:srgbClr val="FF0000"/>
                </a:solidFill>
              </a:rPr>
            </a:b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539552" y="1340768"/>
            <a:ext cx="8043890" cy="5517232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v"/>
            </a:pPr>
            <a:r>
              <a:rPr lang="tr-TR" sz="2800" dirty="0" smtClean="0">
                <a:latin typeface="Cambria"/>
                <a:cs typeface="Cambria"/>
              </a:rPr>
              <a:t>Bitki ve çiftlik hayvanlarını yetiştirmeyi öğrenen Ortadoğulular hemen tam zamanlı çiftçi ve çobanlara dönüşmemiştir;</a:t>
            </a:r>
          </a:p>
          <a:p>
            <a:pPr>
              <a:buFont typeface="Wingdings" pitchFamily="2" charset="2"/>
              <a:buChar char="v"/>
            </a:pPr>
            <a:r>
              <a:rPr lang="tr-TR" sz="2800" dirty="0" smtClean="0">
                <a:latin typeface="Cambria"/>
                <a:cs typeface="Cambria"/>
              </a:rPr>
              <a:t>Evcilleştirilen bitki ve hayvanlar önceleri ekonomide küçük bir yer işgal ediyordu.</a:t>
            </a:r>
          </a:p>
          <a:p>
            <a:pPr>
              <a:buFont typeface="Wingdings" pitchFamily="2" charset="2"/>
              <a:buChar char="v"/>
            </a:pPr>
            <a:r>
              <a:rPr lang="tr-TR" sz="2800" dirty="0">
                <a:latin typeface="Cambria"/>
                <a:cs typeface="Cambria"/>
              </a:rPr>
              <a:t>Z</a:t>
            </a:r>
            <a:r>
              <a:rPr lang="tr-TR" sz="2800" dirty="0" smtClean="0">
                <a:latin typeface="Cambria"/>
                <a:cs typeface="Cambria"/>
              </a:rPr>
              <a:t>amanla bitkisel ürünlere ve hayvan sürülerine yönelerek giderek uzmanlaştılar. Eskinin marjinal olan coğrafi alanları, yeni ekonominin, nüfus artışının ve göçün merkezi olmuş,</a:t>
            </a:r>
            <a:r>
              <a:rPr lang="tr-TR" sz="2800" dirty="0">
                <a:latin typeface="Cambria"/>
                <a:cs typeface="Cambria"/>
              </a:rPr>
              <a:t> </a:t>
            </a:r>
            <a:r>
              <a:rPr lang="tr-TR" sz="2800" dirty="0" smtClean="0">
                <a:latin typeface="Cambria"/>
                <a:cs typeface="Cambria"/>
              </a:rPr>
              <a:t>tarım yapan gruplar zamanla kurak arazilere doğru yayılmaya başlamışlar.</a:t>
            </a:r>
          </a:p>
          <a:p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5828807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1230</Words>
  <Application>Microsoft Macintosh PowerPoint</Application>
  <PresentationFormat>On-screen Show (4:3)</PresentationFormat>
  <Paragraphs>132</Paragraphs>
  <Slides>25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6" baseType="lpstr">
      <vt:lpstr>Office Theme</vt:lpstr>
      <vt:lpstr>İLK  ÇİFTÇİLER</vt:lpstr>
      <vt:lpstr>Mezolitik Dönem  (G.Ö 14.000-10.000)</vt:lpstr>
      <vt:lpstr>PowerPoint Presentation</vt:lpstr>
      <vt:lpstr>PowerPoint Presentation</vt:lpstr>
      <vt:lpstr>PowerPoint Presentation</vt:lpstr>
      <vt:lpstr>Neolitik Dönem G.Ö. 10.000-7.000</vt:lpstr>
      <vt:lpstr>Ortadoğu’da İlk Çiftçiler ve Çobanlar</vt:lpstr>
      <vt:lpstr>Genetik Değişiklikler ve Evcilleştirme Evcil Bitkiler İle Yabani Bitkilerin Farkları</vt:lpstr>
      <vt:lpstr>Besin Üreticiliği ve Devlet </vt:lpstr>
      <vt:lpstr>PowerPoint Presentation</vt:lpstr>
      <vt:lpstr>Afrika’da Neolitik </vt:lpstr>
      <vt:lpstr>PowerPoint Presentation</vt:lpstr>
      <vt:lpstr>PowerPoint Presentation</vt:lpstr>
      <vt:lpstr>Avrupa ve Asya’da Neolitik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Besin Üreticiliğinin Coğrafi Yayılımı</vt:lpstr>
      <vt:lpstr>BESİN ÜRETİCİLİGİNİN  GETİRİLERİ VE GÖTÜRÜLERİ</vt:lpstr>
      <vt:lpstr>PowerPoint Presentation</vt:lpstr>
      <vt:lpstr>PowerPoint Presentation</vt:lpstr>
      <vt:lpstr>Besin Üreticiliğinin  Getiri ve Götürüleri</vt:lpstr>
      <vt:lpstr>PowerPoint Presentation</vt:lpstr>
    </vt:vector>
  </TitlesOfParts>
  <Company>ahmet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İLK  ÇİFTÇİLER</dc:title>
  <dc:creator>ahmet ahmet</dc:creator>
  <cp:lastModifiedBy>ahmet ahmet</cp:lastModifiedBy>
  <cp:revision>2</cp:revision>
  <dcterms:created xsi:type="dcterms:W3CDTF">2018-02-15T22:54:33Z</dcterms:created>
  <dcterms:modified xsi:type="dcterms:W3CDTF">2018-02-23T12:10:30Z</dcterms:modified>
</cp:coreProperties>
</file>