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0F081-4982-4D03-A12C-122DAEC80C02}" type="datetimeFigureOut">
              <a:rPr lang="tr-TR" smtClean="0"/>
              <a:t>21.01.2020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CC0BB-FD8B-427B-8173-5F1E136C9481}" type="slidenum">
              <a:rPr lang="tr-TR" smtClean="0"/>
              <a:t>‹#›</a:t>
            </a:fld>
            <a:endParaRPr lang="tr-TR"/>
          </a:p>
        </p:txBody>
      </p:sp>
    </p:spTree>
    <p:extLst>
      <p:ext uri="{BB962C8B-B14F-4D97-AF65-F5344CB8AC3E}">
        <p14:creationId xmlns:p14="http://schemas.microsoft.com/office/powerpoint/2010/main" val="121448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10972800" cy="585152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3568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http://t2.gstatic.com/images?q=tbn:ANd9GcSg9NdFYvwMndrUlNYLKU8-Q8gP1O9TYW1pQHP2AYfp_Bqa7hEqLQ" TargetMode="External"/><Relationship Id="rId7" Type="http://schemas.openxmlformats.org/officeDocument/2006/relationships/image" Target="http://wowturkey.com/tr401/k_Sait_71_havalimani_yol_yapimi2.jpg" TargetMode="Externa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http://t3.gstatic.com/images?q=tbn:ANd9GcQGDKOSP7Nb9FM63zbz2mR81wsymKZcVIjJsDU3ttFEhEfST90uoQ" TargetMode="External"/><Relationship Id="rId4" Type="http://schemas.openxmlformats.org/officeDocument/2006/relationships/image" Target="../media/image8.jpeg"/><Relationship Id="rId9" Type="http://schemas.openxmlformats.org/officeDocument/2006/relationships/image" Target="http://www.rjzavoral.com/images/road_construct.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http://t2.gstatic.com/images?q=tbn:ANd9GcROGyR8vYGW1BZapuo4luVk7jOsRyIR_B-ZIE3EUt_5R02D4axJ" TargetMode="External"/><Relationship Id="rId7" Type="http://schemas.openxmlformats.org/officeDocument/2006/relationships/image" Target="http://t3.gstatic.com/images?q=tbn:ANd9GcTt4s7GpAIi3LCiPAjFBor2mfJdzU3CvHsRbLfcx0opcPdGQ0vi" TargetMode="External"/><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http://t0.gstatic.com/images?q=tbn:ANd9GcTY8gGOELyGu31oMuhoAF0WmtqUgl9CSgggPGKFL4-RMFDvE9IojQ"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http://t0.gstatic.com/images?q=tbn:ANd9GcSvou3iahZe7-Q4reSr0yiqdqE-zNamCXZg_0AsEGkpKHV7jh3u" TargetMode="External"/><Relationship Id="rId7" Type="http://schemas.openxmlformats.org/officeDocument/2006/relationships/image" Target="http://www.tmb.org.tr/firmalar_img_2008/116/04.jpg" TargetMode="External"/><Relationship Id="rId2" Type="http://schemas.openxmlformats.org/officeDocument/2006/relationships/image" Target="../media/image14.jpeg"/><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http://www.tmb.org.tr/firmalar_img_2008/116/08.jpg" TargetMode="External"/><Relationship Id="rId4" Type="http://schemas.openxmlformats.org/officeDocument/2006/relationships/image" Target="../media/image15.jpeg"/><Relationship Id="rId9" Type="http://schemas.openxmlformats.org/officeDocument/2006/relationships/image" Target="http://t1.gstatic.com/images?q=tbn:ANd9GcTx8etrMRxpWWTgOPnnyDSIy9SpzDygmWzp6BcV-tdLKrEA7Dq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http://www.marasmedyamerkezi.com/images/haber/0112201075039.JPG" TargetMode="External"/><Relationship Id="rId7" Type="http://schemas.openxmlformats.org/officeDocument/2006/relationships/image" Target="http://www.aldas.com.tr/Files/Image/11112008339.jpg" TargetMode="External"/><Relationship Id="rId2" Type="http://schemas.openxmlformats.org/officeDocument/2006/relationships/image" Target="../media/image18.jpeg"/><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http://www.tokat.bel.tr/haber/resim/20101108__7310754657.JPG" TargetMode="External"/><Relationship Id="rId4" Type="http://schemas.openxmlformats.org/officeDocument/2006/relationships/image" Target="../media/image19.jpeg"/><Relationship Id="rId9" Type="http://schemas.openxmlformats.org/officeDocument/2006/relationships/image" Target="http://www.aldas.com.tr/Files/Image/DSC01467(1).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http://www.aldas.com.tr/Files/Image/DSC02261.JPG" TargetMode="External"/><Relationship Id="rId7" Type="http://schemas.openxmlformats.org/officeDocument/2006/relationships/image" Target="http://www.aldas.com.tr/Files/Image/DSC01463.JPG" TargetMode="External"/><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http://www.aldas.com.tr/Files/Image/DSC02278.JPG" TargetMode="Externa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http://www.aldas.com.tr/Files/Image/DSC01783.JPG" TargetMode="External"/><Relationship Id="rId3" Type="http://schemas.openxmlformats.org/officeDocument/2006/relationships/image" Target="http://www.aldas.com.tr/Files/Image/DSC02045.JPG" TargetMode="External"/><Relationship Id="rId7"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18.xml"/><Relationship Id="rId6" Type="http://schemas.openxmlformats.org/officeDocument/2006/relationships/image" Target="http://www.aldas.com.tr/Files/Image/DSC03761.JPG" TargetMode="Externa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85093" y="1700074"/>
            <a:ext cx="6630278" cy="1502690"/>
          </a:xfrm>
        </p:spPr>
        <p:txBody>
          <a:bodyPr/>
          <a:lstStyle/>
          <a:p>
            <a:r>
              <a:rPr lang="tr-TR" sz="4800" b="1" dirty="0" smtClean="0"/>
              <a:t>MÜHENDİSLİKTE ÖLÇME BİLGİSİ </a:t>
            </a:r>
            <a:endParaRPr lang="tr-TR" sz="4800" b="1" dirty="0"/>
          </a:p>
        </p:txBody>
      </p:sp>
      <p:sp>
        <p:nvSpPr>
          <p:cNvPr id="3" name="Alt Başlık 2"/>
          <p:cNvSpPr>
            <a:spLocks noGrp="1"/>
          </p:cNvSpPr>
          <p:nvPr>
            <p:ph type="subTitle" idx="1"/>
          </p:nvPr>
        </p:nvSpPr>
        <p:spPr>
          <a:xfrm>
            <a:off x="2785093" y="3832164"/>
            <a:ext cx="6815669" cy="432265"/>
          </a:xfrm>
        </p:spPr>
        <p:txBody>
          <a:bodyPr>
            <a:normAutofit/>
          </a:bodyPr>
          <a:lstStyle/>
          <a:p>
            <a:r>
              <a:rPr lang="tr-TR" dirty="0" smtClean="0"/>
              <a:t>PROFİL NİVELMANI</a:t>
            </a:r>
            <a:endParaRPr lang="tr-TR" dirty="0"/>
          </a:p>
        </p:txBody>
      </p:sp>
      <p:sp>
        <p:nvSpPr>
          <p:cNvPr id="4" name="Metin kutusu 3"/>
          <p:cNvSpPr txBox="1"/>
          <p:nvPr/>
        </p:nvSpPr>
        <p:spPr>
          <a:xfrm>
            <a:off x="3836277" y="4798512"/>
            <a:ext cx="4942828" cy="523220"/>
          </a:xfrm>
          <a:prstGeom prst="rect">
            <a:avLst/>
          </a:prstGeom>
          <a:noFill/>
        </p:spPr>
        <p:txBody>
          <a:bodyPr wrap="none" rtlCol="0">
            <a:spAutoFit/>
          </a:bodyPr>
          <a:lstStyle/>
          <a:p>
            <a:r>
              <a:rPr lang="tr-TR" sz="2800" b="1" dirty="0" smtClean="0">
                <a:solidFill>
                  <a:schemeClr val="accent4">
                    <a:lumMod val="75000"/>
                  </a:schemeClr>
                </a:solidFill>
              </a:rPr>
              <a:t>Prof. Dr. Engin YURTSEVEN </a:t>
            </a:r>
            <a:endParaRPr lang="tr-TR" sz="2800" b="1" dirty="0">
              <a:solidFill>
                <a:schemeClr val="accent4">
                  <a:lumMod val="75000"/>
                </a:schemeClr>
              </a:solidFill>
            </a:endParaRPr>
          </a:p>
        </p:txBody>
      </p:sp>
      <p:sp>
        <p:nvSpPr>
          <p:cNvPr id="5" name="Metin kutusu 4"/>
          <p:cNvSpPr txBox="1"/>
          <p:nvPr/>
        </p:nvSpPr>
        <p:spPr>
          <a:xfrm>
            <a:off x="5175139" y="3021876"/>
            <a:ext cx="1880643" cy="584775"/>
          </a:xfrm>
          <a:prstGeom prst="rect">
            <a:avLst/>
          </a:prstGeom>
          <a:noFill/>
        </p:spPr>
        <p:txBody>
          <a:bodyPr wrap="none" rtlCol="0">
            <a:spAutoFit/>
          </a:bodyPr>
          <a:lstStyle/>
          <a:p>
            <a:r>
              <a:rPr lang="tr-TR" sz="3200" b="1" dirty="0">
                <a:solidFill>
                  <a:schemeClr val="accent4">
                    <a:lumMod val="75000"/>
                  </a:schemeClr>
                </a:solidFill>
              </a:rPr>
              <a:t>2</a:t>
            </a:r>
            <a:r>
              <a:rPr lang="tr-TR" sz="3200" b="1" dirty="0" smtClean="0">
                <a:solidFill>
                  <a:schemeClr val="accent4">
                    <a:lumMod val="75000"/>
                  </a:schemeClr>
                </a:solidFill>
              </a:rPr>
              <a:t>.HAFTA</a:t>
            </a:r>
            <a:endParaRPr lang="tr-TR" sz="3200" b="1" dirty="0">
              <a:solidFill>
                <a:schemeClr val="accent4">
                  <a:lumMod val="75000"/>
                </a:schemeClr>
              </a:solidFill>
            </a:endParaRPr>
          </a:p>
        </p:txBody>
      </p:sp>
    </p:spTree>
    <p:extLst>
      <p:ext uri="{BB962C8B-B14F-4D97-AF65-F5344CB8AC3E}">
        <p14:creationId xmlns:p14="http://schemas.microsoft.com/office/powerpoint/2010/main" val="1799267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099618" y="659130"/>
            <a:ext cx="40864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PROFİL NİVELMANI</a:t>
            </a:r>
          </a:p>
        </p:txBody>
      </p:sp>
      <p:sp>
        <p:nvSpPr>
          <p:cNvPr id="12291" name="Text Box 3"/>
          <p:cNvSpPr txBox="1">
            <a:spLocks noChangeArrowheads="1"/>
          </p:cNvSpPr>
          <p:nvPr/>
        </p:nvSpPr>
        <p:spPr bwMode="auto">
          <a:xfrm>
            <a:off x="931025" y="1341438"/>
            <a:ext cx="10424160" cy="46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b="1" dirty="0">
                <a:solidFill>
                  <a:srgbClr val="FF0000"/>
                </a:solidFill>
              </a:rPr>
              <a:t>		      </a:t>
            </a:r>
            <a:r>
              <a:rPr lang="tr-TR" altLang="tr-TR" b="1" dirty="0">
                <a:solidFill>
                  <a:schemeClr val="accent4"/>
                </a:solidFill>
              </a:rPr>
              <a:t>Boyuna Profil </a:t>
            </a:r>
            <a:r>
              <a:rPr lang="tr-TR" altLang="tr-TR" b="1" dirty="0" err="1">
                <a:solidFill>
                  <a:schemeClr val="accent4"/>
                </a:solidFill>
              </a:rPr>
              <a:t>Nivelmanı</a:t>
            </a:r>
            <a:endParaRPr lang="tr-TR" altLang="tr-TR" dirty="0">
              <a:solidFill>
                <a:schemeClr val="accent4"/>
              </a:solidFill>
            </a:endParaRPr>
          </a:p>
          <a:p>
            <a:pPr algn="just" eaLnBrk="1" hangingPunct="1">
              <a:lnSpc>
                <a:spcPct val="120000"/>
              </a:lnSpc>
            </a:pPr>
            <a:r>
              <a:rPr lang="tr-TR" altLang="tr-TR" dirty="0"/>
              <a:t>	</a:t>
            </a:r>
            <a:r>
              <a:rPr lang="tr-TR" altLang="tr-TR" sz="2200" dirty="0"/>
              <a:t>Boyuna profil </a:t>
            </a:r>
            <a:r>
              <a:rPr lang="tr-TR" altLang="tr-TR" sz="2200" dirty="0" err="1"/>
              <a:t>nivelmanında</a:t>
            </a:r>
            <a:r>
              <a:rPr lang="tr-TR" altLang="tr-TR" sz="2200" dirty="0"/>
              <a:t> ilk iş, arazide profili çıkarılacak güzergah ekseninin kazıklar çakılarak işaretlenmesi ve bu kazıklar arasındaki yatay mesafelerin ölçülmesidir. Buna </a:t>
            </a:r>
            <a:r>
              <a:rPr lang="tr-TR" altLang="tr-TR" sz="2200" b="1" dirty="0" err="1">
                <a:solidFill>
                  <a:schemeClr val="accent4"/>
                </a:solidFill>
              </a:rPr>
              <a:t>istasyonlama</a:t>
            </a:r>
            <a:r>
              <a:rPr lang="tr-TR" altLang="tr-TR" sz="2200" dirty="0">
                <a:solidFill>
                  <a:schemeClr val="accent4"/>
                </a:solidFill>
              </a:rPr>
              <a:t> </a:t>
            </a:r>
            <a:r>
              <a:rPr lang="tr-TR" altLang="tr-TR" sz="2200" dirty="0"/>
              <a:t>ya da </a:t>
            </a:r>
            <a:r>
              <a:rPr lang="tr-TR" altLang="tr-TR" sz="2200" b="1" dirty="0" err="1">
                <a:solidFill>
                  <a:schemeClr val="accent4"/>
                </a:solidFill>
              </a:rPr>
              <a:t>piketaj</a:t>
            </a:r>
            <a:r>
              <a:rPr lang="tr-TR" altLang="tr-TR" sz="2200" dirty="0">
                <a:solidFill>
                  <a:schemeClr val="accent4"/>
                </a:solidFill>
              </a:rPr>
              <a:t> </a:t>
            </a:r>
            <a:r>
              <a:rPr lang="tr-TR" altLang="tr-TR" sz="2200" dirty="0"/>
              <a:t>denir.</a:t>
            </a:r>
          </a:p>
          <a:p>
            <a:pPr algn="just" eaLnBrk="1" hangingPunct="1">
              <a:lnSpc>
                <a:spcPct val="120000"/>
              </a:lnSpc>
            </a:pPr>
            <a:r>
              <a:rPr lang="tr-TR" altLang="tr-TR" sz="2200" dirty="0"/>
              <a:t>	Güzergah belirlendikten sonra, arazi topografyasına bağlı olarak 25 m, 50 m veya 100 m. aralıkla istasyonlara bölünür. Genelde hektometre olarak işaretlenir. Örneğin 100 metre 1+00 şeklinde gösterilir. Eğer hat üzerinde eğimde bir kırılma varsa bu noktaya da bir istasyon (9+16) eklenir. Bu bize 9+16 </a:t>
            </a:r>
            <a:r>
              <a:rPr lang="tr-TR" altLang="tr-TR" sz="2200" dirty="0" err="1"/>
              <a:t>nolu</a:t>
            </a:r>
            <a:r>
              <a:rPr lang="tr-TR" altLang="tr-TR" sz="2200" dirty="0"/>
              <a:t> istasyonun, 9+00 istasyonundan 16 m ilerde olduğunu göstermektedir. Yani 9+16 </a:t>
            </a:r>
            <a:r>
              <a:rPr lang="tr-TR" altLang="tr-TR" sz="2200" dirty="0" err="1"/>
              <a:t>nın</a:t>
            </a:r>
            <a:r>
              <a:rPr lang="tr-TR" altLang="tr-TR" sz="2200" dirty="0"/>
              <a:t> anlamı, başlangıçtan itibaren 916. </a:t>
            </a:r>
            <a:r>
              <a:rPr lang="tr-TR" altLang="tr-TR" sz="2200" dirty="0" err="1"/>
              <a:t>ncı</a:t>
            </a:r>
            <a:r>
              <a:rPr lang="tr-TR" altLang="tr-TR" sz="2200" dirty="0"/>
              <a:t> metredeki istasyon demektir. Boyuna profil </a:t>
            </a:r>
            <a:r>
              <a:rPr lang="tr-TR" altLang="tr-TR" sz="2200" dirty="0" err="1"/>
              <a:t>nivelmanında</a:t>
            </a:r>
            <a:r>
              <a:rPr lang="tr-TR" altLang="tr-TR" sz="2200" dirty="0"/>
              <a:t> </a:t>
            </a:r>
            <a:r>
              <a:rPr lang="tr-TR" altLang="tr-TR" sz="2200" b="1" dirty="0">
                <a:solidFill>
                  <a:schemeClr val="accent4"/>
                </a:solidFill>
              </a:rPr>
              <a:t>geri</a:t>
            </a:r>
            <a:r>
              <a:rPr lang="tr-TR" altLang="tr-TR" sz="2200" dirty="0">
                <a:solidFill>
                  <a:schemeClr val="accent4"/>
                </a:solidFill>
              </a:rPr>
              <a:t>, </a:t>
            </a:r>
            <a:r>
              <a:rPr lang="tr-TR" altLang="tr-TR" sz="2200" b="1" dirty="0">
                <a:solidFill>
                  <a:schemeClr val="accent4"/>
                </a:solidFill>
              </a:rPr>
              <a:t>ara</a:t>
            </a:r>
            <a:r>
              <a:rPr lang="tr-TR" altLang="tr-TR" sz="2200" dirty="0">
                <a:solidFill>
                  <a:schemeClr val="accent4"/>
                </a:solidFill>
              </a:rPr>
              <a:t> ve </a:t>
            </a:r>
            <a:r>
              <a:rPr lang="tr-TR" altLang="tr-TR" sz="2200" b="1" dirty="0">
                <a:solidFill>
                  <a:schemeClr val="accent4"/>
                </a:solidFill>
              </a:rPr>
              <a:t>ileri</a:t>
            </a:r>
            <a:r>
              <a:rPr lang="tr-TR" altLang="tr-TR" sz="2200" dirty="0">
                <a:solidFill>
                  <a:schemeClr val="accent4"/>
                </a:solidFill>
              </a:rPr>
              <a:t> </a:t>
            </a:r>
            <a:r>
              <a:rPr lang="tr-TR" altLang="tr-TR" sz="2200" dirty="0"/>
              <a:t>okumalar yapılır. Bu okumalar </a:t>
            </a:r>
            <a:r>
              <a:rPr lang="tr-TR" altLang="tr-TR" sz="2200" dirty="0" err="1"/>
              <a:t>nivelman</a:t>
            </a:r>
            <a:r>
              <a:rPr lang="tr-TR" altLang="tr-TR" sz="2200" dirty="0"/>
              <a:t> cetveline kaydedilir.</a:t>
            </a:r>
          </a:p>
        </p:txBody>
      </p:sp>
    </p:spTree>
    <p:extLst>
      <p:ext uri="{BB962C8B-B14F-4D97-AF65-F5344CB8AC3E}">
        <p14:creationId xmlns:p14="http://schemas.microsoft.com/office/powerpoint/2010/main" val="3414701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530226" y="680243"/>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
        <p:nvSpPr>
          <p:cNvPr id="13315" name="Freeform 3"/>
          <p:cNvSpPr>
            <a:spLocks/>
          </p:cNvSpPr>
          <p:nvPr/>
        </p:nvSpPr>
        <p:spPr bwMode="auto">
          <a:xfrm>
            <a:off x="1920875" y="3227389"/>
            <a:ext cx="8135938" cy="935037"/>
          </a:xfrm>
          <a:custGeom>
            <a:avLst/>
            <a:gdLst>
              <a:gd name="T0" fmla="*/ 0 w 4295"/>
              <a:gd name="T1" fmla="*/ 2147483646 h 1096"/>
              <a:gd name="T2" fmla="*/ 2147483646 w 4295"/>
              <a:gd name="T3" fmla="*/ 2147483646 h 1096"/>
              <a:gd name="T4" fmla="*/ 2147483646 w 4295"/>
              <a:gd name="T5" fmla="*/ 2147483646 h 1096"/>
              <a:gd name="T6" fmla="*/ 2147483646 w 4295"/>
              <a:gd name="T7" fmla="*/ 2147483646 h 1096"/>
              <a:gd name="T8" fmla="*/ 2147483646 w 4295"/>
              <a:gd name="T9" fmla="*/ 2147483646 h 1096"/>
              <a:gd name="T10" fmla="*/ 2147483646 w 4295"/>
              <a:gd name="T11" fmla="*/ 2147483646 h 1096"/>
              <a:gd name="T12" fmla="*/ 2147483646 w 4295"/>
              <a:gd name="T13" fmla="*/ 2147483646 h 1096"/>
              <a:gd name="T14" fmla="*/ 2147483646 w 4295"/>
              <a:gd name="T15" fmla="*/ 2147483646 h 1096"/>
              <a:gd name="T16" fmla="*/ 2147483646 w 4295"/>
              <a:gd name="T17" fmla="*/ 0 h 1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95" h="1096">
                <a:moveTo>
                  <a:pt x="0" y="1096"/>
                </a:moveTo>
                <a:cubicBezTo>
                  <a:pt x="33" y="1091"/>
                  <a:pt x="52" y="1089"/>
                  <a:pt x="83" y="1080"/>
                </a:cubicBezTo>
                <a:cubicBezTo>
                  <a:pt x="114" y="1071"/>
                  <a:pt x="142" y="1055"/>
                  <a:pt x="175" y="1055"/>
                </a:cubicBezTo>
                <a:lnTo>
                  <a:pt x="802" y="998"/>
                </a:lnTo>
                <a:lnTo>
                  <a:pt x="1664" y="771"/>
                </a:lnTo>
                <a:lnTo>
                  <a:pt x="2571" y="635"/>
                </a:lnTo>
                <a:lnTo>
                  <a:pt x="3115" y="453"/>
                </a:lnTo>
                <a:lnTo>
                  <a:pt x="3569" y="227"/>
                </a:lnTo>
                <a:lnTo>
                  <a:pt x="4295" y="0"/>
                </a:lnTo>
              </a:path>
            </a:pathLst>
          </a:custGeom>
          <a:noFill/>
          <a:ln w="104775" cmpd="sng">
            <a:pattFill prst="pct40">
              <a:fgClr>
                <a:schemeClr val="tx1"/>
              </a:fgClr>
              <a:bgClr>
                <a:srgbClr val="FFFFFF"/>
              </a:bgClr>
            </a:patt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08692" name="Group 148"/>
          <p:cNvGrpSpPr>
            <a:grpSpLocks/>
          </p:cNvGrpSpPr>
          <p:nvPr/>
        </p:nvGrpSpPr>
        <p:grpSpPr bwMode="auto">
          <a:xfrm>
            <a:off x="1533525" y="2003426"/>
            <a:ext cx="8851900" cy="4760913"/>
            <a:chOff x="6" y="1262"/>
            <a:chExt cx="5576" cy="2999"/>
          </a:xfrm>
        </p:grpSpPr>
        <p:sp>
          <p:nvSpPr>
            <p:cNvPr id="13398" name="Line 58"/>
            <p:cNvSpPr>
              <a:spLocks noChangeShapeType="1"/>
            </p:cNvSpPr>
            <p:nvPr/>
          </p:nvSpPr>
          <p:spPr bwMode="auto">
            <a:xfrm flipV="1">
              <a:off x="196" y="2600"/>
              <a:ext cx="0" cy="166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99" name="Text Box 59"/>
            <p:cNvSpPr txBox="1">
              <a:spLocks noChangeArrowheads="1"/>
            </p:cNvSpPr>
            <p:nvPr/>
          </p:nvSpPr>
          <p:spPr bwMode="auto">
            <a:xfrm rot="16200000">
              <a:off x="-477" y="3339"/>
              <a:ext cx="116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2000"/>
                <a:t>H</a:t>
              </a:r>
              <a:r>
                <a:rPr lang="tr-TR" altLang="tr-TR" sz="2000" baseline="-25000"/>
                <a:t>0+00</a:t>
              </a:r>
              <a:r>
                <a:rPr lang="tr-TR" altLang="tr-TR" sz="2000"/>
                <a:t>=850.000 m.</a:t>
              </a:r>
            </a:p>
          </p:txBody>
        </p:sp>
        <p:grpSp>
          <p:nvGrpSpPr>
            <p:cNvPr id="13400" name="Group 147"/>
            <p:cNvGrpSpPr>
              <a:grpSpLocks/>
            </p:cNvGrpSpPr>
            <p:nvPr/>
          </p:nvGrpSpPr>
          <p:grpSpPr bwMode="auto">
            <a:xfrm>
              <a:off x="113" y="1262"/>
              <a:ext cx="5469" cy="1534"/>
              <a:chOff x="113" y="1262"/>
              <a:chExt cx="5469" cy="1534"/>
            </a:xfrm>
          </p:grpSpPr>
          <p:sp>
            <p:nvSpPr>
              <p:cNvPr id="13401" name="Line 4"/>
              <p:cNvSpPr>
                <a:spLocks noChangeShapeType="1"/>
              </p:cNvSpPr>
              <p:nvPr/>
            </p:nvSpPr>
            <p:spPr bwMode="auto">
              <a:xfrm flipV="1">
                <a:off x="250" y="1806"/>
                <a:ext cx="0" cy="816"/>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402" name="Line 5"/>
              <p:cNvSpPr>
                <a:spLocks noChangeShapeType="1"/>
              </p:cNvSpPr>
              <p:nvPr/>
            </p:nvSpPr>
            <p:spPr bwMode="auto">
              <a:xfrm flipV="1">
                <a:off x="1474" y="1715"/>
                <a:ext cx="0" cy="816"/>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403" name="Line 6"/>
              <p:cNvSpPr>
                <a:spLocks noChangeShapeType="1"/>
              </p:cNvSpPr>
              <p:nvPr/>
            </p:nvSpPr>
            <p:spPr bwMode="auto">
              <a:xfrm flipV="1">
                <a:off x="2480" y="1595"/>
                <a:ext cx="0" cy="816"/>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404" name="Line 7"/>
              <p:cNvSpPr>
                <a:spLocks noChangeShapeType="1"/>
              </p:cNvSpPr>
              <p:nvPr/>
            </p:nvSpPr>
            <p:spPr bwMode="auto">
              <a:xfrm flipV="1">
                <a:off x="3515" y="1444"/>
                <a:ext cx="0" cy="861"/>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405" name="Line 8"/>
              <p:cNvSpPr>
                <a:spLocks noChangeShapeType="1"/>
              </p:cNvSpPr>
              <p:nvPr/>
            </p:nvSpPr>
            <p:spPr bwMode="auto">
              <a:xfrm flipV="1">
                <a:off x="4468" y="1352"/>
                <a:ext cx="0" cy="816"/>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406" name="Text Box 9"/>
              <p:cNvSpPr txBox="1">
                <a:spLocks noChangeArrowheads="1"/>
              </p:cNvSpPr>
              <p:nvPr/>
            </p:nvSpPr>
            <p:spPr bwMode="auto">
              <a:xfrm>
                <a:off x="113" y="2622"/>
                <a:ext cx="30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0+00</a:t>
                </a:r>
              </a:p>
            </p:txBody>
          </p:sp>
          <p:sp>
            <p:nvSpPr>
              <p:cNvPr id="13407" name="Text Box 42"/>
              <p:cNvSpPr txBox="1">
                <a:spLocks noChangeArrowheads="1"/>
              </p:cNvSpPr>
              <p:nvPr/>
            </p:nvSpPr>
            <p:spPr bwMode="auto">
              <a:xfrm>
                <a:off x="1359" y="2532"/>
                <a:ext cx="30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0+50</a:t>
                </a:r>
              </a:p>
            </p:txBody>
          </p:sp>
          <p:sp>
            <p:nvSpPr>
              <p:cNvPr id="13408" name="Line 46"/>
              <p:cNvSpPr>
                <a:spLocks noChangeShapeType="1"/>
              </p:cNvSpPr>
              <p:nvPr/>
            </p:nvSpPr>
            <p:spPr bwMode="auto">
              <a:xfrm flipV="1">
                <a:off x="5375" y="1262"/>
                <a:ext cx="0" cy="816"/>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409" name="Text Box 65"/>
              <p:cNvSpPr txBox="1">
                <a:spLocks noChangeArrowheads="1"/>
              </p:cNvSpPr>
              <p:nvPr/>
            </p:nvSpPr>
            <p:spPr bwMode="auto">
              <a:xfrm>
                <a:off x="2357" y="2395"/>
                <a:ext cx="30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1+00</a:t>
                </a:r>
              </a:p>
            </p:txBody>
          </p:sp>
          <p:sp>
            <p:nvSpPr>
              <p:cNvPr id="13410" name="Text Box 66"/>
              <p:cNvSpPr txBox="1">
                <a:spLocks noChangeArrowheads="1"/>
              </p:cNvSpPr>
              <p:nvPr/>
            </p:nvSpPr>
            <p:spPr bwMode="auto">
              <a:xfrm>
                <a:off x="3400" y="2350"/>
                <a:ext cx="2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1+50</a:t>
                </a:r>
              </a:p>
            </p:txBody>
          </p:sp>
          <p:sp>
            <p:nvSpPr>
              <p:cNvPr id="13411" name="Text Box 67"/>
              <p:cNvSpPr txBox="1">
                <a:spLocks noChangeArrowheads="1"/>
              </p:cNvSpPr>
              <p:nvPr/>
            </p:nvSpPr>
            <p:spPr bwMode="auto">
              <a:xfrm>
                <a:off x="4398" y="2177"/>
                <a:ext cx="30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2+00</a:t>
                </a:r>
              </a:p>
            </p:txBody>
          </p:sp>
          <p:sp>
            <p:nvSpPr>
              <p:cNvPr id="13412" name="Text Box 68"/>
              <p:cNvSpPr txBox="1">
                <a:spLocks noChangeArrowheads="1"/>
              </p:cNvSpPr>
              <p:nvPr/>
            </p:nvSpPr>
            <p:spPr bwMode="auto">
              <a:xfrm>
                <a:off x="5284" y="2086"/>
                <a:ext cx="2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2+50</a:t>
                </a:r>
              </a:p>
            </p:txBody>
          </p:sp>
        </p:grpSp>
      </p:grpSp>
      <p:grpSp>
        <p:nvGrpSpPr>
          <p:cNvPr id="108623" name="Group 79"/>
          <p:cNvGrpSpPr>
            <a:grpSpLocks/>
          </p:cNvGrpSpPr>
          <p:nvPr/>
        </p:nvGrpSpPr>
        <p:grpSpPr bwMode="auto">
          <a:xfrm>
            <a:off x="2713039" y="5157787"/>
            <a:ext cx="503237" cy="1301749"/>
            <a:chOff x="749" y="3168"/>
            <a:chExt cx="317" cy="820"/>
          </a:xfrm>
        </p:grpSpPr>
        <p:grpSp>
          <p:nvGrpSpPr>
            <p:cNvPr id="13392" name="Group 64"/>
            <p:cNvGrpSpPr>
              <a:grpSpLocks/>
            </p:cNvGrpSpPr>
            <p:nvPr/>
          </p:nvGrpSpPr>
          <p:grpSpPr bwMode="auto">
            <a:xfrm>
              <a:off x="749" y="3168"/>
              <a:ext cx="317" cy="580"/>
              <a:chOff x="567" y="2714"/>
              <a:chExt cx="317" cy="580"/>
            </a:xfrm>
          </p:grpSpPr>
          <p:sp>
            <p:nvSpPr>
              <p:cNvPr id="13394" name="Rectangle 11"/>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3395" name="Line 12"/>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96" name="Line 13"/>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97" name="Line 14"/>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3393" name="Text Box 78"/>
            <p:cNvSpPr txBox="1">
              <a:spLocks noChangeArrowheads="1"/>
            </p:cNvSpPr>
            <p:nvPr/>
          </p:nvSpPr>
          <p:spPr bwMode="auto">
            <a:xfrm>
              <a:off x="874" y="3755"/>
              <a:ext cx="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b="1">
                  <a:solidFill>
                    <a:srgbClr val="2503CF"/>
                  </a:solidFill>
                </a:rPr>
                <a:t>I</a:t>
              </a:r>
            </a:p>
          </p:txBody>
        </p:sp>
      </p:grpSp>
      <p:grpSp>
        <p:nvGrpSpPr>
          <p:cNvPr id="108624" name="Group 80"/>
          <p:cNvGrpSpPr>
            <a:grpSpLocks/>
          </p:cNvGrpSpPr>
          <p:nvPr/>
        </p:nvGrpSpPr>
        <p:grpSpPr bwMode="auto">
          <a:xfrm>
            <a:off x="4511675" y="5156203"/>
            <a:ext cx="503238" cy="1301751"/>
            <a:chOff x="749" y="3168"/>
            <a:chExt cx="317" cy="820"/>
          </a:xfrm>
        </p:grpSpPr>
        <p:grpSp>
          <p:nvGrpSpPr>
            <p:cNvPr id="13386" name="Group 81"/>
            <p:cNvGrpSpPr>
              <a:grpSpLocks/>
            </p:cNvGrpSpPr>
            <p:nvPr/>
          </p:nvGrpSpPr>
          <p:grpSpPr bwMode="auto">
            <a:xfrm>
              <a:off x="749" y="3168"/>
              <a:ext cx="317" cy="580"/>
              <a:chOff x="567" y="2714"/>
              <a:chExt cx="317" cy="580"/>
            </a:xfrm>
          </p:grpSpPr>
          <p:sp>
            <p:nvSpPr>
              <p:cNvPr id="13388" name="Rectangle 82"/>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3389" name="Line 83"/>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90" name="Line 84"/>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91" name="Line 85"/>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3387" name="Text Box 86"/>
            <p:cNvSpPr txBox="1">
              <a:spLocks noChangeArrowheads="1"/>
            </p:cNvSpPr>
            <p:nvPr/>
          </p:nvSpPr>
          <p:spPr bwMode="auto">
            <a:xfrm>
              <a:off x="874" y="3755"/>
              <a:ext cx="1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b="1">
                  <a:solidFill>
                    <a:srgbClr val="2503CF"/>
                  </a:solidFill>
                </a:rPr>
                <a:t>II</a:t>
              </a:r>
            </a:p>
          </p:txBody>
        </p:sp>
      </p:grpSp>
      <p:grpSp>
        <p:nvGrpSpPr>
          <p:cNvPr id="108639" name="Group 95"/>
          <p:cNvGrpSpPr>
            <a:grpSpLocks/>
          </p:cNvGrpSpPr>
          <p:nvPr/>
        </p:nvGrpSpPr>
        <p:grpSpPr bwMode="auto">
          <a:xfrm>
            <a:off x="6096000" y="5157787"/>
            <a:ext cx="503238" cy="1301749"/>
            <a:chOff x="2880" y="3249"/>
            <a:chExt cx="317" cy="820"/>
          </a:xfrm>
        </p:grpSpPr>
        <p:grpSp>
          <p:nvGrpSpPr>
            <p:cNvPr id="13380" name="Group 89"/>
            <p:cNvGrpSpPr>
              <a:grpSpLocks/>
            </p:cNvGrpSpPr>
            <p:nvPr/>
          </p:nvGrpSpPr>
          <p:grpSpPr bwMode="auto">
            <a:xfrm>
              <a:off x="2880" y="3249"/>
              <a:ext cx="317" cy="580"/>
              <a:chOff x="567" y="2714"/>
              <a:chExt cx="317" cy="580"/>
            </a:xfrm>
          </p:grpSpPr>
          <p:sp>
            <p:nvSpPr>
              <p:cNvPr id="13382" name="Rectangle 90"/>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3383" name="Line 91"/>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84" name="Line 92"/>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85" name="Line 93"/>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3381" name="Text Box 94"/>
            <p:cNvSpPr txBox="1">
              <a:spLocks noChangeArrowheads="1"/>
            </p:cNvSpPr>
            <p:nvPr/>
          </p:nvSpPr>
          <p:spPr bwMode="auto">
            <a:xfrm>
              <a:off x="2933" y="3836"/>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b="1">
                  <a:solidFill>
                    <a:srgbClr val="2503CF"/>
                  </a:solidFill>
                </a:rPr>
                <a:t>III</a:t>
              </a:r>
            </a:p>
          </p:txBody>
        </p:sp>
      </p:grpSp>
      <p:grpSp>
        <p:nvGrpSpPr>
          <p:cNvPr id="108640" name="Group 96"/>
          <p:cNvGrpSpPr>
            <a:grpSpLocks/>
          </p:cNvGrpSpPr>
          <p:nvPr/>
        </p:nvGrpSpPr>
        <p:grpSpPr bwMode="auto">
          <a:xfrm>
            <a:off x="7753350" y="5156203"/>
            <a:ext cx="503238" cy="1301751"/>
            <a:chOff x="2880" y="3249"/>
            <a:chExt cx="317" cy="820"/>
          </a:xfrm>
        </p:grpSpPr>
        <p:grpSp>
          <p:nvGrpSpPr>
            <p:cNvPr id="13374" name="Group 97"/>
            <p:cNvGrpSpPr>
              <a:grpSpLocks/>
            </p:cNvGrpSpPr>
            <p:nvPr/>
          </p:nvGrpSpPr>
          <p:grpSpPr bwMode="auto">
            <a:xfrm>
              <a:off x="2880" y="3249"/>
              <a:ext cx="317" cy="580"/>
              <a:chOff x="567" y="2714"/>
              <a:chExt cx="317" cy="580"/>
            </a:xfrm>
          </p:grpSpPr>
          <p:sp>
            <p:nvSpPr>
              <p:cNvPr id="13376" name="Rectangle 98"/>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3377" name="Line 99"/>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78" name="Line 100"/>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79" name="Line 101"/>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3375" name="Text Box 102"/>
            <p:cNvSpPr txBox="1">
              <a:spLocks noChangeArrowheads="1"/>
            </p:cNvSpPr>
            <p:nvPr/>
          </p:nvSpPr>
          <p:spPr bwMode="auto">
            <a:xfrm>
              <a:off x="2933" y="3836"/>
              <a:ext cx="2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b="1">
                  <a:solidFill>
                    <a:srgbClr val="2503CF"/>
                  </a:solidFill>
                </a:rPr>
                <a:t>IV</a:t>
              </a:r>
            </a:p>
          </p:txBody>
        </p:sp>
      </p:grpSp>
      <p:grpSp>
        <p:nvGrpSpPr>
          <p:cNvPr id="108647" name="Group 103"/>
          <p:cNvGrpSpPr>
            <a:grpSpLocks/>
          </p:cNvGrpSpPr>
          <p:nvPr/>
        </p:nvGrpSpPr>
        <p:grpSpPr bwMode="auto">
          <a:xfrm>
            <a:off x="9409114" y="5157787"/>
            <a:ext cx="503237" cy="1301749"/>
            <a:chOff x="2880" y="3249"/>
            <a:chExt cx="317" cy="820"/>
          </a:xfrm>
        </p:grpSpPr>
        <p:grpSp>
          <p:nvGrpSpPr>
            <p:cNvPr id="13368" name="Group 104"/>
            <p:cNvGrpSpPr>
              <a:grpSpLocks/>
            </p:cNvGrpSpPr>
            <p:nvPr/>
          </p:nvGrpSpPr>
          <p:grpSpPr bwMode="auto">
            <a:xfrm>
              <a:off x="2880" y="3249"/>
              <a:ext cx="317" cy="580"/>
              <a:chOff x="567" y="2714"/>
              <a:chExt cx="317" cy="580"/>
            </a:xfrm>
          </p:grpSpPr>
          <p:sp>
            <p:nvSpPr>
              <p:cNvPr id="13370" name="Rectangle 105"/>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3371" name="Line 106"/>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72" name="Line 107"/>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73" name="Line 108"/>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3369" name="Text Box 109"/>
            <p:cNvSpPr txBox="1">
              <a:spLocks noChangeArrowheads="1"/>
            </p:cNvSpPr>
            <p:nvPr/>
          </p:nvSpPr>
          <p:spPr bwMode="auto">
            <a:xfrm>
              <a:off x="2933" y="3836"/>
              <a:ext cx="1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b="1">
                  <a:solidFill>
                    <a:srgbClr val="2503CF"/>
                  </a:solidFill>
                </a:rPr>
                <a:t>V</a:t>
              </a:r>
            </a:p>
          </p:txBody>
        </p:sp>
      </p:grpSp>
      <p:sp>
        <p:nvSpPr>
          <p:cNvPr id="108654" name="Line 110"/>
          <p:cNvSpPr>
            <a:spLocks noChangeShapeType="1"/>
          </p:cNvSpPr>
          <p:nvPr/>
        </p:nvSpPr>
        <p:spPr bwMode="auto">
          <a:xfrm>
            <a:off x="1919289" y="3357564"/>
            <a:ext cx="936625" cy="1800225"/>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8655" name="Line 111"/>
          <p:cNvSpPr>
            <a:spLocks noChangeShapeType="1"/>
          </p:cNvSpPr>
          <p:nvPr/>
        </p:nvSpPr>
        <p:spPr bwMode="auto">
          <a:xfrm>
            <a:off x="3863975" y="3357564"/>
            <a:ext cx="935038" cy="1800225"/>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8656" name="Line 112"/>
          <p:cNvSpPr>
            <a:spLocks noChangeShapeType="1"/>
          </p:cNvSpPr>
          <p:nvPr/>
        </p:nvSpPr>
        <p:spPr bwMode="auto">
          <a:xfrm>
            <a:off x="5448300" y="3284538"/>
            <a:ext cx="863600" cy="1873250"/>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8657" name="Line 113"/>
          <p:cNvSpPr>
            <a:spLocks noChangeShapeType="1"/>
          </p:cNvSpPr>
          <p:nvPr/>
        </p:nvSpPr>
        <p:spPr bwMode="auto">
          <a:xfrm>
            <a:off x="7104064" y="2852738"/>
            <a:ext cx="936625" cy="2305050"/>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8658" name="Line 114"/>
          <p:cNvSpPr>
            <a:spLocks noChangeShapeType="1"/>
          </p:cNvSpPr>
          <p:nvPr/>
        </p:nvSpPr>
        <p:spPr bwMode="auto">
          <a:xfrm>
            <a:off x="8616951" y="2708276"/>
            <a:ext cx="1046163" cy="2449513"/>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8659" name="Line 115"/>
          <p:cNvSpPr>
            <a:spLocks noChangeShapeType="1"/>
          </p:cNvSpPr>
          <p:nvPr/>
        </p:nvSpPr>
        <p:spPr bwMode="auto">
          <a:xfrm flipH="1">
            <a:off x="2998789" y="3141664"/>
            <a:ext cx="865187" cy="2016125"/>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8660" name="Line 116"/>
          <p:cNvSpPr>
            <a:spLocks noChangeShapeType="1"/>
          </p:cNvSpPr>
          <p:nvPr/>
        </p:nvSpPr>
        <p:spPr bwMode="auto">
          <a:xfrm flipH="1">
            <a:off x="4799014" y="3068638"/>
            <a:ext cx="649287" cy="2089150"/>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8661" name="Line 117"/>
          <p:cNvSpPr>
            <a:spLocks noChangeShapeType="1"/>
          </p:cNvSpPr>
          <p:nvPr/>
        </p:nvSpPr>
        <p:spPr bwMode="auto">
          <a:xfrm flipH="1">
            <a:off x="6454775" y="3068638"/>
            <a:ext cx="649288" cy="2089150"/>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8662" name="Line 118"/>
          <p:cNvSpPr>
            <a:spLocks noChangeShapeType="1"/>
          </p:cNvSpPr>
          <p:nvPr/>
        </p:nvSpPr>
        <p:spPr bwMode="auto">
          <a:xfrm flipH="1">
            <a:off x="8039100" y="2924176"/>
            <a:ext cx="577850" cy="2233613"/>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8663" name="Line 119"/>
          <p:cNvSpPr>
            <a:spLocks noChangeShapeType="1"/>
          </p:cNvSpPr>
          <p:nvPr/>
        </p:nvSpPr>
        <p:spPr bwMode="auto">
          <a:xfrm flipH="1">
            <a:off x="9675813" y="2492376"/>
            <a:ext cx="381000" cy="2665413"/>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08682" name="Group 138"/>
          <p:cNvGrpSpPr>
            <a:grpSpLocks/>
          </p:cNvGrpSpPr>
          <p:nvPr/>
        </p:nvGrpSpPr>
        <p:grpSpPr bwMode="auto">
          <a:xfrm>
            <a:off x="2122488" y="2330451"/>
            <a:ext cx="804862" cy="2827338"/>
            <a:chOff x="377" y="1468"/>
            <a:chExt cx="507" cy="1781"/>
          </a:xfrm>
        </p:grpSpPr>
        <p:sp>
          <p:nvSpPr>
            <p:cNvPr id="13365" name="Line 69"/>
            <p:cNvSpPr>
              <a:spLocks noChangeShapeType="1"/>
            </p:cNvSpPr>
            <p:nvPr/>
          </p:nvSpPr>
          <p:spPr bwMode="auto">
            <a:xfrm flipV="1">
              <a:off x="476" y="1851"/>
              <a:ext cx="0" cy="72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66" name="Line 120"/>
            <p:cNvSpPr>
              <a:spLocks noChangeShapeType="1"/>
            </p:cNvSpPr>
            <p:nvPr/>
          </p:nvSpPr>
          <p:spPr bwMode="auto">
            <a:xfrm>
              <a:off x="476" y="2160"/>
              <a:ext cx="408" cy="1089"/>
            </a:xfrm>
            <a:prstGeom prst="line">
              <a:avLst/>
            </a:prstGeom>
            <a:noFill/>
            <a:ln w="28575">
              <a:solidFill>
                <a:srgbClr val="2503C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67" name="Text Box 129"/>
            <p:cNvSpPr txBox="1">
              <a:spLocks noChangeArrowheads="1"/>
            </p:cNvSpPr>
            <p:nvPr/>
          </p:nvSpPr>
          <p:spPr bwMode="auto">
            <a:xfrm rot="16200000">
              <a:off x="313" y="1532"/>
              <a:ext cx="30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0+09</a:t>
              </a:r>
            </a:p>
          </p:txBody>
        </p:sp>
      </p:grpSp>
      <p:grpSp>
        <p:nvGrpSpPr>
          <p:cNvPr id="108683" name="Group 139"/>
          <p:cNvGrpSpPr>
            <a:grpSpLocks/>
          </p:cNvGrpSpPr>
          <p:nvPr/>
        </p:nvGrpSpPr>
        <p:grpSpPr bwMode="auto">
          <a:xfrm>
            <a:off x="2338388" y="2309814"/>
            <a:ext cx="660400" cy="2847975"/>
            <a:chOff x="513" y="1455"/>
            <a:chExt cx="416" cy="1794"/>
          </a:xfrm>
        </p:grpSpPr>
        <p:sp>
          <p:nvSpPr>
            <p:cNvPr id="13362" name="Line 70"/>
            <p:cNvSpPr>
              <a:spLocks noChangeShapeType="1"/>
            </p:cNvSpPr>
            <p:nvPr/>
          </p:nvSpPr>
          <p:spPr bwMode="auto">
            <a:xfrm flipV="1">
              <a:off x="612" y="1851"/>
              <a:ext cx="0" cy="72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63" name="Line 121"/>
            <p:cNvSpPr>
              <a:spLocks noChangeShapeType="1"/>
            </p:cNvSpPr>
            <p:nvPr/>
          </p:nvSpPr>
          <p:spPr bwMode="auto">
            <a:xfrm>
              <a:off x="612" y="2115"/>
              <a:ext cx="317" cy="1134"/>
            </a:xfrm>
            <a:prstGeom prst="line">
              <a:avLst/>
            </a:prstGeom>
            <a:noFill/>
            <a:ln w="28575">
              <a:solidFill>
                <a:srgbClr val="2503C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64" name="Text Box 130"/>
            <p:cNvSpPr txBox="1">
              <a:spLocks noChangeArrowheads="1"/>
            </p:cNvSpPr>
            <p:nvPr/>
          </p:nvSpPr>
          <p:spPr bwMode="auto">
            <a:xfrm rot="-5400000">
              <a:off x="451" y="1517"/>
              <a:ext cx="2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0+14</a:t>
              </a:r>
            </a:p>
          </p:txBody>
        </p:sp>
      </p:grpSp>
      <p:grpSp>
        <p:nvGrpSpPr>
          <p:cNvPr id="108684" name="Group 140"/>
          <p:cNvGrpSpPr>
            <a:grpSpLocks/>
          </p:cNvGrpSpPr>
          <p:nvPr/>
        </p:nvGrpSpPr>
        <p:grpSpPr bwMode="auto">
          <a:xfrm>
            <a:off x="3025775" y="2316164"/>
            <a:ext cx="368300" cy="2841625"/>
            <a:chOff x="946" y="1459"/>
            <a:chExt cx="232" cy="1790"/>
          </a:xfrm>
        </p:grpSpPr>
        <p:sp>
          <p:nvSpPr>
            <p:cNvPr id="13359" name="Line 71"/>
            <p:cNvSpPr>
              <a:spLocks noChangeShapeType="1"/>
            </p:cNvSpPr>
            <p:nvPr/>
          </p:nvSpPr>
          <p:spPr bwMode="auto">
            <a:xfrm flipV="1">
              <a:off x="1095" y="1822"/>
              <a:ext cx="0" cy="72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60" name="Line 122"/>
            <p:cNvSpPr>
              <a:spLocks noChangeShapeType="1"/>
            </p:cNvSpPr>
            <p:nvPr/>
          </p:nvSpPr>
          <p:spPr bwMode="auto">
            <a:xfrm flipH="1">
              <a:off x="946" y="2115"/>
              <a:ext cx="136" cy="1134"/>
            </a:xfrm>
            <a:prstGeom prst="line">
              <a:avLst/>
            </a:prstGeom>
            <a:noFill/>
            <a:ln w="28575">
              <a:solidFill>
                <a:srgbClr val="2503C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61" name="Text Box 131"/>
            <p:cNvSpPr txBox="1">
              <a:spLocks noChangeArrowheads="1"/>
            </p:cNvSpPr>
            <p:nvPr/>
          </p:nvSpPr>
          <p:spPr bwMode="auto">
            <a:xfrm rot="-5400000">
              <a:off x="943" y="1521"/>
              <a:ext cx="2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0+38</a:t>
              </a:r>
            </a:p>
          </p:txBody>
        </p:sp>
      </p:grpSp>
      <p:grpSp>
        <p:nvGrpSpPr>
          <p:cNvPr id="108685" name="Group 141"/>
          <p:cNvGrpSpPr>
            <a:grpSpLocks/>
          </p:cNvGrpSpPr>
          <p:nvPr/>
        </p:nvGrpSpPr>
        <p:grpSpPr bwMode="auto">
          <a:xfrm>
            <a:off x="4513263" y="2132014"/>
            <a:ext cx="285750" cy="3025775"/>
            <a:chOff x="1883" y="1343"/>
            <a:chExt cx="180" cy="1906"/>
          </a:xfrm>
        </p:grpSpPr>
        <p:sp>
          <p:nvSpPr>
            <p:cNvPr id="13356" name="Line 72"/>
            <p:cNvSpPr>
              <a:spLocks noChangeShapeType="1"/>
            </p:cNvSpPr>
            <p:nvPr/>
          </p:nvSpPr>
          <p:spPr bwMode="auto">
            <a:xfrm flipV="1">
              <a:off x="1973" y="1715"/>
              <a:ext cx="0" cy="72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57" name="Line 123"/>
            <p:cNvSpPr>
              <a:spLocks noChangeShapeType="1"/>
            </p:cNvSpPr>
            <p:nvPr/>
          </p:nvSpPr>
          <p:spPr bwMode="auto">
            <a:xfrm>
              <a:off x="1973" y="2069"/>
              <a:ext cx="90" cy="1180"/>
            </a:xfrm>
            <a:prstGeom prst="line">
              <a:avLst/>
            </a:prstGeom>
            <a:noFill/>
            <a:ln w="28575">
              <a:solidFill>
                <a:srgbClr val="2503C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58" name="Text Box 132"/>
            <p:cNvSpPr txBox="1">
              <a:spLocks noChangeArrowheads="1"/>
            </p:cNvSpPr>
            <p:nvPr/>
          </p:nvSpPr>
          <p:spPr bwMode="auto">
            <a:xfrm rot="-5400000">
              <a:off x="1821" y="1405"/>
              <a:ext cx="2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0+71</a:t>
              </a:r>
            </a:p>
          </p:txBody>
        </p:sp>
      </p:grpSp>
      <p:grpSp>
        <p:nvGrpSpPr>
          <p:cNvPr id="108686" name="Group 142"/>
          <p:cNvGrpSpPr>
            <a:grpSpLocks/>
          </p:cNvGrpSpPr>
          <p:nvPr/>
        </p:nvGrpSpPr>
        <p:grpSpPr bwMode="auto">
          <a:xfrm>
            <a:off x="5751514" y="2058988"/>
            <a:ext cx="631825" cy="3098800"/>
            <a:chOff x="2663" y="1297"/>
            <a:chExt cx="398" cy="1952"/>
          </a:xfrm>
        </p:grpSpPr>
        <p:sp>
          <p:nvSpPr>
            <p:cNvPr id="13353" name="Line 73"/>
            <p:cNvSpPr>
              <a:spLocks noChangeShapeType="1"/>
            </p:cNvSpPr>
            <p:nvPr/>
          </p:nvSpPr>
          <p:spPr bwMode="auto">
            <a:xfrm flipV="1">
              <a:off x="2744" y="1669"/>
              <a:ext cx="0" cy="72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54" name="Line 124"/>
            <p:cNvSpPr>
              <a:spLocks noChangeShapeType="1"/>
            </p:cNvSpPr>
            <p:nvPr/>
          </p:nvSpPr>
          <p:spPr bwMode="auto">
            <a:xfrm>
              <a:off x="2744" y="1979"/>
              <a:ext cx="317" cy="1270"/>
            </a:xfrm>
            <a:prstGeom prst="line">
              <a:avLst/>
            </a:prstGeom>
            <a:noFill/>
            <a:ln w="28575">
              <a:solidFill>
                <a:srgbClr val="2503C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55" name="Text Box 133"/>
            <p:cNvSpPr txBox="1">
              <a:spLocks noChangeArrowheads="1"/>
            </p:cNvSpPr>
            <p:nvPr/>
          </p:nvSpPr>
          <p:spPr bwMode="auto">
            <a:xfrm rot="-5400000">
              <a:off x="2601" y="1359"/>
              <a:ext cx="2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1+15</a:t>
              </a:r>
            </a:p>
          </p:txBody>
        </p:sp>
      </p:grpSp>
      <p:grpSp>
        <p:nvGrpSpPr>
          <p:cNvPr id="108687" name="Group 143"/>
          <p:cNvGrpSpPr>
            <a:grpSpLocks/>
          </p:cNvGrpSpPr>
          <p:nvPr/>
        </p:nvGrpSpPr>
        <p:grpSpPr bwMode="auto">
          <a:xfrm>
            <a:off x="6383338" y="2058989"/>
            <a:ext cx="277812" cy="3170237"/>
            <a:chOff x="3061" y="1297"/>
            <a:chExt cx="175" cy="1997"/>
          </a:xfrm>
        </p:grpSpPr>
        <p:sp>
          <p:nvSpPr>
            <p:cNvPr id="13350" name="Line 74"/>
            <p:cNvSpPr>
              <a:spLocks noChangeShapeType="1"/>
            </p:cNvSpPr>
            <p:nvPr/>
          </p:nvSpPr>
          <p:spPr bwMode="auto">
            <a:xfrm flipV="1">
              <a:off x="3153" y="1640"/>
              <a:ext cx="0" cy="72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51" name="Line 125"/>
            <p:cNvSpPr>
              <a:spLocks noChangeShapeType="1"/>
            </p:cNvSpPr>
            <p:nvPr/>
          </p:nvSpPr>
          <p:spPr bwMode="auto">
            <a:xfrm flipH="1">
              <a:off x="3061" y="1933"/>
              <a:ext cx="91" cy="1361"/>
            </a:xfrm>
            <a:prstGeom prst="line">
              <a:avLst/>
            </a:prstGeom>
            <a:noFill/>
            <a:ln w="28575">
              <a:solidFill>
                <a:srgbClr val="2503C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52" name="Text Box 134"/>
            <p:cNvSpPr txBox="1">
              <a:spLocks noChangeArrowheads="1"/>
            </p:cNvSpPr>
            <p:nvPr/>
          </p:nvSpPr>
          <p:spPr bwMode="auto">
            <a:xfrm rot="-5400000">
              <a:off x="3001" y="1359"/>
              <a:ext cx="2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1+36</a:t>
              </a:r>
            </a:p>
          </p:txBody>
        </p:sp>
      </p:grpSp>
      <p:grpSp>
        <p:nvGrpSpPr>
          <p:cNvPr id="108688" name="Group 144"/>
          <p:cNvGrpSpPr>
            <a:grpSpLocks/>
          </p:cNvGrpSpPr>
          <p:nvPr/>
        </p:nvGrpSpPr>
        <p:grpSpPr bwMode="auto">
          <a:xfrm>
            <a:off x="8039101" y="1771650"/>
            <a:ext cx="315913" cy="3386138"/>
            <a:chOff x="4104" y="1116"/>
            <a:chExt cx="199" cy="2133"/>
          </a:xfrm>
        </p:grpSpPr>
        <p:sp>
          <p:nvSpPr>
            <p:cNvPr id="13347" name="Line 75"/>
            <p:cNvSpPr>
              <a:spLocks noChangeShapeType="1"/>
            </p:cNvSpPr>
            <p:nvPr/>
          </p:nvSpPr>
          <p:spPr bwMode="auto">
            <a:xfrm flipV="1">
              <a:off x="4225" y="1480"/>
              <a:ext cx="0" cy="72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48" name="Line 126"/>
            <p:cNvSpPr>
              <a:spLocks noChangeShapeType="1"/>
            </p:cNvSpPr>
            <p:nvPr/>
          </p:nvSpPr>
          <p:spPr bwMode="auto">
            <a:xfrm flipH="1">
              <a:off x="4104" y="1797"/>
              <a:ext cx="137" cy="1452"/>
            </a:xfrm>
            <a:prstGeom prst="line">
              <a:avLst/>
            </a:prstGeom>
            <a:noFill/>
            <a:ln w="28575">
              <a:solidFill>
                <a:srgbClr val="2503C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49" name="Text Box 135"/>
            <p:cNvSpPr txBox="1">
              <a:spLocks noChangeArrowheads="1"/>
            </p:cNvSpPr>
            <p:nvPr/>
          </p:nvSpPr>
          <p:spPr bwMode="auto">
            <a:xfrm rot="-5400000">
              <a:off x="4068" y="1178"/>
              <a:ext cx="2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1+92</a:t>
              </a:r>
            </a:p>
          </p:txBody>
        </p:sp>
      </p:grpSp>
      <p:grpSp>
        <p:nvGrpSpPr>
          <p:cNvPr id="108689" name="Group 145"/>
          <p:cNvGrpSpPr>
            <a:grpSpLocks/>
          </p:cNvGrpSpPr>
          <p:nvPr/>
        </p:nvGrpSpPr>
        <p:grpSpPr bwMode="auto">
          <a:xfrm>
            <a:off x="8956676" y="1627189"/>
            <a:ext cx="739775" cy="3602037"/>
            <a:chOff x="4682" y="1025"/>
            <a:chExt cx="466" cy="2269"/>
          </a:xfrm>
        </p:grpSpPr>
        <p:sp>
          <p:nvSpPr>
            <p:cNvPr id="13344" name="Line 76"/>
            <p:cNvSpPr>
              <a:spLocks noChangeShapeType="1"/>
            </p:cNvSpPr>
            <p:nvPr/>
          </p:nvSpPr>
          <p:spPr bwMode="auto">
            <a:xfrm flipV="1">
              <a:off x="4772" y="1382"/>
              <a:ext cx="0" cy="72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45" name="Line 128"/>
            <p:cNvSpPr>
              <a:spLocks noChangeShapeType="1"/>
            </p:cNvSpPr>
            <p:nvPr/>
          </p:nvSpPr>
          <p:spPr bwMode="auto">
            <a:xfrm>
              <a:off x="4785" y="1616"/>
              <a:ext cx="363" cy="1678"/>
            </a:xfrm>
            <a:prstGeom prst="line">
              <a:avLst/>
            </a:prstGeom>
            <a:noFill/>
            <a:ln w="28575">
              <a:solidFill>
                <a:srgbClr val="2503C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46" name="Text Box 136"/>
            <p:cNvSpPr txBox="1">
              <a:spLocks noChangeArrowheads="1"/>
            </p:cNvSpPr>
            <p:nvPr/>
          </p:nvSpPr>
          <p:spPr bwMode="auto">
            <a:xfrm rot="-5400000">
              <a:off x="4620" y="1087"/>
              <a:ext cx="2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2+18</a:t>
              </a:r>
            </a:p>
          </p:txBody>
        </p:sp>
      </p:grpSp>
      <p:grpSp>
        <p:nvGrpSpPr>
          <p:cNvPr id="108690" name="Group 146"/>
          <p:cNvGrpSpPr>
            <a:grpSpLocks/>
          </p:cNvGrpSpPr>
          <p:nvPr/>
        </p:nvGrpSpPr>
        <p:grpSpPr bwMode="auto">
          <a:xfrm>
            <a:off x="9601200" y="1555750"/>
            <a:ext cx="274638" cy="3602038"/>
            <a:chOff x="5088" y="980"/>
            <a:chExt cx="173" cy="2269"/>
          </a:xfrm>
        </p:grpSpPr>
        <p:sp>
          <p:nvSpPr>
            <p:cNvPr id="13341" name="Line 77"/>
            <p:cNvSpPr>
              <a:spLocks noChangeShapeType="1"/>
            </p:cNvSpPr>
            <p:nvPr/>
          </p:nvSpPr>
          <p:spPr bwMode="auto">
            <a:xfrm flipV="1">
              <a:off x="5194" y="1315"/>
              <a:ext cx="0" cy="72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42" name="Line 127"/>
            <p:cNvSpPr>
              <a:spLocks noChangeShapeType="1"/>
            </p:cNvSpPr>
            <p:nvPr/>
          </p:nvSpPr>
          <p:spPr bwMode="auto">
            <a:xfrm flipH="1">
              <a:off x="5147" y="1661"/>
              <a:ext cx="46" cy="1588"/>
            </a:xfrm>
            <a:prstGeom prst="line">
              <a:avLst/>
            </a:prstGeom>
            <a:noFill/>
            <a:ln w="28575">
              <a:solidFill>
                <a:srgbClr val="2503C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43" name="Text Box 137"/>
            <p:cNvSpPr txBox="1">
              <a:spLocks noChangeArrowheads="1"/>
            </p:cNvSpPr>
            <p:nvPr/>
          </p:nvSpPr>
          <p:spPr bwMode="auto">
            <a:xfrm rot="-5400000">
              <a:off x="5026" y="1042"/>
              <a:ext cx="2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800" b="1"/>
                <a:t>2+41</a:t>
              </a:r>
            </a:p>
          </p:txBody>
        </p:sp>
      </p:grpSp>
    </p:spTree>
    <p:extLst>
      <p:ext uri="{BB962C8B-B14F-4D97-AF65-F5344CB8AC3E}">
        <p14:creationId xmlns:p14="http://schemas.microsoft.com/office/powerpoint/2010/main" val="1228991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692"/>
                                        </p:tgtEl>
                                        <p:attrNameLst>
                                          <p:attrName>style.visibility</p:attrName>
                                        </p:attrNameLst>
                                      </p:cBhvr>
                                      <p:to>
                                        <p:strVal val="visible"/>
                                      </p:to>
                                    </p:set>
                                    <p:anim calcmode="lin" valueType="num">
                                      <p:cBhvr additive="base">
                                        <p:cTn id="7" dur="2000" fill="hold"/>
                                        <p:tgtEl>
                                          <p:spTgt spid="108692"/>
                                        </p:tgtEl>
                                        <p:attrNameLst>
                                          <p:attrName>ppt_x</p:attrName>
                                        </p:attrNameLst>
                                      </p:cBhvr>
                                      <p:tavLst>
                                        <p:tav tm="0">
                                          <p:val>
                                            <p:strVal val="#ppt_x"/>
                                          </p:val>
                                        </p:tav>
                                        <p:tav tm="100000">
                                          <p:val>
                                            <p:strVal val="#ppt_x"/>
                                          </p:val>
                                        </p:tav>
                                      </p:tavLst>
                                    </p:anim>
                                    <p:anim calcmode="lin" valueType="num">
                                      <p:cBhvr additive="base">
                                        <p:cTn id="8" dur="2000" fill="hold"/>
                                        <p:tgtEl>
                                          <p:spTgt spid="1086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8623"/>
                                        </p:tgtEl>
                                        <p:attrNameLst>
                                          <p:attrName>style.visibility</p:attrName>
                                        </p:attrNameLst>
                                      </p:cBhvr>
                                      <p:to>
                                        <p:strVal val="visible"/>
                                      </p:to>
                                    </p:set>
                                    <p:anim calcmode="lin" valueType="num">
                                      <p:cBhvr additive="base">
                                        <p:cTn id="13" dur="1000" fill="hold"/>
                                        <p:tgtEl>
                                          <p:spTgt spid="108623"/>
                                        </p:tgtEl>
                                        <p:attrNameLst>
                                          <p:attrName>ppt_x</p:attrName>
                                        </p:attrNameLst>
                                      </p:cBhvr>
                                      <p:tavLst>
                                        <p:tav tm="0">
                                          <p:val>
                                            <p:strVal val="#ppt_x"/>
                                          </p:val>
                                        </p:tav>
                                        <p:tav tm="100000">
                                          <p:val>
                                            <p:strVal val="#ppt_x"/>
                                          </p:val>
                                        </p:tav>
                                      </p:tavLst>
                                    </p:anim>
                                    <p:anim calcmode="lin" valueType="num">
                                      <p:cBhvr additive="base">
                                        <p:cTn id="14" dur="1000" fill="hold"/>
                                        <p:tgtEl>
                                          <p:spTgt spid="1086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08654"/>
                                        </p:tgtEl>
                                        <p:attrNameLst>
                                          <p:attrName>style.visibility</p:attrName>
                                        </p:attrNameLst>
                                      </p:cBhvr>
                                      <p:to>
                                        <p:strVal val="visible"/>
                                      </p:to>
                                    </p:set>
                                    <p:animEffect transition="in" filter="wipe(down)">
                                      <p:cBhvr>
                                        <p:cTn id="19" dur="3000"/>
                                        <p:tgtEl>
                                          <p:spTgt spid="10865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08682"/>
                                        </p:tgtEl>
                                        <p:attrNameLst>
                                          <p:attrName>style.visibility</p:attrName>
                                        </p:attrNameLst>
                                      </p:cBhvr>
                                      <p:to>
                                        <p:strVal val="visible"/>
                                      </p:to>
                                    </p:set>
                                    <p:animEffect transition="in" filter="wipe(down)">
                                      <p:cBhvr>
                                        <p:cTn id="24" dur="3000"/>
                                        <p:tgtEl>
                                          <p:spTgt spid="10868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08683"/>
                                        </p:tgtEl>
                                        <p:attrNameLst>
                                          <p:attrName>style.visibility</p:attrName>
                                        </p:attrNameLst>
                                      </p:cBhvr>
                                      <p:to>
                                        <p:strVal val="visible"/>
                                      </p:to>
                                    </p:set>
                                    <p:animEffect transition="in" filter="wipe(down)">
                                      <p:cBhvr>
                                        <p:cTn id="29" dur="3000"/>
                                        <p:tgtEl>
                                          <p:spTgt spid="10868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08684"/>
                                        </p:tgtEl>
                                        <p:attrNameLst>
                                          <p:attrName>style.visibility</p:attrName>
                                        </p:attrNameLst>
                                      </p:cBhvr>
                                      <p:to>
                                        <p:strVal val="visible"/>
                                      </p:to>
                                    </p:set>
                                    <p:animEffect transition="in" filter="wipe(down)">
                                      <p:cBhvr>
                                        <p:cTn id="34" dur="3000"/>
                                        <p:tgtEl>
                                          <p:spTgt spid="10868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08659"/>
                                        </p:tgtEl>
                                        <p:attrNameLst>
                                          <p:attrName>style.visibility</p:attrName>
                                        </p:attrNameLst>
                                      </p:cBhvr>
                                      <p:to>
                                        <p:strVal val="visible"/>
                                      </p:to>
                                    </p:set>
                                    <p:animEffect transition="in" filter="wipe(down)">
                                      <p:cBhvr>
                                        <p:cTn id="39" dur="3000"/>
                                        <p:tgtEl>
                                          <p:spTgt spid="10865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08624"/>
                                        </p:tgtEl>
                                        <p:attrNameLst>
                                          <p:attrName>style.visibility</p:attrName>
                                        </p:attrNameLst>
                                      </p:cBhvr>
                                      <p:to>
                                        <p:strVal val="visible"/>
                                      </p:to>
                                    </p:set>
                                    <p:anim calcmode="lin" valueType="num">
                                      <p:cBhvr additive="base">
                                        <p:cTn id="44" dur="2000" fill="hold"/>
                                        <p:tgtEl>
                                          <p:spTgt spid="108624"/>
                                        </p:tgtEl>
                                        <p:attrNameLst>
                                          <p:attrName>ppt_x</p:attrName>
                                        </p:attrNameLst>
                                      </p:cBhvr>
                                      <p:tavLst>
                                        <p:tav tm="0">
                                          <p:val>
                                            <p:strVal val="#ppt_x"/>
                                          </p:val>
                                        </p:tav>
                                        <p:tav tm="100000">
                                          <p:val>
                                            <p:strVal val="#ppt_x"/>
                                          </p:val>
                                        </p:tav>
                                      </p:tavLst>
                                    </p:anim>
                                    <p:anim calcmode="lin" valueType="num">
                                      <p:cBhvr additive="base">
                                        <p:cTn id="45" dur="2000" fill="hold"/>
                                        <p:tgtEl>
                                          <p:spTgt spid="108624"/>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108655"/>
                                        </p:tgtEl>
                                        <p:attrNameLst>
                                          <p:attrName>style.visibility</p:attrName>
                                        </p:attrNameLst>
                                      </p:cBhvr>
                                      <p:to>
                                        <p:strVal val="visible"/>
                                      </p:to>
                                    </p:set>
                                    <p:animEffect transition="in" filter="wipe(down)">
                                      <p:cBhvr>
                                        <p:cTn id="50" dur="3000"/>
                                        <p:tgtEl>
                                          <p:spTgt spid="1086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108685"/>
                                        </p:tgtEl>
                                        <p:attrNameLst>
                                          <p:attrName>style.visibility</p:attrName>
                                        </p:attrNameLst>
                                      </p:cBhvr>
                                      <p:to>
                                        <p:strVal val="visible"/>
                                      </p:to>
                                    </p:set>
                                    <p:animEffect transition="in" filter="wipe(down)">
                                      <p:cBhvr>
                                        <p:cTn id="55" dur="3000"/>
                                        <p:tgtEl>
                                          <p:spTgt spid="10868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108660"/>
                                        </p:tgtEl>
                                        <p:attrNameLst>
                                          <p:attrName>style.visibility</p:attrName>
                                        </p:attrNameLst>
                                      </p:cBhvr>
                                      <p:to>
                                        <p:strVal val="visible"/>
                                      </p:to>
                                    </p:set>
                                    <p:animEffect transition="in" filter="wipe(down)">
                                      <p:cBhvr>
                                        <p:cTn id="60" dur="3000"/>
                                        <p:tgtEl>
                                          <p:spTgt spid="10866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08639"/>
                                        </p:tgtEl>
                                        <p:attrNameLst>
                                          <p:attrName>style.visibility</p:attrName>
                                        </p:attrNameLst>
                                      </p:cBhvr>
                                      <p:to>
                                        <p:strVal val="visible"/>
                                      </p:to>
                                    </p:set>
                                    <p:anim calcmode="lin" valueType="num">
                                      <p:cBhvr additive="base">
                                        <p:cTn id="65" dur="2000" fill="hold"/>
                                        <p:tgtEl>
                                          <p:spTgt spid="108639"/>
                                        </p:tgtEl>
                                        <p:attrNameLst>
                                          <p:attrName>ppt_x</p:attrName>
                                        </p:attrNameLst>
                                      </p:cBhvr>
                                      <p:tavLst>
                                        <p:tav tm="0">
                                          <p:val>
                                            <p:strVal val="#ppt_x"/>
                                          </p:val>
                                        </p:tav>
                                        <p:tav tm="100000">
                                          <p:val>
                                            <p:strVal val="#ppt_x"/>
                                          </p:val>
                                        </p:tav>
                                      </p:tavLst>
                                    </p:anim>
                                    <p:anim calcmode="lin" valueType="num">
                                      <p:cBhvr additive="base">
                                        <p:cTn id="66" dur="2000" fill="hold"/>
                                        <p:tgtEl>
                                          <p:spTgt spid="108639"/>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108656"/>
                                        </p:tgtEl>
                                        <p:attrNameLst>
                                          <p:attrName>style.visibility</p:attrName>
                                        </p:attrNameLst>
                                      </p:cBhvr>
                                      <p:to>
                                        <p:strVal val="visible"/>
                                      </p:to>
                                    </p:set>
                                    <p:animEffect transition="in" filter="wipe(down)">
                                      <p:cBhvr>
                                        <p:cTn id="71" dur="3000"/>
                                        <p:tgtEl>
                                          <p:spTgt spid="10865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nodeType="clickEffect">
                                  <p:stCondLst>
                                    <p:cond delay="0"/>
                                  </p:stCondLst>
                                  <p:childTnLst>
                                    <p:set>
                                      <p:cBhvr>
                                        <p:cTn id="75" dur="1" fill="hold">
                                          <p:stCondLst>
                                            <p:cond delay="0"/>
                                          </p:stCondLst>
                                        </p:cTn>
                                        <p:tgtEl>
                                          <p:spTgt spid="108686"/>
                                        </p:tgtEl>
                                        <p:attrNameLst>
                                          <p:attrName>style.visibility</p:attrName>
                                        </p:attrNameLst>
                                      </p:cBhvr>
                                      <p:to>
                                        <p:strVal val="visible"/>
                                      </p:to>
                                    </p:set>
                                    <p:animEffect transition="in" filter="wipe(down)">
                                      <p:cBhvr>
                                        <p:cTn id="76" dur="3000"/>
                                        <p:tgtEl>
                                          <p:spTgt spid="10868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108687"/>
                                        </p:tgtEl>
                                        <p:attrNameLst>
                                          <p:attrName>style.visibility</p:attrName>
                                        </p:attrNameLst>
                                      </p:cBhvr>
                                      <p:to>
                                        <p:strVal val="visible"/>
                                      </p:to>
                                    </p:set>
                                    <p:animEffect transition="in" filter="wipe(down)">
                                      <p:cBhvr>
                                        <p:cTn id="81" dur="3000"/>
                                        <p:tgtEl>
                                          <p:spTgt spid="10868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nodeType="clickEffect">
                                  <p:stCondLst>
                                    <p:cond delay="0"/>
                                  </p:stCondLst>
                                  <p:childTnLst>
                                    <p:set>
                                      <p:cBhvr>
                                        <p:cTn id="85" dur="1" fill="hold">
                                          <p:stCondLst>
                                            <p:cond delay="0"/>
                                          </p:stCondLst>
                                        </p:cTn>
                                        <p:tgtEl>
                                          <p:spTgt spid="108661"/>
                                        </p:tgtEl>
                                        <p:attrNameLst>
                                          <p:attrName>style.visibility</p:attrName>
                                        </p:attrNameLst>
                                      </p:cBhvr>
                                      <p:to>
                                        <p:strVal val="visible"/>
                                      </p:to>
                                    </p:set>
                                    <p:animEffect transition="in" filter="wipe(down)">
                                      <p:cBhvr>
                                        <p:cTn id="86" dur="3000"/>
                                        <p:tgtEl>
                                          <p:spTgt spid="10866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08640"/>
                                        </p:tgtEl>
                                        <p:attrNameLst>
                                          <p:attrName>style.visibility</p:attrName>
                                        </p:attrNameLst>
                                      </p:cBhvr>
                                      <p:to>
                                        <p:strVal val="visible"/>
                                      </p:to>
                                    </p:set>
                                    <p:anim calcmode="lin" valueType="num">
                                      <p:cBhvr additive="base">
                                        <p:cTn id="91" dur="2000" fill="hold"/>
                                        <p:tgtEl>
                                          <p:spTgt spid="108640"/>
                                        </p:tgtEl>
                                        <p:attrNameLst>
                                          <p:attrName>ppt_x</p:attrName>
                                        </p:attrNameLst>
                                      </p:cBhvr>
                                      <p:tavLst>
                                        <p:tav tm="0">
                                          <p:val>
                                            <p:strVal val="#ppt_x"/>
                                          </p:val>
                                        </p:tav>
                                        <p:tav tm="100000">
                                          <p:val>
                                            <p:strVal val="#ppt_x"/>
                                          </p:val>
                                        </p:tav>
                                      </p:tavLst>
                                    </p:anim>
                                    <p:anim calcmode="lin" valueType="num">
                                      <p:cBhvr additive="base">
                                        <p:cTn id="92" dur="2000" fill="hold"/>
                                        <p:tgtEl>
                                          <p:spTgt spid="108640"/>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108657"/>
                                        </p:tgtEl>
                                        <p:attrNameLst>
                                          <p:attrName>style.visibility</p:attrName>
                                        </p:attrNameLst>
                                      </p:cBhvr>
                                      <p:to>
                                        <p:strVal val="visible"/>
                                      </p:to>
                                    </p:set>
                                    <p:animEffect transition="in" filter="wipe(down)">
                                      <p:cBhvr>
                                        <p:cTn id="97" dur="3000"/>
                                        <p:tgtEl>
                                          <p:spTgt spid="10865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nodeType="clickEffect">
                                  <p:stCondLst>
                                    <p:cond delay="0"/>
                                  </p:stCondLst>
                                  <p:childTnLst>
                                    <p:set>
                                      <p:cBhvr>
                                        <p:cTn id="101" dur="1" fill="hold">
                                          <p:stCondLst>
                                            <p:cond delay="0"/>
                                          </p:stCondLst>
                                        </p:cTn>
                                        <p:tgtEl>
                                          <p:spTgt spid="108688"/>
                                        </p:tgtEl>
                                        <p:attrNameLst>
                                          <p:attrName>style.visibility</p:attrName>
                                        </p:attrNameLst>
                                      </p:cBhvr>
                                      <p:to>
                                        <p:strVal val="visible"/>
                                      </p:to>
                                    </p:set>
                                    <p:animEffect transition="in" filter="wipe(down)">
                                      <p:cBhvr>
                                        <p:cTn id="102" dur="3000"/>
                                        <p:tgtEl>
                                          <p:spTgt spid="10868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nodeType="clickEffect">
                                  <p:stCondLst>
                                    <p:cond delay="0"/>
                                  </p:stCondLst>
                                  <p:childTnLst>
                                    <p:set>
                                      <p:cBhvr>
                                        <p:cTn id="106" dur="1" fill="hold">
                                          <p:stCondLst>
                                            <p:cond delay="0"/>
                                          </p:stCondLst>
                                        </p:cTn>
                                        <p:tgtEl>
                                          <p:spTgt spid="108662"/>
                                        </p:tgtEl>
                                        <p:attrNameLst>
                                          <p:attrName>style.visibility</p:attrName>
                                        </p:attrNameLst>
                                      </p:cBhvr>
                                      <p:to>
                                        <p:strVal val="visible"/>
                                      </p:to>
                                    </p:set>
                                    <p:animEffect transition="in" filter="wipe(down)">
                                      <p:cBhvr>
                                        <p:cTn id="107" dur="3000"/>
                                        <p:tgtEl>
                                          <p:spTgt spid="10866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108647"/>
                                        </p:tgtEl>
                                        <p:attrNameLst>
                                          <p:attrName>style.visibility</p:attrName>
                                        </p:attrNameLst>
                                      </p:cBhvr>
                                      <p:to>
                                        <p:strVal val="visible"/>
                                      </p:to>
                                    </p:set>
                                    <p:anim calcmode="lin" valueType="num">
                                      <p:cBhvr additive="base">
                                        <p:cTn id="112" dur="2000" fill="hold"/>
                                        <p:tgtEl>
                                          <p:spTgt spid="108647"/>
                                        </p:tgtEl>
                                        <p:attrNameLst>
                                          <p:attrName>ppt_x</p:attrName>
                                        </p:attrNameLst>
                                      </p:cBhvr>
                                      <p:tavLst>
                                        <p:tav tm="0">
                                          <p:val>
                                            <p:strVal val="#ppt_x"/>
                                          </p:val>
                                        </p:tav>
                                        <p:tav tm="100000">
                                          <p:val>
                                            <p:strVal val="#ppt_x"/>
                                          </p:val>
                                        </p:tav>
                                      </p:tavLst>
                                    </p:anim>
                                    <p:anim calcmode="lin" valueType="num">
                                      <p:cBhvr additive="base">
                                        <p:cTn id="113" dur="2000" fill="hold"/>
                                        <p:tgtEl>
                                          <p:spTgt spid="108647"/>
                                        </p:tgtEl>
                                        <p:attrNameLst>
                                          <p:attrName>ppt_y</p:attrName>
                                        </p:attrNameLst>
                                      </p:cBhvr>
                                      <p:tavLst>
                                        <p:tav tm="0">
                                          <p:val>
                                            <p:strVal val="1+#ppt_h/2"/>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4" fill="hold" nodeType="clickEffect">
                                  <p:stCondLst>
                                    <p:cond delay="0"/>
                                  </p:stCondLst>
                                  <p:childTnLst>
                                    <p:set>
                                      <p:cBhvr>
                                        <p:cTn id="117" dur="1" fill="hold">
                                          <p:stCondLst>
                                            <p:cond delay="0"/>
                                          </p:stCondLst>
                                        </p:cTn>
                                        <p:tgtEl>
                                          <p:spTgt spid="108658"/>
                                        </p:tgtEl>
                                        <p:attrNameLst>
                                          <p:attrName>style.visibility</p:attrName>
                                        </p:attrNameLst>
                                      </p:cBhvr>
                                      <p:to>
                                        <p:strVal val="visible"/>
                                      </p:to>
                                    </p:set>
                                    <p:animEffect transition="in" filter="wipe(down)">
                                      <p:cBhvr>
                                        <p:cTn id="118" dur="3000"/>
                                        <p:tgtEl>
                                          <p:spTgt spid="108658"/>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4" fill="hold" nodeType="clickEffect">
                                  <p:stCondLst>
                                    <p:cond delay="0"/>
                                  </p:stCondLst>
                                  <p:childTnLst>
                                    <p:set>
                                      <p:cBhvr>
                                        <p:cTn id="122" dur="1" fill="hold">
                                          <p:stCondLst>
                                            <p:cond delay="0"/>
                                          </p:stCondLst>
                                        </p:cTn>
                                        <p:tgtEl>
                                          <p:spTgt spid="108689"/>
                                        </p:tgtEl>
                                        <p:attrNameLst>
                                          <p:attrName>style.visibility</p:attrName>
                                        </p:attrNameLst>
                                      </p:cBhvr>
                                      <p:to>
                                        <p:strVal val="visible"/>
                                      </p:to>
                                    </p:set>
                                    <p:animEffect transition="in" filter="wipe(down)">
                                      <p:cBhvr>
                                        <p:cTn id="123" dur="3000"/>
                                        <p:tgtEl>
                                          <p:spTgt spid="108689"/>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4" fill="hold" nodeType="clickEffect">
                                  <p:stCondLst>
                                    <p:cond delay="0"/>
                                  </p:stCondLst>
                                  <p:childTnLst>
                                    <p:set>
                                      <p:cBhvr>
                                        <p:cTn id="127" dur="1" fill="hold">
                                          <p:stCondLst>
                                            <p:cond delay="0"/>
                                          </p:stCondLst>
                                        </p:cTn>
                                        <p:tgtEl>
                                          <p:spTgt spid="108690"/>
                                        </p:tgtEl>
                                        <p:attrNameLst>
                                          <p:attrName>style.visibility</p:attrName>
                                        </p:attrNameLst>
                                      </p:cBhvr>
                                      <p:to>
                                        <p:strVal val="visible"/>
                                      </p:to>
                                    </p:set>
                                    <p:animEffect transition="in" filter="wipe(down)">
                                      <p:cBhvr>
                                        <p:cTn id="128" dur="3000"/>
                                        <p:tgtEl>
                                          <p:spTgt spid="108690"/>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4" fill="hold" nodeType="clickEffect">
                                  <p:stCondLst>
                                    <p:cond delay="0"/>
                                  </p:stCondLst>
                                  <p:childTnLst>
                                    <p:set>
                                      <p:cBhvr>
                                        <p:cTn id="132" dur="1" fill="hold">
                                          <p:stCondLst>
                                            <p:cond delay="0"/>
                                          </p:stCondLst>
                                        </p:cTn>
                                        <p:tgtEl>
                                          <p:spTgt spid="108663"/>
                                        </p:tgtEl>
                                        <p:attrNameLst>
                                          <p:attrName>style.visibility</p:attrName>
                                        </p:attrNameLst>
                                      </p:cBhvr>
                                      <p:to>
                                        <p:strVal val="visible"/>
                                      </p:to>
                                    </p:set>
                                    <p:animEffect transition="in" filter="wipe(down)">
                                      <p:cBhvr>
                                        <p:cTn id="133" dur="3000"/>
                                        <p:tgtEl>
                                          <p:spTgt spid="108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bwMode="auto">
          <a:xfrm>
            <a:off x="1524000" y="1484314"/>
            <a:ext cx="8553450" cy="4968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tr-TR" altLang="tr-TR" sz="4400"/>
              <a:t> </a:t>
            </a:r>
            <a:endParaRPr lang="tr-TR" altLang="tr-TR" sz="2800"/>
          </a:p>
        </p:txBody>
      </p:sp>
      <p:pic>
        <p:nvPicPr>
          <p:cNvPr id="1434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2286000"/>
            <a:ext cx="8324850" cy="22860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 Box 15"/>
          <p:cNvSpPr txBox="1">
            <a:spLocks noChangeArrowheads="1"/>
          </p:cNvSpPr>
          <p:nvPr/>
        </p:nvSpPr>
        <p:spPr bwMode="auto">
          <a:xfrm>
            <a:off x="1524000" y="3284539"/>
            <a:ext cx="81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000" b="1">
                <a:solidFill>
                  <a:srgbClr val="FF0000"/>
                </a:solidFill>
              </a:rPr>
              <a:t>851.875</a:t>
            </a:r>
          </a:p>
        </p:txBody>
      </p:sp>
      <p:sp>
        <p:nvSpPr>
          <p:cNvPr id="14342" name="Text Box 17"/>
          <p:cNvSpPr txBox="1">
            <a:spLocks noChangeArrowheads="1"/>
          </p:cNvSpPr>
          <p:nvPr/>
        </p:nvSpPr>
        <p:spPr bwMode="auto">
          <a:xfrm>
            <a:off x="3287713" y="2924176"/>
            <a:ext cx="596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000" b="1">
                <a:solidFill>
                  <a:srgbClr val="FF0000"/>
                </a:solidFill>
              </a:rPr>
              <a:t>852.836</a:t>
            </a:r>
          </a:p>
        </p:txBody>
      </p:sp>
      <p:sp>
        <p:nvSpPr>
          <p:cNvPr id="14343" name="Rectangle 19"/>
          <p:cNvSpPr>
            <a:spLocks noChangeArrowheads="1"/>
          </p:cNvSpPr>
          <p:nvPr/>
        </p:nvSpPr>
        <p:spPr bwMode="auto">
          <a:xfrm>
            <a:off x="4656139" y="2708276"/>
            <a:ext cx="6381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000" b="1">
                <a:solidFill>
                  <a:srgbClr val="FF0000"/>
                </a:solidFill>
              </a:rPr>
              <a:t>853.333</a:t>
            </a:r>
          </a:p>
        </p:txBody>
      </p:sp>
      <p:sp>
        <p:nvSpPr>
          <p:cNvPr id="14344" name="Text Box 20"/>
          <p:cNvSpPr txBox="1">
            <a:spLocks noChangeArrowheads="1"/>
          </p:cNvSpPr>
          <p:nvPr/>
        </p:nvSpPr>
        <p:spPr bwMode="auto">
          <a:xfrm>
            <a:off x="6383339" y="2492376"/>
            <a:ext cx="6683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000" b="1">
                <a:solidFill>
                  <a:srgbClr val="FF0000"/>
                </a:solidFill>
              </a:rPr>
              <a:t>854.052</a:t>
            </a:r>
          </a:p>
        </p:txBody>
      </p:sp>
      <p:sp>
        <p:nvSpPr>
          <p:cNvPr id="14345" name="Text Box 21"/>
          <p:cNvSpPr txBox="1">
            <a:spLocks noChangeArrowheads="1"/>
          </p:cNvSpPr>
          <p:nvPr/>
        </p:nvSpPr>
        <p:spPr bwMode="auto">
          <a:xfrm>
            <a:off x="5211763" y="4745039"/>
            <a:ext cx="596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tr-TR" altLang="tr-TR" sz="1000"/>
          </a:p>
        </p:txBody>
      </p:sp>
      <p:sp>
        <p:nvSpPr>
          <p:cNvPr id="14346" name="Text Box 22"/>
          <p:cNvSpPr txBox="1">
            <a:spLocks noChangeArrowheads="1"/>
          </p:cNvSpPr>
          <p:nvPr/>
        </p:nvSpPr>
        <p:spPr bwMode="auto">
          <a:xfrm>
            <a:off x="9912350" y="2781301"/>
            <a:ext cx="596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000" b="1">
                <a:solidFill>
                  <a:srgbClr val="FF0000"/>
                </a:solidFill>
              </a:rPr>
              <a:t>853.494</a:t>
            </a:r>
          </a:p>
        </p:txBody>
      </p:sp>
      <p:sp>
        <p:nvSpPr>
          <p:cNvPr id="14347" name="Line 24"/>
          <p:cNvSpPr>
            <a:spLocks noChangeShapeType="1"/>
          </p:cNvSpPr>
          <p:nvPr/>
        </p:nvSpPr>
        <p:spPr bwMode="auto">
          <a:xfrm>
            <a:off x="1847850" y="436562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348" name="Line 26"/>
          <p:cNvSpPr>
            <a:spLocks noChangeShapeType="1"/>
          </p:cNvSpPr>
          <p:nvPr/>
        </p:nvSpPr>
        <p:spPr bwMode="auto">
          <a:xfrm>
            <a:off x="2208213" y="436562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349" name="Line 27"/>
          <p:cNvSpPr>
            <a:spLocks noChangeShapeType="1"/>
          </p:cNvSpPr>
          <p:nvPr/>
        </p:nvSpPr>
        <p:spPr bwMode="auto">
          <a:xfrm>
            <a:off x="2208213" y="436562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350" name="Line 28"/>
          <p:cNvSpPr>
            <a:spLocks noChangeShapeType="1"/>
          </p:cNvSpPr>
          <p:nvPr/>
        </p:nvSpPr>
        <p:spPr bwMode="auto">
          <a:xfrm flipH="1">
            <a:off x="1774825" y="4365625"/>
            <a:ext cx="433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351" name="Line 29"/>
          <p:cNvSpPr>
            <a:spLocks noChangeShapeType="1"/>
          </p:cNvSpPr>
          <p:nvPr/>
        </p:nvSpPr>
        <p:spPr bwMode="auto">
          <a:xfrm>
            <a:off x="1919288" y="4365626"/>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352" name="Line 30"/>
          <p:cNvSpPr>
            <a:spLocks noChangeShapeType="1"/>
          </p:cNvSpPr>
          <p:nvPr/>
        </p:nvSpPr>
        <p:spPr bwMode="auto">
          <a:xfrm>
            <a:off x="1919288" y="5157788"/>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353" name="Line 31"/>
          <p:cNvSpPr>
            <a:spLocks noChangeShapeType="1"/>
          </p:cNvSpPr>
          <p:nvPr/>
        </p:nvSpPr>
        <p:spPr bwMode="auto">
          <a:xfrm>
            <a:off x="1631950" y="580548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354" name="Text Box 32"/>
          <p:cNvSpPr txBox="1">
            <a:spLocks noChangeArrowheads="1"/>
          </p:cNvSpPr>
          <p:nvPr/>
        </p:nvSpPr>
        <p:spPr bwMode="auto">
          <a:xfrm>
            <a:off x="2135188" y="5661025"/>
            <a:ext cx="1243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200" b="1"/>
              <a:t>Deniz seviyesi</a:t>
            </a:r>
          </a:p>
        </p:txBody>
      </p:sp>
      <p:sp>
        <p:nvSpPr>
          <p:cNvPr id="14355" name="Text Box 33"/>
          <p:cNvSpPr txBox="1">
            <a:spLocks noChangeArrowheads="1"/>
          </p:cNvSpPr>
          <p:nvPr/>
        </p:nvSpPr>
        <p:spPr bwMode="auto">
          <a:xfrm>
            <a:off x="4419600" y="4889500"/>
            <a:ext cx="1244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tr-TR" altLang="tr-TR" sz="1200"/>
          </a:p>
        </p:txBody>
      </p:sp>
      <p:sp>
        <p:nvSpPr>
          <p:cNvPr id="14356" name="Text Box 34"/>
          <p:cNvSpPr txBox="1">
            <a:spLocks noChangeArrowheads="1"/>
          </p:cNvSpPr>
          <p:nvPr/>
        </p:nvSpPr>
        <p:spPr bwMode="auto">
          <a:xfrm>
            <a:off x="4635500" y="5249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tr-TR" altLang="tr-TR"/>
          </a:p>
        </p:txBody>
      </p:sp>
      <p:sp>
        <p:nvSpPr>
          <p:cNvPr id="14357" name="Text Box 35"/>
          <p:cNvSpPr txBox="1">
            <a:spLocks noChangeArrowheads="1"/>
          </p:cNvSpPr>
          <p:nvPr/>
        </p:nvSpPr>
        <p:spPr bwMode="auto">
          <a:xfrm>
            <a:off x="1343026" y="4941889"/>
            <a:ext cx="1171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200" b="1"/>
              <a:t>850.000 m</a:t>
            </a:r>
          </a:p>
        </p:txBody>
      </p:sp>
    </p:spTree>
    <p:extLst>
      <p:ext uri="{BB962C8B-B14F-4D97-AF65-F5344CB8AC3E}">
        <p14:creationId xmlns:p14="http://schemas.microsoft.com/office/powerpoint/2010/main" val="2664400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315" name="Group 795"/>
          <p:cNvGraphicFramePr>
            <a:graphicFrameLocks noGrp="1"/>
          </p:cNvGraphicFramePr>
          <p:nvPr>
            <p:extLst>
              <p:ext uri="{D42A27DB-BD31-4B8C-83A1-F6EECF244321}">
                <p14:modId xmlns:p14="http://schemas.microsoft.com/office/powerpoint/2010/main" val="2460701008"/>
              </p:ext>
            </p:extLst>
          </p:nvPr>
        </p:nvGraphicFramePr>
        <p:xfrm>
          <a:off x="2055438" y="1031876"/>
          <a:ext cx="8210779" cy="5414180"/>
        </p:xfrm>
        <a:graphic>
          <a:graphicData uri="http://schemas.openxmlformats.org/drawingml/2006/table">
            <a:tbl>
              <a:tblPr/>
              <a:tblGrid>
                <a:gridCol w="946947">
                  <a:extLst>
                    <a:ext uri="{9D8B030D-6E8A-4147-A177-3AD203B41FA5}">
                      <a16:colId xmlns:a16="http://schemas.microsoft.com/office/drawing/2014/main" val="20000"/>
                    </a:ext>
                  </a:extLst>
                </a:gridCol>
                <a:gridCol w="945270">
                  <a:extLst>
                    <a:ext uri="{9D8B030D-6E8A-4147-A177-3AD203B41FA5}">
                      <a16:colId xmlns:a16="http://schemas.microsoft.com/office/drawing/2014/main" val="20001"/>
                    </a:ext>
                  </a:extLst>
                </a:gridCol>
                <a:gridCol w="946946">
                  <a:extLst>
                    <a:ext uri="{9D8B030D-6E8A-4147-A177-3AD203B41FA5}">
                      <a16:colId xmlns:a16="http://schemas.microsoft.com/office/drawing/2014/main" val="20002"/>
                    </a:ext>
                  </a:extLst>
                </a:gridCol>
                <a:gridCol w="948622">
                  <a:extLst>
                    <a:ext uri="{9D8B030D-6E8A-4147-A177-3AD203B41FA5}">
                      <a16:colId xmlns:a16="http://schemas.microsoft.com/office/drawing/2014/main" val="20003"/>
                    </a:ext>
                  </a:extLst>
                </a:gridCol>
                <a:gridCol w="858118">
                  <a:extLst>
                    <a:ext uri="{9D8B030D-6E8A-4147-A177-3AD203B41FA5}">
                      <a16:colId xmlns:a16="http://schemas.microsoft.com/office/drawing/2014/main" val="20004"/>
                    </a:ext>
                  </a:extLst>
                </a:gridCol>
                <a:gridCol w="1035775">
                  <a:extLst>
                    <a:ext uri="{9D8B030D-6E8A-4147-A177-3AD203B41FA5}">
                      <a16:colId xmlns:a16="http://schemas.microsoft.com/office/drawing/2014/main" val="20005"/>
                    </a:ext>
                  </a:extLst>
                </a:gridCol>
                <a:gridCol w="1072647">
                  <a:extLst>
                    <a:ext uri="{9D8B030D-6E8A-4147-A177-3AD203B41FA5}">
                      <a16:colId xmlns:a16="http://schemas.microsoft.com/office/drawing/2014/main" val="20006"/>
                    </a:ext>
                  </a:extLst>
                </a:gridCol>
                <a:gridCol w="1456454">
                  <a:extLst>
                    <a:ext uri="{9D8B030D-6E8A-4147-A177-3AD203B41FA5}">
                      <a16:colId xmlns:a16="http://schemas.microsoft.com/office/drawing/2014/main" val="20007"/>
                    </a:ext>
                  </a:extLst>
                </a:gridCol>
              </a:tblGrid>
              <a:tr h="25451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942">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944231">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endParaRPr kumimoji="0" lang="tr-TR" altLang="tr-TR" sz="2400" b="0" i="0" u="none" strike="noStrike" cap="none" normalizeH="0" baseline="0" smtClean="0">
                        <a:ln>
                          <a:noFill/>
                        </a:ln>
                        <a:solidFill>
                          <a:schemeClr val="tx1"/>
                        </a:solidFill>
                        <a:effectLst/>
                        <a:latin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9372">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1801">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9372">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1801">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9782">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just" defTabSz="914400" rtl="0" eaLnBrk="1" fontAlgn="base" latinLnBrk="0" hangingPunct="1">
                        <a:lnSpc>
                          <a:spcPct val="90000"/>
                        </a:lnSpc>
                        <a:spcBef>
                          <a:spcPct val="0"/>
                        </a:spcBef>
                        <a:spcAft>
                          <a:spcPct val="0"/>
                        </a:spcAft>
                        <a:buClrTx/>
                        <a:buSzTx/>
                        <a:buFontTx/>
                        <a:buNone/>
                        <a:tabLst>
                          <a:tab pos="1098550" algn="l"/>
                        </a:tabLst>
                      </a:pPr>
                      <a:endParaRPr kumimoji="0" lang="tr-TR" altLang="tr-TR" sz="1000" b="1" i="0" u="none" strike="noStrike" cap="none" normalizeH="0" baseline="0" dirty="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15433" name="Rectangle 780"/>
          <p:cNvSpPr>
            <a:spLocks noChangeArrowheads="1"/>
          </p:cNvSpPr>
          <p:nvPr/>
        </p:nvSpPr>
        <p:spPr bwMode="auto">
          <a:xfrm>
            <a:off x="3555915" y="574676"/>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
        <p:nvSpPr>
          <p:cNvPr id="108306" name="Line 786"/>
          <p:cNvSpPr>
            <a:spLocks noChangeShapeType="1"/>
          </p:cNvSpPr>
          <p:nvPr/>
        </p:nvSpPr>
        <p:spPr bwMode="auto">
          <a:xfrm>
            <a:off x="4656138" y="1989138"/>
            <a:ext cx="431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8307" name="Line 787"/>
          <p:cNvSpPr>
            <a:spLocks noChangeShapeType="1"/>
          </p:cNvSpPr>
          <p:nvPr/>
        </p:nvSpPr>
        <p:spPr bwMode="auto">
          <a:xfrm flipH="1" flipV="1">
            <a:off x="7993064" y="2301876"/>
            <a:ext cx="504825" cy="730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08311" name="Group 791"/>
          <p:cNvGrpSpPr>
            <a:grpSpLocks/>
          </p:cNvGrpSpPr>
          <p:nvPr/>
        </p:nvGrpSpPr>
        <p:grpSpPr bwMode="auto">
          <a:xfrm>
            <a:off x="6435725" y="2133601"/>
            <a:ext cx="819150" cy="538163"/>
            <a:chOff x="3094" y="1344"/>
            <a:chExt cx="516" cy="339"/>
          </a:xfrm>
        </p:grpSpPr>
        <p:sp>
          <p:nvSpPr>
            <p:cNvPr id="15437" name="AutoShape 789"/>
            <p:cNvSpPr>
              <a:spLocks noChangeArrowheads="1"/>
            </p:cNvSpPr>
            <p:nvPr/>
          </p:nvSpPr>
          <p:spPr bwMode="auto">
            <a:xfrm>
              <a:off x="3288" y="1344"/>
              <a:ext cx="136" cy="136"/>
            </a:xfrm>
            <a:prstGeom prst="plus">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5438" name="Text Box 790"/>
            <p:cNvSpPr txBox="1">
              <a:spLocks noChangeArrowheads="1"/>
            </p:cNvSpPr>
            <p:nvPr/>
          </p:nvSpPr>
          <p:spPr bwMode="auto">
            <a:xfrm>
              <a:off x="3094" y="143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2000" b="1">
                  <a:solidFill>
                    <a:srgbClr val="FF0000"/>
                  </a:solidFill>
                </a:rPr>
                <a:t>Topla</a:t>
              </a:r>
            </a:p>
          </p:txBody>
        </p:sp>
      </p:grpSp>
    </p:spTree>
    <p:extLst>
      <p:ext uri="{BB962C8B-B14F-4D97-AF65-F5344CB8AC3E}">
        <p14:creationId xmlns:p14="http://schemas.microsoft.com/office/powerpoint/2010/main" val="1152940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8.61111E-6 4.89342E-6 L 0.17326 0.02108 " pathEditMode="relative" ptsTypes="AA">
                                      <p:cBhvr>
                                        <p:cTn id="6" dur="2000" fill="hold"/>
                                        <p:tgtEl>
                                          <p:spTgt spid="10830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72222E-6 -1.01946E-7 L -0.11024 -0.02108 " pathEditMode="relative" rAng="0" ptsTypes="AA">
                                      <p:cBhvr>
                                        <p:cTn id="8" dur="2000" fill="hold"/>
                                        <p:tgtEl>
                                          <p:spTgt spid="108307"/>
                                        </p:tgtEl>
                                        <p:attrNameLst>
                                          <p:attrName>ppt_x</p:attrName>
                                          <p:attrName>ppt_y</p:attrName>
                                        </p:attrNameLst>
                                      </p:cBhvr>
                                      <p:rCtr x="-5521" y="-1066"/>
                                    </p:animMotion>
                                  </p:childTnLst>
                                </p:cTn>
                              </p:par>
                            </p:childTnLst>
                          </p:cTn>
                        </p:par>
                        <p:par>
                          <p:cTn id="9" fill="hold" nodeType="afterGroup">
                            <p:stCondLst>
                              <p:cond delay="2000"/>
                            </p:stCondLst>
                            <p:childTnLst>
                              <p:par>
                                <p:cTn id="10" presetID="8" presetClass="entr" presetSubtype="16" fill="hold" nodeType="afterEffect">
                                  <p:stCondLst>
                                    <p:cond delay="0"/>
                                  </p:stCondLst>
                                  <p:childTnLst>
                                    <p:set>
                                      <p:cBhvr>
                                        <p:cTn id="11" dur="1" fill="hold">
                                          <p:stCondLst>
                                            <p:cond delay="0"/>
                                          </p:stCondLst>
                                        </p:cTn>
                                        <p:tgtEl>
                                          <p:spTgt spid="108311"/>
                                        </p:tgtEl>
                                        <p:attrNameLst>
                                          <p:attrName>style.visibility</p:attrName>
                                        </p:attrNameLst>
                                      </p:cBhvr>
                                      <p:to>
                                        <p:strVal val="visible"/>
                                      </p:to>
                                    </p:set>
                                    <p:animEffect transition="in" filter="diamond(in)">
                                      <p:cBhvr>
                                        <p:cTn id="12" dur="2000"/>
                                        <p:tgtEl>
                                          <p:spTgt spid="10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235510" y="654261"/>
            <a:ext cx="322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PROFİL NİVELMANI</a:t>
            </a:r>
          </a:p>
        </p:txBody>
      </p:sp>
      <p:grpSp>
        <p:nvGrpSpPr>
          <p:cNvPr id="16387" name="Group 3"/>
          <p:cNvGrpSpPr>
            <a:grpSpLocks/>
          </p:cNvGrpSpPr>
          <p:nvPr/>
        </p:nvGrpSpPr>
        <p:grpSpPr bwMode="auto">
          <a:xfrm>
            <a:off x="3719514" y="1484314"/>
            <a:ext cx="3019425" cy="4752975"/>
            <a:chOff x="2096" y="1525"/>
            <a:chExt cx="1320" cy="2404"/>
          </a:xfrm>
        </p:grpSpPr>
        <p:grpSp>
          <p:nvGrpSpPr>
            <p:cNvPr id="16393" name="Group 4"/>
            <p:cNvGrpSpPr>
              <a:grpSpLocks/>
            </p:cNvGrpSpPr>
            <p:nvPr/>
          </p:nvGrpSpPr>
          <p:grpSpPr bwMode="auto">
            <a:xfrm>
              <a:off x="2971" y="3068"/>
              <a:ext cx="317" cy="774"/>
              <a:chOff x="749" y="3168"/>
              <a:chExt cx="317" cy="774"/>
            </a:xfrm>
          </p:grpSpPr>
          <p:grpSp>
            <p:nvGrpSpPr>
              <p:cNvPr id="16402" name="Group 5"/>
              <p:cNvGrpSpPr>
                <a:grpSpLocks/>
              </p:cNvGrpSpPr>
              <p:nvPr/>
            </p:nvGrpSpPr>
            <p:grpSpPr bwMode="auto">
              <a:xfrm>
                <a:off x="749" y="3168"/>
                <a:ext cx="317" cy="580"/>
                <a:chOff x="567" y="2714"/>
                <a:chExt cx="317" cy="580"/>
              </a:xfrm>
            </p:grpSpPr>
            <p:sp>
              <p:nvSpPr>
                <p:cNvPr id="16404" name="Rectangle 6"/>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6405" name="Line 7"/>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6406" name="Line 8"/>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6407" name="Line 9"/>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6403" name="Text Box 10"/>
              <p:cNvSpPr txBox="1">
                <a:spLocks noChangeArrowheads="1"/>
              </p:cNvSpPr>
              <p:nvPr/>
            </p:nvSpPr>
            <p:spPr bwMode="auto">
              <a:xfrm>
                <a:off x="874" y="3755"/>
                <a:ext cx="53"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b="1">
                    <a:solidFill>
                      <a:srgbClr val="2503CF"/>
                    </a:solidFill>
                  </a:rPr>
                  <a:t>I</a:t>
                </a:r>
              </a:p>
            </p:txBody>
          </p:sp>
        </p:grpSp>
        <p:sp>
          <p:nvSpPr>
            <p:cNvPr id="16394" name="Line 11"/>
            <p:cNvSpPr>
              <a:spLocks noChangeShapeType="1"/>
            </p:cNvSpPr>
            <p:nvPr/>
          </p:nvSpPr>
          <p:spPr bwMode="auto">
            <a:xfrm>
              <a:off x="2471" y="1934"/>
              <a:ext cx="590" cy="1134"/>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6395" name="Line 12"/>
            <p:cNvSpPr>
              <a:spLocks noChangeShapeType="1"/>
            </p:cNvSpPr>
            <p:nvPr/>
          </p:nvSpPr>
          <p:spPr bwMode="auto">
            <a:xfrm>
              <a:off x="2471" y="1525"/>
              <a:ext cx="0" cy="953"/>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6396" name="Line 13"/>
            <p:cNvSpPr>
              <a:spLocks noChangeShapeType="1"/>
            </p:cNvSpPr>
            <p:nvPr/>
          </p:nvSpPr>
          <p:spPr bwMode="auto">
            <a:xfrm>
              <a:off x="2426" y="2478"/>
              <a:ext cx="0" cy="45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6397" name="Line 14"/>
            <p:cNvSpPr>
              <a:spLocks noChangeShapeType="1"/>
            </p:cNvSpPr>
            <p:nvPr/>
          </p:nvSpPr>
          <p:spPr bwMode="auto">
            <a:xfrm>
              <a:off x="2426" y="3249"/>
              <a:ext cx="0" cy="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6398" name="Text Box 15"/>
            <p:cNvSpPr txBox="1">
              <a:spLocks noChangeArrowheads="1"/>
            </p:cNvSpPr>
            <p:nvPr/>
          </p:nvSpPr>
          <p:spPr bwMode="auto">
            <a:xfrm>
              <a:off x="2096" y="3005"/>
              <a:ext cx="466"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t>850.000 m</a:t>
              </a:r>
            </a:p>
          </p:txBody>
        </p:sp>
        <p:sp>
          <p:nvSpPr>
            <p:cNvPr id="16399" name="AutoShape 16"/>
            <p:cNvSpPr>
              <a:spLocks/>
            </p:cNvSpPr>
            <p:nvPr/>
          </p:nvSpPr>
          <p:spPr bwMode="auto">
            <a:xfrm>
              <a:off x="2336" y="1933"/>
              <a:ext cx="45" cy="545"/>
            </a:xfrm>
            <a:prstGeom prst="leftBrace">
              <a:avLst>
                <a:gd name="adj1" fmla="val 10092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6400" name="Text Box 17"/>
            <p:cNvSpPr txBox="1">
              <a:spLocks noChangeArrowheads="1"/>
            </p:cNvSpPr>
            <p:nvPr/>
          </p:nvSpPr>
          <p:spPr bwMode="auto">
            <a:xfrm>
              <a:off x="2744" y="1749"/>
              <a:ext cx="672"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solidFill>
                    <a:srgbClr val="FF3300"/>
                  </a:solidFill>
                </a:rPr>
                <a:t>Gözleme ekseni</a:t>
              </a:r>
            </a:p>
            <a:p>
              <a:pPr algn="l" eaLnBrk="1" hangingPunct="1"/>
              <a:r>
                <a:rPr lang="tr-TR" altLang="tr-TR" sz="1600" b="1">
                  <a:solidFill>
                    <a:srgbClr val="FF3300"/>
                  </a:solidFill>
                </a:rPr>
                <a:t>yüksekliği</a:t>
              </a:r>
            </a:p>
          </p:txBody>
        </p:sp>
        <p:sp>
          <p:nvSpPr>
            <p:cNvPr id="16401" name="Line 18"/>
            <p:cNvSpPr>
              <a:spLocks noChangeShapeType="1"/>
            </p:cNvSpPr>
            <p:nvPr/>
          </p:nvSpPr>
          <p:spPr bwMode="auto">
            <a:xfrm>
              <a:off x="2517" y="1933"/>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6388" name="Text Box 19"/>
          <p:cNvSpPr txBox="1">
            <a:spLocks noChangeArrowheads="1"/>
          </p:cNvSpPr>
          <p:nvPr/>
        </p:nvSpPr>
        <p:spPr bwMode="auto">
          <a:xfrm>
            <a:off x="3359150" y="2636838"/>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tr-TR" altLang="tr-TR" sz="1400" b="1"/>
              <a:t>1.875 m</a:t>
            </a:r>
          </a:p>
        </p:txBody>
      </p:sp>
      <p:sp>
        <p:nvSpPr>
          <p:cNvPr id="16389" name="Text Box 20"/>
          <p:cNvSpPr txBox="1">
            <a:spLocks noChangeArrowheads="1"/>
          </p:cNvSpPr>
          <p:nvPr/>
        </p:nvSpPr>
        <p:spPr bwMode="auto">
          <a:xfrm>
            <a:off x="4580264" y="3213101"/>
            <a:ext cx="5565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400" b="1"/>
              <a:t>0+00</a:t>
            </a:r>
          </a:p>
        </p:txBody>
      </p:sp>
      <p:sp>
        <p:nvSpPr>
          <p:cNvPr id="16390" name="Text Box 21"/>
          <p:cNvSpPr txBox="1">
            <a:spLocks noChangeArrowheads="1"/>
          </p:cNvSpPr>
          <p:nvPr/>
        </p:nvSpPr>
        <p:spPr bwMode="auto">
          <a:xfrm>
            <a:off x="3000375" y="6021388"/>
            <a:ext cx="123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400" b="1"/>
              <a:t>Deniz seviyesi</a:t>
            </a:r>
          </a:p>
        </p:txBody>
      </p:sp>
      <p:sp>
        <p:nvSpPr>
          <p:cNvPr id="16391" name="Text Box 23"/>
          <p:cNvSpPr txBox="1">
            <a:spLocks noChangeArrowheads="1"/>
          </p:cNvSpPr>
          <p:nvPr/>
        </p:nvSpPr>
        <p:spPr bwMode="auto">
          <a:xfrm>
            <a:off x="6707189" y="2133600"/>
            <a:ext cx="2617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1600" b="1"/>
              <a:t>850.000 + 1.875 = </a:t>
            </a:r>
            <a:r>
              <a:rPr lang="tr-TR" altLang="tr-TR" sz="1600" b="1">
                <a:solidFill>
                  <a:srgbClr val="FF3300"/>
                </a:solidFill>
              </a:rPr>
              <a:t>851.875 </a:t>
            </a:r>
            <a:r>
              <a:rPr lang="tr-TR" altLang="tr-TR" sz="1600" b="1"/>
              <a:t>m</a:t>
            </a:r>
          </a:p>
        </p:txBody>
      </p:sp>
      <p:sp>
        <p:nvSpPr>
          <p:cNvPr id="16392" name="Line 24"/>
          <p:cNvSpPr>
            <a:spLocks noChangeShapeType="1"/>
          </p:cNvSpPr>
          <p:nvPr/>
        </p:nvSpPr>
        <p:spPr bwMode="auto">
          <a:xfrm>
            <a:off x="4224339" y="6237288"/>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extLst>
      <p:ext uri="{BB962C8B-B14F-4D97-AF65-F5344CB8AC3E}">
        <p14:creationId xmlns:p14="http://schemas.microsoft.com/office/powerpoint/2010/main" val="1732328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020" name="Group 92"/>
          <p:cNvGraphicFramePr>
            <a:graphicFrameLocks noGrp="1"/>
          </p:cNvGraphicFramePr>
          <p:nvPr/>
        </p:nvGraphicFramePr>
        <p:xfrm>
          <a:off x="2063751" y="1125539"/>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just" defTabSz="914400" rtl="0" eaLnBrk="1" fontAlgn="base" latinLnBrk="0" hangingPunct="1">
                        <a:lnSpc>
                          <a:spcPct val="90000"/>
                        </a:lnSpc>
                        <a:spcBef>
                          <a:spcPct val="0"/>
                        </a:spcBef>
                        <a:spcAft>
                          <a:spcPct val="0"/>
                        </a:spcAft>
                        <a:buClrTx/>
                        <a:buSzTx/>
                        <a:buFontTx/>
                        <a:buNone/>
                        <a:tabLst>
                          <a:tab pos="1098550" algn="l"/>
                        </a:tabLst>
                      </a:pPr>
                      <a:endParaRPr kumimoji="0" lang="tr-TR" altLang="tr-TR" sz="10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17481" name="Rectangle 73"/>
          <p:cNvSpPr>
            <a:spLocks noChangeArrowheads="1"/>
          </p:cNvSpPr>
          <p:nvPr/>
        </p:nvSpPr>
        <p:spPr bwMode="auto">
          <a:xfrm>
            <a:off x="3522664" y="476250"/>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
        <p:nvSpPr>
          <p:cNvPr id="125008" name="Freeform 80"/>
          <p:cNvSpPr>
            <a:spLocks/>
          </p:cNvSpPr>
          <p:nvPr/>
        </p:nvSpPr>
        <p:spPr bwMode="auto">
          <a:xfrm>
            <a:off x="7032625" y="1965326"/>
            <a:ext cx="935038" cy="168275"/>
          </a:xfrm>
          <a:custGeom>
            <a:avLst/>
            <a:gdLst>
              <a:gd name="T0" fmla="*/ 0 w 589"/>
              <a:gd name="T1" fmla="*/ 2147483646 h 106"/>
              <a:gd name="T2" fmla="*/ 2147483646 w 589"/>
              <a:gd name="T3" fmla="*/ 2147483646 h 106"/>
              <a:gd name="T4" fmla="*/ 2147483646 w 589"/>
              <a:gd name="T5" fmla="*/ 2147483646 h 106"/>
              <a:gd name="T6" fmla="*/ 2147483646 w 589"/>
              <a:gd name="T7" fmla="*/ 2147483646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 h="106">
                <a:moveTo>
                  <a:pt x="0" y="106"/>
                </a:moveTo>
                <a:cubicBezTo>
                  <a:pt x="49" y="68"/>
                  <a:pt x="98" y="30"/>
                  <a:pt x="181" y="15"/>
                </a:cubicBezTo>
                <a:cubicBezTo>
                  <a:pt x="264" y="0"/>
                  <a:pt x="431" y="8"/>
                  <a:pt x="499" y="15"/>
                </a:cubicBezTo>
                <a:cubicBezTo>
                  <a:pt x="567" y="22"/>
                  <a:pt x="574" y="45"/>
                  <a:pt x="589" y="6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25013" name="Group 85"/>
          <p:cNvGrpSpPr>
            <a:grpSpLocks/>
          </p:cNvGrpSpPr>
          <p:nvPr/>
        </p:nvGrpSpPr>
        <p:grpSpPr bwMode="auto">
          <a:xfrm>
            <a:off x="7443788" y="2133600"/>
            <a:ext cx="819150" cy="681038"/>
            <a:chOff x="3729" y="1344"/>
            <a:chExt cx="516" cy="429"/>
          </a:xfrm>
        </p:grpSpPr>
        <p:sp>
          <p:nvSpPr>
            <p:cNvPr id="17489" name="Rectangle 83"/>
            <p:cNvSpPr>
              <a:spLocks noChangeArrowheads="1"/>
            </p:cNvSpPr>
            <p:nvPr/>
          </p:nvSpPr>
          <p:spPr bwMode="auto">
            <a:xfrm>
              <a:off x="3969" y="1344"/>
              <a:ext cx="22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7490" name="Text Box 84"/>
            <p:cNvSpPr txBox="1">
              <a:spLocks noChangeArrowheads="1"/>
            </p:cNvSpPr>
            <p:nvPr/>
          </p:nvSpPr>
          <p:spPr bwMode="auto">
            <a:xfrm>
              <a:off x="3729" y="152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2000" b="1">
                  <a:solidFill>
                    <a:srgbClr val="FF0000"/>
                  </a:solidFill>
                </a:rPr>
                <a:t>Çıkar</a:t>
              </a:r>
            </a:p>
          </p:txBody>
        </p:sp>
      </p:grpSp>
      <p:grpSp>
        <p:nvGrpSpPr>
          <p:cNvPr id="125017" name="Group 89"/>
          <p:cNvGrpSpPr>
            <a:grpSpLocks/>
          </p:cNvGrpSpPr>
          <p:nvPr/>
        </p:nvGrpSpPr>
        <p:grpSpPr bwMode="auto">
          <a:xfrm>
            <a:off x="5591176" y="2276475"/>
            <a:ext cx="2233613" cy="431800"/>
            <a:chOff x="2562" y="1434"/>
            <a:chExt cx="1407" cy="272"/>
          </a:xfrm>
        </p:grpSpPr>
        <p:sp>
          <p:nvSpPr>
            <p:cNvPr id="17485" name="Freeform 82"/>
            <p:cNvSpPr>
              <a:spLocks/>
            </p:cNvSpPr>
            <p:nvPr/>
          </p:nvSpPr>
          <p:spPr bwMode="auto">
            <a:xfrm>
              <a:off x="2562" y="1434"/>
              <a:ext cx="1407" cy="143"/>
            </a:xfrm>
            <a:custGeom>
              <a:avLst/>
              <a:gdLst>
                <a:gd name="T0" fmla="*/ 0 w 1407"/>
                <a:gd name="T1" fmla="*/ 0 h 143"/>
                <a:gd name="T2" fmla="*/ 227 w 1407"/>
                <a:gd name="T3" fmla="*/ 46 h 143"/>
                <a:gd name="T4" fmla="*/ 636 w 1407"/>
                <a:gd name="T5" fmla="*/ 136 h 143"/>
                <a:gd name="T6" fmla="*/ 1225 w 1407"/>
                <a:gd name="T7" fmla="*/ 91 h 143"/>
                <a:gd name="T8" fmla="*/ 1407 w 1407"/>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7" h="143">
                  <a:moveTo>
                    <a:pt x="0" y="0"/>
                  </a:moveTo>
                  <a:cubicBezTo>
                    <a:pt x="60" y="11"/>
                    <a:pt x="121" y="23"/>
                    <a:pt x="227" y="46"/>
                  </a:cubicBezTo>
                  <a:cubicBezTo>
                    <a:pt x="333" y="69"/>
                    <a:pt x="470" y="129"/>
                    <a:pt x="636" y="136"/>
                  </a:cubicBezTo>
                  <a:cubicBezTo>
                    <a:pt x="802" y="143"/>
                    <a:pt x="1097" y="114"/>
                    <a:pt x="1225" y="91"/>
                  </a:cubicBezTo>
                  <a:cubicBezTo>
                    <a:pt x="1353" y="68"/>
                    <a:pt x="1380" y="34"/>
                    <a:pt x="1407"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7486" name="Line 86"/>
            <p:cNvSpPr>
              <a:spLocks noChangeShapeType="1"/>
            </p:cNvSpPr>
            <p:nvPr/>
          </p:nvSpPr>
          <p:spPr bwMode="auto">
            <a:xfrm flipV="1">
              <a:off x="2608" y="1480"/>
              <a:ext cx="227" cy="4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7487" name="Line 87"/>
            <p:cNvSpPr>
              <a:spLocks noChangeShapeType="1"/>
            </p:cNvSpPr>
            <p:nvPr/>
          </p:nvSpPr>
          <p:spPr bwMode="auto">
            <a:xfrm flipV="1">
              <a:off x="2562" y="1525"/>
              <a:ext cx="409" cy="13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7488" name="Line 88"/>
            <p:cNvSpPr>
              <a:spLocks noChangeShapeType="1"/>
            </p:cNvSpPr>
            <p:nvPr/>
          </p:nvSpPr>
          <p:spPr bwMode="auto">
            <a:xfrm flipV="1">
              <a:off x="3016" y="1570"/>
              <a:ext cx="182" cy="13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Tree>
    <p:extLst>
      <p:ext uri="{BB962C8B-B14F-4D97-AF65-F5344CB8AC3E}">
        <p14:creationId xmlns:p14="http://schemas.microsoft.com/office/powerpoint/2010/main" val="856628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5008"/>
                                        </p:tgtEl>
                                        <p:attrNameLst>
                                          <p:attrName>style.visibility</p:attrName>
                                        </p:attrNameLst>
                                      </p:cBhvr>
                                      <p:to>
                                        <p:strVal val="visible"/>
                                      </p:to>
                                    </p:set>
                                    <p:animEffect transition="in" filter="wipe(left)">
                                      <p:cBhvr>
                                        <p:cTn id="7" dur="2000"/>
                                        <p:tgtEl>
                                          <p:spTgt spid="125008"/>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25017"/>
                                        </p:tgtEl>
                                        <p:attrNameLst>
                                          <p:attrName>style.visibility</p:attrName>
                                        </p:attrNameLst>
                                      </p:cBhvr>
                                      <p:to>
                                        <p:strVal val="visible"/>
                                      </p:to>
                                    </p:set>
                                    <p:animEffect transition="in" filter="wipe(left)">
                                      <p:cBhvr>
                                        <p:cTn id="11" dur="2000"/>
                                        <p:tgtEl>
                                          <p:spTgt spid="125017"/>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25013"/>
                                        </p:tgtEl>
                                        <p:attrNameLst>
                                          <p:attrName>style.visibility</p:attrName>
                                        </p:attrNameLst>
                                      </p:cBhvr>
                                      <p:to>
                                        <p:strVal val="visible"/>
                                      </p:to>
                                    </p:set>
                                    <p:animEffect transition="in" filter="diamond(in)">
                                      <p:cBhvr>
                                        <p:cTn id="15" dur="2000"/>
                                        <p:tgtEl>
                                          <p:spTgt spid="125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39" name="Group 87"/>
          <p:cNvGraphicFramePr>
            <a:graphicFrameLocks noGrp="1"/>
          </p:cNvGraphicFramePr>
          <p:nvPr/>
        </p:nvGraphicFramePr>
        <p:xfrm>
          <a:off x="2063751" y="1125539"/>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just" defTabSz="914400" rtl="0" eaLnBrk="1" fontAlgn="base" latinLnBrk="0" hangingPunct="1">
                        <a:lnSpc>
                          <a:spcPct val="90000"/>
                        </a:lnSpc>
                        <a:spcBef>
                          <a:spcPct val="0"/>
                        </a:spcBef>
                        <a:spcAft>
                          <a:spcPct val="0"/>
                        </a:spcAft>
                        <a:buClrTx/>
                        <a:buSzTx/>
                        <a:buFontTx/>
                        <a:buNone/>
                        <a:tabLst>
                          <a:tab pos="1098550" algn="l"/>
                        </a:tabLst>
                      </a:pPr>
                      <a:endParaRPr kumimoji="0" lang="tr-TR" altLang="tr-TR" sz="10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18505" name="Rectangle 73"/>
          <p:cNvSpPr>
            <a:spLocks noChangeArrowheads="1"/>
          </p:cNvSpPr>
          <p:nvPr/>
        </p:nvSpPr>
        <p:spPr bwMode="auto">
          <a:xfrm>
            <a:off x="3522664" y="476250"/>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grpSp>
        <p:nvGrpSpPr>
          <p:cNvPr id="126033" name="Group 81"/>
          <p:cNvGrpSpPr>
            <a:grpSpLocks/>
          </p:cNvGrpSpPr>
          <p:nvPr/>
        </p:nvGrpSpPr>
        <p:grpSpPr bwMode="auto">
          <a:xfrm>
            <a:off x="6435725" y="3106738"/>
            <a:ext cx="819150" cy="538162"/>
            <a:chOff x="3094" y="1344"/>
            <a:chExt cx="516" cy="339"/>
          </a:xfrm>
        </p:grpSpPr>
        <p:sp>
          <p:nvSpPr>
            <p:cNvPr id="18509" name="AutoShape 82"/>
            <p:cNvSpPr>
              <a:spLocks noChangeArrowheads="1"/>
            </p:cNvSpPr>
            <p:nvPr/>
          </p:nvSpPr>
          <p:spPr bwMode="auto">
            <a:xfrm>
              <a:off x="3288" y="1344"/>
              <a:ext cx="136" cy="136"/>
            </a:xfrm>
            <a:prstGeom prst="plus">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8510" name="Text Box 83"/>
            <p:cNvSpPr txBox="1">
              <a:spLocks noChangeArrowheads="1"/>
            </p:cNvSpPr>
            <p:nvPr/>
          </p:nvSpPr>
          <p:spPr bwMode="auto">
            <a:xfrm>
              <a:off x="3094" y="143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2000" b="1">
                  <a:solidFill>
                    <a:srgbClr val="FF0000"/>
                  </a:solidFill>
                </a:rPr>
                <a:t>Topla</a:t>
              </a:r>
            </a:p>
          </p:txBody>
        </p:sp>
      </p:grpSp>
      <p:sp>
        <p:nvSpPr>
          <p:cNvPr id="126036" name="Freeform 84"/>
          <p:cNvSpPr>
            <a:spLocks/>
          </p:cNvSpPr>
          <p:nvPr/>
        </p:nvSpPr>
        <p:spPr bwMode="auto">
          <a:xfrm>
            <a:off x="4656139" y="2997200"/>
            <a:ext cx="1944687" cy="71438"/>
          </a:xfrm>
          <a:custGeom>
            <a:avLst/>
            <a:gdLst>
              <a:gd name="T0" fmla="*/ 0 w 1225"/>
              <a:gd name="T1" fmla="*/ 2147483646 h 45"/>
              <a:gd name="T2" fmla="*/ 2147483646 w 1225"/>
              <a:gd name="T3" fmla="*/ 0 h 45"/>
              <a:gd name="T4" fmla="*/ 2147483646 w 1225"/>
              <a:gd name="T5" fmla="*/ 2147483646 h 45"/>
              <a:gd name="T6" fmla="*/ 0 60000 65536"/>
              <a:gd name="T7" fmla="*/ 0 60000 65536"/>
              <a:gd name="T8" fmla="*/ 0 60000 65536"/>
            </a:gdLst>
            <a:ahLst/>
            <a:cxnLst>
              <a:cxn ang="T6">
                <a:pos x="T0" y="T1"/>
              </a:cxn>
              <a:cxn ang="T7">
                <a:pos x="T2" y="T3"/>
              </a:cxn>
              <a:cxn ang="T8">
                <a:pos x="T4" y="T5"/>
              </a:cxn>
            </a:cxnLst>
            <a:rect l="0" t="0" r="r" b="b"/>
            <a:pathLst>
              <a:path w="1225" h="45">
                <a:moveTo>
                  <a:pt x="0" y="45"/>
                </a:moveTo>
                <a:cubicBezTo>
                  <a:pt x="306" y="22"/>
                  <a:pt x="612" y="0"/>
                  <a:pt x="816" y="0"/>
                </a:cubicBezTo>
                <a:cubicBezTo>
                  <a:pt x="1020" y="0"/>
                  <a:pt x="1149" y="38"/>
                  <a:pt x="1225" y="45"/>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6037" name="Freeform 85"/>
          <p:cNvSpPr>
            <a:spLocks/>
          </p:cNvSpPr>
          <p:nvPr/>
        </p:nvSpPr>
        <p:spPr bwMode="auto">
          <a:xfrm>
            <a:off x="6888163" y="2733676"/>
            <a:ext cx="792162" cy="334963"/>
          </a:xfrm>
          <a:custGeom>
            <a:avLst/>
            <a:gdLst>
              <a:gd name="T0" fmla="*/ 2147483646 w 499"/>
              <a:gd name="T1" fmla="*/ 2147483646 h 211"/>
              <a:gd name="T2" fmla="*/ 2147483646 w 499"/>
              <a:gd name="T3" fmla="*/ 2147483646 h 211"/>
              <a:gd name="T4" fmla="*/ 0 w 499"/>
              <a:gd name="T5" fmla="*/ 2147483646 h 211"/>
              <a:gd name="T6" fmla="*/ 0 60000 65536"/>
              <a:gd name="T7" fmla="*/ 0 60000 65536"/>
              <a:gd name="T8" fmla="*/ 0 60000 65536"/>
            </a:gdLst>
            <a:ahLst/>
            <a:cxnLst>
              <a:cxn ang="T6">
                <a:pos x="T0" y="T1"/>
              </a:cxn>
              <a:cxn ang="T7">
                <a:pos x="T2" y="T3"/>
              </a:cxn>
              <a:cxn ang="T8">
                <a:pos x="T4" y="T5"/>
              </a:cxn>
            </a:cxnLst>
            <a:rect l="0" t="0" r="r" b="b"/>
            <a:pathLst>
              <a:path w="499" h="211">
                <a:moveTo>
                  <a:pt x="499" y="30"/>
                </a:moveTo>
                <a:cubicBezTo>
                  <a:pt x="404" y="15"/>
                  <a:pt x="310" y="0"/>
                  <a:pt x="227" y="30"/>
                </a:cubicBezTo>
                <a:cubicBezTo>
                  <a:pt x="144" y="60"/>
                  <a:pt x="72" y="135"/>
                  <a:pt x="0" y="211"/>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extLst>
      <p:ext uri="{BB962C8B-B14F-4D97-AF65-F5344CB8AC3E}">
        <p14:creationId xmlns:p14="http://schemas.microsoft.com/office/powerpoint/2010/main" val="3296665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26037"/>
                                        </p:tgtEl>
                                        <p:attrNameLst>
                                          <p:attrName>style.visibility</p:attrName>
                                        </p:attrNameLst>
                                      </p:cBhvr>
                                      <p:to>
                                        <p:strVal val="visible"/>
                                      </p:to>
                                    </p:set>
                                    <p:animEffect transition="in" filter="wipe(right)">
                                      <p:cBhvr>
                                        <p:cTn id="7" dur="2000"/>
                                        <p:tgtEl>
                                          <p:spTgt spid="126037"/>
                                        </p:tgtEl>
                                      </p:cBhvr>
                                    </p:animEffect>
                                  </p:childTnLst>
                                </p:cTn>
                              </p:par>
                              <p:par>
                                <p:cTn id="8" presetID="22" presetClass="entr" presetSubtype="8" fill="hold" nodeType="withEffect">
                                  <p:stCondLst>
                                    <p:cond delay="0"/>
                                  </p:stCondLst>
                                  <p:childTnLst>
                                    <p:set>
                                      <p:cBhvr>
                                        <p:cTn id="9" dur="1" fill="hold">
                                          <p:stCondLst>
                                            <p:cond delay="0"/>
                                          </p:stCondLst>
                                        </p:cTn>
                                        <p:tgtEl>
                                          <p:spTgt spid="126036"/>
                                        </p:tgtEl>
                                        <p:attrNameLst>
                                          <p:attrName>style.visibility</p:attrName>
                                        </p:attrNameLst>
                                      </p:cBhvr>
                                      <p:to>
                                        <p:strVal val="visible"/>
                                      </p:to>
                                    </p:set>
                                    <p:animEffect transition="in" filter="wipe(left)">
                                      <p:cBhvr>
                                        <p:cTn id="10" dur="2000"/>
                                        <p:tgtEl>
                                          <p:spTgt spid="126036"/>
                                        </p:tgtEl>
                                      </p:cBhvr>
                                    </p:animEffect>
                                  </p:childTnLst>
                                </p:cTn>
                              </p:par>
                            </p:childTnLst>
                          </p:cTn>
                        </p:par>
                        <p:par>
                          <p:cTn id="11" fill="hold" nodeType="afterGroup">
                            <p:stCondLst>
                              <p:cond delay="2000"/>
                            </p:stCondLst>
                            <p:childTnLst>
                              <p:par>
                                <p:cTn id="12" presetID="8" presetClass="entr" presetSubtype="16" fill="hold" nodeType="afterEffect">
                                  <p:stCondLst>
                                    <p:cond delay="0"/>
                                  </p:stCondLst>
                                  <p:childTnLst>
                                    <p:set>
                                      <p:cBhvr>
                                        <p:cTn id="13" dur="1" fill="hold">
                                          <p:stCondLst>
                                            <p:cond delay="0"/>
                                          </p:stCondLst>
                                        </p:cTn>
                                        <p:tgtEl>
                                          <p:spTgt spid="126033"/>
                                        </p:tgtEl>
                                        <p:attrNameLst>
                                          <p:attrName>style.visibility</p:attrName>
                                        </p:attrNameLst>
                                      </p:cBhvr>
                                      <p:to>
                                        <p:strVal val="visible"/>
                                      </p:to>
                                    </p:set>
                                    <p:animEffect transition="in" filter="diamond(in)">
                                      <p:cBhvr>
                                        <p:cTn id="14" dur="2000"/>
                                        <p:tgtEl>
                                          <p:spTgt spid="126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63" name="Group 87"/>
          <p:cNvGraphicFramePr>
            <a:graphicFrameLocks noGrp="1"/>
          </p:cNvGraphicFramePr>
          <p:nvPr/>
        </p:nvGraphicFramePr>
        <p:xfrm>
          <a:off x="2063751" y="1125539"/>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just" defTabSz="914400" rtl="0" eaLnBrk="1" fontAlgn="base" latinLnBrk="0" hangingPunct="1">
                        <a:lnSpc>
                          <a:spcPct val="90000"/>
                        </a:lnSpc>
                        <a:spcBef>
                          <a:spcPct val="0"/>
                        </a:spcBef>
                        <a:spcAft>
                          <a:spcPct val="0"/>
                        </a:spcAft>
                        <a:buClrTx/>
                        <a:buSzTx/>
                        <a:buFontTx/>
                        <a:buNone/>
                        <a:tabLst>
                          <a:tab pos="1098550" algn="l"/>
                        </a:tabLst>
                      </a:pPr>
                      <a:endParaRPr kumimoji="0" lang="tr-TR" altLang="tr-TR" sz="10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19529" name="Rectangle 73"/>
          <p:cNvSpPr>
            <a:spLocks noChangeArrowheads="1"/>
          </p:cNvSpPr>
          <p:nvPr/>
        </p:nvSpPr>
        <p:spPr bwMode="auto">
          <a:xfrm>
            <a:off x="3522664" y="476250"/>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
        <p:nvSpPr>
          <p:cNvPr id="127055" name="Freeform 79"/>
          <p:cNvSpPr>
            <a:spLocks/>
          </p:cNvSpPr>
          <p:nvPr/>
        </p:nvSpPr>
        <p:spPr bwMode="auto">
          <a:xfrm>
            <a:off x="7032625" y="2867026"/>
            <a:ext cx="935038" cy="168275"/>
          </a:xfrm>
          <a:custGeom>
            <a:avLst/>
            <a:gdLst>
              <a:gd name="T0" fmla="*/ 0 w 589"/>
              <a:gd name="T1" fmla="*/ 2147483646 h 106"/>
              <a:gd name="T2" fmla="*/ 2147483646 w 589"/>
              <a:gd name="T3" fmla="*/ 2147483646 h 106"/>
              <a:gd name="T4" fmla="*/ 2147483646 w 589"/>
              <a:gd name="T5" fmla="*/ 2147483646 h 106"/>
              <a:gd name="T6" fmla="*/ 2147483646 w 589"/>
              <a:gd name="T7" fmla="*/ 2147483646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 h="106">
                <a:moveTo>
                  <a:pt x="0" y="106"/>
                </a:moveTo>
                <a:cubicBezTo>
                  <a:pt x="49" y="68"/>
                  <a:pt x="98" y="30"/>
                  <a:pt x="181" y="15"/>
                </a:cubicBezTo>
                <a:cubicBezTo>
                  <a:pt x="264" y="0"/>
                  <a:pt x="431" y="8"/>
                  <a:pt x="499" y="15"/>
                </a:cubicBezTo>
                <a:cubicBezTo>
                  <a:pt x="567" y="22"/>
                  <a:pt x="574" y="45"/>
                  <a:pt x="589" y="6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27057" name="Group 81"/>
          <p:cNvGrpSpPr>
            <a:grpSpLocks/>
          </p:cNvGrpSpPr>
          <p:nvPr/>
        </p:nvGrpSpPr>
        <p:grpSpPr bwMode="auto">
          <a:xfrm>
            <a:off x="7443788" y="3035300"/>
            <a:ext cx="819150" cy="681038"/>
            <a:chOff x="3729" y="1344"/>
            <a:chExt cx="516" cy="429"/>
          </a:xfrm>
        </p:grpSpPr>
        <p:sp>
          <p:nvSpPr>
            <p:cNvPr id="19535" name="Rectangle 82"/>
            <p:cNvSpPr>
              <a:spLocks noChangeArrowheads="1"/>
            </p:cNvSpPr>
            <p:nvPr/>
          </p:nvSpPr>
          <p:spPr bwMode="auto">
            <a:xfrm>
              <a:off x="3969" y="1344"/>
              <a:ext cx="22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9536" name="Text Box 83"/>
            <p:cNvSpPr txBox="1">
              <a:spLocks noChangeArrowheads="1"/>
            </p:cNvSpPr>
            <p:nvPr/>
          </p:nvSpPr>
          <p:spPr bwMode="auto">
            <a:xfrm>
              <a:off x="3729" y="152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2000" b="1">
                  <a:solidFill>
                    <a:srgbClr val="FF0000"/>
                  </a:solidFill>
                </a:rPr>
                <a:t>Çıkar</a:t>
              </a:r>
            </a:p>
          </p:txBody>
        </p:sp>
      </p:grpSp>
      <p:grpSp>
        <p:nvGrpSpPr>
          <p:cNvPr id="127061" name="Group 85"/>
          <p:cNvGrpSpPr>
            <a:grpSpLocks/>
          </p:cNvGrpSpPr>
          <p:nvPr/>
        </p:nvGrpSpPr>
        <p:grpSpPr bwMode="auto">
          <a:xfrm>
            <a:off x="5591176" y="3178176"/>
            <a:ext cx="2233613" cy="303213"/>
            <a:chOff x="2562" y="2002"/>
            <a:chExt cx="1407" cy="191"/>
          </a:xfrm>
        </p:grpSpPr>
        <p:sp>
          <p:nvSpPr>
            <p:cNvPr id="19533" name="Freeform 80"/>
            <p:cNvSpPr>
              <a:spLocks/>
            </p:cNvSpPr>
            <p:nvPr/>
          </p:nvSpPr>
          <p:spPr bwMode="auto">
            <a:xfrm>
              <a:off x="2562" y="2002"/>
              <a:ext cx="1407" cy="143"/>
            </a:xfrm>
            <a:custGeom>
              <a:avLst/>
              <a:gdLst>
                <a:gd name="T0" fmla="*/ 0 w 1407"/>
                <a:gd name="T1" fmla="*/ 0 h 143"/>
                <a:gd name="T2" fmla="*/ 227 w 1407"/>
                <a:gd name="T3" fmla="*/ 46 h 143"/>
                <a:gd name="T4" fmla="*/ 636 w 1407"/>
                <a:gd name="T5" fmla="*/ 136 h 143"/>
                <a:gd name="T6" fmla="*/ 1225 w 1407"/>
                <a:gd name="T7" fmla="*/ 91 h 143"/>
                <a:gd name="T8" fmla="*/ 1407 w 1407"/>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7" h="143">
                  <a:moveTo>
                    <a:pt x="0" y="0"/>
                  </a:moveTo>
                  <a:cubicBezTo>
                    <a:pt x="60" y="11"/>
                    <a:pt x="121" y="23"/>
                    <a:pt x="227" y="46"/>
                  </a:cubicBezTo>
                  <a:cubicBezTo>
                    <a:pt x="333" y="69"/>
                    <a:pt x="470" y="129"/>
                    <a:pt x="636" y="136"/>
                  </a:cubicBezTo>
                  <a:cubicBezTo>
                    <a:pt x="802" y="143"/>
                    <a:pt x="1097" y="114"/>
                    <a:pt x="1225" y="91"/>
                  </a:cubicBezTo>
                  <a:cubicBezTo>
                    <a:pt x="1353" y="68"/>
                    <a:pt x="1380" y="34"/>
                    <a:pt x="1407"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9534" name="Line 84"/>
            <p:cNvSpPr>
              <a:spLocks noChangeShapeType="1"/>
            </p:cNvSpPr>
            <p:nvPr/>
          </p:nvSpPr>
          <p:spPr bwMode="auto">
            <a:xfrm flipV="1">
              <a:off x="3083" y="2144"/>
              <a:ext cx="201" cy="4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Tree>
    <p:extLst>
      <p:ext uri="{BB962C8B-B14F-4D97-AF65-F5344CB8AC3E}">
        <p14:creationId xmlns:p14="http://schemas.microsoft.com/office/powerpoint/2010/main" val="1613417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7055"/>
                                        </p:tgtEl>
                                        <p:attrNameLst>
                                          <p:attrName>style.visibility</p:attrName>
                                        </p:attrNameLst>
                                      </p:cBhvr>
                                      <p:to>
                                        <p:strVal val="visible"/>
                                      </p:to>
                                    </p:set>
                                    <p:animEffect transition="in" filter="wipe(left)">
                                      <p:cBhvr>
                                        <p:cTn id="7" dur="2000"/>
                                        <p:tgtEl>
                                          <p:spTgt spid="127055"/>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27061"/>
                                        </p:tgtEl>
                                        <p:attrNameLst>
                                          <p:attrName>style.visibility</p:attrName>
                                        </p:attrNameLst>
                                      </p:cBhvr>
                                      <p:to>
                                        <p:strVal val="visible"/>
                                      </p:to>
                                    </p:set>
                                    <p:animEffect transition="in" filter="wipe(left)">
                                      <p:cBhvr>
                                        <p:cTn id="11" dur="2000"/>
                                        <p:tgtEl>
                                          <p:spTgt spid="127061"/>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27057"/>
                                        </p:tgtEl>
                                        <p:attrNameLst>
                                          <p:attrName>style.visibility</p:attrName>
                                        </p:attrNameLst>
                                      </p:cBhvr>
                                      <p:to>
                                        <p:strVal val="visible"/>
                                      </p:to>
                                    </p:set>
                                    <p:animEffect transition="in" filter="diamond(in)">
                                      <p:cBhvr>
                                        <p:cTn id="15" dur="2000"/>
                                        <p:tgtEl>
                                          <p:spTgt spid="127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85" name="Group 85"/>
          <p:cNvGraphicFramePr>
            <a:graphicFrameLocks noGrp="1"/>
          </p:cNvGraphicFramePr>
          <p:nvPr/>
        </p:nvGraphicFramePr>
        <p:xfrm>
          <a:off x="2063751" y="1125539"/>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851.61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850.882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just" defTabSz="914400" rtl="0" eaLnBrk="1" fontAlgn="base" latinLnBrk="0" hangingPunct="1">
                        <a:lnSpc>
                          <a:spcPct val="90000"/>
                        </a:lnSpc>
                        <a:spcBef>
                          <a:spcPct val="0"/>
                        </a:spcBef>
                        <a:spcAft>
                          <a:spcPct val="0"/>
                        </a:spcAft>
                        <a:buClrTx/>
                        <a:buSzTx/>
                        <a:buFontTx/>
                        <a:buNone/>
                        <a:tabLst>
                          <a:tab pos="1098550" algn="l"/>
                        </a:tabLst>
                      </a:pPr>
                      <a:endParaRPr kumimoji="0" lang="tr-TR" altLang="tr-TR" sz="10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20553" name="Rectangle 73"/>
          <p:cNvSpPr>
            <a:spLocks noChangeArrowheads="1"/>
          </p:cNvSpPr>
          <p:nvPr/>
        </p:nvSpPr>
        <p:spPr bwMode="auto">
          <a:xfrm>
            <a:off x="3522664" y="476250"/>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grpSp>
        <p:nvGrpSpPr>
          <p:cNvPr id="128079" name="Group 79"/>
          <p:cNvGrpSpPr>
            <a:grpSpLocks/>
          </p:cNvGrpSpPr>
          <p:nvPr/>
        </p:nvGrpSpPr>
        <p:grpSpPr bwMode="auto">
          <a:xfrm>
            <a:off x="6519863" y="3792538"/>
            <a:ext cx="819150" cy="538162"/>
            <a:chOff x="3094" y="1344"/>
            <a:chExt cx="516" cy="339"/>
          </a:xfrm>
        </p:grpSpPr>
        <p:sp>
          <p:nvSpPr>
            <p:cNvPr id="20557" name="AutoShape 80"/>
            <p:cNvSpPr>
              <a:spLocks noChangeArrowheads="1"/>
            </p:cNvSpPr>
            <p:nvPr/>
          </p:nvSpPr>
          <p:spPr bwMode="auto">
            <a:xfrm>
              <a:off x="3288" y="1344"/>
              <a:ext cx="136" cy="136"/>
            </a:xfrm>
            <a:prstGeom prst="plus">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0558" name="Text Box 81"/>
            <p:cNvSpPr txBox="1">
              <a:spLocks noChangeArrowheads="1"/>
            </p:cNvSpPr>
            <p:nvPr/>
          </p:nvSpPr>
          <p:spPr bwMode="auto">
            <a:xfrm>
              <a:off x="3094" y="143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2000" b="1">
                  <a:solidFill>
                    <a:srgbClr val="FF0000"/>
                  </a:solidFill>
                </a:rPr>
                <a:t>Topla</a:t>
              </a:r>
            </a:p>
          </p:txBody>
        </p:sp>
      </p:grpSp>
      <p:sp>
        <p:nvSpPr>
          <p:cNvPr id="128082" name="Freeform 82"/>
          <p:cNvSpPr>
            <a:spLocks/>
          </p:cNvSpPr>
          <p:nvPr/>
        </p:nvSpPr>
        <p:spPr bwMode="auto">
          <a:xfrm>
            <a:off x="4740275" y="3683000"/>
            <a:ext cx="1944688" cy="71438"/>
          </a:xfrm>
          <a:custGeom>
            <a:avLst/>
            <a:gdLst>
              <a:gd name="T0" fmla="*/ 0 w 1225"/>
              <a:gd name="T1" fmla="*/ 2147483646 h 45"/>
              <a:gd name="T2" fmla="*/ 2147483646 w 1225"/>
              <a:gd name="T3" fmla="*/ 0 h 45"/>
              <a:gd name="T4" fmla="*/ 2147483646 w 1225"/>
              <a:gd name="T5" fmla="*/ 2147483646 h 45"/>
              <a:gd name="T6" fmla="*/ 0 60000 65536"/>
              <a:gd name="T7" fmla="*/ 0 60000 65536"/>
              <a:gd name="T8" fmla="*/ 0 60000 65536"/>
            </a:gdLst>
            <a:ahLst/>
            <a:cxnLst>
              <a:cxn ang="T6">
                <a:pos x="T0" y="T1"/>
              </a:cxn>
              <a:cxn ang="T7">
                <a:pos x="T2" y="T3"/>
              </a:cxn>
              <a:cxn ang="T8">
                <a:pos x="T4" y="T5"/>
              </a:cxn>
            </a:cxnLst>
            <a:rect l="0" t="0" r="r" b="b"/>
            <a:pathLst>
              <a:path w="1225" h="45">
                <a:moveTo>
                  <a:pt x="0" y="45"/>
                </a:moveTo>
                <a:cubicBezTo>
                  <a:pt x="306" y="22"/>
                  <a:pt x="612" y="0"/>
                  <a:pt x="816" y="0"/>
                </a:cubicBezTo>
                <a:cubicBezTo>
                  <a:pt x="1020" y="0"/>
                  <a:pt x="1149" y="38"/>
                  <a:pt x="1225" y="45"/>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8083" name="Freeform 83"/>
          <p:cNvSpPr>
            <a:spLocks/>
          </p:cNvSpPr>
          <p:nvPr/>
        </p:nvSpPr>
        <p:spPr bwMode="auto">
          <a:xfrm>
            <a:off x="6972301" y="3419476"/>
            <a:ext cx="792163" cy="334963"/>
          </a:xfrm>
          <a:custGeom>
            <a:avLst/>
            <a:gdLst>
              <a:gd name="T0" fmla="*/ 2147483646 w 499"/>
              <a:gd name="T1" fmla="*/ 2147483646 h 211"/>
              <a:gd name="T2" fmla="*/ 2147483646 w 499"/>
              <a:gd name="T3" fmla="*/ 2147483646 h 211"/>
              <a:gd name="T4" fmla="*/ 0 w 499"/>
              <a:gd name="T5" fmla="*/ 2147483646 h 211"/>
              <a:gd name="T6" fmla="*/ 0 60000 65536"/>
              <a:gd name="T7" fmla="*/ 0 60000 65536"/>
              <a:gd name="T8" fmla="*/ 0 60000 65536"/>
            </a:gdLst>
            <a:ahLst/>
            <a:cxnLst>
              <a:cxn ang="T6">
                <a:pos x="T0" y="T1"/>
              </a:cxn>
              <a:cxn ang="T7">
                <a:pos x="T2" y="T3"/>
              </a:cxn>
              <a:cxn ang="T8">
                <a:pos x="T4" y="T5"/>
              </a:cxn>
            </a:cxnLst>
            <a:rect l="0" t="0" r="r" b="b"/>
            <a:pathLst>
              <a:path w="499" h="211">
                <a:moveTo>
                  <a:pt x="499" y="30"/>
                </a:moveTo>
                <a:cubicBezTo>
                  <a:pt x="404" y="15"/>
                  <a:pt x="310" y="0"/>
                  <a:pt x="227" y="30"/>
                </a:cubicBezTo>
                <a:cubicBezTo>
                  <a:pt x="144" y="60"/>
                  <a:pt x="72" y="135"/>
                  <a:pt x="0" y="211"/>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extLst>
      <p:ext uri="{BB962C8B-B14F-4D97-AF65-F5344CB8AC3E}">
        <p14:creationId xmlns:p14="http://schemas.microsoft.com/office/powerpoint/2010/main" val="2731844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28083"/>
                                        </p:tgtEl>
                                        <p:attrNameLst>
                                          <p:attrName>style.visibility</p:attrName>
                                        </p:attrNameLst>
                                      </p:cBhvr>
                                      <p:to>
                                        <p:strVal val="visible"/>
                                      </p:to>
                                    </p:set>
                                    <p:animEffect transition="in" filter="wipe(right)">
                                      <p:cBhvr>
                                        <p:cTn id="7" dur="2000"/>
                                        <p:tgtEl>
                                          <p:spTgt spid="128083"/>
                                        </p:tgtEl>
                                      </p:cBhvr>
                                    </p:animEffect>
                                  </p:childTnLst>
                                </p:cTn>
                              </p:par>
                              <p:par>
                                <p:cTn id="8" presetID="22" presetClass="entr" presetSubtype="8" fill="hold" nodeType="withEffect">
                                  <p:stCondLst>
                                    <p:cond delay="0"/>
                                  </p:stCondLst>
                                  <p:childTnLst>
                                    <p:set>
                                      <p:cBhvr>
                                        <p:cTn id="9" dur="1" fill="hold">
                                          <p:stCondLst>
                                            <p:cond delay="0"/>
                                          </p:stCondLst>
                                        </p:cTn>
                                        <p:tgtEl>
                                          <p:spTgt spid="128082"/>
                                        </p:tgtEl>
                                        <p:attrNameLst>
                                          <p:attrName>style.visibility</p:attrName>
                                        </p:attrNameLst>
                                      </p:cBhvr>
                                      <p:to>
                                        <p:strVal val="visible"/>
                                      </p:to>
                                    </p:set>
                                    <p:animEffect transition="in" filter="wipe(left)">
                                      <p:cBhvr>
                                        <p:cTn id="10" dur="2000"/>
                                        <p:tgtEl>
                                          <p:spTgt spid="128082"/>
                                        </p:tgtEl>
                                      </p:cBhvr>
                                    </p:animEffect>
                                  </p:childTnLst>
                                </p:cTn>
                              </p:par>
                            </p:childTnLst>
                          </p:cTn>
                        </p:par>
                        <p:par>
                          <p:cTn id="11" fill="hold" nodeType="afterGroup">
                            <p:stCondLst>
                              <p:cond delay="2000"/>
                            </p:stCondLst>
                            <p:childTnLst>
                              <p:par>
                                <p:cTn id="12" presetID="8" presetClass="entr" presetSubtype="16" fill="hold" nodeType="afterEffect">
                                  <p:stCondLst>
                                    <p:cond delay="0"/>
                                  </p:stCondLst>
                                  <p:childTnLst>
                                    <p:set>
                                      <p:cBhvr>
                                        <p:cTn id="13" dur="1" fill="hold">
                                          <p:stCondLst>
                                            <p:cond delay="0"/>
                                          </p:stCondLst>
                                        </p:cTn>
                                        <p:tgtEl>
                                          <p:spTgt spid="128079"/>
                                        </p:tgtEl>
                                        <p:attrNameLst>
                                          <p:attrName>style.visibility</p:attrName>
                                        </p:attrNameLst>
                                      </p:cBhvr>
                                      <p:to>
                                        <p:strVal val="visible"/>
                                      </p:to>
                                    </p:set>
                                    <p:animEffect transition="in" filter="diamond(in)">
                                      <p:cBhvr>
                                        <p:cTn id="14" dur="2000"/>
                                        <p:tgtEl>
                                          <p:spTgt spid="128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113" name="Group 89"/>
          <p:cNvGraphicFramePr>
            <a:graphicFrameLocks noGrp="1"/>
          </p:cNvGraphicFramePr>
          <p:nvPr/>
        </p:nvGraphicFramePr>
        <p:xfrm>
          <a:off x="2063751" y="1125538"/>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851.61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850.882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853.333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just" defTabSz="914400" rtl="0" eaLnBrk="1" fontAlgn="base" latinLnBrk="0" hangingPunct="1">
                        <a:lnSpc>
                          <a:spcPct val="90000"/>
                        </a:lnSpc>
                        <a:spcBef>
                          <a:spcPct val="0"/>
                        </a:spcBef>
                        <a:spcAft>
                          <a:spcPct val="0"/>
                        </a:spcAft>
                        <a:buClrTx/>
                        <a:buSzTx/>
                        <a:buFontTx/>
                        <a:buNone/>
                        <a:tabLst>
                          <a:tab pos="1098550" algn="l"/>
                        </a:tabLst>
                      </a:pPr>
                      <a:endParaRPr kumimoji="0" lang="tr-TR" altLang="tr-TR" sz="10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21577" name="Rectangle 73"/>
          <p:cNvSpPr>
            <a:spLocks noChangeArrowheads="1"/>
          </p:cNvSpPr>
          <p:nvPr/>
        </p:nvSpPr>
        <p:spPr bwMode="auto">
          <a:xfrm>
            <a:off x="3522664" y="476250"/>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a:solidFill>
                  <a:srgbClr val="FF3300"/>
                </a:solidFill>
              </a:rPr>
              <a:t>BOYUNA PROFİL NİVELMANI</a:t>
            </a:r>
            <a:endParaRPr lang="tr-TR" altLang="tr-TR" b="1">
              <a:solidFill>
                <a:srgbClr val="FF0000"/>
              </a:solidFill>
            </a:endParaRPr>
          </a:p>
        </p:txBody>
      </p:sp>
      <p:sp>
        <p:nvSpPr>
          <p:cNvPr id="129103" name="Freeform 79"/>
          <p:cNvSpPr>
            <a:spLocks/>
          </p:cNvSpPr>
          <p:nvPr/>
        </p:nvSpPr>
        <p:spPr bwMode="auto">
          <a:xfrm>
            <a:off x="7058025" y="3600451"/>
            <a:ext cx="935038" cy="168275"/>
          </a:xfrm>
          <a:custGeom>
            <a:avLst/>
            <a:gdLst>
              <a:gd name="T0" fmla="*/ 0 w 589"/>
              <a:gd name="T1" fmla="*/ 2147483646 h 106"/>
              <a:gd name="T2" fmla="*/ 2147483646 w 589"/>
              <a:gd name="T3" fmla="*/ 2147483646 h 106"/>
              <a:gd name="T4" fmla="*/ 2147483646 w 589"/>
              <a:gd name="T5" fmla="*/ 2147483646 h 106"/>
              <a:gd name="T6" fmla="*/ 2147483646 w 589"/>
              <a:gd name="T7" fmla="*/ 2147483646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 h="106">
                <a:moveTo>
                  <a:pt x="0" y="106"/>
                </a:moveTo>
                <a:cubicBezTo>
                  <a:pt x="49" y="68"/>
                  <a:pt x="98" y="30"/>
                  <a:pt x="181" y="15"/>
                </a:cubicBezTo>
                <a:cubicBezTo>
                  <a:pt x="264" y="0"/>
                  <a:pt x="431" y="8"/>
                  <a:pt x="499" y="15"/>
                </a:cubicBezTo>
                <a:cubicBezTo>
                  <a:pt x="567" y="22"/>
                  <a:pt x="574" y="45"/>
                  <a:pt x="589" y="6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29104" name="Group 80"/>
          <p:cNvGrpSpPr>
            <a:grpSpLocks/>
          </p:cNvGrpSpPr>
          <p:nvPr/>
        </p:nvGrpSpPr>
        <p:grpSpPr bwMode="auto">
          <a:xfrm>
            <a:off x="7469188" y="3768725"/>
            <a:ext cx="819150" cy="681038"/>
            <a:chOff x="3729" y="1344"/>
            <a:chExt cx="516" cy="429"/>
          </a:xfrm>
        </p:grpSpPr>
        <p:sp>
          <p:nvSpPr>
            <p:cNvPr id="21584" name="Rectangle 81"/>
            <p:cNvSpPr>
              <a:spLocks noChangeArrowheads="1"/>
            </p:cNvSpPr>
            <p:nvPr/>
          </p:nvSpPr>
          <p:spPr bwMode="auto">
            <a:xfrm>
              <a:off x="3969" y="1344"/>
              <a:ext cx="22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1585" name="Text Box 82"/>
            <p:cNvSpPr txBox="1">
              <a:spLocks noChangeArrowheads="1"/>
            </p:cNvSpPr>
            <p:nvPr/>
          </p:nvSpPr>
          <p:spPr bwMode="auto">
            <a:xfrm>
              <a:off x="3729" y="152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2000" b="1">
                  <a:solidFill>
                    <a:srgbClr val="FF0000"/>
                  </a:solidFill>
                </a:rPr>
                <a:t>Çıkar</a:t>
              </a:r>
            </a:p>
          </p:txBody>
        </p:sp>
      </p:grpSp>
      <p:grpSp>
        <p:nvGrpSpPr>
          <p:cNvPr id="129112" name="Group 88"/>
          <p:cNvGrpSpPr>
            <a:grpSpLocks/>
          </p:cNvGrpSpPr>
          <p:nvPr/>
        </p:nvGrpSpPr>
        <p:grpSpPr bwMode="auto">
          <a:xfrm>
            <a:off x="5616576" y="3911600"/>
            <a:ext cx="2233613" cy="431800"/>
            <a:chOff x="2578" y="2464"/>
            <a:chExt cx="1407" cy="272"/>
          </a:xfrm>
        </p:grpSpPr>
        <p:sp>
          <p:nvSpPr>
            <p:cNvPr id="21581" name="Freeform 84"/>
            <p:cNvSpPr>
              <a:spLocks/>
            </p:cNvSpPr>
            <p:nvPr/>
          </p:nvSpPr>
          <p:spPr bwMode="auto">
            <a:xfrm>
              <a:off x="2578" y="2464"/>
              <a:ext cx="1407" cy="143"/>
            </a:xfrm>
            <a:custGeom>
              <a:avLst/>
              <a:gdLst>
                <a:gd name="T0" fmla="*/ 0 w 1407"/>
                <a:gd name="T1" fmla="*/ 0 h 143"/>
                <a:gd name="T2" fmla="*/ 227 w 1407"/>
                <a:gd name="T3" fmla="*/ 46 h 143"/>
                <a:gd name="T4" fmla="*/ 636 w 1407"/>
                <a:gd name="T5" fmla="*/ 136 h 143"/>
                <a:gd name="T6" fmla="*/ 1225 w 1407"/>
                <a:gd name="T7" fmla="*/ 91 h 143"/>
                <a:gd name="T8" fmla="*/ 1407 w 1407"/>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7" h="143">
                  <a:moveTo>
                    <a:pt x="0" y="0"/>
                  </a:moveTo>
                  <a:cubicBezTo>
                    <a:pt x="60" y="11"/>
                    <a:pt x="121" y="23"/>
                    <a:pt x="227" y="46"/>
                  </a:cubicBezTo>
                  <a:cubicBezTo>
                    <a:pt x="333" y="69"/>
                    <a:pt x="470" y="129"/>
                    <a:pt x="636" y="136"/>
                  </a:cubicBezTo>
                  <a:cubicBezTo>
                    <a:pt x="802" y="143"/>
                    <a:pt x="1097" y="114"/>
                    <a:pt x="1225" y="91"/>
                  </a:cubicBezTo>
                  <a:cubicBezTo>
                    <a:pt x="1353" y="68"/>
                    <a:pt x="1380" y="34"/>
                    <a:pt x="1407"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1582" name="Line 85"/>
            <p:cNvSpPr>
              <a:spLocks noChangeShapeType="1"/>
            </p:cNvSpPr>
            <p:nvPr/>
          </p:nvSpPr>
          <p:spPr bwMode="auto">
            <a:xfrm flipV="1">
              <a:off x="2624" y="2510"/>
              <a:ext cx="227" cy="4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1583" name="Line 87"/>
            <p:cNvSpPr>
              <a:spLocks noChangeShapeType="1"/>
            </p:cNvSpPr>
            <p:nvPr/>
          </p:nvSpPr>
          <p:spPr bwMode="auto">
            <a:xfrm flipV="1">
              <a:off x="3032" y="2600"/>
              <a:ext cx="182" cy="13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Tree>
    <p:extLst>
      <p:ext uri="{BB962C8B-B14F-4D97-AF65-F5344CB8AC3E}">
        <p14:creationId xmlns:p14="http://schemas.microsoft.com/office/powerpoint/2010/main" val="3044448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9103"/>
                                        </p:tgtEl>
                                        <p:attrNameLst>
                                          <p:attrName>style.visibility</p:attrName>
                                        </p:attrNameLst>
                                      </p:cBhvr>
                                      <p:to>
                                        <p:strVal val="visible"/>
                                      </p:to>
                                    </p:set>
                                    <p:animEffect transition="in" filter="wipe(left)">
                                      <p:cBhvr>
                                        <p:cTn id="7" dur="2000"/>
                                        <p:tgtEl>
                                          <p:spTgt spid="129103"/>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29112"/>
                                        </p:tgtEl>
                                        <p:attrNameLst>
                                          <p:attrName>style.visibility</p:attrName>
                                        </p:attrNameLst>
                                      </p:cBhvr>
                                      <p:to>
                                        <p:strVal val="visible"/>
                                      </p:to>
                                    </p:set>
                                    <p:animEffect transition="in" filter="wipe(left)">
                                      <p:cBhvr>
                                        <p:cTn id="11" dur="2000"/>
                                        <p:tgtEl>
                                          <p:spTgt spid="129112"/>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29104"/>
                                        </p:tgtEl>
                                        <p:attrNameLst>
                                          <p:attrName>style.visibility</p:attrName>
                                        </p:attrNameLst>
                                      </p:cBhvr>
                                      <p:to>
                                        <p:strVal val="visible"/>
                                      </p:to>
                                    </p:set>
                                    <p:animEffect transition="in" filter="diamond(in)">
                                      <p:cBhvr>
                                        <p:cTn id="15" dur="2000"/>
                                        <p:tgtEl>
                                          <p:spTgt spid="129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2436907" y="1701772"/>
            <a:ext cx="713086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sz="3600" b="1" dirty="0">
                <a:solidFill>
                  <a:schemeClr val="accent4"/>
                </a:solidFill>
              </a:rPr>
              <a:t>   NİVELMAN ÇEŞİTLERİ</a:t>
            </a:r>
          </a:p>
          <a:p>
            <a:pPr algn="just" eaLnBrk="1" hangingPunct="1">
              <a:buFontTx/>
              <a:buChar char="•"/>
            </a:pPr>
            <a:endParaRPr lang="tr-TR" altLang="tr-TR" sz="3600" b="1" dirty="0">
              <a:solidFill>
                <a:schemeClr val="accent4"/>
              </a:solidFill>
            </a:endParaRPr>
          </a:p>
          <a:p>
            <a:pPr algn="just" eaLnBrk="1" hangingPunct="1">
              <a:buFontTx/>
              <a:buChar char="•"/>
            </a:pPr>
            <a:r>
              <a:rPr lang="tr-TR" altLang="tr-TR" sz="3600" b="1" dirty="0">
                <a:solidFill>
                  <a:schemeClr val="accent4"/>
                </a:solidFill>
              </a:rPr>
              <a:t> BOYUNA PROFİL NİVELMANI</a:t>
            </a:r>
          </a:p>
          <a:p>
            <a:pPr algn="just" eaLnBrk="1" hangingPunct="1">
              <a:buFontTx/>
              <a:buChar char="•"/>
            </a:pPr>
            <a:r>
              <a:rPr lang="tr-TR" altLang="tr-TR" sz="3600" b="1" dirty="0">
                <a:solidFill>
                  <a:schemeClr val="accent4"/>
                </a:solidFill>
              </a:rPr>
              <a:t> ENİNE PROFİL NİVELMANI</a:t>
            </a:r>
          </a:p>
          <a:p>
            <a:pPr algn="just" eaLnBrk="1" hangingPunct="1">
              <a:buFontTx/>
              <a:buChar char="•"/>
            </a:pPr>
            <a:r>
              <a:rPr lang="tr-TR" altLang="tr-TR" sz="3600" b="1" dirty="0">
                <a:solidFill>
                  <a:schemeClr val="accent4"/>
                </a:solidFill>
              </a:rPr>
              <a:t> PROFİL ÇİZİMİ</a:t>
            </a:r>
          </a:p>
        </p:txBody>
      </p:sp>
    </p:spTree>
    <p:extLst>
      <p:ext uri="{BB962C8B-B14F-4D97-AF65-F5344CB8AC3E}">
        <p14:creationId xmlns:p14="http://schemas.microsoft.com/office/powerpoint/2010/main" val="3493079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136" name="Group 88"/>
          <p:cNvGraphicFramePr>
            <a:graphicFrameLocks noGrp="1"/>
          </p:cNvGraphicFramePr>
          <p:nvPr/>
        </p:nvGraphicFramePr>
        <p:xfrm>
          <a:off x="2063751" y="1125538"/>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851.61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850.882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853.333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851.01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851.88</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852.466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just" defTabSz="914400" rtl="0" eaLnBrk="1" fontAlgn="base" latinLnBrk="0" hangingPunct="1">
                        <a:lnSpc>
                          <a:spcPct val="90000"/>
                        </a:lnSpc>
                        <a:spcBef>
                          <a:spcPct val="0"/>
                        </a:spcBef>
                        <a:spcAft>
                          <a:spcPct val="0"/>
                        </a:spcAft>
                        <a:buClrTx/>
                        <a:buSzTx/>
                        <a:buFontTx/>
                        <a:buNone/>
                        <a:tabLst>
                          <a:tab pos="1098550" algn="l"/>
                        </a:tabLst>
                      </a:pPr>
                      <a:endParaRPr kumimoji="0" lang="tr-TR" altLang="tr-TR" sz="10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grpSp>
        <p:nvGrpSpPr>
          <p:cNvPr id="130130" name="Group 82"/>
          <p:cNvGrpSpPr>
            <a:grpSpLocks/>
          </p:cNvGrpSpPr>
          <p:nvPr/>
        </p:nvGrpSpPr>
        <p:grpSpPr bwMode="auto">
          <a:xfrm>
            <a:off x="6519863" y="4665663"/>
            <a:ext cx="819150" cy="538162"/>
            <a:chOff x="3094" y="1344"/>
            <a:chExt cx="516" cy="339"/>
          </a:xfrm>
        </p:grpSpPr>
        <p:sp>
          <p:nvSpPr>
            <p:cNvPr id="22605" name="AutoShape 83"/>
            <p:cNvSpPr>
              <a:spLocks noChangeArrowheads="1"/>
            </p:cNvSpPr>
            <p:nvPr/>
          </p:nvSpPr>
          <p:spPr bwMode="auto">
            <a:xfrm>
              <a:off x="3288" y="1344"/>
              <a:ext cx="136" cy="136"/>
            </a:xfrm>
            <a:prstGeom prst="plus">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2606" name="Text Box 84"/>
            <p:cNvSpPr txBox="1">
              <a:spLocks noChangeArrowheads="1"/>
            </p:cNvSpPr>
            <p:nvPr/>
          </p:nvSpPr>
          <p:spPr bwMode="auto">
            <a:xfrm>
              <a:off x="3094" y="143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2000" b="1">
                  <a:solidFill>
                    <a:srgbClr val="FF0000"/>
                  </a:solidFill>
                </a:rPr>
                <a:t>Topla</a:t>
              </a:r>
            </a:p>
          </p:txBody>
        </p:sp>
      </p:grpSp>
      <p:sp>
        <p:nvSpPr>
          <p:cNvPr id="130133" name="Freeform 85"/>
          <p:cNvSpPr>
            <a:spLocks/>
          </p:cNvSpPr>
          <p:nvPr/>
        </p:nvSpPr>
        <p:spPr bwMode="auto">
          <a:xfrm>
            <a:off x="4740275" y="4556125"/>
            <a:ext cx="1944688" cy="71438"/>
          </a:xfrm>
          <a:custGeom>
            <a:avLst/>
            <a:gdLst>
              <a:gd name="T0" fmla="*/ 0 w 1225"/>
              <a:gd name="T1" fmla="*/ 2147483646 h 45"/>
              <a:gd name="T2" fmla="*/ 2147483646 w 1225"/>
              <a:gd name="T3" fmla="*/ 0 h 45"/>
              <a:gd name="T4" fmla="*/ 2147483646 w 1225"/>
              <a:gd name="T5" fmla="*/ 2147483646 h 45"/>
              <a:gd name="T6" fmla="*/ 0 60000 65536"/>
              <a:gd name="T7" fmla="*/ 0 60000 65536"/>
              <a:gd name="T8" fmla="*/ 0 60000 65536"/>
            </a:gdLst>
            <a:ahLst/>
            <a:cxnLst>
              <a:cxn ang="T6">
                <a:pos x="T0" y="T1"/>
              </a:cxn>
              <a:cxn ang="T7">
                <a:pos x="T2" y="T3"/>
              </a:cxn>
              <a:cxn ang="T8">
                <a:pos x="T4" y="T5"/>
              </a:cxn>
            </a:cxnLst>
            <a:rect l="0" t="0" r="r" b="b"/>
            <a:pathLst>
              <a:path w="1225" h="45">
                <a:moveTo>
                  <a:pt x="0" y="45"/>
                </a:moveTo>
                <a:cubicBezTo>
                  <a:pt x="306" y="22"/>
                  <a:pt x="612" y="0"/>
                  <a:pt x="816" y="0"/>
                </a:cubicBezTo>
                <a:cubicBezTo>
                  <a:pt x="1020" y="0"/>
                  <a:pt x="1149" y="38"/>
                  <a:pt x="1225" y="45"/>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0134" name="Freeform 86"/>
          <p:cNvSpPr>
            <a:spLocks/>
          </p:cNvSpPr>
          <p:nvPr/>
        </p:nvSpPr>
        <p:spPr bwMode="auto">
          <a:xfrm>
            <a:off x="6972301" y="4292601"/>
            <a:ext cx="792163" cy="334963"/>
          </a:xfrm>
          <a:custGeom>
            <a:avLst/>
            <a:gdLst>
              <a:gd name="T0" fmla="*/ 2147483646 w 499"/>
              <a:gd name="T1" fmla="*/ 2147483646 h 211"/>
              <a:gd name="T2" fmla="*/ 2147483646 w 499"/>
              <a:gd name="T3" fmla="*/ 2147483646 h 211"/>
              <a:gd name="T4" fmla="*/ 0 w 499"/>
              <a:gd name="T5" fmla="*/ 2147483646 h 211"/>
              <a:gd name="T6" fmla="*/ 0 60000 65536"/>
              <a:gd name="T7" fmla="*/ 0 60000 65536"/>
              <a:gd name="T8" fmla="*/ 0 60000 65536"/>
            </a:gdLst>
            <a:ahLst/>
            <a:cxnLst>
              <a:cxn ang="T6">
                <a:pos x="T0" y="T1"/>
              </a:cxn>
              <a:cxn ang="T7">
                <a:pos x="T2" y="T3"/>
              </a:cxn>
              <a:cxn ang="T8">
                <a:pos x="T4" y="T5"/>
              </a:cxn>
            </a:cxnLst>
            <a:rect l="0" t="0" r="r" b="b"/>
            <a:pathLst>
              <a:path w="499" h="211">
                <a:moveTo>
                  <a:pt x="499" y="30"/>
                </a:moveTo>
                <a:cubicBezTo>
                  <a:pt x="404" y="15"/>
                  <a:pt x="310" y="0"/>
                  <a:pt x="227" y="30"/>
                </a:cubicBezTo>
                <a:cubicBezTo>
                  <a:pt x="144" y="60"/>
                  <a:pt x="72" y="135"/>
                  <a:pt x="0" y="211"/>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 name="Rectangle 73"/>
          <p:cNvSpPr>
            <a:spLocks noChangeArrowheads="1"/>
          </p:cNvSpPr>
          <p:nvPr/>
        </p:nvSpPr>
        <p:spPr bwMode="auto">
          <a:xfrm>
            <a:off x="3522664" y="574676"/>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Tree>
    <p:extLst>
      <p:ext uri="{BB962C8B-B14F-4D97-AF65-F5344CB8AC3E}">
        <p14:creationId xmlns:p14="http://schemas.microsoft.com/office/powerpoint/2010/main" val="1581055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30134"/>
                                        </p:tgtEl>
                                        <p:attrNameLst>
                                          <p:attrName>style.visibility</p:attrName>
                                        </p:attrNameLst>
                                      </p:cBhvr>
                                      <p:to>
                                        <p:strVal val="visible"/>
                                      </p:to>
                                    </p:set>
                                    <p:animEffect transition="in" filter="wipe(right)">
                                      <p:cBhvr>
                                        <p:cTn id="7" dur="2000"/>
                                        <p:tgtEl>
                                          <p:spTgt spid="130134"/>
                                        </p:tgtEl>
                                      </p:cBhvr>
                                    </p:animEffect>
                                  </p:childTnLst>
                                </p:cTn>
                              </p:par>
                              <p:par>
                                <p:cTn id="8" presetID="22" presetClass="entr" presetSubtype="8" fill="hold" nodeType="withEffect">
                                  <p:stCondLst>
                                    <p:cond delay="0"/>
                                  </p:stCondLst>
                                  <p:childTnLst>
                                    <p:set>
                                      <p:cBhvr>
                                        <p:cTn id="9" dur="1" fill="hold">
                                          <p:stCondLst>
                                            <p:cond delay="0"/>
                                          </p:stCondLst>
                                        </p:cTn>
                                        <p:tgtEl>
                                          <p:spTgt spid="130133"/>
                                        </p:tgtEl>
                                        <p:attrNameLst>
                                          <p:attrName>style.visibility</p:attrName>
                                        </p:attrNameLst>
                                      </p:cBhvr>
                                      <p:to>
                                        <p:strVal val="visible"/>
                                      </p:to>
                                    </p:set>
                                    <p:animEffect transition="in" filter="wipe(left)">
                                      <p:cBhvr>
                                        <p:cTn id="10" dur="2000"/>
                                        <p:tgtEl>
                                          <p:spTgt spid="130133"/>
                                        </p:tgtEl>
                                      </p:cBhvr>
                                    </p:animEffect>
                                  </p:childTnLst>
                                </p:cTn>
                              </p:par>
                            </p:childTnLst>
                          </p:cTn>
                        </p:par>
                        <p:par>
                          <p:cTn id="11" fill="hold" nodeType="afterGroup">
                            <p:stCondLst>
                              <p:cond delay="2000"/>
                            </p:stCondLst>
                            <p:childTnLst>
                              <p:par>
                                <p:cTn id="12" presetID="8" presetClass="entr" presetSubtype="16" fill="hold" nodeType="afterEffect">
                                  <p:stCondLst>
                                    <p:cond delay="0"/>
                                  </p:stCondLst>
                                  <p:childTnLst>
                                    <p:set>
                                      <p:cBhvr>
                                        <p:cTn id="13" dur="1" fill="hold">
                                          <p:stCondLst>
                                            <p:cond delay="0"/>
                                          </p:stCondLst>
                                        </p:cTn>
                                        <p:tgtEl>
                                          <p:spTgt spid="130130"/>
                                        </p:tgtEl>
                                        <p:attrNameLst>
                                          <p:attrName>style.visibility</p:attrName>
                                        </p:attrNameLst>
                                      </p:cBhvr>
                                      <p:to>
                                        <p:strVal val="visible"/>
                                      </p:to>
                                    </p:set>
                                    <p:animEffect transition="in" filter="diamond(in)">
                                      <p:cBhvr>
                                        <p:cTn id="14" dur="2000"/>
                                        <p:tgtEl>
                                          <p:spTgt spid="130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58" name="Group 86"/>
          <p:cNvGraphicFramePr>
            <a:graphicFrameLocks noGrp="1"/>
          </p:cNvGraphicFramePr>
          <p:nvPr/>
        </p:nvGraphicFramePr>
        <p:xfrm>
          <a:off x="2063751" y="1125538"/>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851.61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850.882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853.333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851.01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851.88</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852.466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854.052</a:t>
                      </a: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just" defTabSz="914400" rtl="0" eaLnBrk="1" fontAlgn="base" latinLnBrk="0" hangingPunct="1">
                        <a:lnSpc>
                          <a:spcPct val="90000"/>
                        </a:lnSpc>
                        <a:spcBef>
                          <a:spcPct val="0"/>
                        </a:spcBef>
                        <a:spcAft>
                          <a:spcPct val="0"/>
                        </a:spcAft>
                        <a:buClrTx/>
                        <a:buSzTx/>
                        <a:buFontTx/>
                        <a:buNone/>
                        <a:tabLst>
                          <a:tab pos="1098550" algn="l"/>
                        </a:tabLst>
                      </a:pPr>
                      <a:endParaRPr kumimoji="0" lang="tr-TR" altLang="tr-TR" sz="10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131151" name="Freeform 79"/>
          <p:cNvSpPr>
            <a:spLocks/>
          </p:cNvSpPr>
          <p:nvPr/>
        </p:nvSpPr>
        <p:spPr bwMode="auto">
          <a:xfrm>
            <a:off x="7032625" y="4430714"/>
            <a:ext cx="935038" cy="168275"/>
          </a:xfrm>
          <a:custGeom>
            <a:avLst/>
            <a:gdLst>
              <a:gd name="T0" fmla="*/ 0 w 589"/>
              <a:gd name="T1" fmla="*/ 2147483646 h 106"/>
              <a:gd name="T2" fmla="*/ 2147483646 w 589"/>
              <a:gd name="T3" fmla="*/ 2147483646 h 106"/>
              <a:gd name="T4" fmla="*/ 2147483646 w 589"/>
              <a:gd name="T5" fmla="*/ 2147483646 h 106"/>
              <a:gd name="T6" fmla="*/ 2147483646 w 589"/>
              <a:gd name="T7" fmla="*/ 2147483646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 h="106">
                <a:moveTo>
                  <a:pt x="0" y="106"/>
                </a:moveTo>
                <a:cubicBezTo>
                  <a:pt x="49" y="68"/>
                  <a:pt x="98" y="30"/>
                  <a:pt x="181" y="15"/>
                </a:cubicBezTo>
                <a:cubicBezTo>
                  <a:pt x="264" y="0"/>
                  <a:pt x="431" y="8"/>
                  <a:pt x="499" y="15"/>
                </a:cubicBezTo>
                <a:cubicBezTo>
                  <a:pt x="567" y="22"/>
                  <a:pt x="574" y="45"/>
                  <a:pt x="589" y="6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31152" name="Group 80"/>
          <p:cNvGrpSpPr>
            <a:grpSpLocks/>
          </p:cNvGrpSpPr>
          <p:nvPr/>
        </p:nvGrpSpPr>
        <p:grpSpPr bwMode="auto">
          <a:xfrm>
            <a:off x="7443788" y="4598989"/>
            <a:ext cx="819150" cy="681037"/>
            <a:chOff x="3729" y="1344"/>
            <a:chExt cx="516" cy="429"/>
          </a:xfrm>
        </p:grpSpPr>
        <p:sp>
          <p:nvSpPr>
            <p:cNvPr id="23631" name="Rectangle 81"/>
            <p:cNvSpPr>
              <a:spLocks noChangeArrowheads="1"/>
            </p:cNvSpPr>
            <p:nvPr/>
          </p:nvSpPr>
          <p:spPr bwMode="auto">
            <a:xfrm>
              <a:off x="3969" y="1344"/>
              <a:ext cx="22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3632" name="Text Box 82"/>
            <p:cNvSpPr txBox="1">
              <a:spLocks noChangeArrowheads="1"/>
            </p:cNvSpPr>
            <p:nvPr/>
          </p:nvSpPr>
          <p:spPr bwMode="auto">
            <a:xfrm>
              <a:off x="3729" y="152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2000" b="1">
                  <a:solidFill>
                    <a:srgbClr val="FF0000"/>
                  </a:solidFill>
                </a:rPr>
                <a:t>Çıkar</a:t>
              </a:r>
            </a:p>
          </p:txBody>
        </p:sp>
      </p:grpSp>
      <p:grpSp>
        <p:nvGrpSpPr>
          <p:cNvPr id="131155" name="Group 83"/>
          <p:cNvGrpSpPr>
            <a:grpSpLocks/>
          </p:cNvGrpSpPr>
          <p:nvPr/>
        </p:nvGrpSpPr>
        <p:grpSpPr bwMode="auto">
          <a:xfrm>
            <a:off x="5591176" y="4741863"/>
            <a:ext cx="2233613" cy="303212"/>
            <a:chOff x="2562" y="2002"/>
            <a:chExt cx="1407" cy="191"/>
          </a:xfrm>
        </p:grpSpPr>
        <p:sp>
          <p:nvSpPr>
            <p:cNvPr id="23629" name="Freeform 84"/>
            <p:cNvSpPr>
              <a:spLocks/>
            </p:cNvSpPr>
            <p:nvPr/>
          </p:nvSpPr>
          <p:spPr bwMode="auto">
            <a:xfrm>
              <a:off x="2562" y="2002"/>
              <a:ext cx="1407" cy="143"/>
            </a:xfrm>
            <a:custGeom>
              <a:avLst/>
              <a:gdLst>
                <a:gd name="T0" fmla="*/ 0 w 1407"/>
                <a:gd name="T1" fmla="*/ 0 h 143"/>
                <a:gd name="T2" fmla="*/ 227 w 1407"/>
                <a:gd name="T3" fmla="*/ 46 h 143"/>
                <a:gd name="T4" fmla="*/ 636 w 1407"/>
                <a:gd name="T5" fmla="*/ 136 h 143"/>
                <a:gd name="T6" fmla="*/ 1225 w 1407"/>
                <a:gd name="T7" fmla="*/ 91 h 143"/>
                <a:gd name="T8" fmla="*/ 1407 w 1407"/>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7" h="143">
                  <a:moveTo>
                    <a:pt x="0" y="0"/>
                  </a:moveTo>
                  <a:cubicBezTo>
                    <a:pt x="60" y="11"/>
                    <a:pt x="121" y="23"/>
                    <a:pt x="227" y="46"/>
                  </a:cubicBezTo>
                  <a:cubicBezTo>
                    <a:pt x="333" y="69"/>
                    <a:pt x="470" y="129"/>
                    <a:pt x="636" y="136"/>
                  </a:cubicBezTo>
                  <a:cubicBezTo>
                    <a:pt x="802" y="143"/>
                    <a:pt x="1097" y="114"/>
                    <a:pt x="1225" y="91"/>
                  </a:cubicBezTo>
                  <a:cubicBezTo>
                    <a:pt x="1353" y="68"/>
                    <a:pt x="1380" y="34"/>
                    <a:pt x="1407"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3630" name="Line 85"/>
            <p:cNvSpPr>
              <a:spLocks noChangeShapeType="1"/>
            </p:cNvSpPr>
            <p:nvPr/>
          </p:nvSpPr>
          <p:spPr bwMode="auto">
            <a:xfrm flipV="1">
              <a:off x="3083" y="2144"/>
              <a:ext cx="201" cy="4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1" name="Rectangle 73"/>
          <p:cNvSpPr>
            <a:spLocks noChangeArrowheads="1"/>
          </p:cNvSpPr>
          <p:nvPr/>
        </p:nvSpPr>
        <p:spPr bwMode="auto">
          <a:xfrm>
            <a:off x="3559176" y="561976"/>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Tree>
    <p:extLst>
      <p:ext uri="{BB962C8B-B14F-4D97-AF65-F5344CB8AC3E}">
        <p14:creationId xmlns:p14="http://schemas.microsoft.com/office/powerpoint/2010/main" val="3172373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1151"/>
                                        </p:tgtEl>
                                        <p:attrNameLst>
                                          <p:attrName>style.visibility</p:attrName>
                                        </p:attrNameLst>
                                      </p:cBhvr>
                                      <p:to>
                                        <p:strVal val="visible"/>
                                      </p:to>
                                    </p:set>
                                    <p:animEffect transition="in" filter="wipe(left)">
                                      <p:cBhvr>
                                        <p:cTn id="7" dur="2000"/>
                                        <p:tgtEl>
                                          <p:spTgt spid="131151"/>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31155"/>
                                        </p:tgtEl>
                                        <p:attrNameLst>
                                          <p:attrName>style.visibility</p:attrName>
                                        </p:attrNameLst>
                                      </p:cBhvr>
                                      <p:to>
                                        <p:strVal val="visible"/>
                                      </p:to>
                                    </p:set>
                                    <p:animEffect transition="in" filter="wipe(left)">
                                      <p:cBhvr>
                                        <p:cTn id="11" dur="2000"/>
                                        <p:tgtEl>
                                          <p:spTgt spid="131155"/>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31152"/>
                                        </p:tgtEl>
                                        <p:attrNameLst>
                                          <p:attrName>style.visibility</p:attrName>
                                        </p:attrNameLst>
                                      </p:cBhvr>
                                      <p:to>
                                        <p:strVal val="visible"/>
                                      </p:to>
                                    </p:set>
                                    <p:animEffect transition="in" filter="diamond(in)">
                                      <p:cBhvr>
                                        <p:cTn id="15" dur="2000"/>
                                        <p:tgtEl>
                                          <p:spTgt spid="131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82" name="Group 86"/>
          <p:cNvGraphicFramePr>
            <a:graphicFrameLocks noGrp="1"/>
          </p:cNvGraphicFramePr>
          <p:nvPr/>
        </p:nvGraphicFramePr>
        <p:xfrm>
          <a:off x="2063751" y="1125538"/>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851.61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850.882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853.333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851.01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851.88</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852.466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854.052</a:t>
                      </a: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851.93</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just" defTabSz="914400" rtl="0" eaLnBrk="1" fontAlgn="base" latinLnBrk="0" hangingPunct="1">
                        <a:lnSpc>
                          <a:spcPct val="90000"/>
                        </a:lnSpc>
                        <a:spcBef>
                          <a:spcPct val="0"/>
                        </a:spcBef>
                        <a:spcAft>
                          <a:spcPct val="0"/>
                        </a:spcAft>
                        <a:buClrTx/>
                        <a:buSzTx/>
                        <a:buFontTx/>
                        <a:buNone/>
                        <a:tabLst>
                          <a:tab pos="1098550" algn="l"/>
                        </a:tabLst>
                      </a:pPr>
                      <a:endParaRPr kumimoji="0" lang="tr-TR" altLang="tr-TR" sz="10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grpSp>
        <p:nvGrpSpPr>
          <p:cNvPr id="132177" name="Group 81"/>
          <p:cNvGrpSpPr>
            <a:grpSpLocks/>
          </p:cNvGrpSpPr>
          <p:nvPr/>
        </p:nvGrpSpPr>
        <p:grpSpPr bwMode="auto">
          <a:xfrm>
            <a:off x="6516688" y="5322888"/>
            <a:ext cx="819150" cy="538162"/>
            <a:chOff x="3094" y="1344"/>
            <a:chExt cx="516" cy="339"/>
          </a:xfrm>
        </p:grpSpPr>
        <p:sp>
          <p:nvSpPr>
            <p:cNvPr id="24653" name="AutoShape 82"/>
            <p:cNvSpPr>
              <a:spLocks noChangeArrowheads="1"/>
            </p:cNvSpPr>
            <p:nvPr/>
          </p:nvSpPr>
          <p:spPr bwMode="auto">
            <a:xfrm>
              <a:off x="3288" y="1344"/>
              <a:ext cx="136" cy="136"/>
            </a:xfrm>
            <a:prstGeom prst="plus">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4654" name="Text Box 83"/>
            <p:cNvSpPr txBox="1">
              <a:spLocks noChangeArrowheads="1"/>
            </p:cNvSpPr>
            <p:nvPr/>
          </p:nvSpPr>
          <p:spPr bwMode="auto">
            <a:xfrm>
              <a:off x="3094" y="143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2000" b="1">
                  <a:solidFill>
                    <a:srgbClr val="FF0000"/>
                  </a:solidFill>
                </a:rPr>
                <a:t>Topla</a:t>
              </a:r>
            </a:p>
          </p:txBody>
        </p:sp>
      </p:grpSp>
      <p:sp>
        <p:nvSpPr>
          <p:cNvPr id="132180" name="Freeform 84"/>
          <p:cNvSpPr>
            <a:spLocks/>
          </p:cNvSpPr>
          <p:nvPr/>
        </p:nvSpPr>
        <p:spPr bwMode="auto">
          <a:xfrm>
            <a:off x="4737100" y="5213350"/>
            <a:ext cx="1944688" cy="71438"/>
          </a:xfrm>
          <a:custGeom>
            <a:avLst/>
            <a:gdLst>
              <a:gd name="T0" fmla="*/ 0 w 1225"/>
              <a:gd name="T1" fmla="*/ 2147483646 h 45"/>
              <a:gd name="T2" fmla="*/ 2147483646 w 1225"/>
              <a:gd name="T3" fmla="*/ 0 h 45"/>
              <a:gd name="T4" fmla="*/ 2147483646 w 1225"/>
              <a:gd name="T5" fmla="*/ 2147483646 h 45"/>
              <a:gd name="T6" fmla="*/ 0 60000 65536"/>
              <a:gd name="T7" fmla="*/ 0 60000 65536"/>
              <a:gd name="T8" fmla="*/ 0 60000 65536"/>
            </a:gdLst>
            <a:ahLst/>
            <a:cxnLst>
              <a:cxn ang="T6">
                <a:pos x="T0" y="T1"/>
              </a:cxn>
              <a:cxn ang="T7">
                <a:pos x="T2" y="T3"/>
              </a:cxn>
              <a:cxn ang="T8">
                <a:pos x="T4" y="T5"/>
              </a:cxn>
            </a:cxnLst>
            <a:rect l="0" t="0" r="r" b="b"/>
            <a:pathLst>
              <a:path w="1225" h="45">
                <a:moveTo>
                  <a:pt x="0" y="45"/>
                </a:moveTo>
                <a:cubicBezTo>
                  <a:pt x="306" y="22"/>
                  <a:pt x="612" y="0"/>
                  <a:pt x="816" y="0"/>
                </a:cubicBezTo>
                <a:cubicBezTo>
                  <a:pt x="1020" y="0"/>
                  <a:pt x="1149" y="38"/>
                  <a:pt x="1225" y="45"/>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2181" name="Freeform 85"/>
          <p:cNvSpPr>
            <a:spLocks/>
          </p:cNvSpPr>
          <p:nvPr/>
        </p:nvSpPr>
        <p:spPr bwMode="auto">
          <a:xfrm>
            <a:off x="6969126" y="4949826"/>
            <a:ext cx="792163" cy="334963"/>
          </a:xfrm>
          <a:custGeom>
            <a:avLst/>
            <a:gdLst>
              <a:gd name="T0" fmla="*/ 2147483646 w 499"/>
              <a:gd name="T1" fmla="*/ 2147483646 h 211"/>
              <a:gd name="T2" fmla="*/ 2147483646 w 499"/>
              <a:gd name="T3" fmla="*/ 2147483646 h 211"/>
              <a:gd name="T4" fmla="*/ 0 w 499"/>
              <a:gd name="T5" fmla="*/ 2147483646 h 211"/>
              <a:gd name="T6" fmla="*/ 0 60000 65536"/>
              <a:gd name="T7" fmla="*/ 0 60000 65536"/>
              <a:gd name="T8" fmla="*/ 0 60000 65536"/>
            </a:gdLst>
            <a:ahLst/>
            <a:cxnLst>
              <a:cxn ang="T6">
                <a:pos x="T0" y="T1"/>
              </a:cxn>
              <a:cxn ang="T7">
                <a:pos x="T2" y="T3"/>
              </a:cxn>
              <a:cxn ang="T8">
                <a:pos x="T4" y="T5"/>
              </a:cxn>
            </a:cxnLst>
            <a:rect l="0" t="0" r="r" b="b"/>
            <a:pathLst>
              <a:path w="499" h="211">
                <a:moveTo>
                  <a:pt x="499" y="30"/>
                </a:moveTo>
                <a:cubicBezTo>
                  <a:pt x="404" y="15"/>
                  <a:pt x="310" y="0"/>
                  <a:pt x="227" y="30"/>
                </a:cubicBezTo>
                <a:cubicBezTo>
                  <a:pt x="144" y="60"/>
                  <a:pt x="72" y="135"/>
                  <a:pt x="0" y="211"/>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 name="Rectangle 73"/>
          <p:cNvSpPr>
            <a:spLocks noChangeArrowheads="1"/>
          </p:cNvSpPr>
          <p:nvPr/>
        </p:nvSpPr>
        <p:spPr bwMode="auto">
          <a:xfrm>
            <a:off x="3547602" y="574676"/>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Tree>
    <p:extLst>
      <p:ext uri="{BB962C8B-B14F-4D97-AF65-F5344CB8AC3E}">
        <p14:creationId xmlns:p14="http://schemas.microsoft.com/office/powerpoint/2010/main" val="3292348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32181"/>
                                        </p:tgtEl>
                                        <p:attrNameLst>
                                          <p:attrName>style.visibility</p:attrName>
                                        </p:attrNameLst>
                                      </p:cBhvr>
                                      <p:to>
                                        <p:strVal val="visible"/>
                                      </p:to>
                                    </p:set>
                                    <p:animEffect transition="in" filter="wipe(right)">
                                      <p:cBhvr>
                                        <p:cTn id="7" dur="2000"/>
                                        <p:tgtEl>
                                          <p:spTgt spid="132181"/>
                                        </p:tgtEl>
                                      </p:cBhvr>
                                    </p:animEffect>
                                  </p:childTnLst>
                                </p:cTn>
                              </p:par>
                              <p:par>
                                <p:cTn id="8" presetID="22" presetClass="entr" presetSubtype="8" fill="hold" nodeType="withEffect">
                                  <p:stCondLst>
                                    <p:cond delay="0"/>
                                  </p:stCondLst>
                                  <p:childTnLst>
                                    <p:set>
                                      <p:cBhvr>
                                        <p:cTn id="9" dur="1" fill="hold">
                                          <p:stCondLst>
                                            <p:cond delay="0"/>
                                          </p:stCondLst>
                                        </p:cTn>
                                        <p:tgtEl>
                                          <p:spTgt spid="132180"/>
                                        </p:tgtEl>
                                        <p:attrNameLst>
                                          <p:attrName>style.visibility</p:attrName>
                                        </p:attrNameLst>
                                      </p:cBhvr>
                                      <p:to>
                                        <p:strVal val="visible"/>
                                      </p:to>
                                    </p:set>
                                    <p:animEffect transition="in" filter="wipe(left)">
                                      <p:cBhvr>
                                        <p:cTn id="10" dur="2000"/>
                                        <p:tgtEl>
                                          <p:spTgt spid="132180"/>
                                        </p:tgtEl>
                                      </p:cBhvr>
                                    </p:animEffect>
                                  </p:childTnLst>
                                </p:cTn>
                              </p:par>
                            </p:childTnLst>
                          </p:cTn>
                        </p:par>
                        <p:par>
                          <p:cTn id="11" fill="hold" nodeType="afterGroup">
                            <p:stCondLst>
                              <p:cond delay="2000"/>
                            </p:stCondLst>
                            <p:childTnLst>
                              <p:par>
                                <p:cTn id="12" presetID="8" presetClass="entr" presetSubtype="16" fill="hold" nodeType="afterEffect">
                                  <p:stCondLst>
                                    <p:cond delay="0"/>
                                  </p:stCondLst>
                                  <p:childTnLst>
                                    <p:set>
                                      <p:cBhvr>
                                        <p:cTn id="13" dur="1" fill="hold">
                                          <p:stCondLst>
                                            <p:cond delay="0"/>
                                          </p:stCondLst>
                                        </p:cTn>
                                        <p:tgtEl>
                                          <p:spTgt spid="132177"/>
                                        </p:tgtEl>
                                        <p:attrNameLst>
                                          <p:attrName>style.visibility</p:attrName>
                                        </p:attrNameLst>
                                      </p:cBhvr>
                                      <p:to>
                                        <p:strVal val="visible"/>
                                      </p:to>
                                    </p:set>
                                    <p:animEffect transition="in" filter="diamond(in)">
                                      <p:cBhvr>
                                        <p:cTn id="14" dur="2000"/>
                                        <p:tgtEl>
                                          <p:spTgt spid="132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208" name="Group 88"/>
          <p:cNvGraphicFramePr>
            <a:graphicFrameLocks noGrp="1"/>
          </p:cNvGraphicFramePr>
          <p:nvPr/>
        </p:nvGraphicFramePr>
        <p:xfrm>
          <a:off x="2063751" y="1125538"/>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851.61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850.882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853.333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851.01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851.88</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852.466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854.052</a:t>
                      </a: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851.93</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853.494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just" defTabSz="914400" rtl="0" eaLnBrk="1" fontAlgn="base" latinLnBrk="0" hangingPunct="1">
                        <a:lnSpc>
                          <a:spcPct val="90000"/>
                        </a:lnSpc>
                        <a:spcBef>
                          <a:spcPct val="0"/>
                        </a:spcBef>
                        <a:spcAft>
                          <a:spcPct val="0"/>
                        </a:spcAft>
                        <a:buClrTx/>
                        <a:buSzTx/>
                        <a:buFontTx/>
                        <a:buNone/>
                        <a:tabLst>
                          <a:tab pos="1098550" algn="l"/>
                        </a:tabLst>
                      </a:pPr>
                      <a:endParaRPr kumimoji="0" lang="tr-TR" altLang="tr-TR" sz="10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133199" name="Freeform 79"/>
          <p:cNvSpPr>
            <a:spLocks/>
          </p:cNvSpPr>
          <p:nvPr/>
        </p:nvSpPr>
        <p:spPr bwMode="auto">
          <a:xfrm>
            <a:off x="7107239" y="5157789"/>
            <a:ext cx="935037" cy="168275"/>
          </a:xfrm>
          <a:custGeom>
            <a:avLst/>
            <a:gdLst>
              <a:gd name="T0" fmla="*/ 0 w 589"/>
              <a:gd name="T1" fmla="*/ 2147483646 h 106"/>
              <a:gd name="T2" fmla="*/ 2147483646 w 589"/>
              <a:gd name="T3" fmla="*/ 2147483646 h 106"/>
              <a:gd name="T4" fmla="*/ 2147483646 w 589"/>
              <a:gd name="T5" fmla="*/ 2147483646 h 106"/>
              <a:gd name="T6" fmla="*/ 2147483646 w 589"/>
              <a:gd name="T7" fmla="*/ 2147483646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 h="106">
                <a:moveTo>
                  <a:pt x="0" y="106"/>
                </a:moveTo>
                <a:cubicBezTo>
                  <a:pt x="49" y="68"/>
                  <a:pt x="98" y="30"/>
                  <a:pt x="181" y="15"/>
                </a:cubicBezTo>
                <a:cubicBezTo>
                  <a:pt x="264" y="0"/>
                  <a:pt x="431" y="8"/>
                  <a:pt x="499" y="15"/>
                </a:cubicBezTo>
                <a:cubicBezTo>
                  <a:pt x="567" y="22"/>
                  <a:pt x="574" y="45"/>
                  <a:pt x="589" y="6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33200" name="Group 80"/>
          <p:cNvGrpSpPr>
            <a:grpSpLocks/>
          </p:cNvGrpSpPr>
          <p:nvPr/>
        </p:nvGrpSpPr>
        <p:grpSpPr bwMode="auto">
          <a:xfrm>
            <a:off x="7518400" y="5326064"/>
            <a:ext cx="819150" cy="681037"/>
            <a:chOff x="3729" y="1344"/>
            <a:chExt cx="516" cy="429"/>
          </a:xfrm>
        </p:grpSpPr>
        <p:sp>
          <p:nvSpPr>
            <p:cNvPr id="25680" name="Rectangle 81"/>
            <p:cNvSpPr>
              <a:spLocks noChangeArrowheads="1"/>
            </p:cNvSpPr>
            <p:nvPr/>
          </p:nvSpPr>
          <p:spPr bwMode="auto">
            <a:xfrm>
              <a:off x="3969" y="1344"/>
              <a:ext cx="226"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25681" name="Text Box 82"/>
            <p:cNvSpPr txBox="1">
              <a:spLocks noChangeArrowheads="1"/>
            </p:cNvSpPr>
            <p:nvPr/>
          </p:nvSpPr>
          <p:spPr bwMode="auto">
            <a:xfrm>
              <a:off x="3729" y="152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2000" b="1">
                  <a:solidFill>
                    <a:srgbClr val="FF0000"/>
                  </a:solidFill>
                </a:rPr>
                <a:t>Çıkar</a:t>
              </a:r>
            </a:p>
          </p:txBody>
        </p:sp>
      </p:grpSp>
      <p:grpSp>
        <p:nvGrpSpPr>
          <p:cNvPr id="133203" name="Group 83"/>
          <p:cNvGrpSpPr>
            <a:grpSpLocks/>
          </p:cNvGrpSpPr>
          <p:nvPr/>
        </p:nvGrpSpPr>
        <p:grpSpPr bwMode="auto">
          <a:xfrm>
            <a:off x="5665788" y="5468938"/>
            <a:ext cx="2233612" cy="431800"/>
            <a:chOff x="2578" y="2464"/>
            <a:chExt cx="1407" cy="272"/>
          </a:xfrm>
        </p:grpSpPr>
        <p:sp>
          <p:nvSpPr>
            <p:cNvPr id="25677" name="Freeform 84"/>
            <p:cNvSpPr>
              <a:spLocks/>
            </p:cNvSpPr>
            <p:nvPr/>
          </p:nvSpPr>
          <p:spPr bwMode="auto">
            <a:xfrm>
              <a:off x="2578" y="2464"/>
              <a:ext cx="1407" cy="143"/>
            </a:xfrm>
            <a:custGeom>
              <a:avLst/>
              <a:gdLst>
                <a:gd name="T0" fmla="*/ 0 w 1407"/>
                <a:gd name="T1" fmla="*/ 0 h 143"/>
                <a:gd name="T2" fmla="*/ 227 w 1407"/>
                <a:gd name="T3" fmla="*/ 46 h 143"/>
                <a:gd name="T4" fmla="*/ 636 w 1407"/>
                <a:gd name="T5" fmla="*/ 136 h 143"/>
                <a:gd name="T6" fmla="*/ 1225 w 1407"/>
                <a:gd name="T7" fmla="*/ 91 h 143"/>
                <a:gd name="T8" fmla="*/ 1407 w 1407"/>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7" h="143">
                  <a:moveTo>
                    <a:pt x="0" y="0"/>
                  </a:moveTo>
                  <a:cubicBezTo>
                    <a:pt x="60" y="11"/>
                    <a:pt x="121" y="23"/>
                    <a:pt x="227" y="46"/>
                  </a:cubicBezTo>
                  <a:cubicBezTo>
                    <a:pt x="333" y="69"/>
                    <a:pt x="470" y="129"/>
                    <a:pt x="636" y="136"/>
                  </a:cubicBezTo>
                  <a:cubicBezTo>
                    <a:pt x="802" y="143"/>
                    <a:pt x="1097" y="114"/>
                    <a:pt x="1225" y="91"/>
                  </a:cubicBezTo>
                  <a:cubicBezTo>
                    <a:pt x="1353" y="68"/>
                    <a:pt x="1380" y="34"/>
                    <a:pt x="1407"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5678" name="Line 85"/>
            <p:cNvSpPr>
              <a:spLocks noChangeShapeType="1"/>
            </p:cNvSpPr>
            <p:nvPr/>
          </p:nvSpPr>
          <p:spPr bwMode="auto">
            <a:xfrm flipV="1">
              <a:off x="2624" y="2510"/>
              <a:ext cx="227" cy="4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5679" name="Line 86"/>
            <p:cNvSpPr>
              <a:spLocks noChangeShapeType="1"/>
            </p:cNvSpPr>
            <p:nvPr/>
          </p:nvSpPr>
          <p:spPr bwMode="auto">
            <a:xfrm flipV="1">
              <a:off x="3032" y="2600"/>
              <a:ext cx="182" cy="13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2" name="Rectangle 73"/>
          <p:cNvSpPr>
            <a:spLocks noChangeArrowheads="1"/>
          </p:cNvSpPr>
          <p:nvPr/>
        </p:nvSpPr>
        <p:spPr bwMode="auto">
          <a:xfrm>
            <a:off x="3539289" y="560388"/>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Tree>
    <p:extLst>
      <p:ext uri="{BB962C8B-B14F-4D97-AF65-F5344CB8AC3E}">
        <p14:creationId xmlns:p14="http://schemas.microsoft.com/office/powerpoint/2010/main" val="405373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199"/>
                                        </p:tgtEl>
                                        <p:attrNameLst>
                                          <p:attrName>style.visibility</p:attrName>
                                        </p:attrNameLst>
                                      </p:cBhvr>
                                      <p:to>
                                        <p:strVal val="visible"/>
                                      </p:to>
                                    </p:set>
                                    <p:animEffect transition="in" filter="wipe(left)">
                                      <p:cBhvr>
                                        <p:cTn id="7" dur="2000"/>
                                        <p:tgtEl>
                                          <p:spTgt spid="133199"/>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33203"/>
                                        </p:tgtEl>
                                        <p:attrNameLst>
                                          <p:attrName>style.visibility</p:attrName>
                                        </p:attrNameLst>
                                      </p:cBhvr>
                                      <p:to>
                                        <p:strVal val="visible"/>
                                      </p:to>
                                    </p:set>
                                    <p:animEffect transition="in" filter="wipe(left)">
                                      <p:cBhvr>
                                        <p:cTn id="11" dur="2000"/>
                                        <p:tgtEl>
                                          <p:spTgt spid="133203"/>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33200"/>
                                        </p:tgtEl>
                                        <p:attrNameLst>
                                          <p:attrName>style.visibility</p:attrName>
                                        </p:attrNameLst>
                                      </p:cBhvr>
                                      <p:to>
                                        <p:strVal val="visible"/>
                                      </p:to>
                                    </p:set>
                                    <p:animEffect transition="in" filter="diamond(in)">
                                      <p:cBhvr>
                                        <p:cTn id="15" dur="2000"/>
                                        <p:tgtEl>
                                          <p:spTgt spid="133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6" name="Group 2"/>
          <p:cNvGraphicFramePr>
            <a:graphicFrameLocks noGrp="1"/>
          </p:cNvGraphicFramePr>
          <p:nvPr/>
        </p:nvGraphicFramePr>
        <p:xfrm>
          <a:off x="2063751" y="1125538"/>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851.61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850.882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853.333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851.01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851.88</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852.466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854.052</a:t>
                      </a: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851.93</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853.494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852.16</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852.04</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851.978</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just" defTabSz="914400" rtl="0" eaLnBrk="1" fontAlgn="base" latinLnBrk="0" hangingPunct="1">
                        <a:lnSpc>
                          <a:spcPct val="90000"/>
                        </a:lnSpc>
                        <a:spcBef>
                          <a:spcPct val="0"/>
                        </a:spcBef>
                        <a:spcAft>
                          <a:spcPct val="0"/>
                        </a:spcAft>
                        <a:buClrTx/>
                        <a:buSzTx/>
                        <a:buFontTx/>
                        <a:buNone/>
                        <a:tabLst>
                          <a:tab pos="1098550" algn="l"/>
                        </a:tabLst>
                      </a:pPr>
                      <a:endParaRPr kumimoji="0" lang="tr-TR" altLang="tr-TR" sz="10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4" name="Rectangle 73"/>
          <p:cNvSpPr>
            <a:spLocks noChangeArrowheads="1"/>
          </p:cNvSpPr>
          <p:nvPr/>
        </p:nvSpPr>
        <p:spPr bwMode="auto">
          <a:xfrm>
            <a:off x="3539290" y="559377"/>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Tree>
    <p:extLst>
      <p:ext uri="{BB962C8B-B14F-4D97-AF65-F5344CB8AC3E}">
        <p14:creationId xmlns:p14="http://schemas.microsoft.com/office/powerpoint/2010/main" val="1930689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304" name="Group 136"/>
          <p:cNvGraphicFramePr>
            <a:graphicFrameLocks noGrp="1"/>
          </p:cNvGraphicFramePr>
          <p:nvPr/>
        </p:nvGraphicFramePr>
        <p:xfrm>
          <a:off x="2063751" y="1125538"/>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851.61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850.882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853.333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851.01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851.88</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852.466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854.052</a:t>
                      </a: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851.93</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853.494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852.16</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852.04</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851.978</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l" defTabSz="914400" rtl="0" eaLnBrk="1" fontAlgn="base" latinLnBrk="0" hangingPunct="1">
                        <a:lnSpc>
                          <a:spcPct val="90000"/>
                        </a:lnSpc>
                        <a:spcBef>
                          <a:spcPct val="0"/>
                        </a:spcBef>
                        <a:spcAft>
                          <a:spcPct val="0"/>
                        </a:spcAft>
                        <a:buClrTx/>
                        <a:buSzTx/>
                        <a:buFontTx/>
                        <a:buNone/>
                        <a:tabLst>
                          <a:tab pos="1098550" algn="l"/>
                        </a:tabLst>
                      </a:pPr>
                      <a:r>
                        <a:rPr kumimoji="0" lang="tr-TR" altLang="tr-TR" sz="1200" b="1" i="0" u="none" strike="noStrike" cap="none" normalizeH="0" baseline="0" smtClean="0">
                          <a:ln>
                            <a:noFill/>
                          </a:ln>
                          <a:solidFill>
                            <a:schemeClr val="tx1"/>
                          </a:solidFill>
                          <a:effectLst/>
                          <a:latin typeface="Times New Roman" pitchFamily="18" charset="0"/>
                        </a:rPr>
                        <a:t>    8.649                                     6.671                          </a:t>
                      </a:r>
                      <a:r>
                        <a:rPr kumimoji="0" lang="tr-TR" altLang="tr-TR" sz="1200" b="1" i="0" u="none" strike="noStrike" cap="none" normalizeH="0" baseline="0" smtClean="0">
                          <a:ln>
                            <a:noFill/>
                          </a:ln>
                          <a:solidFill>
                            <a:schemeClr val="tx1"/>
                          </a:solidFill>
                          <a:effectLst/>
                          <a:latin typeface="Times New Roman" pitchFamily="18" charset="0"/>
                          <a:cs typeface="Times New Roman" pitchFamily="18" charset="0"/>
                        </a:rPr>
                        <a:t>851.978 - 850.000=1.978 </a:t>
                      </a:r>
                      <a:r>
                        <a:rPr kumimoji="0" lang="tr-TR" altLang="tr-TR" sz="1200" b="1" i="0" u="none" strike="noStrike" cap="none" normalizeH="0" baseline="0" smtClean="0">
                          <a:ln>
                            <a:noFill/>
                          </a:ln>
                          <a:solidFill>
                            <a:srgbClr val="FF0000"/>
                          </a:solidFill>
                          <a:effectLst/>
                          <a:latin typeface="Times New Roman" pitchFamily="18" charset="0"/>
                        </a:rPr>
                        <a:t>Fark</a:t>
                      </a:r>
                    </a:p>
                    <a:p>
                      <a:pPr marL="914400" marR="0" lvl="2" indent="0" algn="l" defTabSz="914400" rtl="0" eaLnBrk="1" fontAlgn="base" latinLnBrk="0" hangingPunct="1">
                        <a:lnSpc>
                          <a:spcPct val="90000"/>
                        </a:lnSpc>
                        <a:spcBef>
                          <a:spcPct val="0"/>
                        </a:spcBef>
                        <a:spcAft>
                          <a:spcPct val="0"/>
                        </a:spcAft>
                        <a:buClrTx/>
                        <a:buSzTx/>
                        <a:buFontTx/>
                        <a:buNone/>
                        <a:tabLst>
                          <a:tab pos="1098550" algn="l"/>
                        </a:tabLst>
                      </a:pPr>
                      <a:r>
                        <a:rPr kumimoji="0" lang="tr-TR" altLang="tr-TR" sz="1200" b="1" i="0" u="none" strike="noStrike" cap="none" normalizeH="0" baseline="0" smtClean="0">
                          <a:ln>
                            <a:noFill/>
                          </a:ln>
                          <a:solidFill>
                            <a:schemeClr val="tx1"/>
                          </a:solidFill>
                          <a:effectLst/>
                          <a:latin typeface="Times New Roman" pitchFamily="18" charset="0"/>
                        </a:rPr>
                        <a:t>                             </a:t>
                      </a:r>
                      <a:r>
                        <a:rPr kumimoji="0" lang="tr-TR" altLang="tr-TR" sz="1200" b="1" i="0" u="none" strike="noStrike" cap="none" normalizeH="0" baseline="0" smtClean="0">
                          <a:ln>
                            <a:noFill/>
                          </a:ln>
                          <a:solidFill>
                            <a:srgbClr val="FF0000"/>
                          </a:solidFill>
                          <a:effectLst/>
                          <a:latin typeface="Times New Roman" pitchFamily="18" charset="0"/>
                        </a:rPr>
                        <a:t>Fark   </a:t>
                      </a:r>
                    </a:p>
                    <a:p>
                      <a:pPr marL="914400" marR="0" lvl="2" indent="0" algn="l" defTabSz="914400" rtl="0" eaLnBrk="1" fontAlgn="base" latinLnBrk="0" hangingPunct="1">
                        <a:lnSpc>
                          <a:spcPct val="90000"/>
                        </a:lnSpc>
                        <a:spcBef>
                          <a:spcPct val="0"/>
                        </a:spcBef>
                        <a:spcAft>
                          <a:spcPct val="0"/>
                        </a:spcAft>
                        <a:buClrTx/>
                        <a:buSzTx/>
                        <a:buFontTx/>
                        <a:buNone/>
                        <a:tabLst>
                          <a:tab pos="1098550" algn="l"/>
                        </a:tabLst>
                      </a:pPr>
                      <a:r>
                        <a:rPr kumimoji="0" lang="tr-TR" altLang="tr-TR" sz="1200" b="1" i="0" u="none" strike="noStrike" cap="none" normalizeH="0" baseline="0" smtClean="0">
                          <a:ln>
                            <a:noFill/>
                          </a:ln>
                          <a:solidFill>
                            <a:schemeClr val="tx1"/>
                          </a:solidFill>
                          <a:effectLst/>
                          <a:latin typeface="Times New Roman" pitchFamily="18" charset="0"/>
                        </a:rPr>
                        <a:t>                            1.978                    Hesaplamalar doğrudur.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135301" name="Line 133"/>
          <p:cNvSpPr>
            <a:spLocks noChangeShapeType="1"/>
          </p:cNvSpPr>
          <p:nvPr/>
        </p:nvSpPr>
        <p:spPr bwMode="auto">
          <a:xfrm>
            <a:off x="4511675" y="6165850"/>
            <a:ext cx="431800" cy="2159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5302" name="Line 134"/>
          <p:cNvSpPr>
            <a:spLocks noChangeShapeType="1"/>
          </p:cNvSpPr>
          <p:nvPr/>
        </p:nvSpPr>
        <p:spPr bwMode="auto">
          <a:xfrm flipH="1">
            <a:off x="5375276" y="6165850"/>
            <a:ext cx="504825" cy="2159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5305" name="Freeform 137"/>
          <p:cNvSpPr>
            <a:spLocks/>
          </p:cNvSpPr>
          <p:nvPr/>
        </p:nvSpPr>
        <p:spPr bwMode="auto">
          <a:xfrm>
            <a:off x="8112125" y="2276476"/>
            <a:ext cx="863600" cy="4321175"/>
          </a:xfrm>
          <a:custGeom>
            <a:avLst/>
            <a:gdLst>
              <a:gd name="T0" fmla="*/ 2147483646 w 544"/>
              <a:gd name="T1" fmla="*/ 0 h 2722"/>
              <a:gd name="T2" fmla="*/ 2147483646 w 544"/>
              <a:gd name="T3" fmla="*/ 2147483646 h 2722"/>
              <a:gd name="T4" fmla="*/ 0 w 544"/>
              <a:gd name="T5" fmla="*/ 2147483646 h 2722"/>
              <a:gd name="T6" fmla="*/ 0 60000 65536"/>
              <a:gd name="T7" fmla="*/ 0 60000 65536"/>
              <a:gd name="T8" fmla="*/ 0 60000 65536"/>
            </a:gdLst>
            <a:ahLst/>
            <a:cxnLst>
              <a:cxn ang="T6">
                <a:pos x="T0" y="T1"/>
              </a:cxn>
              <a:cxn ang="T7">
                <a:pos x="T2" y="T3"/>
              </a:cxn>
              <a:cxn ang="T8">
                <a:pos x="T4" y="T5"/>
              </a:cxn>
            </a:cxnLst>
            <a:rect l="0" t="0" r="r" b="b"/>
            <a:pathLst>
              <a:path w="544" h="2722">
                <a:moveTo>
                  <a:pt x="544" y="0"/>
                </a:moveTo>
                <a:cubicBezTo>
                  <a:pt x="385" y="953"/>
                  <a:pt x="227" y="1906"/>
                  <a:pt x="136" y="2314"/>
                </a:cubicBezTo>
                <a:cubicBezTo>
                  <a:pt x="45" y="2722"/>
                  <a:pt x="22" y="2586"/>
                  <a:pt x="0" y="245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5306" name="Freeform 138"/>
          <p:cNvSpPr>
            <a:spLocks/>
          </p:cNvSpPr>
          <p:nvPr/>
        </p:nvSpPr>
        <p:spPr bwMode="auto">
          <a:xfrm>
            <a:off x="6877051" y="5710239"/>
            <a:ext cx="803275" cy="382587"/>
          </a:xfrm>
          <a:custGeom>
            <a:avLst/>
            <a:gdLst>
              <a:gd name="T0" fmla="*/ 2147483646 w 506"/>
              <a:gd name="T1" fmla="*/ 2147483646 h 241"/>
              <a:gd name="T2" fmla="*/ 2147483646 w 506"/>
              <a:gd name="T3" fmla="*/ 2147483646 h 241"/>
              <a:gd name="T4" fmla="*/ 2147483646 w 506"/>
              <a:gd name="T5" fmla="*/ 2147483646 h 241"/>
              <a:gd name="T6" fmla="*/ 2147483646 w 506"/>
              <a:gd name="T7" fmla="*/ 2147483646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6" h="241">
                <a:moveTo>
                  <a:pt x="506" y="60"/>
                </a:moveTo>
                <a:cubicBezTo>
                  <a:pt x="388" y="30"/>
                  <a:pt x="271" y="0"/>
                  <a:pt x="188" y="15"/>
                </a:cubicBezTo>
                <a:cubicBezTo>
                  <a:pt x="105" y="30"/>
                  <a:pt x="14" y="113"/>
                  <a:pt x="7" y="151"/>
                </a:cubicBezTo>
                <a:cubicBezTo>
                  <a:pt x="0" y="189"/>
                  <a:pt x="71" y="215"/>
                  <a:pt x="143" y="241"/>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5307" name="Freeform 139"/>
          <p:cNvSpPr>
            <a:spLocks/>
          </p:cNvSpPr>
          <p:nvPr/>
        </p:nvSpPr>
        <p:spPr bwMode="auto">
          <a:xfrm>
            <a:off x="5375275" y="6237288"/>
            <a:ext cx="3397250" cy="444500"/>
          </a:xfrm>
          <a:custGeom>
            <a:avLst/>
            <a:gdLst>
              <a:gd name="T0" fmla="*/ 0 w 2140"/>
              <a:gd name="T1" fmla="*/ 2147483646 h 280"/>
              <a:gd name="T2" fmla="*/ 2147483646 w 2140"/>
              <a:gd name="T3" fmla="*/ 2147483646 h 280"/>
              <a:gd name="T4" fmla="*/ 2147483646 w 2140"/>
              <a:gd name="T5" fmla="*/ 2147483646 h 280"/>
              <a:gd name="T6" fmla="*/ 2147483646 w 2140"/>
              <a:gd name="T7" fmla="*/ 2147483646 h 280"/>
              <a:gd name="T8" fmla="*/ 2147483646 w 2140"/>
              <a:gd name="T9" fmla="*/ 2147483646 h 280"/>
              <a:gd name="T10" fmla="*/ 2147483646 w 2140"/>
              <a:gd name="T11" fmla="*/ 0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0" h="280">
                <a:moveTo>
                  <a:pt x="0" y="181"/>
                </a:moveTo>
                <a:cubicBezTo>
                  <a:pt x="159" y="222"/>
                  <a:pt x="318" y="264"/>
                  <a:pt x="499" y="272"/>
                </a:cubicBezTo>
                <a:cubicBezTo>
                  <a:pt x="680" y="280"/>
                  <a:pt x="923" y="234"/>
                  <a:pt x="1089" y="227"/>
                </a:cubicBezTo>
                <a:cubicBezTo>
                  <a:pt x="1255" y="220"/>
                  <a:pt x="1338" y="235"/>
                  <a:pt x="1497" y="227"/>
                </a:cubicBezTo>
                <a:cubicBezTo>
                  <a:pt x="1656" y="219"/>
                  <a:pt x="1944" y="219"/>
                  <a:pt x="2042" y="181"/>
                </a:cubicBezTo>
                <a:cubicBezTo>
                  <a:pt x="2140" y="143"/>
                  <a:pt x="2113" y="71"/>
                  <a:pt x="2087" y="0"/>
                </a:cubicBezTo>
              </a:path>
            </a:pathLst>
          </a:custGeom>
          <a:noFill/>
          <a:ln w="38100" cmpd="sng">
            <a:solidFill>
              <a:srgbClr val="FF00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 name="Rectangle 73"/>
          <p:cNvSpPr>
            <a:spLocks noChangeArrowheads="1"/>
          </p:cNvSpPr>
          <p:nvPr/>
        </p:nvSpPr>
        <p:spPr bwMode="auto">
          <a:xfrm>
            <a:off x="3567907" y="584144"/>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Tree>
    <p:extLst>
      <p:ext uri="{BB962C8B-B14F-4D97-AF65-F5344CB8AC3E}">
        <p14:creationId xmlns:p14="http://schemas.microsoft.com/office/powerpoint/2010/main" val="2628760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301"/>
                                        </p:tgtEl>
                                        <p:attrNameLst>
                                          <p:attrName>style.visibility</p:attrName>
                                        </p:attrNameLst>
                                      </p:cBhvr>
                                      <p:to>
                                        <p:strVal val="visible"/>
                                      </p:to>
                                    </p:set>
                                    <p:animEffect transition="in" filter="wipe(left)">
                                      <p:cBhvr>
                                        <p:cTn id="7" dur="500"/>
                                        <p:tgtEl>
                                          <p:spTgt spid="135301"/>
                                        </p:tgtEl>
                                      </p:cBhvr>
                                    </p:animEffect>
                                  </p:childTnLst>
                                </p:cTn>
                              </p:par>
                              <p:par>
                                <p:cTn id="8" presetID="22" presetClass="entr" presetSubtype="2" fill="hold" nodeType="withEffect">
                                  <p:stCondLst>
                                    <p:cond delay="0"/>
                                  </p:stCondLst>
                                  <p:childTnLst>
                                    <p:set>
                                      <p:cBhvr>
                                        <p:cTn id="9" dur="1" fill="hold">
                                          <p:stCondLst>
                                            <p:cond delay="0"/>
                                          </p:stCondLst>
                                        </p:cTn>
                                        <p:tgtEl>
                                          <p:spTgt spid="135302"/>
                                        </p:tgtEl>
                                        <p:attrNameLst>
                                          <p:attrName>style.visibility</p:attrName>
                                        </p:attrNameLst>
                                      </p:cBhvr>
                                      <p:to>
                                        <p:strVal val="visible"/>
                                      </p:to>
                                    </p:set>
                                    <p:animEffect transition="in" filter="wipe(right)">
                                      <p:cBhvr>
                                        <p:cTn id="10" dur="500"/>
                                        <p:tgtEl>
                                          <p:spTgt spid="1353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35306"/>
                                        </p:tgtEl>
                                        <p:attrNameLst>
                                          <p:attrName>style.visibility</p:attrName>
                                        </p:attrNameLst>
                                      </p:cBhvr>
                                      <p:to>
                                        <p:strVal val="visible"/>
                                      </p:to>
                                    </p:set>
                                    <p:animEffect transition="in" filter="wipe(up)">
                                      <p:cBhvr>
                                        <p:cTn id="15" dur="500"/>
                                        <p:tgtEl>
                                          <p:spTgt spid="135306"/>
                                        </p:tgtEl>
                                      </p:cBhvr>
                                    </p:animEffect>
                                  </p:childTnLst>
                                </p:cTn>
                              </p:par>
                              <p:par>
                                <p:cTn id="16" presetID="22" presetClass="entr" presetSubtype="1" fill="hold" nodeType="withEffect">
                                  <p:stCondLst>
                                    <p:cond delay="0"/>
                                  </p:stCondLst>
                                  <p:childTnLst>
                                    <p:set>
                                      <p:cBhvr>
                                        <p:cTn id="17" dur="1" fill="hold">
                                          <p:stCondLst>
                                            <p:cond delay="0"/>
                                          </p:stCondLst>
                                        </p:cTn>
                                        <p:tgtEl>
                                          <p:spTgt spid="135305"/>
                                        </p:tgtEl>
                                        <p:attrNameLst>
                                          <p:attrName>style.visibility</p:attrName>
                                        </p:attrNameLst>
                                      </p:cBhvr>
                                      <p:to>
                                        <p:strVal val="visible"/>
                                      </p:to>
                                    </p:set>
                                    <p:animEffect transition="in" filter="wipe(up)">
                                      <p:cBhvr>
                                        <p:cTn id="18" dur="500"/>
                                        <p:tgtEl>
                                          <p:spTgt spid="1353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35307"/>
                                        </p:tgtEl>
                                        <p:attrNameLst>
                                          <p:attrName>style.visibility</p:attrName>
                                        </p:attrNameLst>
                                      </p:cBhvr>
                                      <p:to>
                                        <p:strVal val="visible"/>
                                      </p:to>
                                    </p:set>
                                    <p:animEffect transition="in" filter="wipe(left)">
                                      <p:cBhvr>
                                        <p:cTn id="23" dur="500"/>
                                        <p:tgtEl>
                                          <p:spTgt spid="135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Group 2"/>
          <p:cNvGraphicFramePr>
            <a:graphicFrameLocks noGrp="1"/>
          </p:cNvGraphicFramePr>
          <p:nvPr/>
        </p:nvGraphicFramePr>
        <p:xfrm>
          <a:off x="2063751" y="1125538"/>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851.61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850.882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853.333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851.01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851.88</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852.466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854.052</a:t>
                      </a: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851.93</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853.494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852.16</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852.04</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851.978</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l" defTabSz="914400" rtl="0" eaLnBrk="1" fontAlgn="base" latinLnBrk="0" hangingPunct="1">
                        <a:lnSpc>
                          <a:spcPct val="90000"/>
                        </a:lnSpc>
                        <a:spcBef>
                          <a:spcPct val="0"/>
                        </a:spcBef>
                        <a:spcAft>
                          <a:spcPct val="0"/>
                        </a:spcAft>
                        <a:buClrTx/>
                        <a:buSzTx/>
                        <a:buFontTx/>
                        <a:buNone/>
                        <a:tabLst>
                          <a:tab pos="1098550" algn="l"/>
                        </a:tabLst>
                      </a:pPr>
                      <a:r>
                        <a:rPr kumimoji="0" lang="tr-TR" altLang="tr-TR" sz="1200" b="1" i="0" u="none" strike="noStrike" cap="none" normalizeH="0" baseline="0" dirty="0" smtClean="0">
                          <a:ln>
                            <a:noFill/>
                          </a:ln>
                          <a:solidFill>
                            <a:schemeClr val="tx1"/>
                          </a:solidFill>
                          <a:effectLst/>
                          <a:latin typeface="Times New Roman" pitchFamily="18" charset="0"/>
                        </a:rPr>
                        <a:t>Arazideki işlemin kontrolü</a:t>
                      </a:r>
                    </a:p>
                    <a:p>
                      <a:pPr marL="914400" marR="0" lvl="2" indent="0" algn="l" defTabSz="914400" rtl="0" eaLnBrk="1" fontAlgn="base" latinLnBrk="0" hangingPunct="1">
                        <a:lnSpc>
                          <a:spcPct val="90000"/>
                        </a:lnSpc>
                        <a:spcBef>
                          <a:spcPct val="0"/>
                        </a:spcBef>
                        <a:spcAft>
                          <a:spcPct val="0"/>
                        </a:spcAft>
                        <a:buClrTx/>
                        <a:buSzTx/>
                        <a:buFontTx/>
                        <a:buNone/>
                        <a:tabLst>
                          <a:tab pos="1098550" algn="l"/>
                        </a:tabLst>
                      </a:pPr>
                      <a:r>
                        <a:rPr kumimoji="0" lang="tr-TR" altLang="tr-TR" sz="1200" b="1" i="0" u="none" strike="noStrike" cap="none" normalizeH="0" baseline="0" dirty="0" smtClean="0">
                          <a:ln>
                            <a:noFill/>
                          </a:ln>
                          <a:solidFill>
                            <a:schemeClr val="tx1"/>
                          </a:solidFill>
                          <a:effectLst/>
                          <a:latin typeface="Times New Roman" pitchFamily="18" charset="0"/>
                        </a:rPr>
                        <a:t>Yapılan hata =851.978 – 851.968 = 0.010 m=10 mm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136271" name="Freeform 79"/>
          <p:cNvSpPr>
            <a:spLocks/>
          </p:cNvSpPr>
          <p:nvPr/>
        </p:nvSpPr>
        <p:spPr bwMode="auto">
          <a:xfrm>
            <a:off x="5099051" y="5781676"/>
            <a:ext cx="2652713" cy="384175"/>
          </a:xfrm>
          <a:custGeom>
            <a:avLst/>
            <a:gdLst>
              <a:gd name="T0" fmla="*/ 2147483646 w 1671"/>
              <a:gd name="T1" fmla="*/ 2147483646 h 242"/>
              <a:gd name="T2" fmla="*/ 2147483646 w 1671"/>
              <a:gd name="T3" fmla="*/ 2147483646 h 242"/>
              <a:gd name="T4" fmla="*/ 2147483646 w 1671"/>
              <a:gd name="T5" fmla="*/ 2147483646 h 242"/>
              <a:gd name="T6" fmla="*/ 2147483646 w 1671"/>
              <a:gd name="T7" fmla="*/ 2147483646 h 2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71" h="242">
                <a:moveTo>
                  <a:pt x="1671" y="15"/>
                </a:moveTo>
                <a:cubicBezTo>
                  <a:pt x="1501" y="7"/>
                  <a:pt x="1332" y="0"/>
                  <a:pt x="1082" y="15"/>
                </a:cubicBezTo>
                <a:cubicBezTo>
                  <a:pt x="832" y="30"/>
                  <a:pt x="348" y="68"/>
                  <a:pt x="174" y="106"/>
                </a:cubicBezTo>
                <a:cubicBezTo>
                  <a:pt x="0" y="144"/>
                  <a:pt x="19" y="193"/>
                  <a:pt x="38" y="24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6272" name="Freeform 80"/>
          <p:cNvSpPr>
            <a:spLocks/>
          </p:cNvSpPr>
          <p:nvPr/>
        </p:nvSpPr>
        <p:spPr bwMode="auto">
          <a:xfrm>
            <a:off x="5483226" y="5949951"/>
            <a:ext cx="3649663" cy="671513"/>
          </a:xfrm>
          <a:custGeom>
            <a:avLst/>
            <a:gdLst>
              <a:gd name="T0" fmla="*/ 2147483646 w 2299"/>
              <a:gd name="T1" fmla="*/ 0 h 423"/>
              <a:gd name="T2" fmla="*/ 2147483646 w 2299"/>
              <a:gd name="T3" fmla="*/ 2147483646 h 423"/>
              <a:gd name="T4" fmla="*/ 2147483646 w 2299"/>
              <a:gd name="T5" fmla="*/ 2147483646 h 423"/>
              <a:gd name="T6" fmla="*/ 2147483646 w 2299"/>
              <a:gd name="T7" fmla="*/ 2147483646 h 423"/>
              <a:gd name="T8" fmla="*/ 2147483646 w 2299"/>
              <a:gd name="T9" fmla="*/ 2147483646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9" h="423">
                <a:moveTo>
                  <a:pt x="2200" y="0"/>
                </a:moveTo>
                <a:cubicBezTo>
                  <a:pt x="2249" y="83"/>
                  <a:pt x="2299" y="166"/>
                  <a:pt x="2110" y="226"/>
                </a:cubicBezTo>
                <a:cubicBezTo>
                  <a:pt x="1921" y="286"/>
                  <a:pt x="1391" y="332"/>
                  <a:pt x="1066" y="362"/>
                </a:cubicBezTo>
                <a:cubicBezTo>
                  <a:pt x="741" y="392"/>
                  <a:pt x="318" y="423"/>
                  <a:pt x="159" y="408"/>
                </a:cubicBezTo>
                <a:cubicBezTo>
                  <a:pt x="0" y="393"/>
                  <a:pt x="57" y="332"/>
                  <a:pt x="114" y="27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 name="Rectangle 73"/>
          <p:cNvSpPr>
            <a:spLocks noChangeArrowheads="1"/>
          </p:cNvSpPr>
          <p:nvPr/>
        </p:nvSpPr>
        <p:spPr bwMode="auto">
          <a:xfrm>
            <a:off x="3530977" y="609544"/>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Tree>
    <p:extLst>
      <p:ext uri="{BB962C8B-B14F-4D97-AF65-F5344CB8AC3E}">
        <p14:creationId xmlns:p14="http://schemas.microsoft.com/office/powerpoint/2010/main" val="3713721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36271"/>
                                        </p:tgtEl>
                                        <p:attrNameLst>
                                          <p:attrName>style.visibility</p:attrName>
                                        </p:attrNameLst>
                                      </p:cBhvr>
                                      <p:to>
                                        <p:strVal val="visible"/>
                                      </p:to>
                                    </p:set>
                                    <p:animEffect transition="in" filter="wipe(right)">
                                      <p:cBhvr>
                                        <p:cTn id="7" dur="1000"/>
                                        <p:tgtEl>
                                          <p:spTgt spid="136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6272"/>
                                        </p:tgtEl>
                                        <p:attrNameLst>
                                          <p:attrName>style.visibility</p:attrName>
                                        </p:attrNameLst>
                                      </p:cBhvr>
                                      <p:to>
                                        <p:strVal val="visible"/>
                                      </p:to>
                                    </p:set>
                                    <p:animEffect transition="in" filter="wipe(right)">
                                      <p:cBhvr>
                                        <p:cTn id="12" dur="1000"/>
                                        <p:tgtEl>
                                          <p:spTgt spid="136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Group 2"/>
          <p:cNvGraphicFramePr>
            <a:graphicFrameLocks noGrp="1"/>
          </p:cNvGraphicFramePr>
          <p:nvPr/>
        </p:nvGraphicFramePr>
        <p:xfrm>
          <a:off x="2063751" y="1125538"/>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851.61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850.882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853.333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851.01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851.88</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852.466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854.052</a:t>
                      </a: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851.93</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853.494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852.16</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852.04</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851.978</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l" defTabSz="914400" rtl="0" eaLnBrk="1" fontAlgn="base" latinLnBrk="0" hangingPunct="1">
                        <a:lnSpc>
                          <a:spcPct val="90000"/>
                        </a:lnSpc>
                        <a:spcBef>
                          <a:spcPct val="0"/>
                        </a:spcBef>
                        <a:spcAft>
                          <a:spcPct val="0"/>
                        </a:spcAft>
                        <a:buClrTx/>
                        <a:buSzTx/>
                        <a:buFontTx/>
                        <a:buNone/>
                        <a:tabLst>
                          <a:tab pos="1098550" algn="l"/>
                        </a:tabLst>
                      </a:pPr>
                      <a:r>
                        <a:rPr kumimoji="0" lang="tr-TR" altLang="tr-TR" sz="1200" b="1" i="0" u="none" strike="noStrike" cap="none" normalizeH="0" baseline="0" smtClean="0">
                          <a:ln>
                            <a:noFill/>
                          </a:ln>
                          <a:solidFill>
                            <a:schemeClr val="tx1"/>
                          </a:solidFill>
                          <a:effectLst/>
                          <a:latin typeface="Times New Roman" pitchFamily="18" charset="0"/>
                        </a:rPr>
                        <a:t>    Yapılan hata =851.978 – 851.968 = 0.010 m=10 mm</a:t>
                      </a:r>
                    </a:p>
                    <a:p>
                      <a:pPr marL="914400" marR="0" lvl="2" indent="0" algn="l" defTabSz="914400" rtl="0" eaLnBrk="1" fontAlgn="base" latinLnBrk="0" hangingPunct="1">
                        <a:lnSpc>
                          <a:spcPct val="90000"/>
                        </a:lnSpc>
                        <a:spcBef>
                          <a:spcPct val="0"/>
                        </a:spcBef>
                        <a:spcAft>
                          <a:spcPct val="0"/>
                        </a:spcAft>
                        <a:buClrTx/>
                        <a:buSzTx/>
                        <a:buFontTx/>
                        <a:buNone/>
                        <a:tabLst>
                          <a:tab pos="1098550" algn="l"/>
                        </a:tabLst>
                      </a:pPr>
                      <a:r>
                        <a:rPr kumimoji="0" lang="tr-TR" altLang="tr-TR" sz="1200" b="1" i="0" u="none" strike="noStrike" cap="none" normalizeH="0" baseline="0" smtClean="0">
                          <a:ln>
                            <a:noFill/>
                          </a:ln>
                          <a:solidFill>
                            <a:schemeClr val="tx1"/>
                          </a:solidFill>
                          <a:effectLst/>
                          <a:latin typeface="Times New Roman" pitchFamily="18" charset="0"/>
                        </a:rPr>
                        <a:t>İzin verilen hata sınırı= 9</a:t>
                      </a:r>
                      <a:r>
                        <a:rPr kumimoji="0" lang="tr-TR" altLang="tr-TR" sz="1200" b="1" i="0" u="none" strike="noStrike" cap="none" normalizeH="0" baseline="0" smtClean="0">
                          <a:ln>
                            <a:noFill/>
                          </a:ln>
                          <a:solidFill>
                            <a:schemeClr val="tx1"/>
                          </a:solidFill>
                          <a:effectLst/>
                          <a:latin typeface="Times New Roman" pitchFamily="18" charset="0"/>
                          <a:cs typeface="Times New Roman" pitchFamily="18" charset="0"/>
                        </a:rPr>
                        <a:t>√n =9√2.5=14.2 mm</a:t>
                      </a:r>
                    </a:p>
                    <a:p>
                      <a:pPr marL="914400" marR="0" lvl="2" indent="0" algn="l" defTabSz="914400" rtl="0" eaLnBrk="1" fontAlgn="base" latinLnBrk="0" hangingPunct="1">
                        <a:lnSpc>
                          <a:spcPct val="90000"/>
                        </a:lnSpc>
                        <a:spcBef>
                          <a:spcPct val="0"/>
                        </a:spcBef>
                        <a:spcAft>
                          <a:spcPct val="0"/>
                        </a:spcAft>
                        <a:buClrTx/>
                        <a:buSzTx/>
                        <a:buFontTx/>
                        <a:buNone/>
                        <a:tabLst>
                          <a:tab pos="1098550" algn="l"/>
                        </a:tabLst>
                      </a:pPr>
                      <a:r>
                        <a:rPr kumimoji="0" lang="tr-TR" altLang="tr-TR" sz="1200" b="1" i="0" u="none" strike="noStrike" cap="none" normalizeH="0" baseline="0" smtClean="0">
                          <a:ln>
                            <a:noFill/>
                          </a:ln>
                          <a:solidFill>
                            <a:schemeClr val="tx1"/>
                          </a:solidFill>
                          <a:effectLst/>
                          <a:latin typeface="Times New Roman" pitchFamily="18" charset="0"/>
                          <a:cs typeface="Times New Roman" pitchFamily="18" charset="0"/>
                        </a:rPr>
                        <a:t>                                                                                   </a:t>
                      </a:r>
                      <a:r>
                        <a:rPr kumimoji="0" lang="tr-TR" altLang="tr-TR" sz="1200" b="1" i="0" u="none" strike="noStrike" cap="none" normalizeH="0" baseline="0" smtClean="0">
                          <a:ln>
                            <a:noFill/>
                          </a:ln>
                          <a:solidFill>
                            <a:srgbClr val="FF0000"/>
                          </a:solidFill>
                          <a:effectLst/>
                          <a:latin typeface="Times New Roman" pitchFamily="18" charset="0"/>
                          <a:cs typeface="Times New Roman" pitchFamily="18" charset="0"/>
                        </a:rPr>
                        <a:t>14.2 mm&gt;10 mm işlem geçerlidir.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4" name="Rectangle 73"/>
          <p:cNvSpPr>
            <a:spLocks noChangeArrowheads="1"/>
          </p:cNvSpPr>
          <p:nvPr/>
        </p:nvSpPr>
        <p:spPr bwMode="auto">
          <a:xfrm>
            <a:off x="3547602" y="576003"/>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Tree>
    <p:extLst>
      <p:ext uri="{BB962C8B-B14F-4D97-AF65-F5344CB8AC3E}">
        <p14:creationId xmlns:p14="http://schemas.microsoft.com/office/powerpoint/2010/main" val="1644704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Group 2"/>
          <p:cNvGraphicFramePr>
            <a:graphicFrameLocks noGrp="1"/>
          </p:cNvGraphicFramePr>
          <p:nvPr/>
        </p:nvGraphicFramePr>
        <p:xfrm>
          <a:off x="2063751" y="1125538"/>
          <a:ext cx="7777163" cy="5556307"/>
        </p:xfrm>
        <a:graphic>
          <a:graphicData uri="http://schemas.openxmlformats.org/drawingml/2006/table">
            <a:tbl>
              <a:tblPr/>
              <a:tblGrid>
                <a:gridCol w="896938">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gridCol w="898525">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379538">
                  <a:extLst>
                    <a:ext uri="{9D8B030D-6E8A-4147-A177-3AD203B41FA5}">
                      <a16:colId xmlns:a16="http://schemas.microsoft.com/office/drawing/2014/main" val="20007"/>
                    </a:ext>
                  </a:extLst>
                </a:gridCol>
              </a:tblGrid>
              <a:tr h="283432">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Alet Durağı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Mira Okumaları</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Yükseklikler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Not</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5453">
                <a:tc vMerge="1">
                  <a:txBody>
                    <a:bodyPr/>
                    <a:lstStyle/>
                    <a:p>
                      <a:endParaRPr lang="tr-TR"/>
                    </a:p>
                  </a:txBody>
                  <a:tcPr/>
                </a:tc>
                <a:tc vMerge="1">
                  <a:txBody>
                    <a:bodyPr/>
                    <a:lstStyle/>
                    <a:p>
                      <a:endParaRPr lang="tr-TR"/>
                    </a:p>
                  </a:txBody>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Ara</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İleri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Gözleme Ekseni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Noktalar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val="10001"/>
                  </a:ext>
                </a:extLst>
              </a:tr>
              <a:tr h="1051517">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0+09</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0+14</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0+38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1.875</a:t>
                      </a: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0.72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0.252</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851.875</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850.42</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850.30</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851.16</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851.623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0+00 noktası</a:t>
                      </a:r>
                    </a:p>
                    <a:p>
                      <a:pPr marL="0" marR="0" lvl="0" indent="0" algn="just"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850.000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0+71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1.213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1.23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1.954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852.836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851.61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850.882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III</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1+15</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1+36</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2.451</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2.32</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0.867</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853.333</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851.01</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851.88</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852.466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474">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1+92</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1.586</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2.082</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854.052</a:t>
                      </a: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851.93</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90000"/>
                        </a:lnSpc>
                        <a:spcBef>
                          <a:spcPct val="20000"/>
                        </a:spcBef>
                        <a:spcAft>
                          <a:spcPct val="0"/>
                        </a:spcAft>
                        <a:buClrTx/>
                        <a:buSzPct val="85000"/>
                        <a:buFontTx/>
                        <a:buNone/>
                        <a:tabLst/>
                      </a:pP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9495">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V</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2+18</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2+41</a:t>
                      </a:r>
                    </a:p>
                    <a:p>
                      <a:pPr marL="0" marR="0" lvl="0" indent="0" algn="ct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1.524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1.33</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1.45</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1.516</a:t>
                      </a:r>
                      <a:endParaRPr kumimoji="0" lang="tr-TR" altLang="tr-TR" sz="1400" b="1"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853.494</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tr-TR" altLang="tr-TR" sz="1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852.16</a:t>
                      </a:r>
                      <a:endPar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852.04</a:t>
                      </a:r>
                    </a:p>
                    <a:p>
                      <a:pPr marL="0" marR="0" lvl="0" indent="0" algn="r" defTabSz="914400" rtl="0" eaLnBrk="0" fontAlgn="base" latinLnBrk="0" hangingPunct="0">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cs typeface="Times New Roman" pitchFamily="18" charset="0"/>
                        </a:rPr>
                        <a:t>851.978</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2+50 noktasının yüksekliği 851.968 m dir.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190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Toplam</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lvl1pPr algn="l">
                        <a:spcBef>
                          <a:spcPct val="20000"/>
                        </a:spcBef>
                        <a:buSzPct val="85000"/>
                        <a:tabLst>
                          <a:tab pos="1098550" algn="l"/>
                        </a:tabLst>
                        <a:defRPr sz="2800">
                          <a:solidFill>
                            <a:schemeClr val="tx1"/>
                          </a:solidFill>
                          <a:latin typeface="Times New Roman" pitchFamily="18" charset="0"/>
                        </a:defRPr>
                      </a:lvl1pPr>
                      <a:lvl2pPr algn="l">
                        <a:spcBef>
                          <a:spcPct val="20000"/>
                        </a:spcBef>
                        <a:buClr>
                          <a:schemeClr val="bg2"/>
                        </a:buClr>
                        <a:buSzPct val="70000"/>
                        <a:buFont typeface="Wingdings" pitchFamily="2" charset="2"/>
                        <a:tabLst>
                          <a:tab pos="1098550" algn="l"/>
                        </a:tabLst>
                        <a:defRPr sz="2400">
                          <a:solidFill>
                            <a:schemeClr val="tx1"/>
                          </a:solidFill>
                          <a:latin typeface="Times New Roman" pitchFamily="18" charset="0"/>
                        </a:defRPr>
                      </a:lvl2pPr>
                      <a:lvl3pPr algn="l">
                        <a:spcBef>
                          <a:spcPct val="20000"/>
                        </a:spcBef>
                        <a:buSzPct val="70000"/>
                        <a:buFont typeface="Wingdings" pitchFamily="2" charset="2"/>
                        <a:tabLst>
                          <a:tab pos="1098550" algn="l"/>
                        </a:tabLst>
                        <a:defRPr sz="2000">
                          <a:solidFill>
                            <a:schemeClr val="tx1"/>
                          </a:solidFill>
                          <a:latin typeface="Times New Roman" pitchFamily="18" charset="0"/>
                        </a:defRPr>
                      </a:lvl3pPr>
                      <a:lvl4pPr algn="l">
                        <a:spcBef>
                          <a:spcPct val="20000"/>
                        </a:spcBef>
                        <a:buSzPct val="70000"/>
                        <a:buFont typeface="Wingdings" pitchFamily="2" charset="2"/>
                        <a:tabLst>
                          <a:tab pos="1098550" algn="l"/>
                        </a:tabLst>
                        <a:defRPr>
                          <a:solidFill>
                            <a:schemeClr val="tx1"/>
                          </a:solidFill>
                          <a:latin typeface="Times New Roman" pitchFamily="18" charset="0"/>
                        </a:defRPr>
                      </a:lvl4pPr>
                      <a:lvl5pPr algn="l">
                        <a:spcBef>
                          <a:spcPct val="20000"/>
                        </a:spcBef>
                        <a:tabLst>
                          <a:tab pos="1098550" algn="l"/>
                        </a:tabLst>
                        <a:defRPr>
                          <a:solidFill>
                            <a:schemeClr val="tx1"/>
                          </a:solidFill>
                          <a:latin typeface="Times New Roman" pitchFamily="18" charset="0"/>
                        </a:defRPr>
                      </a:lvl5pPr>
                      <a:lvl6pPr fontAlgn="base">
                        <a:spcBef>
                          <a:spcPct val="20000"/>
                        </a:spcBef>
                        <a:spcAft>
                          <a:spcPct val="0"/>
                        </a:spcAft>
                        <a:tabLst>
                          <a:tab pos="1098550" algn="l"/>
                        </a:tabLst>
                        <a:defRPr>
                          <a:solidFill>
                            <a:schemeClr val="tx1"/>
                          </a:solidFill>
                          <a:latin typeface="Times New Roman" pitchFamily="18" charset="0"/>
                        </a:defRPr>
                      </a:lvl6pPr>
                      <a:lvl7pPr fontAlgn="base">
                        <a:spcBef>
                          <a:spcPct val="20000"/>
                        </a:spcBef>
                        <a:spcAft>
                          <a:spcPct val="0"/>
                        </a:spcAft>
                        <a:tabLst>
                          <a:tab pos="1098550" algn="l"/>
                        </a:tabLst>
                        <a:defRPr>
                          <a:solidFill>
                            <a:schemeClr val="tx1"/>
                          </a:solidFill>
                          <a:latin typeface="Times New Roman" pitchFamily="18" charset="0"/>
                        </a:defRPr>
                      </a:lvl7pPr>
                      <a:lvl8pPr fontAlgn="base">
                        <a:spcBef>
                          <a:spcPct val="20000"/>
                        </a:spcBef>
                        <a:spcAft>
                          <a:spcPct val="0"/>
                        </a:spcAft>
                        <a:tabLst>
                          <a:tab pos="1098550" algn="l"/>
                        </a:tabLst>
                        <a:defRPr>
                          <a:solidFill>
                            <a:schemeClr val="tx1"/>
                          </a:solidFill>
                          <a:latin typeface="Times New Roman" pitchFamily="18" charset="0"/>
                        </a:defRPr>
                      </a:lvl8pPr>
                      <a:lvl9pPr fontAlgn="base">
                        <a:spcBef>
                          <a:spcPct val="20000"/>
                        </a:spcBef>
                        <a:spcAft>
                          <a:spcPct val="0"/>
                        </a:spcAft>
                        <a:tabLst>
                          <a:tab pos="1098550" algn="l"/>
                        </a:tabLst>
                        <a:defRPr>
                          <a:solidFill>
                            <a:schemeClr val="tx1"/>
                          </a:solidFill>
                          <a:latin typeface="Times New Roman" pitchFamily="18" charset="0"/>
                        </a:defRPr>
                      </a:lvl9pPr>
                    </a:lstStyle>
                    <a:p>
                      <a:pPr marL="914400" marR="0" lvl="2" indent="0" algn="l" defTabSz="914400" rtl="0" eaLnBrk="1" fontAlgn="base" latinLnBrk="0" hangingPunct="1">
                        <a:lnSpc>
                          <a:spcPct val="90000"/>
                        </a:lnSpc>
                        <a:spcBef>
                          <a:spcPct val="0"/>
                        </a:spcBef>
                        <a:spcAft>
                          <a:spcPct val="0"/>
                        </a:spcAft>
                        <a:buClrTx/>
                        <a:buSzTx/>
                        <a:buFontTx/>
                        <a:buNone/>
                        <a:tabLst>
                          <a:tab pos="1098550" algn="l"/>
                        </a:tabLst>
                      </a:pPr>
                      <a:r>
                        <a:rPr kumimoji="0" lang="tr-TR" altLang="tr-TR" sz="1200" b="1" i="0" u="none" strike="noStrike" cap="none" normalizeH="0" baseline="0" smtClean="0">
                          <a:ln>
                            <a:noFill/>
                          </a:ln>
                          <a:solidFill>
                            <a:schemeClr val="tx1"/>
                          </a:solidFill>
                          <a:effectLst/>
                          <a:latin typeface="Times New Roman" pitchFamily="18" charset="0"/>
                        </a:rPr>
                        <a:t>    Yapılan 10 mm  hata dağıtılır.</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
        <p:nvSpPr>
          <p:cNvPr id="138314" name="Text Box 74"/>
          <p:cNvSpPr txBox="1">
            <a:spLocks noChangeArrowheads="1"/>
          </p:cNvSpPr>
          <p:nvPr/>
        </p:nvSpPr>
        <p:spPr bwMode="auto">
          <a:xfrm>
            <a:off x="4498976" y="2047876"/>
            <a:ext cx="1698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solidFill>
                  <a:srgbClr val="FF0000"/>
                </a:solidFill>
              </a:rPr>
              <a:t>-1</a:t>
            </a:r>
          </a:p>
        </p:txBody>
      </p:sp>
      <p:sp>
        <p:nvSpPr>
          <p:cNvPr id="138315" name="Text Box 75"/>
          <p:cNvSpPr txBox="1">
            <a:spLocks noChangeArrowheads="1"/>
          </p:cNvSpPr>
          <p:nvPr/>
        </p:nvSpPr>
        <p:spPr bwMode="auto">
          <a:xfrm>
            <a:off x="6202363" y="2446339"/>
            <a:ext cx="2196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solidFill>
                  <a:srgbClr val="FF0000"/>
                </a:solidFill>
              </a:rPr>
              <a:t>+1</a:t>
            </a:r>
          </a:p>
        </p:txBody>
      </p:sp>
      <p:sp>
        <p:nvSpPr>
          <p:cNvPr id="138316" name="Text Box 76"/>
          <p:cNvSpPr txBox="1">
            <a:spLocks noChangeArrowheads="1"/>
          </p:cNvSpPr>
          <p:nvPr/>
        </p:nvSpPr>
        <p:spPr bwMode="auto">
          <a:xfrm>
            <a:off x="4511676" y="3113089"/>
            <a:ext cx="1698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solidFill>
                  <a:srgbClr val="FF0000"/>
                </a:solidFill>
              </a:rPr>
              <a:t>-1</a:t>
            </a:r>
          </a:p>
        </p:txBody>
      </p:sp>
      <p:sp>
        <p:nvSpPr>
          <p:cNvPr id="138317" name="Text Box 77"/>
          <p:cNvSpPr txBox="1">
            <a:spLocks noChangeArrowheads="1"/>
          </p:cNvSpPr>
          <p:nvPr/>
        </p:nvSpPr>
        <p:spPr bwMode="auto">
          <a:xfrm>
            <a:off x="4511676" y="3760789"/>
            <a:ext cx="1698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solidFill>
                  <a:srgbClr val="FF0000"/>
                </a:solidFill>
              </a:rPr>
              <a:t>-1</a:t>
            </a:r>
          </a:p>
        </p:txBody>
      </p:sp>
      <p:sp>
        <p:nvSpPr>
          <p:cNvPr id="138318" name="Text Box 78"/>
          <p:cNvSpPr txBox="1">
            <a:spLocks noChangeArrowheads="1"/>
          </p:cNvSpPr>
          <p:nvPr/>
        </p:nvSpPr>
        <p:spPr bwMode="auto">
          <a:xfrm>
            <a:off x="4511676" y="4624389"/>
            <a:ext cx="1698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solidFill>
                  <a:srgbClr val="FF0000"/>
                </a:solidFill>
              </a:rPr>
              <a:t>-1</a:t>
            </a:r>
          </a:p>
        </p:txBody>
      </p:sp>
      <p:sp>
        <p:nvSpPr>
          <p:cNvPr id="138319" name="Text Box 79"/>
          <p:cNvSpPr txBox="1">
            <a:spLocks noChangeArrowheads="1"/>
          </p:cNvSpPr>
          <p:nvPr/>
        </p:nvSpPr>
        <p:spPr bwMode="auto">
          <a:xfrm>
            <a:off x="4511676" y="5307014"/>
            <a:ext cx="1698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solidFill>
                  <a:srgbClr val="FF0000"/>
                </a:solidFill>
              </a:rPr>
              <a:t>-1</a:t>
            </a:r>
          </a:p>
        </p:txBody>
      </p:sp>
      <p:sp>
        <p:nvSpPr>
          <p:cNvPr id="138320" name="Text Box 80"/>
          <p:cNvSpPr txBox="1">
            <a:spLocks noChangeArrowheads="1"/>
          </p:cNvSpPr>
          <p:nvPr/>
        </p:nvSpPr>
        <p:spPr bwMode="auto">
          <a:xfrm>
            <a:off x="6167438" y="3151189"/>
            <a:ext cx="2196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solidFill>
                  <a:srgbClr val="FF0000"/>
                </a:solidFill>
              </a:rPr>
              <a:t>+1</a:t>
            </a:r>
          </a:p>
        </p:txBody>
      </p:sp>
      <p:sp>
        <p:nvSpPr>
          <p:cNvPr id="138321" name="Text Box 81"/>
          <p:cNvSpPr txBox="1">
            <a:spLocks noChangeArrowheads="1"/>
          </p:cNvSpPr>
          <p:nvPr/>
        </p:nvSpPr>
        <p:spPr bwMode="auto">
          <a:xfrm>
            <a:off x="6167438" y="4035426"/>
            <a:ext cx="2196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solidFill>
                  <a:srgbClr val="FF0000"/>
                </a:solidFill>
              </a:rPr>
              <a:t>+1</a:t>
            </a:r>
          </a:p>
        </p:txBody>
      </p:sp>
      <p:sp>
        <p:nvSpPr>
          <p:cNvPr id="138322" name="Text Box 82"/>
          <p:cNvSpPr txBox="1">
            <a:spLocks noChangeArrowheads="1"/>
          </p:cNvSpPr>
          <p:nvPr/>
        </p:nvSpPr>
        <p:spPr bwMode="auto">
          <a:xfrm>
            <a:off x="6167438" y="4697414"/>
            <a:ext cx="2196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solidFill>
                  <a:srgbClr val="FF0000"/>
                </a:solidFill>
              </a:rPr>
              <a:t>+1</a:t>
            </a:r>
          </a:p>
        </p:txBody>
      </p:sp>
      <p:sp>
        <p:nvSpPr>
          <p:cNvPr id="138323" name="Text Box 83"/>
          <p:cNvSpPr txBox="1">
            <a:spLocks noChangeArrowheads="1"/>
          </p:cNvSpPr>
          <p:nvPr/>
        </p:nvSpPr>
        <p:spPr bwMode="auto">
          <a:xfrm>
            <a:off x="6167438" y="5561014"/>
            <a:ext cx="2196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tr-TR" altLang="tr-TR" sz="1600" b="1">
                <a:solidFill>
                  <a:srgbClr val="FF0000"/>
                </a:solidFill>
              </a:rPr>
              <a:t>+1</a:t>
            </a:r>
          </a:p>
        </p:txBody>
      </p:sp>
      <p:sp>
        <p:nvSpPr>
          <p:cNvPr id="14" name="Rectangle 73"/>
          <p:cNvSpPr>
            <a:spLocks noChangeArrowheads="1"/>
          </p:cNvSpPr>
          <p:nvPr/>
        </p:nvSpPr>
        <p:spPr bwMode="auto">
          <a:xfrm>
            <a:off x="3530977" y="577851"/>
            <a:ext cx="462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BOYUNA PROFİL NİVELMANI</a:t>
            </a:r>
          </a:p>
        </p:txBody>
      </p:sp>
    </p:spTree>
    <p:extLst>
      <p:ext uri="{BB962C8B-B14F-4D97-AF65-F5344CB8AC3E}">
        <p14:creationId xmlns:p14="http://schemas.microsoft.com/office/powerpoint/2010/main" val="367036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8314"/>
                                        </p:tgtEl>
                                        <p:attrNameLst>
                                          <p:attrName>style.visibility</p:attrName>
                                        </p:attrNameLst>
                                      </p:cBhvr>
                                      <p:to>
                                        <p:strVal val="visible"/>
                                      </p:to>
                                    </p:set>
                                    <p:anim calcmode="lin" valueType="num">
                                      <p:cBhvr additive="base">
                                        <p:cTn id="7" dur="1000" fill="hold"/>
                                        <p:tgtEl>
                                          <p:spTgt spid="138314"/>
                                        </p:tgtEl>
                                        <p:attrNameLst>
                                          <p:attrName>ppt_x</p:attrName>
                                        </p:attrNameLst>
                                      </p:cBhvr>
                                      <p:tavLst>
                                        <p:tav tm="0">
                                          <p:val>
                                            <p:strVal val="#ppt_x"/>
                                          </p:val>
                                        </p:tav>
                                        <p:tav tm="100000">
                                          <p:val>
                                            <p:strVal val="#ppt_x"/>
                                          </p:val>
                                        </p:tav>
                                      </p:tavLst>
                                    </p:anim>
                                    <p:anim calcmode="lin" valueType="num">
                                      <p:cBhvr additive="base">
                                        <p:cTn id="8" dur="1000" fill="hold"/>
                                        <p:tgtEl>
                                          <p:spTgt spid="13831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8316"/>
                                        </p:tgtEl>
                                        <p:attrNameLst>
                                          <p:attrName>style.visibility</p:attrName>
                                        </p:attrNameLst>
                                      </p:cBhvr>
                                      <p:to>
                                        <p:strVal val="visible"/>
                                      </p:to>
                                    </p:set>
                                    <p:anim calcmode="lin" valueType="num">
                                      <p:cBhvr additive="base">
                                        <p:cTn id="11" dur="1000" fill="hold"/>
                                        <p:tgtEl>
                                          <p:spTgt spid="138316"/>
                                        </p:tgtEl>
                                        <p:attrNameLst>
                                          <p:attrName>ppt_x</p:attrName>
                                        </p:attrNameLst>
                                      </p:cBhvr>
                                      <p:tavLst>
                                        <p:tav tm="0">
                                          <p:val>
                                            <p:strVal val="#ppt_x"/>
                                          </p:val>
                                        </p:tav>
                                        <p:tav tm="100000">
                                          <p:val>
                                            <p:strVal val="#ppt_x"/>
                                          </p:val>
                                        </p:tav>
                                      </p:tavLst>
                                    </p:anim>
                                    <p:anim calcmode="lin" valueType="num">
                                      <p:cBhvr additive="base">
                                        <p:cTn id="12" dur="1000" fill="hold"/>
                                        <p:tgtEl>
                                          <p:spTgt spid="13831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8317"/>
                                        </p:tgtEl>
                                        <p:attrNameLst>
                                          <p:attrName>style.visibility</p:attrName>
                                        </p:attrNameLst>
                                      </p:cBhvr>
                                      <p:to>
                                        <p:strVal val="visible"/>
                                      </p:to>
                                    </p:set>
                                    <p:anim calcmode="lin" valueType="num">
                                      <p:cBhvr additive="base">
                                        <p:cTn id="15" dur="1000" fill="hold"/>
                                        <p:tgtEl>
                                          <p:spTgt spid="138317"/>
                                        </p:tgtEl>
                                        <p:attrNameLst>
                                          <p:attrName>ppt_x</p:attrName>
                                        </p:attrNameLst>
                                      </p:cBhvr>
                                      <p:tavLst>
                                        <p:tav tm="0">
                                          <p:val>
                                            <p:strVal val="#ppt_x"/>
                                          </p:val>
                                        </p:tav>
                                        <p:tav tm="100000">
                                          <p:val>
                                            <p:strVal val="#ppt_x"/>
                                          </p:val>
                                        </p:tav>
                                      </p:tavLst>
                                    </p:anim>
                                    <p:anim calcmode="lin" valueType="num">
                                      <p:cBhvr additive="base">
                                        <p:cTn id="16" dur="1000" fill="hold"/>
                                        <p:tgtEl>
                                          <p:spTgt spid="1383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38318"/>
                                        </p:tgtEl>
                                        <p:attrNameLst>
                                          <p:attrName>style.visibility</p:attrName>
                                        </p:attrNameLst>
                                      </p:cBhvr>
                                      <p:to>
                                        <p:strVal val="visible"/>
                                      </p:to>
                                    </p:set>
                                    <p:anim calcmode="lin" valueType="num">
                                      <p:cBhvr additive="base">
                                        <p:cTn id="19" dur="1000" fill="hold"/>
                                        <p:tgtEl>
                                          <p:spTgt spid="138318"/>
                                        </p:tgtEl>
                                        <p:attrNameLst>
                                          <p:attrName>ppt_x</p:attrName>
                                        </p:attrNameLst>
                                      </p:cBhvr>
                                      <p:tavLst>
                                        <p:tav tm="0">
                                          <p:val>
                                            <p:strVal val="#ppt_x"/>
                                          </p:val>
                                        </p:tav>
                                        <p:tav tm="100000">
                                          <p:val>
                                            <p:strVal val="#ppt_x"/>
                                          </p:val>
                                        </p:tav>
                                      </p:tavLst>
                                    </p:anim>
                                    <p:anim calcmode="lin" valueType="num">
                                      <p:cBhvr additive="base">
                                        <p:cTn id="20" dur="1000" fill="hold"/>
                                        <p:tgtEl>
                                          <p:spTgt spid="13831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38319"/>
                                        </p:tgtEl>
                                        <p:attrNameLst>
                                          <p:attrName>style.visibility</p:attrName>
                                        </p:attrNameLst>
                                      </p:cBhvr>
                                      <p:to>
                                        <p:strVal val="visible"/>
                                      </p:to>
                                    </p:set>
                                    <p:anim calcmode="lin" valueType="num">
                                      <p:cBhvr additive="base">
                                        <p:cTn id="23" dur="1000" fill="hold"/>
                                        <p:tgtEl>
                                          <p:spTgt spid="138319"/>
                                        </p:tgtEl>
                                        <p:attrNameLst>
                                          <p:attrName>ppt_x</p:attrName>
                                        </p:attrNameLst>
                                      </p:cBhvr>
                                      <p:tavLst>
                                        <p:tav tm="0">
                                          <p:val>
                                            <p:strVal val="#ppt_x"/>
                                          </p:val>
                                        </p:tav>
                                        <p:tav tm="100000">
                                          <p:val>
                                            <p:strVal val="#ppt_x"/>
                                          </p:val>
                                        </p:tav>
                                      </p:tavLst>
                                    </p:anim>
                                    <p:anim calcmode="lin" valueType="num">
                                      <p:cBhvr additive="base">
                                        <p:cTn id="24" dur="1000" fill="hold"/>
                                        <p:tgtEl>
                                          <p:spTgt spid="138319"/>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8323"/>
                                        </p:tgtEl>
                                        <p:attrNameLst>
                                          <p:attrName>style.visibility</p:attrName>
                                        </p:attrNameLst>
                                      </p:cBhvr>
                                      <p:to>
                                        <p:strVal val="visible"/>
                                      </p:to>
                                    </p:set>
                                    <p:anim calcmode="lin" valueType="num">
                                      <p:cBhvr additive="base">
                                        <p:cTn id="27" dur="1000" fill="hold"/>
                                        <p:tgtEl>
                                          <p:spTgt spid="138323"/>
                                        </p:tgtEl>
                                        <p:attrNameLst>
                                          <p:attrName>ppt_x</p:attrName>
                                        </p:attrNameLst>
                                      </p:cBhvr>
                                      <p:tavLst>
                                        <p:tav tm="0">
                                          <p:val>
                                            <p:strVal val="#ppt_x"/>
                                          </p:val>
                                        </p:tav>
                                        <p:tav tm="100000">
                                          <p:val>
                                            <p:strVal val="#ppt_x"/>
                                          </p:val>
                                        </p:tav>
                                      </p:tavLst>
                                    </p:anim>
                                    <p:anim calcmode="lin" valueType="num">
                                      <p:cBhvr additive="base">
                                        <p:cTn id="28" dur="1000" fill="hold"/>
                                        <p:tgtEl>
                                          <p:spTgt spid="13832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8322"/>
                                        </p:tgtEl>
                                        <p:attrNameLst>
                                          <p:attrName>style.visibility</p:attrName>
                                        </p:attrNameLst>
                                      </p:cBhvr>
                                      <p:to>
                                        <p:strVal val="visible"/>
                                      </p:to>
                                    </p:set>
                                    <p:anim calcmode="lin" valueType="num">
                                      <p:cBhvr additive="base">
                                        <p:cTn id="31" dur="1000" fill="hold"/>
                                        <p:tgtEl>
                                          <p:spTgt spid="138322"/>
                                        </p:tgtEl>
                                        <p:attrNameLst>
                                          <p:attrName>ppt_x</p:attrName>
                                        </p:attrNameLst>
                                      </p:cBhvr>
                                      <p:tavLst>
                                        <p:tav tm="0">
                                          <p:val>
                                            <p:strVal val="#ppt_x"/>
                                          </p:val>
                                        </p:tav>
                                        <p:tav tm="100000">
                                          <p:val>
                                            <p:strVal val="#ppt_x"/>
                                          </p:val>
                                        </p:tav>
                                      </p:tavLst>
                                    </p:anim>
                                    <p:anim calcmode="lin" valueType="num">
                                      <p:cBhvr additive="base">
                                        <p:cTn id="32" dur="1000" fill="hold"/>
                                        <p:tgtEl>
                                          <p:spTgt spid="138322"/>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38321"/>
                                        </p:tgtEl>
                                        <p:attrNameLst>
                                          <p:attrName>style.visibility</p:attrName>
                                        </p:attrNameLst>
                                      </p:cBhvr>
                                      <p:to>
                                        <p:strVal val="visible"/>
                                      </p:to>
                                    </p:set>
                                    <p:anim calcmode="lin" valueType="num">
                                      <p:cBhvr additive="base">
                                        <p:cTn id="35" dur="1000" fill="hold"/>
                                        <p:tgtEl>
                                          <p:spTgt spid="138321"/>
                                        </p:tgtEl>
                                        <p:attrNameLst>
                                          <p:attrName>ppt_x</p:attrName>
                                        </p:attrNameLst>
                                      </p:cBhvr>
                                      <p:tavLst>
                                        <p:tav tm="0">
                                          <p:val>
                                            <p:strVal val="#ppt_x"/>
                                          </p:val>
                                        </p:tav>
                                        <p:tav tm="100000">
                                          <p:val>
                                            <p:strVal val="#ppt_x"/>
                                          </p:val>
                                        </p:tav>
                                      </p:tavLst>
                                    </p:anim>
                                    <p:anim calcmode="lin" valueType="num">
                                      <p:cBhvr additive="base">
                                        <p:cTn id="36" dur="1000" fill="hold"/>
                                        <p:tgtEl>
                                          <p:spTgt spid="13832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38320"/>
                                        </p:tgtEl>
                                        <p:attrNameLst>
                                          <p:attrName>style.visibility</p:attrName>
                                        </p:attrNameLst>
                                      </p:cBhvr>
                                      <p:to>
                                        <p:strVal val="visible"/>
                                      </p:to>
                                    </p:set>
                                    <p:anim calcmode="lin" valueType="num">
                                      <p:cBhvr additive="base">
                                        <p:cTn id="39" dur="1000" fill="hold"/>
                                        <p:tgtEl>
                                          <p:spTgt spid="138320"/>
                                        </p:tgtEl>
                                        <p:attrNameLst>
                                          <p:attrName>ppt_x</p:attrName>
                                        </p:attrNameLst>
                                      </p:cBhvr>
                                      <p:tavLst>
                                        <p:tav tm="0">
                                          <p:val>
                                            <p:strVal val="#ppt_x"/>
                                          </p:val>
                                        </p:tav>
                                        <p:tav tm="100000">
                                          <p:val>
                                            <p:strVal val="#ppt_x"/>
                                          </p:val>
                                        </p:tav>
                                      </p:tavLst>
                                    </p:anim>
                                    <p:anim calcmode="lin" valueType="num">
                                      <p:cBhvr additive="base">
                                        <p:cTn id="40" dur="1000" fill="hold"/>
                                        <p:tgtEl>
                                          <p:spTgt spid="13832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38315"/>
                                        </p:tgtEl>
                                        <p:attrNameLst>
                                          <p:attrName>style.visibility</p:attrName>
                                        </p:attrNameLst>
                                      </p:cBhvr>
                                      <p:to>
                                        <p:strVal val="visible"/>
                                      </p:to>
                                    </p:set>
                                    <p:anim calcmode="lin" valueType="num">
                                      <p:cBhvr additive="base">
                                        <p:cTn id="43" dur="1000" fill="hold"/>
                                        <p:tgtEl>
                                          <p:spTgt spid="138315"/>
                                        </p:tgtEl>
                                        <p:attrNameLst>
                                          <p:attrName>ppt_x</p:attrName>
                                        </p:attrNameLst>
                                      </p:cBhvr>
                                      <p:tavLst>
                                        <p:tav tm="0">
                                          <p:val>
                                            <p:strVal val="#ppt_x"/>
                                          </p:val>
                                        </p:tav>
                                        <p:tav tm="100000">
                                          <p:val>
                                            <p:strVal val="#ppt_x"/>
                                          </p:val>
                                        </p:tav>
                                      </p:tavLst>
                                    </p:anim>
                                    <p:anim calcmode="lin" valueType="num">
                                      <p:cBhvr additive="base">
                                        <p:cTn id="44" dur="1000" fill="hold"/>
                                        <p:tgtEl>
                                          <p:spTgt spid="1383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14" grpId="0"/>
      <p:bldP spid="138315" grpId="0"/>
      <p:bldP spid="138316" grpId="0"/>
      <p:bldP spid="138317" grpId="0"/>
      <p:bldP spid="138318" grpId="0"/>
      <p:bldP spid="138319" grpId="0"/>
      <p:bldP spid="138320" grpId="0"/>
      <p:bldP spid="138321" grpId="0"/>
      <p:bldP spid="138322" grpId="0"/>
      <p:bldP spid="1383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7576"/>
            <a:ext cx="914400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416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010170" y="709006"/>
            <a:ext cx="322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4"/>
                </a:solidFill>
              </a:rPr>
              <a:t>PROFİL NİVELMANI</a:t>
            </a:r>
          </a:p>
        </p:txBody>
      </p:sp>
      <p:sp>
        <p:nvSpPr>
          <p:cNvPr id="5123" name="Text Box 3"/>
          <p:cNvSpPr txBox="1">
            <a:spLocks noChangeArrowheads="1"/>
          </p:cNvSpPr>
          <p:nvPr/>
        </p:nvSpPr>
        <p:spPr bwMode="auto">
          <a:xfrm>
            <a:off x="955964" y="1412876"/>
            <a:ext cx="1028284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dirty="0"/>
              <a:t>	Bir doğru (hat, güzergah) üzerindeki arazi noktalarının yükseklik farklarının dolayısıyla yüksekliklerinin bulunması amacıyla yapılan </a:t>
            </a:r>
            <a:r>
              <a:rPr lang="tr-TR" altLang="tr-TR" dirty="0" err="1"/>
              <a:t>nivelmana</a:t>
            </a:r>
            <a:r>
              <a:rPr lang="tr-TR" altLang="tr-TR" dirty="0"/>
              <a:t> </a:t>
            </a:r>
            <a:r>
              <a:rPr lang="tr-TR" altLang="tr-TR" b="1" dirty="0">
                <a:solidFill>
                  <a:srgbClr val="FF0000"/>
                </a:solidFill>
              </a:rPr>
              <a:t>profil </a:t>
            </a:r>
            <a:r>
              <a:rPr lang="tr-TR" altLang="tr-TR" b="1" dirty="0" err="1">
                <a:solidFill>
                  <a:srgbClr val="FF0000"/>
                </a:solidFill>
              </a:rPr>
              <a:t>nivelmanı</a:t>
            </a:r>
            <a:r>
              <a:rPr lang="tr-TR" altLang="tr-TR" dirty="0"/>
              <a:t> denir. Esas amaç, güzergah üzerindeki noktaların yüksekliklerini bulmak ve arazinin profilini çizmektir. Zira, mühendislik çalışmalarının çoğunda arazinin bir doğru boyunca kırık ve dalgalı şeklinin elde edilmesi için profilinin çıkarılması gerekmektedir. (Yol inşaatı, demiryolu, kanal güzergahı, kanalizasyon hattı </a:t>
            </a:r>
            <a:r>
              <a:rPr lang="tr-TR" altLang="tr-TR" dirty="0" err="1"/>
              <a:t>v.s</a:t>
            </a:r>
            <a:r>
              <a:rPr lang="tr-TR" altLang="tr-TR" dirty="0"/>
              <a:t>.)</a:t>
            </a:r>
          </a:p>
          <a:p>
            <a:pPr algn="just" eaLnBrk="1" hangingPunct="1"/>
            <a:r>
              <a:rPr lang="tr-TR" altLang="tr-TR" dirty="0"/>
              <a:t>	Profil </a:t>
            </a:r>
            <a:r>
              <a:rPr lang="tr-TR" altLang="tr-TR" dirty="0" err="1"/>
              <a:t>nivelmanı</a:t>
            </a:r>
            <a:r>
              <a:rPr lang="tr-TR" altLang="tr-TR" dirty="0"/>
              <a:t> </a:t>
            </a:r>
            <a:r>
              <a:rPr lang="tr-TR" altLang="tr-TR" b="1" dirty="0">
                <a:solidFill>
                  <a:srgbClr val="FF0000"/>
                </a:solidFill>
              </a:rPr>
              <a:t>boyuna</a:t>
            </a:r>
            <a:r>
              <a:rPr lang="tr-TR" altLang="tr-TR" dirty="0">
                <a:solidFill>
                  <a:srgbClr val="FF0000"/>
                </a:solidFill>
              </a:rPr>
              <a:t> </a:t>
            </a:r>
            <a:r>
              <a:rPr lang="tr-TR" altLang="tr-TR" b="1" dirty="0">
                <a:solidFill>
                  <a:srgbClr val="FF0000"/>
                </a:solidFill>
              </a:rPr>
              <a:t>profil </a:t>
            </a:r>
            <a:r>
              <a:rPr lang="tr-TR" altLang="tr-TR" b="1" dirty="0" err="1">
                <a:solidFill>
                  <a:srgbClr val="FF0000"/>
                </a:solidFill>
              </a:rPr>
              <a:t>nivelmanı</a:t>
            </a:r>
            <a:r>
              <a:rPr lang="tr-TR" altLang="tr-TR" dirty="0"/>
              <a:t> ve </a:t>
            </a:r>
            <a:r>
              <a:rPr lang="tr-TR" altLang="tr-TR" b="1" dirty="0">
                <a:solidFill>
                  <a:srgbClr val="FF0000"/>
                </a:solidFill>
              </a:rPr>
              <a:t>enine</a:t>
            </a:r>
            <a:r>
              <a:rPr lang="tr-TR" altLang="tr-TR" dirty="0">
                <a:solidFill>
                  <a:srgbClr val="FF0000"/>
                </a:solidFill>
              </a:rPr>
              <a:t> </a:t>
            </a:r>
            <a:r>
              <a:rPr lang="tr-TR" altLang="tr-TR" b="1" dirty="0">
                <a:solidFill>
                  <a:srgbClr val="FF0000"/>
                </a:solidFill>
              </a:rPr>
              <a:t>profil </a:t>
            </a:r>
            <a:r>
              <a:rPr lang="tr-TR" altLang="tr-TR" b="1" dirty="0" err="1">
                <a:solidFill>
                  <a:srgbClr val="FF0000"/>
                </a:solidFill>
              </a:rPr>
              <a:t>nivelmanı</a:t>
            </a:r>
            <a:r>
              <a:rPr lang="tr-TR" altLang="tr-TR" dirty="0"/>
              <a:t> olmak üzere 2 şekilde yapılır.</a:t>
            </a:r>
          </a:p>
          <a:p>
            <a:pPr algn="just" eaLnBrk="1" hangingPunct="1"/>
            <a:r>
              <a:rPr lang="tr-TR" altLang="tr-TR" dirty="0"/>
              <a:t>	Profil </a:t>
            </a:r>
            <a:r>
              <a:rPr lang="tr-TR" altLang="tr-TR" dirty="0" err="1"/>
              <a:t>nivelmanının</a:t>
            </a:r>
            <a:r>
              <a:rPr lang="tr-TR" altLang="tr-TR" dirty="0"/>
              <a:t> nokta </a:t>
            </a:r>
            <a:r>
              <a:rPr lang="tr-TR" altLang="tr-TR" dirty="0" err="1"/>
              <a:t>nivelmanından</a:t>
            </a:r>
            <a:r>
              <a:rPr lang="tr-TR" altLang="tr-TR" dirty="0"/>
              <a:t> farklarından birisi </a:t>
            </a:r>
            <a:r>
              <a:rPr lang="tr-TR" altLang="tr-TR" u="sng" dirty="0"/>
              <a:t>noktalar arasındaki yatay mesafelerin ölçülmesidir</a:t>
            </a:r>
            <a:r>
              <a:rPr lang="tr-TR" altLang="tr-TR" dirty="0"/>
              <a:t>. </a:t>
            </a:r>
          </a:p>
        </p:txBody>
      </p:sp>
    </p:spTree>
    <p:extLst>
      <p:ext uri="{BB962C8B-B14F-4D97-AF65-F5344CB8AC3E}">
        <p14:creationId xmlns:p14="http://schemas.microsoft.com/office/powerpoint/2010/main" val="3045899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57" name="Group 13"/>
          <p:cNvGraphicFramePr>
            <a:graphicFrameLocks noGrp="1"/>
          </p:cNvGraphicFramePr>
          <p:nvPr>
            <p:ph/>
            <p:extLst>
              <p:ext uri="{D42A27DB-BD31-4B8C-83A1-F6EECF244321}">
                <p14:modId xmlns:p14="http://schemas.microsoft.com/office/powerpoint/2010/main" val="1642400760"/>
              </p:ext>
            </p:extLst>
          </p:nvPr>
        </p:nvGraphicFramePr>
        <p:xfrm>
          <a:off x="1981200" y="798022"/>
          <a:ext cx="8075614" cy="5328142"/>
        </p:xfrm>
        <a:graphic>
          <a:graphicData uri="http://schemas.openxmlformats.org/drawingml/2006/table">
            <a:tbl>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664071">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64071">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157" name="Rectangle 18"/>
          <p:cNvSpPr>
            <a:spLocks noChangeArrowheads="1"/>
          </p:cNvSpPr>
          <p:nvPr/>
        </p:nvSpPr>
        <p:spPr bwMode="auto">
          <a:xfrm>
            <a:off x="1524001" y="19503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tr-TR" altLang="tr-TR"/>
          </a:p>
        </p:txBody>
      </p:sp>
      <p:pic>
        <p:nvPicPr>
          <p:cNvPr id="6158" name="Picture 17" descr="http://t2.gstatic.com/images?q=tbn:ANd9GcSg9NdFYvwMndrUlNYLKU8-Q8gP1O9TYW1pQHP2AYfp_Bqa7hEqLQ"/>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09246" y="890553"/>
            <a:ext cx="1741257" cy="236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Rectangle 20"/>
          <p:cNvSpPr>
            <a:spLocks noChangeArrowheads="1"/>
          </p:cNvSpPr>
          <p:nvPr/>
        </p:nvSpPr>
        <p:spPr bwMode="auto">
          <a:xfrm>
            <a:off x="10483270" y="23123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6160" name="Picture 19" descr="http://t3.gstatic.com/images?q=tbn:ANd9GcQGDKOSP7Nb9FM63zbz2mR81wsymKZcVIjJsDU3ttFEhEfST90uoQ"/>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240463" y="1013631"/>
            <a:ext cx="3402301" cy="233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Rectangle 22"/>
          <p:cNvSpPr>
            <a:spLocks noChangeArrowheads="1"/>
          </p:cNvSpPr>
          <p:nvPr/>
        </p:nvSpPr>
        <p:spPr bwMode="auto">
          <a:xfrm>
            <a:off x="10483270" y="22028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6162" name="Picture 21" descr="http://wowturkey.com/tr401/k_Sait_71_havalimani_yol_yapimi2.jpg"/>
          <p:cNvPicPr>
            <a:picLocks noChangeAspect="1" noChangeArrowheads="1"/>
          </p:cNvPicPr>
          <p:nvPr/>
        </p:nvPicPr>
        <p:blipFill>
          <a:blip r:embed="rId6" r:link="rId7">
            <a:extLst>
              <a:ext uri="{28A0092B-C50C-407E-A947-70E740481C1C}">
                <a14:useLocalDpi xmlns:a14="http://schemas.microsoft.com/office/drawing/2010/main" val="0"/>
              </a:ext>
            </a:extLst>
          </a:blip>
          <a:srcRect b="6718"/>
          <a:stretch>
            <a:fillRect/>
          </a:stretch>
        </p:blipFill>
        <p:spPr bwMode="auto">
          <a:xfrm>
            <a:off x="6240464" y="3669185"/>
            <a:ext cx="3402300" cy="237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Rectangle 24"/>
          <p:cNvSpPr>
            <a:spLocks noChangeArrowheads="1"/>
          </p:cNvSpPr>
          <p:nvPr/>
        </p:nvSpPr>
        <p:spPr bwMode="auto">
          <a:xfrm>
            <a:off x="10483270" y="22170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6164" name="Rectangle 26"/>
          <p:cNvSpPr>
            <a:spLocks noChangeArrowheads="1"/>
          </p:cNvSpPr>
          <p:nvPr/>
        </p:nvSpPr>
        <p:spPr bwMode="auto">
          <a:xfrm>
            <a:off x="10483270" y="22170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6165" name="Picture 25" descr="http://www.rjzavoral.com/images/road_construct.gif"/>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228365" y="3669185"/>
            <a:ext cx="3585642" cy="214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457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6" name="Group 16"/>
          <p:cNvGraphicFramePr>
            <a:graphicFrameLocks noGrp="1"/>
          </p:cNvGraphicFramePr>
          <p:nvPr>
            <p:ph/>
            <p:extLst>
              <p:ext uri="{D42A27DB-BD31-4B8C-83A1-F6EECF244321}">
                <p14:modId xmlns:p14="http://schemas.microsoft.com/office/powerpoint/2010/main" val="1410337444"/>
              </p:ext>
            </p:extLst>
          </p:nvPr>
        </p:nvGraphicFramePr>
        <p:xfrm>
          <a:off x="1524001" y="706583"/>
          <a:ext cx="9066414" cy="5486400"/>
        </p:xfrm>
        <a:graphic>
          <a:graphicData uri="http://schemas.openxmlformats.org/drawingml/2006/table">
            <a:tbl>
              <a:tblPr/>
              <a:tblGrid>
                <a:gridCol w="2997384">
                  <a:extLst>
                    <a:ext uri="{9D8B030D-6E8A-4147-A177-3AD203B41FA5}">
                      <a16:colId xmlns:a16="http://schemas.microsoft.com/office/drawing/2014/main" val="20000"/>
                    </a:ext>
                  </a:extLst>
                </a:gridCol>
                <a:gridCol w="2998964">
                  <a:extLst>
                    <a:ext uri="{9D8B030D-6E8A-4147-A177-3AD203B41FA5}">
                      <a16:colId xmlns:a16="http://schemas.microsoft.com/office/drawing/2014/main" val="20001"/>
                    </a:ext>
                  </a:extLst>
                </a:gridCol>
                <a:gridCol w="3070066">
                  <a:extLst>
                    <a:ext uri="{9D8B030D-6E8A-4147-A177-3AD203B41FA5}">
                      <a16:colId xmlns:a16="http://schemas.microsoft.com/office/drawing/2014/main" val="20002"/>
                    </a:ext>
                  </a:extLst>
                </a:gridCol>
              </a:tblGrid>
              <a:tr h="5486400">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180" name="Rectangle 18"/>
          <p:cNvSpPr>
            <a:spLocks noChangeArrowheads="1"/>
          </p:cNvSpPr>
          <p:nvPr/>
        </p:nvSpPr>
        <p:spPr bwMode="auto">
          <a:xfrm>
            <a:off x="10483270" y="23409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7181" name="Picture 17" descr="http://t2.gstatic.com/images?q=tbn:ANd9GcROGyR8vYGW1BZapuo4luVk7jOsRyIR_B-ZIE3EUt_5R02D4axJ"/>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55321" y="1208087"/>
            <a:ext cx="3348038"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Rectangle 20"/>
          <p:cNvSpPr>
            <a:spLocks noChangeArrowheads="1"/>
          </p:cNvSpPr>
          <p:nvPr/>
        </p:nvSpPr>
        <p:spPr bwMode="auto">
          <a:xfrm>
            <a:off x="10086395" y="19742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7183" name="Picture 19" descr="http://t0.gstatic.com/images?q=tbn:ANd9GcTY8gGOELyGu31oMuhoAF0WmtqUgl9CSgggPGKFL4-RMFDvE9IojQ"/>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78538" y="1181894"/>
            <a:ext cx="338455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Rectangle 22"/>
          <p:cNvSpPr>
            <a:spLocks noChangeArrowheads="1"/>
          </p:cNvSpPr>
          <p:nvPr/>
        </p:nvSpPr>
        <p:spPr bwMode="auto">
          <a:xfrm>
            <a:off x="10483270" y="22742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7185" name="Picture 21" descr="http://t3.gstatic.com/images?q=tbn:ANd9GcTt4s7GpAIi3LCiPAjFBor2mfJdzU3CvHsRbLfcx0opcPdGQ0vi"/>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174463" y="3721101"/>
            <a:ext cx="3455987"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723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405" name="Group 13"/>
          <p:cNvGraphicFramePr>
            <a:graphicFrameLocks noGrp="1"/>
          </p:cNvGraphicFramePr>
          <p:nvPr>
            <p:ph/>
            <p:extLst>
              <p:ext uri="{D42A27DB-BD31-4B8C-83A1-F6EECF244321}">
                <p14:modId xmlns:p14="http://schemas.microsoft.com/office/powerpoint/2010/main" val="2555530730"/>
              </p:ext>
            </p:extLst>
          </p:nvPr>
        </p:nvGraphicFramePr>
        <p:xfrm>
          <a:off x="1981200" y="748144"/>
          <a:ext cx="8143702" cy="5378020"/>
        </p:xfrm>
        <a:graphic>
          <a:graphicData uri="http://schemas.openxmlformats.org/drawingml/2006/table">
            <a:tbl>
              <a:tblPr/>
              <a:tblGrid>
                <a:gridCol w="4071851">
                  <a:extLst>
                    <a:ext uri="{9D8B030D-6E8A-4147-A177-3AD203B41FA5}">
                      <a16:colId xmlns:a16="http://schemas.microsoft.com/office/drawing/2014/main" val="20000"/>
                    </a:ext>
                  </a:extLst>
                </a:gridCol>
                <a:gridCol w="4071851">
                  <a:extLst>
                    <a:ext uri="{9D8B030D-6E8A-4147-A177-3AD203B41FA5}">
                      <a16:colId xmlns:a16="http://schemas.microsoft.com/office/drawing/2014/main" val="20001"/>
                    </a:ext>
                  </a:extLst>
                </a:gridCol>
              </a:tblGrid>
              <a:tr h="2689010">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89010">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205" name="Rectangle 17"/>
          <p:cNvSpPr>
            <a:spLocks noChangeArrowheads="1"/>
          </p:cNvSpPr>
          <p:nvPr/>
        </p:nvSpPr>
        <p:spPr bwMode="auto">
          <a:xfrm>
            <a:off x="10483270" y="23409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8206" name="Rectangle 19"/>
          <p:cNvSpPr>
            <a:spLocks noChangeArrowheads="1"/>
          </p:cNvSpPr>
          <p:nvPr/>
        </p:nvSpPr>
        <p:spPr bwMode="auto">
          <a:xfrm>
            <a:off x="10483270" y="22742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8207" name="Picture 18" descr="http://t0.gstatic.com/images?q=tbn:ANd9GcSvou3iahZe7-Q4reSr0yiqdqE-zNamCXZg_0AsEGkpKHV7jh3u"/>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83339" y="852127"/>
            <a:ext cx="3276050" cy="245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Rectangle 21"/>
          <p:cNvSpPr>
            <a:spLocks noChangeArrowheads="1"/>
          </p:cNvSpPr>
          <p:nvPr/>
        </p:nvSpPr>
        <p:spPr bwMode="auto">
          <a:xfrm>
            <a:off x="10483270" y="19218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8209" name="Picture 20" descr="http://www.tmb.org.tr/firmalar_img_2008/116/08.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33151" y="852127"/>
            <a:ext cx="3394565" cy="249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Rectangle 23"/>
          <p:cNvSpPr>
            <a:spLocks noChangeArrowheads="1"/>
          </p:cNvSpPr>
          <p:nvPr/>
        </p:nvSpPr>
        <p:spPr bwMode="auto">
          <a:xfrm>
            <a:off x="10483270" y="17694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8211" name="lightbox-image" descr="http://www.tmb.org.tr/firmalar_img_2008/116/04.jpg"/>
          <p:cNvPicPr>
            <a:picLocks noChangeAspect="1" noChangeArrowheads="1"/>
          </p:cNvPicPr>
          <p:nvPr/>
        </p:nvPicPr>
        <p:blipFill>
          <a:blip r:embed="rId6" r:link="rId7">
            <a:extLst>
              <a:ext uri="{28A0092B-C50C-407E-A947-70E740481C1C}">
                <a14:useLocalDpi xmlns:a14="http://schemas.microsoft.com/office/drawing/2010/main" val="0"/>
              </a:ext>
            </a:extLst>
          </a:blip>
          <a:srcRect t="11064"/>
          <a:stretch>
            <a:fillRect/>
          </a:stretch>
        </p:blipFill>
        <p:spPr bwMode="auto">
          <a:xfrm>
            <a:off x="2233151" y="3521825"/>
            <a:ext cx="3617219" cy="237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Rectangle 25"/>
          <p:cNvSpPr>
            <a:spLocks noChangeArrowheads="1"/>
          </p:cNvSpPr>
          <p:nvPr/>
        </p:nvSpPr>
        <p:spPr bwMode="auto">
          <a:xfrm>
            <a:off x="10483270" y="22742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8213" name="Picture 24" descr="http://t1.gstatic.com/images?q=tbn:ANd9GcTx8etrMRxpWWTgOPnnyDSIy9SpzDygmWzp6BcV-tdLKrEA7DqX"/>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474779" y="3513917"/>
            <a:ext cx="3184610" cy="238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53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29" name="Group 13"/>
          <p:cNvGraphicFramePr>
            <a:graphicFrameLocks noGrp="1"/>
          </p:cNvGraphicFramePr>
          <p:nvPr>
            <p:ph/>
            <p:extLst>
              <p:ext uri="{D42A27DB-BD31-4B8C-83A1-F6EECF244321}">
                <p14:modId xmlns:p14="http://schemas.microsoft.com/office/powerpoint/2010/main" val="56493480"/>
              </p:ext>
            </p:extLst>
          </p:nvPr>
        </p:nvGraphicFramePr>
        <p:xfrm>
          <a:off x="1981198" y="723206"/>
          <a:ext cx="8293332" cy="5402958"/>
        </p:xfrm>
        <a:graphic>
          <a:graphicData uri="http://schemas.openxmlformats.org/drawingml/2006/table">
            <a:tbl>
              <a:tblPr/>
              <a:tblGrid>
                <a:gridCol w="4146666">
                  <a:extLst>
                    <a:ext uri="{9D8B030D-6E8A-4147-A177-3AD203B41FA5}">
                      <a16:colId xmlns:a16="http://schemas.microsoft.com/office/drawing/2014/main" val="20000"/>
                    </a:ext>
                  </a:extLst>
                </a:gridCol>
                <a:gridCol w="4146666">
                  <a:extLst>
                    <a:ext uri="{9D8B030D-6E8A-4147-A177-3AD203B41FA5}">
                      <a16:colId xmlns:a16="http://schemas.microsoft.com/office/drawing/2014/main" val="20001"/>
                    </a:ext>
                  </a:extLst>
                </a:gridCol>
              </a:tblGrid>
              <a:tr h="270147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01479">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229" name="Rectangle 16"/>
          <p:cNvSpPr>
            <a:spLocks noChangeArrowheads="1"/>
          </p:cNvSpPr>
          <p:nvPr/>
        </p:nvSpPr>
        <p:spPr bwMode="auto">
          <a:xfrm>
            <a:off x="10483270" y="19361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9230" name="Picture 15" descr="http://www.marasmedyamerkezi.com/images/haber/0112201075039.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376259" y="960143"/>
            <a:ext cx="3276397" cy="218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Rectangle 18"/>
          <p:cNvSpPr>
            <a:spLocks noChangeArrowheads="1"/>
          </p:cNvSpPr>
          <p:nvPr/>
        </p:nvSpPr>
        <p:spPr bwMode="auto">
          <a:xfrm>
            <a:off x="10483270" y="191705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9232" name="Picture 17" descr="http://www.tokat.bel.tr/haber/resim/20101108__7310754657.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614536" y="970687"/>
            <a:ext cx="3244359" cy="217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Rectangle 20"/>
          <p:cNvSpPr>
            <a:spLocks noChangeArrowheads="1"/>
          </p:cNvSpPr>
          <p:nvPr/>
        </p:nvSpPr>
        <p:spPr bwMode="auto">
          <a:xfrm>
            <a:off x="10483270" y="19265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9234" name="Picture 19" descr="http://www.aldas.com.tr/Files/Image/11112008339.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26382" y="3508962"/>
            <a:ext cx="3326274" cy="250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Rectangle 22"/>
          <p:cNvSpPr>
            <a:spLocks noChangeArrowheads="1"/>
          </p:cNvSpPr>
          <p:nvPr/>
        </p:nvSpPr>
        <p:spPr bwMode="auto">
          <a:xfrm>
            <a:off x="10483270" y="2078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9236" name="Picture 21" descr="http://www.aldas.com.tr/Files/Image/DSC01467(1).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606224" y="3508962"/>
            <a:ext cx="3252671" cy="243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119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459" name="Group 19"/>
          <p:cNvGraphicFramePr>
            <a:graphicFrameLocks noGrp="1"/>
          </p:cNvGraphicFramePr>
          <p:nvPr>
            <p:ph/>
            <p:extLst>
              <p:ext uri="{D42A27DB-BD31-4B8C-83A1-F6EECF244321}">
                <p14:modId xmlns:p14="http://schemas.microsoft.com/office/powerpoint/2010/main" val="3632542534"/>
              </p:ext>
            </p:extLst>
          </p:nvPr>
        </p:nvGraphicFramePr>
        <p:xfrm>
          <a:off x="1981200" y="681644"/>
          <a:ext cx="8218488" cy="5270269"/>
        </p:xfrm>
        <a:graphic>
          <a:graphicData uri="http://schemas.openxmlformats.org/drawingml/2006/table">
            <a:tbl>
              <a:tblPr/>
              <a:tblGrid>
                <a:gridCol w="4109244">
                  <a:extLst>
                    <a:ext uri="{9D8B030D-6E8A-4147-A177-3AD203B41FA5}">
                      <a16:colId xmlns:a16="http://schemas.microsoft.com/office/drawing/2014/main" val="20000"/>
                    </a:ext>
                  </a:extLst>
                </a:gridCol>
                <a:gridCol w="4109244">
                  <a:extLst>
                    <a:ext uri="{9D8B030D-6E8A-4147-A177-3AD203B41FA5}">
                      <a16:colId xmlns:a16="http://schemas.microsoft.com/office/drawing/2014/main" val="20001"/>
                    </a:ext>
                  </a:extLst>
                </a:gridCol>
              </a:tblGrid>
              <a:tr h="2676871">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3398">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53" name="Rectangle 16"/>
          <p:cNvSpPr>
            <a:spLocks noChangeArrowheads="1"/>
          </p:cNvSpPr>
          <p:nvPr/>
        </p:nvSpPr>
        <p:spPr bwMode="auto">
          <a:xfrm>
            <a:off x="1524001" y="2078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tr-TR" altLang="tr-TR"/>
          </a:p>
        </p:txBody>
      </p:sp>
      <p:pic>
        <p:nvPicPr>
          <p:cNvPr id="10254" name="Picture 15" descr="http://www.aldas.com.tr/Files/Image/DSC0226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70445" y="3546505"/>
            <a:ext cx="3439997" cy="257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Rectangle 18"/>
          <p:cNvSpPr>
            <a:spLocks noChangeArrowheads="1"/>
          </p:cNvSpPr>
          <p:nvPr/>
        </p:nvSpPr>
        <p:spPr bwMode="auto">
          <a:xfrm>
            <a:off x="10483270" y="2078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10256" name="Picture 17" descr="http://www.aldas.com.tr/Files/Image/DSC02278.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945483" y="512778"/>
            <a:ext cx="4067614"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Rectangle 21"/>
          <p:cNvSpPr>
            <a:spLocks noChangeArrowheads="1"/>
          </p:cNvSpPr>
          <p:nvPr/>
        </p:nvSpPr>
        <p:spPr bwMode="auto">
          <a:xfrm>
            <a:off x="10483270" y="2078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10258" name="Picture 20" descr="http://www.aldas.com.tr/Files/Image/DSC01463.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203156" y="512778"/>
            <a:ext cx="40322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Rectangle 23"/>
          <p:cNvSpPr>
            <a:spLocks noChangeArrowheads="1"/>
          </p:cNvSpPr>
          <p:nvPr/>
        </p:nvSpPr>
        <p:spPr bwMode="auto">
          <a:xfrm>
            <a:off x="10483270" y="13788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Tree>
    <p:extLst>
      <p:ext uri="{BB962C8B-B14F-4D97-AF65-F5344CB8AC3E}">
        <p14:creationId xmlns:p14="http://schemas.microsoft.com/office/powerpoint/2010/main" val="3876929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485" name="Group 21"/>
          <p:cNvGraphicFramePr>
            <a:graphicFrameLocks noGrp="1"/>
          </p:cNvGraphicFramePr>
          <p:nvPr>
            <p:ph/>
            <p:extLst>
              <p:ext uri="{D42A27DB-BD31-4B8C-83A1-F6EECF244321}">
                <p14:modId xmlns:p14="http://schemas.microsoft.com/office/powerpoint/2010/main" val="3927360067"/>
              </p:ext>
            </p:extLst>
          </p:nvPr>
        </p:nvGraphicFramePr>
        <p:xfrm>
          <a:off x="1981200" y="665018"/>
          <a:ext cx="8085514" cy="5716732"/>
        </p:xfrm>
        <a:graphic>
          <a:graphicData uri="http://schemas.openxmlformats.org/drawingml/2006/table">
            <a:tbl>
              <a:tblPr/>
              <a:tblGrid>
                <a:gridCol w="4042757">
                  <a:extLst>
                    <a:ext uri="{9D8B030D-6E8A-4147-A177-3AD203B41FA5}">
                      <a16:colId xmlns:a16="http://schemas.microsoft.com/office/drawing/2014/main" val="20000"/>
                    </a:ext>
                  </a:extLst>
                </a:gridCol>
                <a:gridCol w="4042757">
                  <a:extLst>
                    <a:ext uri="{9D8B030D-6E8A-4147-A177-3AD203B41FA5}">
                      <a16:colId xmlns:a16="http://schemas.microsoft.com/office/drawing/2014/main" val="20001"/>
                    </a:ext>
                  </a:extLst>
                </a:gridCol>
              </a:tblGrid>
              <a:tr h="2738742">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77990">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85000"/>
                        <a:defRPr sz="2800">
                          <a:solidFill>
                            <a:schemeClr val="tx1"/>
                          </a:solidFill>
                          <a:latin typeface="Times New Roman" pitchFamily="18" charset="0"/>
                        </a:defRPr>
                      </a:lvl1pPr>
                      <a:lvl2pPr algn="l">
                        <a:spcBef>
                          <a:spcPct val="20000"/>
                        </a:spcBef>
                        <a:buClr>
                          <a:schemeClr val="bg2"/>
                        </a:buClr>
                        <a:buSzPct val="70000"/>
                        <a:buFont typeface="Wingdings" pitchFamily="2" charset="2"/>
                        <a:defRPr sz="2400">
                          <a:solidFill>
                            <a:schemeClr val="tx1"/>
                          </a:solidFill>
                          <a:latin typeface="Times New Roman" pitchFamily="18" charset="0"/>
                        </a:defRPr>
                      </a:lvl2pPr>
                      <a:lvl3pPr algn="l">
                        <a:spcBef>
                          <a:spcPct val="20000"/>
                        </a:spcBef>
                        <a:buSzPct val="70000"/>
                        <a:buFont typeface="Wingdings" pitchFamily="2" charset="2"/>
                        <a:defRPr sz="2000">
                          <a:solidFill>
                            <a:schemeClr val="tx1"/>
                          </a:solidFill>
                          <a:latin typeface="Times New Roman" pitchFamily="18" charset="0"/>
                        </a:defRPr>
                      </a:lvl3pPr>
                      <a:lvl4pPr algn="l">
                        <a:spcBef>
                          <a:spcPct val="20000"/>
                        </a:spcBef>
                        <a:buSzPct val="70000"/>
                        <a:buFont typeface="Wingdings" pitchFamily="2" charset="2"/>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altLang="tr-TR"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1277" name="Picture 15" descr="http://www.aldas.com.tr/Files/Image/DSC02045.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63978" y="3411522"/>
            <a:ext cx="2156662" cy="28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6" descr="DSC03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952" y="872964"/>
            <a:ext cx="3118455" cy="233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8"/>
          <p:cNvSpPr>
            <a:spLocks noChangeArrowheads="1"/>
          </p:cNvSpPr>
          <p:nvPr/>
        </p:nvSpPr>
        <p:spPr bwMode="auto">
          <a:xfrm>
            <a:off x="10483270" y="17694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11280" name="Picture 17" descr="http://www.aldas.com.tr/Files/Image/DSC03761.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306967" y="3474520"/>
            <a:ext cx="3676620" cy="27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Rectangle 20"/>
          <p:cNvSpPr>
            <a:spLocks noChangeArrowheads="1"/>
          </p:cNvSpPr>
          <p:nvPr/>
        </p:nvSpPr>
        <p:spPr bwMode="auto">
          <a:xfrm>
            <a:off x="10483270" y="10074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pic>
        <p:nvPicPr>
          <p:cNvPr id="11282" name="Picture 19" descr="http://www.aldas.com.tr/Files/Image/DSC01783.JPG"/>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989837" y="676309"/>
            <a:ext cx="2044872" cy="272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8675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TotalTime>
  <Words>1700</Words>
  <Application>Microsoft Office PowerPoint</Application>
  <PresentationFormat>Geniş ekran</PresentationFormat>
  <Paragraphs>1503</Paragraphs>
  <Slides>29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Calibri</vt:lpstr>
      <vt:lpstr>Garamond</vt:lpstr>
      <vt:lpstr>Times New Roman</vt:lpstr>
      <vt:lpstr>Organik</vt:lpstr>
      <vt:lpstr>MÜHENDİSLİKTE ÖLÇME BİLGİSİ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MÜHENDİSLİKTE ÖLÇME BİLGİSİ </dc:title>
  <dc:creator>m.sevba yılmaz</dc:creator>
  <cp:lastModifiedBy>m.sevba yılmaz</cp:lastModifiedBy>
  <cp:revision>5</cp:revision>
  <dcterms:created xsi:type="dcterms:W3CDTF">2020-01-21T18:18:14Z</dcterms:created>
  <dcterms:modified xsi:type="dcterms:W3CDTF">2020-01-21T18:43:28Z</dcterms:modified>
</cp:coreProperties>
</file>