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79" r:id="rId2"/>
    <p:sldId id="380" r:id="rId3"/>
    <p:sldId id="289" r:id="rId4"/>
    <p:sldId id="322" r:id="rId5"/>
    <p:sldId id="320" r:id="rId6"/>
    <p:sldId id="381" r:id="rId7"/>
    <p:sldId id="332" r:id="rId8"/>
    <p:sldId id="333" r:id="rId9"/>
    <p:sldId id="383"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AE655-523A-4D12-A372-0E354CFE16ED}"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92B00-99E8-4FCE-952C-C6A837A64EF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eaLnBrk="1" hangingPunct="1">
              <a:spcBef>
                <a:spcPct val="0"/>
              </a:spcBef>
            </a:pPr>
            <a:r>
              <a:rPr lang="en-US" b="1" smtClean="0">
                <a:latin typeface="Times New Roman" pitchFamily="18" charset="0"/>
              </a:rPr>
              <a:t>We are Nature.  </a:t>
            </a:r>
          </a:p>
          <a:p>
            <a:pPr eaLnBrk="1" hangingPunct="1">
              <a:spcBef>
                <a:spcPct val="0"/>
              </a:spcBef>
            </a:pPr>
            <a:endParaRPr lang="en-US" b="1" smtClean="0">
              <a:latin typeface="Times New Roman" pitchFamily="18" charset="0"/>
            </a:endParaRPr>
          </a:p>
          <a:p>
            <a:pPr eaLnBrk="1" hangingPunct="1">
              <a:spcBef>
                <a:spcPct val="0"/>
              </a:spcBef>
            </a:pPr>
            <a:r>
              <a:rPr lang="en-US" b="1" smtClean="0">
                <a:latin typeface="Times New Roman" pitchFamily="18" charset="0"/>
              </a:rPr>
              <a:t>We can protect the environment more effectively when we look to our natural world for solutions to our environmental impacts.</a:t>
            </a:r>
          </a:p>
          <a:p>
            <a:pPr eaLnBrk="1" hangingPunct="1">
              <a:spcBef>
                <a:spcPct val="0"/>
              </a:spcBef>
            </a:pPr>
            <a:endParaRPr lang="en-US" b="1" smtClean="0">
              <a:latin typeface="Times New Roman" pitchFamily="18" charset="0"/>
            </a:endParaRPr>
          </a:p>
          <a:p>
            <a:pPr eaLnBrk="1" hangingPunct="1">
              <a:spcBef>
                <a:spcPct val="0"/>
              </a:spcBef>
            </a:pPr>
            <a:r>
              <a:rPr lang="en-US" b="1" smtClean="0">
                <a:latin typeface="Times New Roman" pitchFamily="18" charset="0"/>
              </a:rPr>
              <a:t>The science of Biomimicry can help us do that.</a:t>
            </a:r>
          </a:p>
          <a:p>
            <a:pPr eaLnBrk="1" hangingPunct="1">
              <a:spcBef>
                <a:spcPct val="0"/>
              </a:spcBef>
            </a:pPr>
            <a:r>
              <a:rPr lang="en-US" smtClean="0"/>
              <a:t>.</a:t>
            </a:r>
          </a:p>
          <a:p>
            <a:pPr eaLnBrk="1" hangingPunct="1">
              <a:spcBef>
                <a:spcPct val="0"/>
              </a:spcBef>
            </a:pPr>
            <a:r>
              <a:rPr lang="en-US" smtClean="0"/>
              <a:t>1: human </a:t>
            </a:r>
          </a:p>
          <a:p>
            <a:pPr eaLnBrk="1" hangingPunct="1">
              <a:spcBef>
                <a:spcPct val="0"/>
              </a:spcBef>
            </a:pPr>
            <a:r>
              <a:rPr lang="en-US" smtClean="0"/>
              <a:t>2: wolf</a:t>
            </a:r>
          </a:p>
          <a:p>
            <a:pPr eaLnBrk="1" hangingPunct="1">
              <a:spcBef>
                <a:spcPct val="0"/>
              </a:spcBef>
            </a:pPr>
            <a:r>
              <a:rPr lang="en-US" smtClean="0"/>
              <a:t>3: fly</a:t>
            </a:r>
          </a:p>
          <a:p>
            <a:pPr eaLnBrk="1" hangingPunct="1">
              <a:spcBef>
                <a:spcPct val="0"/>
              </a:spcBef>
            </a:pPr>
            <a:r>
              <a:rPr lang="en-US" smtClean="0"/>
              <a:t>4: bush baby</a:t>
            </a:r>
          </a:p>
          <a:p>
            <a:pPr eaLnBrk="1" hangingPunct="1">
              <a:spcBef>
                <a:spcPct val="0"/>
              </a:spcBef>
            </a:pPr>
            <a:r>
              <a:rPr lang="en-US" smtClean="0"/>
              <a:t>5: map tree frog</a:t>
            </a:r>
          </a:p>
          <a:p>
            <a:pPr eaLnBrk="1" hangingPunct="1">
              <a:spcBef>
                <a:spcPct val="0"/>
              </a:spcBef>
            </a:pPr>
            <a:r>
              <a:rPr lang="en-US" smtClean="0"/>
              <a:t>6: rock hyrax</a:t>
            </a:r>
          </a:p>
          <a:p>
            <a:pPr eaLnBrk="1" hangingPunct="1">
              <a:spcBef>
                <a:spcPct val="0"/>
              </a:spcBef>
            </a:pPr>
            <a:endParaRPr lang="en-US" smtClean="0"/>
          </a:p>
        </p:txBody>
      </p:sp>
      <p:sp>
        <p:nvSpPr>
          <p:cNvPr id="35844" name="Slide Number Placeholder 3"/>
          <p:cNvSpPr>
            <a:spLocks noGrp="1"/>
          </p:cNvSpPr>
          <p:nvPr>
            <p:ph type="sldNum" sz="quarter" idx="5"/>
          </p:nvPr>
        </p:nvSpPr>
        <p:spPr>
          <a:noFill/>
        </p:spPr>
        <p:txBody>
          <a:bodyPr/>
          <a:lstStyle/>
          <a:p>
            <a:fld id="{33F7EE6C-CF40-4F50-8985-0117908D4FB1}"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GB" b="1" dirty="0" smtClean="0"/>
              <a:t>Climbing like geckos</a:t>
            </a:r>
          </a:p>
          <a:p>
            <a:r>
              <a:rPr lang="en-GB" dirty="0" smtClean="0"/>
              <a:t>Geckos can climb even the most slippery surface with ease and hang from glass using a single toe. The secret behind this extraordinary climbing skill lies with millions of tiny keratin hairs – called setae – on the surface of each foot. An intermolecular phenomenon known as van </a:t>
            </a:r>
            <a:r>
              <a:rPr lang="en-GB" dirty="0" err="1" smtClean="0"/>
              <a:t>der</a:t>
            </a:r>
            <a:r>
              <a:rPr lang="en-GB" dirty="0" smtClean="0"/>
              <a:t> Waals force is exerted by each of these hairs. Although the force is individually miniscule, the millions of hairs collectively produce a powerful adhesive effect.</a:t>
            </a:r>
          </a:p>
          <a:p>
            <a:r>
              <a:rPr lang="en-US" dirty="0" smtClean="0"/>
              <a:t>A new material covered with </a:t>
            </a:r>
            <a:r>
              <a:rPr lang="en-US" dirty="0" err="1" smtClean="0"/>
              <a:t>nanoscopic</a:t>
            </a:r>
            <a:r>
              <a:rPr lang="en-US" dirty="0" smtClean="0"/>
              <a:t> hairs that mimic those found on geckos' feet could allow people to walk up to sheer surfaces and across ceilings. The tape could be detached from the surface by simply peeling it slowly away from one side.</a:t>
            </a:r>
            <a:endParaRPr lang="en-GB" dirty="0" smtClean="0"/>
          </a:p>
          <a:p>
            <a:r>
              <a:rPr lang="en-GB" dirty="0" smtClean="0"/>
              <a:t>For Information, visit: http://www.newscientist.com/article/dn3785-gecko-tape-will-stick-you-to-ceiling.html.</a:t>
            </a:r>
          </a:p>
          <a:p>
            <a:endParaRPr lang="tr-TR" dirty="0"/>
          </a:p>
        </p:txBody>
      </p:sp>
      <p:sp>
        <p:nvSpPr>
          <p:cNvPr id="4" name="3 Slayt Numarası Yer Tutucusu"/>
          <p:cNvSpPr>
            <a:spLocks noGrp="1"/>
          </p:cNvSpPr>
          <p:nvPr>
            <p:ph type="sldNum" sz="quarter" idx="10"/>
          </p:nvPr>
        </p:nvSpPr>
        <p:spPr/>
        <p:txBody>
          <a:bodyPr/>
          <a:lstStyle/>
          <a:p>
            <a:fld id="{90192B00-99E8-4FCE-952C-C6A837A64EFD}"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C6F28-6D83-4FEE-A6A9-B23B75BED30C}" type="slidenum">
              <a:rPr lang="en-GB" smtClean="0"/>
              <a:pPr/>
              <a:t>7</a:t>
            </a:fld>
            <a:endParaRPr lang="en-GB"/>
          </a:p>
        </p:txBody>
      </p:sp>
    </p:spTree>
    <p:extLst>
      <p:ext uri="{BB962C8B-B14F-4D97-AF65-F5344CB8AC3E}">
        <p14:creationId xmlns:p14="http://schemas.microsoft.com/office/powerpoint/2010/main" val="201297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3DD9402-4883-4DD4-8E5C-768A1D5DFCEB}"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3A0481-357E-4EDE-9193-6F14ACA47417}"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60F2781-7E63-4283-A8B1-E26D33305531}"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73100"/>
            <a:ext cx="7772400" cy="1079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6FF7089-525C-4053-A71D-BDE30AF9E312}"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AA9519D-AD4E-40EF-8D5B-053E2D0CB1A0}"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222BA0B-16B8-49F1-9E77-ED0B160E2513}"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A84A0FB-8861-4BCD-97C4-9F73BBC358F0}" type="datetime1">
              <a:rPr lang="tr-TR" smtClean="0"/>
              <a:pPr/>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E727CC-7C7D-434A-92F3-04C54E92C42B}" type="datetime1">
              <a:rPr lang="tr-TR" smtClean="0"/>
              <a:pPr/>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A4BC429-03D0-46C4-B5E8-A10B959290F6}" type="datetime1">
              <a:rPr lang="tr-TR" smtClean="0"/>
              <a:pPr/>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1959186-F071-4BF2-B126-DBB09EF3F4A9}"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363BB17-EFB2-4CB7-A86D-FDB8509CA869}"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0BC6-6E16-4FFD-95FB-203B8DFE78B4}" type="datetime1">
              <a:rPr lang="tr-TR" smtClean="0"/>
              <a:pPr/>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P-pyc9qXaAhXFKsAKHYKwCXwQjRx6BAgAEAU&amp;url=https://geckskin.umass.edu/&amp;psig=AOvVaw3Y4BYhSY0ORneTIZIkaTWm&amp;ust=1523113483165329"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
            </a:r>
            <a:br>
              <a:rPr lang="tr-TR" dirty="0" smtClean="0"/>
            </a:br>
            <a:r>
              <a:rPr lang="tr-TR" sz="3600" b="1" dirty="0" smtClean="0"/>
              <a:t>Diğer Hayvanlardan Esinlenen Tasarımlar</a:t>
            </a:r>
            <a:endParaRPr lang="tr-TR" sz="3600" b="1" dirty="0"/>
          </a:p>
        </p:txBody>
      </p:sp>
      <p:sp>
        <p:nvSpPr>
          <p:cNvPr id="3" name="2 Alt Başlık"/>
          <p:cNvSpPr>
            <a:spLocks noGrp="1"/>
          </p:cNvSpPr>
          <p:nvPr>
            <p:ph type="subTitle" idx="1"/>
          </p:nvPr>
        </p:nvSpPr>
        <p:spPr/>
        <p:txBody>
          <a:bodyPr>
            <a:normAutofit/>
          </a:bodyPr>
          <a:lstStyle/>
          <a:p>
            <a:pPr>
              <a:spcBef>
                <a:spcPts val="0"/>
              </a:spcBef>
            </a:pPr>
            <a:r>
              <a:rPr lang="tr-TR" sz="2000" b="1" dirty="0" smtClean="0">
                <a:solidFill>
                  <a:schemeClr val="tx1"/>
                </a:solidFill>
              </a:rPr>
              <a:t>Dr. Arzu GÜRSOY ERGEN</a:t>
            </a:r>
          </a:p>
          <a:p>
            <a:pPr>
              <a:spcBef>
                <a:spcPts val="0"/>
              </a:spcBef>
            </a:pPr>
            <a:r>
              <a:rPr lang="tr-TR" sz="2000" b="1" dirty="0" smtClean="0">
                <a:solidFill>
                  <a:schemeClr val="tx1"/>
                </a:solidFill>
              </a:rPr>
              <a:t>Fen Fakültesi</a:t>
            </a:r>
          </a:p>
          <a:p>
            <a:pPr>
              <a:spcBef>
                <a:spcPts val="0"/>
              </a:spcBef>
            </a:pPr>
            <a:r>
              <a:rPr lang="tr-TR" sz="2000" b="1" dirty="0" smtClean="0">
                <a:solidFill>
                  <a:schemeClr val="tx1"/>
                </a:solidFill>
              </a:rPr>
              <a:t>Biyoloji Bölümü</a:t>
            </a:r>
            <a:endParaRPr lang="tr-TR" sz="2000" b="1" dirty="0">
              <a:solidFill>
                <a:schemeClr val="tx1"/>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pic>
        <p:nvPicPr>
          <p:cNvPr id="1026" name="Picture 2" descr="C:\Users\ARZU\Desktop\6-octopus-robot.jpg"/>
          <p:cNvPicPr>
            <a:picLocks noChangeAspect="1" noChangeArrowheads="1"/>
          </p:cNvPicPr>
          <p:nvPr/>
        </p:nvPicPr>
        <p:blipFill>
          <a:blip r:embed="rId2" cstate="print"/>
          <a:srcRect/>
          <a:stretch>
            <a:fillRect/>
          </a:stretch>
        </p:blipFill>
        <p:spPr bwMode="auto">
          <a:xfrm rot="1185372">
            <a:off x="550938" y="585745"/>
            <a:ext cx="1709441" cy="1217165"/>
          </a:xfrm>
          <a:prstGeom prst="rect">
            <a:avLst/>
          </a:prstGeom>
          <a:noFill/>
        </p:spPr>
      </p:pic>
      <p:pic>
        <p:nvPicPr>
          <p:cNvPr id="1027" name="Picture 3" descr="C:\Users\ARZU\Desktop\5315.jpg"/>
          <p:cNvPicPr>
            <a:picLocks noChangeAspect="1" noChangeArrowheads="1"/>
          </p:cNvPicPr>
          <p:nvPr/>
        </p:nvPicPr>
        <p:blipFill>
          <a:blip r:embed="rId3" cstate="print"/>
          <a:srcRect/>
          <a:stretch>
            <a:fillRect/>
          </a:stretch>
        </p:blipFill>
        <p:spPr bwMode="auto">
          <a:xfrm>
            <a:off x="3419872" y="1196752"/>
            <a:ext cx="1751928" cy="1051157"/>
          </a:xfrm>
          <a:prstGeom prst="rect">
            <a:avLst/>
          </a:prstGeom>
          <a:noFill/>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53524">
            <a:off x="251521" y="3645024"/>
            <a:ext cx="188646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https://img.cinemablend.com/filter:scale/cb/8/4/6/9/2/6/84692670e3e0c1a40051b87913194c2cacb4dce7340612a1c7f590144e7d2fc7.jpg?mw=6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5301208"/>
            <a:ext cx="2303936" cy="1151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ZU\Desktop\8-bionic-handling-assistant.jpg"/>
          <p:cNvPicPr>
            <a:picLocks noChangeAspect="1" noChangeArrowheads="1"/>
          </p:cNvPicPr>
          <p:nvPr/>
        </p:nvPicPr>
        <p:blipFill>
          <a:blip r:embed="rId6" cstate="print"/>
          <a:srcRect/>
          <a:stretch>
            <a:fillRect/>
          </a:stretch>
        </p:blipFill>
        <p:spPr bwMode="auto">
          <a:xfrm>
            <a:off x="6012160" y="1124744"/>
            <a:ext cx="2047734" cy="1189111"/>
          </a:xfrm>
          <a:prstGeom prst="rect">
            <a:avLst/>
          </a:prstGeom>
          <a:noFill/>
        </p:spPr>
      </p:pic>
      <p:pic>
        <p:nvPicPr>
          <p:cNvPr id="10" name="Picture 3" descr="http://www.technologystudent.com/prddes1/biomim1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749" t="20219" r="3610" b="8808"/>
          <a:stretch/>
        </p:blipFill>
        <p:spPr bwMode="auto">
          <a:xfrm rot="1589314">
            <a:off x="2297481" y="5169559"/>
            <a:ext cx="127832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txBox="1">
            <a:spLocks noChangeArrowheads="1"/>
          </p:cNvSpPr>
          <p:nvPr/>
        </p:nvSpPr>
        <p:spPr bwMode="auto">
          <a:xfrm>
            <a:off x="611560" y="764704"/>
            <a:ext cx="8077200" cy="4564062"/>
          </a:xfrm>
          <a:prstGeom prst="rect">
            <a:avLst/>
          </a:prstGeom>
          <a:noFill/>
          <a:ln w="9525">
            <a:noFill/>
            <a:miter lim="800000"/>
            <a:headEnd/>
            <a:tailEnd/>
          </a:ln>
        </p:spPr>
        <p:txBody>
          <a:bodyPr/>
          <a:lstStyle/>
          <a:p>
            <a:pPr marL="457200" indent="-457200" defTabSz="457200" eaLnBrk="0" hangingPunct="0">
              <a:spcBef>
                <a:spcPct val="20000"/>
              </a:spcBef>
              <a:buFont typeface="Helvetica Neue" charset="0"/>
              <a:buAutoNum type="arabicPeriod"/>
            </a:pPr>
            <a:r>
              <a:rPr lang="tr-TR" dirty="0" smtClean="0"/>
              <a:t>Kertenkele = Tırmanış ayakkabısı</a:t>
            </a:r>
            <a:endParaRPr lang="en-GB" dirty="0" smtClean="0">
              <a:solidFill>
                <a:srgbClr val="000000"/>
              </a:solidFill>
            </a:endParaRPr>
          </a:p>
          <a:p>
            <a:pPr marL="457200" indent="-457200" defTabSz="457200" eaLnBrk="0" hangingPunct="0">
              <a:spcBef>
                <a:spcPct val="20000"/>
              </a:spcBef>
              <a:buFont typeface="Helvetica Neue" charset="0"/>
              <a:buAutoNum type="arabicPeriod"/>
            </a:pPr>
            <a:r>
              <a:rPr lang="tr-TR" dirty="0" smtClean="0"/>
              <a:t>Fil Hortumu = Robotik Kol</a:t>
            </a:r>
          </a:p>
          <a:p>
            <a:pPr marL="457200" indent="-457200" defTabSz="457200" eaLnBrk="0" hangingPunct="0">
              <a:spcBef>
                <a:spcPct val="20000"/>
              </a:spcBef>
              <a:buFont typeface="Helvetica Neue" charset="0"/>
              <a:buAutoNum type="arabicPeriod"/>
            </a:pPr>
            <a:r>
              <a:rPr lang="tr-TR" dirty="0" smtClean="0">
                <a:ea typeface="ＭＳ Ｐゴシック" pitchFamily="-105" charset="-128"/>
                <a:cs typeface="ＭＳ Ｐゴシック" pitchFamily="-105" charset="-128"/>
              </a:rPr>
              <a:t>Yarasalar = Görme engelli bastonu</a:t>
            </a:r>
          </a:p>
          <a:p>
            <a:pPr marL="457200" indent="-457200" defTabSz="457200" eaLnBrk="0" hangingPunct="0">
              <a:spcBef>
                <a:spcPct val="20000"/>
              </a:spcBef>
              <a:buFont typeface="Helvetica Neue" charset="0"/>
              <a:buAutoNum type="arabicPeriod"/>
            </a:pPr>
            <a:r>
              <a:rPr lang="tr-TR" dirty="0" smtClean="0">
                <a:solidFill>
                  <a:srgbClr val="000000"/>
                </a:solidFill>
              </a:rPr>
              <a:t>Köpek balıkları</a:t>
            </a:r>
            <a:r>
              <a:rPr lang="en-GB" dirty="0" smtClean="0">
                <a:solidFill>
                  <a:srgbClr val="000000"/>
                </a:solidFill>
              </a:rPr>
              <a:t> &amp; </a:t>
            </a:r>
            <a:r>
              <a:rPr lang="tr-TR" dirty="0" smtClean="0">
                <a:solidFill>
                  <a:srgbClr val="000000"/>
                </a:solidFill>
              </a:rPr>
              <a:t>Yüzücü mayoları </a:t>
            </a:r>
          </a:p>
          <a:p>
            <a:pPr marL="457200" indent="-457200" defTabSz="457200" eaLnBrk="0" hangingPunct="0">
              <a:spcBef>
                <a:spcPct val="20000"/>
              </a:spcBef>
              <a:buFont typeface="Helvetica Neue" charset="0"/>
              <a:buAutoNum type="arabicPeriod"/>
            </a:pPr>
            <a:r>
              <a:rPr lang="tr-TR" dirty="0" smtClean="0">
                <a:cs typeface="Arial"/>
              </a:rPr>
              <a:t>Köpek balığı = Hijyenik yüzey kaplama </a:t>
            </a:r>
          </a:p>
          <a:p>
            <a:pPr marL="457200" indent="-457200" defTabSz="457200" eaLnBrk="0" hangingPunct="0">
              <a:spcBef>
                <a:spcPct val="20000"/>
              </a:spcBef>
              <a:buFont typeface="Helvetica Neue" charset="0"/>
              <a:buAutoNum type="arabicPeriod"/>
            </a:pPr>
            <a:r>
              <a:rPr lang="en-GB" dirty="0" smtClean="0"/>
              <a:t>Mercedes-Benz, </a:t>
            </a:r>
            <a:r>
              <a:rPr lang="tr-TR" dirty="0" smtClean="0"/>
              <a:t>Kutu Balığı </a:t>
            </a:r>
            <a:r>
              <a:rPr lang="en-GB" dirty="0" smtClean="0"/>
              <a:t>&amp; </a:t>
            </a:r>
            <a:r>
              <a:rPr lang="tr-TR" dirty="0" smtClean="0"/>
              <a:t>Araba</a:t>
            </a:r>
          </a:p>
          <a:p>
            <a:pPr marL="457200" indent="-457200" defTabSz="457200" eaLnBrk="0" hangingPunct="0">
              <a:spcBef>
                <a:spcPct val="20000"/>
              </a:spcBef>
              <a:buFont typeface="Helvetica Neue" charset="0"/>
              <a:buAutoNum type="arabicPeriod"/>
            </a:pPr>
            <a:r>
              <a:rPr lang="tr-TR" dirty="0" err="1" smtClean="0"/>
              <a:t>Tsunami</a:t>
            </a:r>
            <a:r>
              <a:rPr lang="tr-TR" dirty="0" smtClean="0"/>
              <a:t> uyarı sistemi = Yunus</a:t>
            </a:r>
          </a:p>
          <a:p>
            <a:pPr marL="457200" indent="-457200" defTabSz="457200" eaLnBrk="0" hangingPunct="0">
              <a:spcBef>
                <a:spcPct val="20000"/>
              </a:spcBef>
              <a:buFont typeface="Helvetica Neue" charset="0"/>
              <a:buAutoNum type="arabicPeriod"/>
            </a:pPr>
            <a:r>
              <a:rPr lang="tr-TR" dirty="0" smtClean="0"/>
              <a:t>Radar/Sonar Sistemi = Yunus-Yarasa</a:t>
            </a:r>
          </a:p>
          <a:p>
            <a:pPr marL="457200" indent="-457200" defTabSz="457200" eaLnBrk="0" hangingPunct="0">
              <a:spcBef>
                <a:spcPct val="20000"/>
              </a:spcBef>
              <a:buFont typeface="Helvetica Neue" charset="0"/>
              <a:buAutoNum type="arabicPeriod"/>
            </a:pPr>
            <a:r>
              <a:rPr lang="tr-TR" dirty="0" smtClean="0"/>
              <a:t>Rüzgar türbinleri = Kambur Balina</a:t>
            </a:r>
          </a:p>
          <a:p>
            <a:pPr marL="457200" indent="-457200" defTabSz="457200" eaLnBrk="0" hangingPunct="0">
              <a:spcBef>
                <a:spcPct val="20000"/>
              </a:spcBef>
              <a:buFont typeface="Helvetica Neue" charset="0"/>
              <a:buAutoNum type="arabicPeriod"/>
            </a:pPr>
            <a:r>
              <a:rPr lang="tr-TR" dirty="0" smtClean="0"/>
              <a:t>Köpek balığı = </a:t>
            </a:r>
            <a:r>
              <a:rPr lang="tr-TR" dirty="0" err="1" smtClean="0"/>
              <a:t>Corvett</a:t>
            </a:r>
            <a:r>
              <a:rPr lang="tr-TR" dirty="0" smtClean="0"/>
              <a:t> </a:t>
            </a:r>
          </a:p>
          <a:p>
            <a:pPr marL="457200" indent="-457200" defTabSz="457200" eaLnBrk="0" hangingPunct="0">
              <a:spcBef>
                <a:spcPct val="20000"/>
              </a:spcBef>
              <a:buFont typeface="Helvetica Neue" charset="0"/>
              <a:buAutoNum type="arabicPeriod"/>
            </a:pPr>
            <a:r>
              <a:rPr lang="tr-TR" dirty="0" smtClean="0"/>
              <a:t>Kar ayakkabısı = Tavşan</a:t>
            </a:r>
            <a:endParaRPr lang="en-GB" dirty="0" smtClean="0">
              <a:solidFill>
                <a:srgbClr val="000000"/>
              </a:solidFill>
            </a:endParaRPr>
          </a:p>
          <a:p>
            <a:pPr marL="457200" indent="-457200" defTabSz="457200" eaLnBrk="0" hangingPunct="0">
              <a:spcBef>
                <a:spcPct val="20000"/>
              </a:spcBef>
              <a:buFont typeface="Helvetica Neue" charset="0"/>
              <a:buAutoNum type="arabicPeriod"/>
            </a:pPr>
            <a:r>
              <a:rPr lang="tr-TR" dirty="0" smtClean="0"/>
              <a:t>Midye = Yapıştırıcı</a:t>
            </a:r>
          </a:p>
          <a:p>
            <a:pPr marL="457200" indent="-457200" defTabSz="457200" eaLnBrk="0" hangingPunct="0">
              <a:spcBef>
                <a:spcPct val="20000"/>
              </a:spcBef>
              <a:buFont typeface="Helvetica Neue" charset="0"/>
              <a:buAutoNum type="arabicPeriod"/>
            </a:pPr>
            <a:r>
              <a:rPr lang="tr-TR" dirty="0" smtClean="0"/>
              <a:t>Yumuşak Dokulu Robotlar = Ahtapot </a:t>
            </a:r>
          </a:p>
          <a:p>
            <a:pPr marL="457200" indent="-457200" defTabSz="457200" eaLnBrk="0" hangingPunct="0">
              <a:spcBef>
                <a:spcPct val="20000"/>
              </a:spcBef>
              <a:buFont typeface="Helvetica Neue" charset="0"/>
              <a:buAutoNum type="arabicPeriod"/>
            </a:pPr>
            <a:r>
              <a:rPr lang="tr-TR" altLang="en-US" dirty="0" smtClean="0"/>
              <a:t>Örümcek ağları = Dayanıklı iplik</a:t>
            </a:r>
            <a:endParaRPr lang="tr-TR" dirty="0" smtClean="0"/>
          </a:p>
          <a:p>
            <a:pPr marL="457200" indent="-457200" defTabSz="457200" eaLnBrk="0" hangingPunct="0">
              <a:spcBef>
                <a:spcPct val="20000"/>
              </a:spcBef>
              <a:buFont typeface="Helvetica Neue" charset="0"/>
              <a:buAutoNum type="arabicPeriod"/>
            </a:pPr>
            <a:r>
              <a:rPr lang="tr-TR" dirty="0" smtClean="0"/>
              <a:t>Kedi gözü= Araba Farları = Reflektör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pic>
        <p:nvPicPr>
          <p:cNvPr id="2050" name="Picture 2" descr="C:\Users\ARZU\Desktop\Biyomimikri\dersler- biomimicry\9. hafta - diğer hayvanlar\fotoğraflar\geyik.jpg"/>
          <p:cNvPicPr>
            <a:picLocks noChangeAspect="1" noChangeArrowheads="1"/>
          </p:cNvPicPr>
          <p:nvPr/>
        </p:nvPicPr>
        <p:blipFill>
          <a:blip r:embed="rId2" cstate="print"/>
          <a:srcRect/>
          <a:stretch>
            <a:fillRect/>
          </a:stretch>
        </p:blipFill>
        <p:spPr bwMode="auto">
          <a:xfrm>
            <a:off x="6804248" y="404664"/>
            <a:ext cx="1752716" cy="1260000"/>
          </a:xfrm>
          <a:prstGeom prst="rect">
            <a:avLst/>
          </a:prstGeom>
          <a:noFill/>
        </p:spPr>
      </p:pic>
      <p:pic>
        <p:nvPicPr>
          <p:cNvPr id="2051" name="Picture 3" descr="C:\Users\ARZU\Desktop\Biyomimikri\dersler- biomimicry\9. hafta - diğer hayvanlar\fotoğraflar\gekko.jpg"/>
          <p:cNvPicPr>
            <a:picLocks noChangeAspect="1" noChangeArrowheads="1"/>
          </p:cNvPicPr>
          <p:nvPr/>
        </p:nvPicPr>
        <p:blipFill>
          <a:blip r:embed="rId3" cstate="print"/>
          <a:srcRect/>
          <a:stretch>
            <a:fillRect/>
          </a:stretch>
        </p:blipFill>
        <p:spPr bwMode="auto">
          <a:xfrm>
            <a:off x="6372200" y="1916832"/>
            <a:ext cx="1901108" cy="1260000"/>
          </a:xfrm>
          <a:prstGeom prst="rect">
            <a:avLst/>
          </a:prstGeom>
          <a:noFill/>
        </p:spPr>
      </p:pic>
      <p:pic>
        <p:nvPicPr>
          <p:cNvPr id="2052" name="Picture 4" descr="C:\Users\ARZU\Desktop\Biyomimikri\dersler- biomimicry\9. hafta - diğer hayvanlar\fotoğraflar\yarasa.jpg"/>
          <p:cNvPicPr>
            <a:picLocks noChangeAspect="1" noChangeArrowheads="1"/>
          </p:cNvPicPr>
          <p:nvPr/>
        </p:nvPicPr>
        <p:blipFill>
          <a:blip r:embed="rId4" cstate="print"/>
          <a:srcRect/>
          <a:stretch>
            <a:fillRect/>
          </a:stretch>
        </p:blipFill>
        <p:spPr bwMode="auto">
          <a:xfrm>
            <a:off x="5004048" y="5085184"/>
            <a:ext cx="2307529" cy="1260000"/>
          </a:xfrm>
          <a:prstGeom prst="rect">
            <a:avLst/>
          </a:prstGeom>
          <a:noFill/>
        </p:spPr>
      </p:pic>
      <p:pic>
        <p:nvPicPr>
          <p:cNvPr id="2053" name="Picture 5" descr="C:\Users\ARZU\Desktop\Biyomimikri\dersler- biomimicry\9. hafta - diğer hayvanlar\fotoğraflar\biyotaklit-örnekleri-moka-shark.jpg"/>
          <p:cNvPicPr>
            <a:picLocks noChangeAspect="1" noChangeArrowheads="1"/>
          </p:cNvPicPr>
          <p:nvPr/>
        </p:nvPicPr>
        <p:blipFill>
          <a:blip r:embed="rId5" cstate="print"/>
          <a:srcRect/>
          <a:stretch>
            <a:fillRect/>
          </a:stretch>
        </p:blipFill>
        <p:spPr bwMode="auto">
          <a:xfrm>
            <a:off x="5940152" y="3573016"/>
            <a:ext cx="2520000" cy="1260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we_are_nature_final.jpg"/>
          <p:cNvPicPr>
            <a:picLocks noChangeAspect="1"/>
          </p:cNvPicPr>
          <p:nvPr/>
        </p:nvPicPr>
        <p:blipFill>
          <a:blip r:embed="rId3" cstate="print"/>
          <a:srcRect/>
          <a:stretch>
            <a:fillRect/>
          </a:stretch>
        </p:blipFill>
        <p:spPr bwMode="auto">
          <a:xfrm>
            <a:off x="1444" y="0"/>
            <a:ext cx="9141114" cy="6858000"/>
          </a:xfrm>
          <a:prstGeom prst="rect">
            <a:avLst/>
          </a:prstGeom>
          <a:noFill/>
          <a:ln w="9525">
            <a:noFill/>
            <a:miter lim="800000"/>
            <a:headEnd/>
            <a:tailEnd/>
          </a:ln>
        </p:spPr>
      </p:pic>
      <p:sp>
        <p:nvSpPr>
          <p:cNvPr id="2051" name="TextBox 3"/>
          <p:cNvSpPr txBox="1">
            <a:spLocks noChangeArrowheads="1"/>
          </p:cNvSpPr>
          <p:nvPr/>
        </p:nvSpPr>
        <p:spPr bwMode="auto">
          <a:xfrm>
            <a:off x="1444" y="4830540"/>
            <a:ext cx="9141114" cy="584775"/>
          </a:xfrm>
          <a:prstGeom prst="rect">
            <a:avLst/>
          </a:prstGeom>
          <a:noFill/>
          <a:ln w="9525">
            <a:noFill/>
            <a:miter lim="800000"/>
            <a:headEnd/>
            <a:tailEnd/>
          </a:ln>
        </p:spPr>
        <p:txBody>
          <a:bodyPr>
            <a:spAutoFit/>
          </a:bodyPr>
          <a:lstStyle/>
          <a:p>
            <a:pPr algn="ctr"/>
            <a:r>
              <a:rPr lang="tr-TR" sz="3200" b="1" dirty="0" smtClean="0">
                <a:latin typeface="Century Gothic" pitchFamily="34" charset="0"/>
              </a:rPr>
              <a:t>Doğa biziz!!!</a:t>
            </a:r>
            <a:endParaRPr lang="en-US" sz="3200" b="1" dirty="0">
              <a:latin typeface="Century Gothic" pitchFamily="34" charset="0"/>
            </a:endParaRPr>
          </a:p>
        </p:txBody>
      </p:sp>
      <p:pic>
        <p:nvPicPr>
          <p:cNvPr id="2052" name="Picture 4" descr="frog_2.png"/>
          <p:cNvPicPr>
            <a:picLocks noChangeAspect="1"/>
          </p:cNvPicPr>
          <p:nvPr/>
        </p:nvPicPr>
        <p:blipFill>
          <a:blip r:embed="rId4" cstate="print"/>
          <a:srcRect/>
          <a:stretch>
            <a:fillRect/>
          </a:stretch>
        </p:blipFill>
        <p:spPr bwMode="auto">
          <a:xfrm rot="20938851" flipH="1">
            <a:off x="8384886" y="4100444"/>
            <a:ext cx="802409" cy="1011979"/>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img.cinemablend.com/filter:scale/cb/8/4/6/9/2/6/84692670e3e0c1a40051b87913194c2cacb4dce7340612a1c7f590144e7d2fc7.jpg?mw=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58" y="4941168"/>
            <a:ext cx="3672554" cy="18362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ecko sk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51" y="1268760"/>
            <a:ext cx="7820025" cy="2495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5536" y="476672"/>
            <a:ext cx="7697212" cy="461655"/>
          </a:xfrm>
          <a:prstGeom prst="rect">
            <a:avLst/>
          </a:prstGeom>
        </p:spPr>
        <p:txBody>
          <a:bodyPr wrap="square" lIns="91429" tIns="45715" rIns="91429" bIns="45715">
            <a:spAutoFit/>
          </a:bodyPr>
          <a:lstStyle/>
          <a:p>
            <a:pPr fontAlgn="base">
              <a:spcBef>
                <a:spcPct val="0"/>
              </a:spcBef>
              <a:spcAft>
                <a:spcPct val="0"/>
              </a:spcAft>
              <a:defRPr/>
            </a:pPr>
            <a:r>
              <a:rPr lang="tr-TR" sz="2400" b="1" dirty="0" smtClean="0">
                <a:solidFill>
                  <a:srgbClr val="000000"/>
                </a:solidFill>
                <a:latin typeface="Century Gothic" panose="020B0502020202020204" pitchFamily="34" charset="0"/>
              </a:rPr>
              <a:t>1) </a:t>
            </a:r>
            <a:r>
              <a:rPr lang="en-GB" sz="2400" b="1" dirty="0" smtClean="0">
                <a:solidFill>
                  <a:srgbClr val="000000"/>
                </a:solidFill>
                <a:latin typeface="Century Gothic" panose="020B0502020202020204" pitchFamily="34" charset="0"/>
              </a:rPr>
              <a:t>Gecko &amp; </a:t>
            </a:r>
            <a:r>
              <a:rPr lang="tr-TR" sz="2400" b="1" dirty="0" smtClean="0">
                <a:solidFill>
                  <a:srgbClr val="000000"/>
                </a:solidFill>
                <a:latin typeface="Century Gothic" panose="020B0502020202020204" pitchFamily="34" charset="0"/>
              </a:rPr>
              <a:t>Tırmanış ayakkabısı </a:t>
            </a:r>
            <a:endParaRPr lang="en-GB" sz="2400" b="1" dirty="0">
              <a:solidFill>
                <a:srgbClr val="000000"/>
              </a:solidFill>
              <a:latin typeface="Century Gothic" panose="020B0502020202020204" pitchFamily="34" charset="0"/>
            </a:endParaRPr>
          </a:p>
        </p:txBody>
      </p:sp>
      <p:sp>
        <p:nvSpPr>
          <p:cNvPr id="2" name="Rounded Rectangle 1"/>
          <p:cNvSpPr/>
          <p:nvPr/>
        </p:nvSpPr>
        <p:spPr>
          <a:xfrm>
            <a:off x="107504" y="3933056"/>
            <a:ext cx="3816424" cy="2736304"/>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err="1" smtClean="0">
                <a:solidFill>
                  <a:schemeClr val="tx1"/>
                </a:solidFill>
              </a:rPr>
              <a:t>Gecko</a:t>
            </a:r>
            <a:r>
              <a:rPr lang="tr-TR" sz="2000" dirty="0" smtClean="0">
                <a:solidFill>
                  <a:schemeClr val="tx1"/>
                </a:solidFill>
              </a:rPr>
              <a:t> bir tür kertenkeledir. </a:t>
            </a:r>
            <a:r>
              <a:rPr lang="tr-TR" sz="2000" dirty="0" err="1" smtClean="0">
                <a:solidFill>
                  <a:schemeClr val="tx1"/>
                </a:solidFill>
              </a:rPr>
              <a:t>Gecko</a:t>
            </a:r>
            <a:r>
              <a:rPr lang="tr-TR" sz="2000" dirty="0" smtClean="0">
                <a:solidFill>
                  <a:schemeClr val="tx1"/>
                </a:solidFill>
              </a:rPr>
              <a:t> kertenkeleleri yapışkan bir salgı kullanmadan düz duvara tırmanabilirler. Bu özellikleri yeni yapışkan materyaller üretilmesinde bilim insanlarına ilham kaynağı olmuştur.</a:t>
            </a:r>
            <a:endParaRPr lang="en-GB" sz="2000" dirty="0">
              <a:solidFill>
                <a:schemeClr val="tx1"/>
              </a:solidFill>
              <a:latin typeface="Century Gothic" panose="020B0502020202020204" pitchFamily="34" charset="0"/>
            </a:endParaRPr>
          </a:p>
        </p:txBody>
      </p:sp>
      <p:pic>
        <p:nvPicPr>
          <p:cNvPr id="10" name="Picture 3" descr="http://www.technologystudent.com/prddes1/biomim1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749" t="20219" r="3610" b="8808"/>
          <a:stretch/>
        </p:blipFill>
        <p:spPr bwMode="auto">
          <a:xfrm>
            <a:off x="3995936" y="3933056"/>
            <a:ext cx="1982055" cy="16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6049999" y="3861048"/>
            <a:ext cx="3058505" cy="10098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Century Gothic" panose="020B0502020202020204" pitchFamily="34" charset="0"/>
              </a:rPr>
              <a:t>Tom Cruise</a:t>
            </a:r>
            <a:r>
              <a:rPr lang="tr-TR" sz="1600" dirty="0" smtClean="0">
                <a:solidFill>
                  <a:schemeClr val="tx1"/>
                </a:solidFill>
                <a:latin typeface="Century Gothic" panose="020B0502020202020204" pitchFamily="34" charset="0"/>
              </a:rPr>
              <a:t>, Görevimiz Tehlike filmi için bu teknolojiyi kullanarak Burç </a:t>
            </a:r>
            <a:r>
              <a:rPr lang="tr-TR" sz="1600" dirty="0" err="1" smtClean="0">
                <a:solidFill>
                  <a:schemeClr val="tx1"/>
                </a:solidFill>
                <a:latin typeface="Century Gothic" panose="020B0502020202020204" pitchFamily="34" charset="0"/>
              </a:rPr>
              <a:t>Halifa’ya</a:t>
            </a:r>
            <a:r>
              <a:rPr lang="tr-TR" sz="1600" dirty="0" smtClean="0">
                <a:solidFill>
                  <a:schemeClr val="tx1"/>
                </a:solidFill>
                <a:latin typeface="Century Gothic" panose="020B0502020202020204" pitchFamily="34" charset="0"/>
              </a:rPr>
              <a:t> tırmandı.</a:t>
            </a:r>
            <a:endParaRPr lang="en-GB" sz="1600" dirty="0">
              <a:solidFill>
                <a:schemeClr val="tx1"/>
              </a:solidFill>
              <a:latin typeface="Century Gothic" panose="020B0502020202020204" pitchFamily="34" charset="0"/>
            </a:endParaRPr>
          </a:p>
        </p:txBody>
      </p:sp>
      <p:pic>
        <p:nvPicPr>
          <p:cNvPr id="12" name="Picture 10" descr="http://www.newscientist.com/data/images/ns/cms/dn3785/dn3785-1_370.jpg"/>
          <p:cNvPicPr>
            <a:picLocks noChangeAspect="1" noChangeArrowheads="1"/>
          </p:cNvPicPr>
          <p:nvPr/>
        </p:nvPicPr>
        <p:blipFill>
          <a:blip r:embed="rId6" cstate="print"/>
          <a:srcRect/>
          <a:stretch>
            <a:fillRect/>
          </a:stretch>
        </p:blipFill>
        <p:spPr bwMode="auto">
          <a:xfrm>
            <a:off x="5364088" y="1268760"/>
            <a:ext cx="3692678" cy="2505684"/>
          </a:xfrm>
          <a:prstGeom prst="rect">
            <a:avLst/>
          </a:prstGeom>
          <a:noFill/>
          <a:ln w="9525">
            <a:noFill/>
            <a:miter lim="800000"/>
            <a:headEnd/>
            <a:tailEnd/>
          </a:ln>
        </p:spPr>
      </p:pic>
      <p:sp>
        <p:nvSpPr>
          <p:cNvPr id="9" name="8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extLst>
      <p:ext uri="{BB962C8B-B14F-4D97-AF65-F5344CB8AC3E}">
        <p14:creationId xmlns:p14="http://schemas.microsoft.com/office/powerpoint/2010/main" val="288052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274638"/>
            <a:ext cx="5544616" cy="634082"/>
          </a:xfrm>
        </p:spPr>
        <p:txBody>
          <a:bodyPr>
            <a:normAutofit/>
          </a:bodyPr>
          <a:lstStyle/>
          <a:p>
            <a:r>
              <a:rPr lang="tr-TR" sz="2800" b="1" dirty="0" smtClean="0"/>
              <a:t>Kertenkele = Tırmanış ayakkabısı</a:t>
            </a:r>
            <a:endParaRPr lang="tr-TR" sz="2800" dirty="0"/>
          </a:p>
        </p:txBody>
      </p:sp>
      <p:sp>
        <p:nvSpPr>
          <p:cNvPr id="5" name="4 Metin kutusu"/>
          <p:cNvSpPr txBox="1"/>
          <p:nvPr/>
        </p:nvSpPr>
        <p:spPr>
          <a:xfrm>
            <a:off x="179512" y="2996952"/>
            <a:ext cx="8712968" cy="3554819"/>
          </a:xfrm>
          <a:prstGeom prst="rect">
            <a:avLst/>
          </a:prstGeom>
          <a:noFill/>
        </p:spPr>
        <p:txBody>
          <a:bodyPr wrap="square" rtlCol="0">
            <a:spAutoFit/>
          </a:bodyPr>
          <a:lstStyle/>
          <a:p>
            <a:pPr>
              <a:buFont typeface="Wingdings" pitchFamily="2" charset="2"/>
              <a:buChar char="Ø"/>
            </a:pPr>
            <a:r>
              <a:rPr lang="tr-TR" sz="1500" dirty="0" smtClean="0"/>
              <a:t>Ayaklarında ‘</a:t>
            </a:r>
            <a:r>
              <a:rPr lang="tr-TR" sz="1500" dirty="0" err="1" smtClean="0"/>
              <a:t>Seta</a:t>
            </a:r>
            <a:r>
              <a:rPr lang="tr-TR" sz="1500" dirty="0" smtClean="0"/>
              <a:t>’ adı verilen </a:t>
            </a:r>
            <a:r>
              <a:rPr lang="tr-TR" sz="1500" dirty="0" err="1" smtClean="0"/>
              <a:t>keratin</a:t>
            </a:r>
            <a:r>
              <a:rPr lang="tr-TR" sz="1500" dirty="0" smtClean="0"/>
              <a:t> yapıda yüz binlerce tüycük bulunur. Her </a:t>
            </a:r>
            <a:r>
              <a:rPr lang="tr-TR" sz="1500" dirty="0" err="1" smtClean="0"/>
              <a:t>seta</a:t>
            </a:r>
            <a:r>
              <a:rPr lang="tr-TR" sz="1500" dirty="0" smtClean="0"/>
              <a:t> yaklaşık 1mm uzunluğunda ve 5 µm çapındadır. ‘</a:t>
            </a:r>
            <a:r>
              <a:rPr lang="tr-TR" sz="1500" dirty="0" err="1" smtClean="0"/>
              <a:t>Seta’lar</a:t>
            </a:r>
            <a:r>
              <a:rPr lang="tr-TR" sz="1500" dirty="0" smtClean="0"/>
              <a:t> “200nm uzunluğunda ve 10nm çapından daha küçük tüycüklerle kaplıdır”.</a:t>
            </a:r>
          </a:p>
          <a:p>
            <a:pPr>
              <a:buFont typeface="Wingdings" pitchFamily="2" charset="2"/>
              <a:buChar char="Ø"/>
            </a:pPr>
            <a:r>
              <a:rPr lang="tr-TR" sz="1500" dirty="0" smtClean="0"/>
              <a:t>Bu tüycükler insan saçından 10 kat daha incedir ve mikroskop altında uçlara doğru çatallandığı ve daha da inceldiği görülür. Bu tüycüklerin uçları o kadar incedir ki kertenkelenin tutunduğu yüzey ile moleküler düzeyde bir etkileşim sağlanır.</a:t>
            </a:r>
          </a:p>
          <a:p>
            <a:pPr>
              <a:buFont typeface="Wingdings" pitchFamily="2" charset="2"/>
              <a:buChar char="Ø"/>
            </a:pPr>
            <a:r>
              <a:rPr lang="tr-TR" sz="1500" dirty="0" smtClean="0"/>
              <a:t>Moleküler etkileşim nedeniyle ortaya çıkan kuvvet Van Der </a:t>
            </a:r>
            <a:r>
              <a:rPr lang="tr-TR" sz="1500" dirty="0" err="1" smtClean="0"/>
              <a:t>Waals</a:t>
            </a:r>
            <a:r>
              <a:rPr lang="tr-TR" sz="1500" dirty="0" smtClean="0"/>
              <a:t> kuvvetidir. Van der </a:t>
            </a:r>
            <a:r>
              <a:rPr lang="tr-TR" sz="1500" dirty="0" err="1" smtClean="0"/>
              <a:t>Waals</a:t>
            </a:r>
            <a:r>
              <a:rPr lang="tr-TR" sz="1500" dirty="0" smtClean="0"/>
              <a:t> kuvvetleri moleküller veya atomlar arasında elektronların anlık dizilimlerinden meydana gelen geçici kuvvetlerdir. </a:t>
            </a:r>
          </a:p>
          <a:p>
            <a:pPr>
              <a:buFont typeface="Wingdings" pitchFamily="2" charset="2"/>
              <a:buChar char="Ø"/>
            </a:pPr>
            <a:r>
              <a:rPr lang="tr-TR" sz="1500" dirty="0" smtClean="0"/>
              <a:t>Diğer kimyasal bağlara göre çok daha zayıftır. Bu kuvvet her ne kadar zayıf da olsa </a:t>
            </a:r>
            <a:r>
              <a:rPr lang="tr-TR" sz="1500" dirty="0" err="1" smtClean="0"/>
              <a:t>geckoların</a:t>
            </a:r>
            <a:r>
              <a:rPr lang="tr-TR" sz="1500" dirty="0" smtClean="0"/>
              <a:t> ayaklarındaki “2 milyon tüycüğün”</a:t>
            </a:r>
            <a:r>
              <a:rPr lang="tr-TR" sz="1500" baseline="30000" dirty="0" smtClean="0"/>
              <a:t> </a:t>
            </a:r>
            <a:r>
              <a:rPr lang="tr-TR" sz="1500" dirty="0" smtClean="0"/>
              <a:t>her biri </a:t>
            </a:r>
            <a:r>
              <a:rPr lang="tr-TR" sz="1500" dirty="0" err="1" smtClean="0"/>
              <a:t>geckonun</a:t>
            </a:r>
            <a:r>
              <a:rPr lang="tr-TR" sz="1500" dirty="0" smtClean="0"/>
              <a:t> duvara tutunmasına destek olur. </a:t>
            </a:r>
          </a:p>
          <a:p>
            <a:pPr>
              <a:buFont typeface="Wingdings" pitchFamily="2" charset="2"/>
              <a:buChar char="Ø"/>
            </a:pPr>
            <a:r>
              <a:rPr lang="tr-TR" sz="1500" dirty="0" err="1" smtClean="0"/>
              <a:t>Geckoların</a:t>
            </a:r>
            <a:r>
              <a:rPr lang="tr-TR" sz="1500" dirty="0" smtClean="0"/>
              <a:t> tırmandıkları yüzeye hızlıca yapışıp hızlıca ayrılabilmeleri Van der </a:t>
            </a:r>
            <a:r>
              <a:rPr lang="tr-TR" sz="1500" dirty="0" err="1" smtClean="0"/>
              <a:t>Waals</a:t>
            </a:r>
            <a:r>
              <a:rPr lang="tr-TR" sz="1500" dirty="0" smtClean="0"/>
              <a:t> bağlarının hızlıca kurulup yok olmasıyla gerçekleşir. </a:t>
            </a:r>
          </a:p>
          <a:p>
            <a:pPr>
              <a:buFont typeface="Wingdings" pitchFamily="2" charset="2"/>
              <a:buChar char="Ø"/>
            </a:pPr>
            <a:r>
              <a:rPr lang="tr-TR" sz="1500" dirty="0" smtClean="0"/>
              <a:t>Kertenkelelerinin ayaklarındaki doğal tüycükleri </a:t>
            </a:r>
            <a:r>
              <a:rPr lang="tr-TR" sz="1500" dirty="0" err="1" smtClean="0"/>
              <a:t>nanoteknoloji</a:t>
            </a:r>
            <a:r>
              <a:rPr lang="tr-TR" sz="1500" dirty="0" smtClean="0"/>
              <a:t> ile sentetik olarak üretip aynı çekim kuvvetine sahip maddeler üretmeyi başarmışlardır.</a:t>
            </a:r>
          </a:p>
          <a:p>
            <a:pPr>
              <a:buFont typeface="Wingdings" pitchFamily="2" charset="2"/>
              <a:buChar char="Ø"/>
            </a:pPr>
            <a:r>
              <a:rPr lang="tr-TR" sz="1500" dirty="0" smtClean="0"/>
              <a:t>Tırmanış ve medikal dünyasında kullanılır.</a:t>
            </a:r>
            <a:endParaRPr lang="tr-TR" sz="1500" dirty="0"/>
          </a:p>
        </p:txBody>
      </p:sp>
      <p:pic>
        <p:nvPicPr>
          <p:cNvPr id="6" name="Picture 19" descr="http://www.robaid.com/wp-content/gallery/various/gecko.jpg"/>
          <p:cNvPicPr>
            <a:picLocks noChangeAspect="1" noChangeArrowheads="1"/>
          </p:cNvPicPr>
          <p:nvPr/>
        </p:nvPicPr>
        <p:blipFill>
          <a:blip r:embed="rId3" cstate="print"/>
          <a:srcRect/>
          <a:stretch>
            <a:fillRect/>
          </a:stretch>
        </p:blipFill>
        <p:spPr bwMode="auto">
          <a:xfrm>
            <a:off x="323528" y="908720"/>
            <a:ext cx="2639353" cy="1980000"/>
          </a:xfrm>
          <a:prstGeom prst="rect">
            <a:avLst/>
          </a:prstGeom>
          <a:noFill/>
          <a:ln w="9525">
            <a:noFill/>
            <a:miter lim="800000"/>
            <a:headEnd/>
            <a:tailEnd/>
          </a:ln>
        </p:spPr>
      </p:pic>
      <p:pic>
        <p:nvPicPr>
          <p:cNvPr id="7" name="Picture 17" descr="http://www.designboom.com/contemporary/biomimicry/01.jpg"/>
          <p:cNvPicPr>
            <a:picLocks noChangeAspect="1" noChangeArrowheads="1"/>
          </p:cNvPicPr>
          <p:nvPr/>
        </p:nvPicPr>
        <p:blipFill>
          <a:blip r:embed="rId4" cstate="print"/>
          <a:srcRect/>
          <a:stretch>
            <a:fillRect/>
          </a:stretch>
        </p:blipFill>
        <p:spPr bwMode="auto">
          <a:xfrm>
            <a:off x="5940152" y="908720"/>
            <a:ext cx="2973522" cy="1980000"/>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B1DEFA8C-F947-479F-BE07-76B6B3F80BF1}" type="slidenum">
              <a:rPr lang="tr-TR" smtClean="0"/>
              <a:pPr/>
              <a:t>5</a:t>
            </a:fld>
            <a:endParaRPr lang="tr-TR" dirty="0"/>
          </a:p>
        </p:txBody>
      </p:sp>
      <p:pic>
        <p:nvPicPr>
          <p:cNvPr id="4098" name="Picture 2" descr="C:\Users\ARZU\Desktop\gecko-kertenkele-m.png"/>
          <p:cNvPicPr>
            <a:picLocks noGrp="1" noChangeAspect="1" noChangeArrowheads="1"/>
          </p:cNvPicPr>
          <p:nvPr>
            <p:ph idx="1"/>
          </p:nvPr>
        </p:nvPicPr>
        <p:blipFill>
          <a:blip r:embed="rId5" cstate="print"/>
          <a:srcRect/>
          <a:stretch>
            <a:fillRect/>
          </a:stretch>
        </p:blipFill>
        <p:spPr bwMode="auto">
          <a:xfrm>
            <a:off x="3406571" y="908050"/>
            <a:ext cx="2149883" cy="1981200"/>
          </a:xfrm>
          <a:prstGeom prst="rect">
            <a:avLst/>
          </a:prstGeom>
          <a:noFill/>
        </p:spPr>
      </p:pic>
      <p:pic>
        <p:nvPicPr>
          <p:cNvPr id="9" name="Picture 3" descr="http://www.technologystudent.com/prddes1/biomim1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749" t="20219" r="3610" b="8808"/>
          <a:stretch/>
        </p:blipFill>
        <p:spPr bwMode="auto">
          <a:xfrm>
            <a:off x="7668344" y="188640"/>
            <a:ext cx="127832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4572000" cy="778098"/>
          </a:xfrm>
        </p:spPr>
        <p:txBody>
          <a:bodyPr>
            <a:normAutofit/>
          </a:bodyPr>
          <a:lstStyle/>
          <a:p>
            <a:r>
              <a:rPr lang="tr-TR" sz="2600" b="1" dirty="0" smtClean="0"/>
              <a:t>2) Fil Hortumu = Robotik Kol</a:t>
            </a:r>
            <a:endParaRPr lang="tr-TR" sz="2600" b="1" dirty="0"/>
          </a:p>
        </p:txBody>
      </p:sp>
      <p:sp>
        <p:nvSpPr>
          <p:cNvPr id="4" name="3 İçerik Yer Tutucusu"/>
          <p:cNvSpPr>
            <a:spLocks noGrp="1"/>
          </p:cNvSpPr>
          <p:nvPr>
            <p:ph sz="half" idx="2"/>
          </p:nvPr>
        </p:nvSpPr>
        <p:spPr>
          <a:xfrm>
            <a:off x="4283968" y="836712"/>
            <a:ext cx="4680520" cy="5400600"/>
          </a:xfrm>
        </p:spPr>
        <p:txBody>
          <a:bodyPr>
            <a:noAutofit/>
          </a:bodyPr>
          <a:lstStyle/>
          <a:p>
            <a:pPr fontAlgn="base">
              <a:buFont typeface="Wingdings" pitchFamily="2" charset="2"/>
              <a:buChar char="Ø"/>
            </a:pPr>
            <a:r>
              <a:rPr lang="tr-TR" sz="1400" dirty="0" smtClean="0"/>
              <a:t>Bilim adamlarının robot kol tasarlarken en çok zorlandıkları konulardan biri kolun hareket özelliğidir. </a:t>
            </a:r>
          </a:p>
          <a:p>
            <a:pPr fontAlgn="base">
              <a:buFont typeface="Wingdings" pitchFamily="2" charset="2"/>
              <a:buChar char="Ø"/>
            </a:pPr>
            <a:r>
              <a:rPr lang="tr-TR" sz="1400" dirty="0" smtClean="0"/>
              <a:t>Bir robot kolun işe yarayabilmesi için, o işin gerektirdiği tüm hareketleri yapabilmesi şarttır. </a:t>
            </a:r>
          </a:p>
          <a:p>
            <a:pPr fontAlgn="base">
              <a:buFont typeface="Wingdings" pitchFamily="2" charset="2"/>
              <a:buChar char="Ø"/>
            </a:pPr>
            <a:r>
              <a:rPr lang="tr-TR" sz="1400" dirty="0" smtClean="0"/>
              <a:t>Uzuvların ihtiyaçlarını tam karşılayabilecek hareket kapasitesine sahip en çarpıcı örneklerden birisi fillerin hortumudur.</a:t>
            </a:r>
          </a:p>
          <a:p>
            <a:pPr fontAlgn="base">
              <a:buFont typeface="Wingdings" pitchFamily="2" charset="2"/>
              <a:buChar char="Ø"/>
            </a:pPr>
            <a:r>
              <a:rPr lang="tr-TR" sz="1400" dirty="0" smtClean="0"/>
              <a:t>Filin 50 bin adet kasla çevrili hortumu mükemmel yapısı sayesinde çok fazla incelik ve hassasiyet gerektiren işlemleri yapabilme kabiliyetine de sahiptir. </a:t>
            </a:r>
          </a:p>
          <a:p>
            <a:pPr fontAlgn="base">
              <a:buFont typeface="Wingdings" pitchFamily="2" charset="2"/>
              <a:buChar char="Ø"/>
            </a:pPr>
            <a:r>
              <a:rPr lang="tr-TR" sz="1400" dirty="0" smtClean="0"/>
              <a:t>Ayrıca fil hortumunu istediği her yöne doğru hareket ettirebilir.</a:t>
            </a:r>
          </a:p>
          <a:p>
            <a:pPr fontAlgn="base">
              <a:buFont typeface="Wingdings" pitchFamily="2" charset="2"/>
              <a:buChar char="Ø"/>
            </a:pPr>
            <a:r>
              <a:rPr lang="tr-TR" sz="1400" dirty="0" smtClean="0"/>
              <a:t>ABD’deki Rice Üniversitesi’nde robot kol tasarlandı.</a:t>
            </a:r>
          </a:p>
          <a:p>
            <a:pPr fontAlgn="base">
              <a:buFont typeface="Wingdings" pitchFamily="2" charset="2"/>
              <a:buChar char="Ø"/>
            </a:pPr>
            <a:r>
              <a:rPr lang="tr-TR" sz="1400" dirty="0" smtClean="0"/>
              <a:t>Fil hortumunda iskelet benzeri  herhangi bir yapı bulunmaz. </a:t>
            </a:r>
          </a:p>
          <a:p>
            <a:pPr fontAlgn="base">
              <a:buFont typeface="Wingdings" pitchFamily="2" charset="2"/>
              <a:buChar char="Ø"/>
            </a:pPr>
            <a:r>
              <a:rPr lang="tr-TR" sz="1400" dirty="0" smtClean="0"/>
              <a:t>Bu özellik, hortuma büyük bir hareketlilik imkanı ve hafiflik sağlar. </a:t>
            </a:r>
          </a:p>
          <a:p>
            <a:pPr fontAlgn="base">
              <a:buFont typeface="Wingdings" pitchFamily="2" charset="2"/>
              <a:buChar char="Ø"/>
            </a:pPr>
            <a:r>
              <a:rPr lang="tr-TR" sz="1400" dirty="0" smtClean="0"/>
              <a:t>Buna karşın robotik kolun bir omurgası vardır. </a:t>
            </a:r>
          </a:p>
          <a:p>
            <a:pPr fontAlgn="base">
              <a:buFont typeface="Wingdings" pitchFamily="2" charset="2"/>
              <a:buChar char="Ø"/>
            </a:pPr>
            <a:r>
              <a:rPr lang="tr-TR" sz="1400" dirty="0" smtClean="0"/>
              <a:t>Fil hortumu her yere yönelebilecek kadar büyük bir hareket serbestliğine sahiptir. Buna karşılık robotik kol sahip olduğu 16 bağlantı sayesinde  32 çeşit hareket yapabilir.</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pic>
        <p:nvPicPr>
          <p:cNvPr id="6" name="İçerik Yer Tutucusu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5" y="1340768"/>
            <a:ext cx="3631034" cy="2700000"/>
          </a:xfrm>
        </p:spPr>
      </p:pic>
      <p:pic>
        <p:nvPicPr>
          <p:cNvPr id="7" name="Picture 2" descr="C:\Users\ARZU\Desktop\8-bionic-handling-assistant.jpg"/>
          <p:cNvPicPr>
            <a:picLocks noChangeAspect="1" noChangeArrowheads="1"/>
          </p:cNvPicPr>
          <p:nvPr/>
        </p:nvPicPr>
        <p:blipFill>
          <a:blip r:embed="rId3" cstate="print"/>
          <a:srcRect/>
          <a:stretch>
            <a:fillRect/>
          </a:stretch>
        </p:blipFill>
        <p:spPr bwMode="auto">
          <a:xfrm>
            <a:off x="467544" y="4077072"/>
            <a:ext cx="3719673" cy="216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188640"/>
            <a:ext cx="8136904" cy="461655"/>
          </a:xfrm>
          <a:prstGeom prst="rect">
            <a:avLst/>
          </a:prstGeom>
        </p:spPr>
        <p:txBody>
          <a:bodyPr wrap="square" lIns="91429" tIns="45715" rIns="91429" bIns="45715">
            <a:spAutoFit/>
          </a:bodyPr>
          <a:lstStyle/>
          <a:p>
            <a:pPr fontAlgn="base">
              <a:spcBef>
                <a:spcPct val="0"/>
              </a:spcBef>
              <a:spcAft>
                <a:spcPct val="0"/>
              </a:spcAft>
              <a:defRPr/>
            </a:pPr>
            <a:r>
              <a:rPr lang="tr-TR" sz="2400" b="1" dirty="0" smtClean="0">
                <a:solidFill>
                  <a:srgbClr val="000000"/>
                </a:solidFill>
                <a:latin typeface="Century Gothic" panose="020B0502020202020204" pitchFamily="34" charset="0"/>
              </a:rPr>
              <a:t>3) Yarasalar</a:t>
            </a:r>
            <a:r>
              <a:rPr lang="en-GB" sz="2400" b="1" dirty="0" smtClean="0">
                <a:solidFill>
                  <a:srgbClr val="000000"/>
                </a:solidFill>
                <a:latin typeface="Century Gothic" panose="020B0502020202020204" pitchFamily="34" charset="0"/>
              </a:rPr>
              <a:t>, </a:t>
            </a:r>
            <a:r>
              <a:rPr lang="tr-TR" sz="2400" b="1" dirty="0" err="1" smtClean="0">
                <a:solidFill>
                  <a:srgbClr val="000000"/>
                </a:solidFill>
                <a:latin typeface="Century Gothic" panose="020B0502020202020204" pitchFamily="34" charset="0"/>
              </a:rPr>
              <a:t>ultrasonik</a:t>
            </a:r>
            <a:r>
              <a:rPr lang="tr-TR" sz="2400" b="1" dirty="0" smtClean="0">
                <a:solidFill>
                  <a:srgbClr val="000000"/>
                </a:solidFill>
                <a:latin typeface="Century Gothic" panose="020B0502020202020204" pitchFamily="34" charset="0"/>
              </a:rPr>
              <a:t> dalga</a:t>
            </a:r>
            <a:r>
              <a:rPr lang="en-GB" sz="2400" b="1" dirty="0" smtClean="0">
                <a:solidFill>
                  <a:srgbClr val="000000"/>
                </a:solidFill>
                <a:latin typeface="Century Gothic" panose="020B0502020202020204" pitchFamily="34" charset="0"/>
              </a:rPr>
              <a:t>&amp; </a:t>
            </a:r>
            <a:r>
              <a:rPr lang="tr-TR" sz="2400" b="1" dirty="0" smtClean="0">
                <a:solidFill>
                  <a:srgbClr val="000000"/>
                </a:solidFill>
                <a:latin typeface="Century Gothic" panose="020B0502020202020204" pitchFamily="34" charset="0"/>
              </a:rPr>
              <a:t>görme engelli bastonu</a:t>
            </a:r>
            <a:endParaRPr lang="en-GB" sz="2400" b="1" dirty="0">
              <a:solidFill>
                <a:srgbClr val="000000"/>
              </a:solidFill>
              <a:latin typeface="Century Gothic" panose="020B0502020202020204" pitchFamily="34" charset="0"/>
            </a:endParaRPr>
          </a:p>
        </p:txBody>
      </p:sp>
      <p:pic>
        <p:nvPicPr>
          <p:cNvPr id="4097" name="Picture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7504" y="1178841"/>
            <a:ext cx="4968552" cy="251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286" t="4118" r="2509" b="5700"/>
          <a:stretch/>
        </p:blipFill>
        <p:spPr bwMode="auto">
          <a:xfrm>
            <a:off x="6084168" y="2996952"/>
            <a:ext cx="2952328" cy="382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5259899" y="1268761"/>
            <a:ext cx="3848606" cy="1728191"/>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latin typeface="Century Gothic" panose="020B0502020202020204" pitchFamily="34" charset="0"/>
              </a:rPr>
              <a:t>Yarasalar </a:t>
            </a:r>
            <a:r>
              <a:rPr lang="tr-TR" sz="2000" dirty="0" err="1" smtClean="0">
                <a:solidFill>
                  <a:schemeClr val="tx1"/>
                </a:solidFill>
                <a:latin typeface="Century Gothic" panose="020B0502020202020204" pitchFamily="34" charset="0"/>
              </a:rPr>
              <a:t>ultrasonik</a:t>
            </a:r>
            <a:r>
              <a:rPr lang="tr-TR" sz="2000" dirty="0" smtClean="0">
                <a:solidFill>
                  <a:schemeClr val="tx1"/>
                </a:solidFill>
                <a:latin typeface="Century Gothic" panose="020B0502020202020204" pitchFamily="34" charset="0"/>
              </a:rPr>
              <a:t> dalgalar kullanarak yakınlarında nesne olup olmadığını anlar.</a:t>
            </a:r>
            <a:endParaRPr lang="en-GB" sz="2000" dirty="0" smtClean="0">
              <a:solidFill>
                <a:schemeClr val="tx1"/>
              </a:solidFill>
              <a:latin typeface="Century Gothic" panose="020B0502020202020204" pitchFamily="34" charset="0"/>
            </a:endParaRPr>
          </a:p>
        </p:txBody>
      </p:sp>
      <p:sp>
        <p:nvSpPr>
          <p:cNvPr id="12" name="Rounded Rectangle 11"/>
          <p:cNvSpPr/>
          <p:nvPr/>
        </p:nvSpPr>
        <p:spPr>
          <a:xfrm>
            <a:off x="138174" y="3771783"/>
            <a:ext cx="5873985" cy="1457417"/>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Bilim adamlarının geliştirdiği </a:t>
            </a:r>
            <a:r>
              <a:rPr lang="tr-TR" sz="2000" dirty="0" err="1" smtClean="0">
                <a:solidFill>
                  <a:schemeClr val="tx1"/>
                </a:solidFill>
              </a:rPr>
              <a:t>ekolokasyon</a:t>
            </a:r>
            <a:r>
              <a:rPr lang="tr-TR" sz="2000" dirty="0" smtClean="0">
                <a:solidFill>
                  <a:schemeClr val="tx1"/>
                </a:solidFill>
              </a:rPr>
              <a:t> bastonu, kör bir kullanıcının yürümesini sağlar ve </a:t>
            </a:r>
            <a:r>
              <a:rPr lang="tr-TR" sz="2000" dirty="0" err="1" smtClean="0">
                <a:solidFill>
                  <a:schemeClr val="tx1"/>
                </a:solidFill>
              </a:rPr>
              <a:t>ultrasonik</a:t>
            </a:r>
            <a:r>
              <a:rPr lang="tr-TR" sz="2000" dirty="0" smtClean="0">
                <a:solidFill>
                  <a:schemeClr val="tx1"/>
                </a:solidFill>
              </a:rPr>
              <a:t> dalgaları kullanarak, büyük nesneler yakın olduğunda uyarmak için titreşir.</a:t>
            </a:r>
            <a:r>
              <a:rPr lang="en-GB" sz="2000" dirty="0" smtClean="0">
                <a:solidFill>
                  <a:schemeClr val="tx1"/>
                </a:solidFill>
                <a:latin typeface="Century Gothic" panose="020B0502020202020204" pitchFamily="34" charset="0"/>
              </a:rPr>
              <a:t> </a:t>
            </a:r>
            <a:endParaRPr lang="en-GB" sz="2000" dirty="0">
              <a:solidFill>
                <a:schemeClr val="tx1"/>
              </a:solidFill>
              <a:latin typeface="Century Gothic" panose="020B0502020202020204" pitchFamily="34" charset="0"/>
            </a:endParaRPr>
          </a:p>
        </p:txBody>
      </p:sp>
      <p:sp>
        <p:nvSpPr>
          <p:cNvPr id="13" name="Rounded Rectangle 12"/>
          <p:cNvSpPr/>
          <p:nvPr/>
        </p:nvSpPr>
        <p:spPr>
          <a:xfrm>
            <a:off x="138174" y="5373216"/>
            <a:ext cx="5771307" cy="1008112"/>
          </a:xfrm>
          <a:prstGeom prst="roundRect">
            <a:avLst>
              <a:gd name="adj" fmla="val 862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Bunun nasıl bir faydası olabileceğini düşünebilir misiniz? Şu anda görme engellilerin nasıl yürüdüğünü bir düşünün!!!!</a:t>
            </a:r>
            <a:endParaRPr lang="en-GB" sz="2000" b="1" dirty="0">
              <a:solidFill>
                <a:schemeClr val="tx1"/>
              </a:solidFill>
              <a:latin typeface="Century Gothic" panose="020B0502020202020204" pitchFamily="34" charset="0"/>
            </a:endParaRPr>
          </a:p>
        </p:txBody>
      </p:sp>
      <p:sp>
        <p:nvSpPr>
          <p:cNvPr id="8" name="7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96091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547664" y="332656"/>
            <a:ext cx="5616624" cy="576064"/>
          </a:xfrm>
        </p:spPr>
        <p:txBody>
          <a:bodyPr>
            <a:normAutofit/>
          </a:bodyPr>
          <a:lstStyle/>
          <a:p>
            <a:r>
              <a:rPr lang="tr-TR" sz="2400" b="1" dirty="0" smtClean="0">
                <a:ea typeface="ＭＳ Ｐゴシック" pitchFamily="-105" charset="-128"/>
                <a:cs typeface="ＭＳ Ｐゴシック" pitchFamily="-105" charset="-128"/>
              </a:rPr>
              <a:t>Yarasalar = Görme engelli bastonu</a:t>
            </a:r>
            <a:endParaRPr lang="en-US" sz="2400" b="1" dirty="0">
              <a:ea typeface="ＭＳ Ｐゴシック" pitchFamily="-105" charset="-128"/>
              <a:cs typeface="ＭＳ Ｐゴシック" pitchFamily="-105" charset="-128"/>
            </a:endParaRPr>
          </a:p>
        </p:txBody>
      </p:sp>
      <p:sp>
        <p:nvSpPr>
          <p:cNvPr id="10243" name="Rectangle 5"/>
          <p:cNvSpPr>
            <a:spLocks noGrp="1" noChangeArrowheads="1"/>
          </p:cNvSpPr>
          <p:nvPr>
            <p:ph type="body" sz="half" idx="1"/>
          </p:nvPr>
        </p:nvSpPr>
        <p:spPr>
          <a:xfrm>
            <a:off x="251520" y="1484784"/>
            <a:ext cx="5040560" cy="4680520"/>
          </a:xfrm>
        </p:spPr>
        <p:txBody>
          <a:bodyPr>
            <a:noAutofit/>
          </a:bodyPr>
          <a:lstStyle/>
          <a:p>
            <a:pPr>
              <a:buFont typeface="Wingdings" pitchFamily="2" charset="2"/>
              <a:buChar char="Ø"/>
            </a:pPr>
            <a:r>
              <a:rPr lang="tr-TR" sz="1500" dirty="0" smtClean="0"/>
              <a:t>Çevrelerindeki eşyaları fark etmek için etrafa ses dalgalar yollayan yarasalar nesnelere çarpıp geri dönen ses sayesinde ortamın farkına varabiliyor.</a:t>
            </a:r>
          </a:p>
          <a:p>
            <a:pPr>
              <a:buFont typeface="Wingdings" pitchFamily="2" charset="2"/>
              <a:buChar char="Ø"/>
            </a:pPr>
            <a:r>
              <a:rPr lang="tr-TR" sz="1500" dirty="0" smtClean="0"/>
              <a:t>Oldukça hafif olan elektronik baston, insan kulağının algılayamayacağı frekansta (</a:t>
            </a:r>
            <a:r>
              <a:rPr lang="tr-TR" sz="1500" dirty="0" err="1" smtClean="0"/>
              <a:t>ultrasonik</a:t>
            </a:r>
            <a:r>
              <a:rPr lang="tr-TR" sz="1500" dirty="0" smtClean="0"/>
              <a:t>) ses dalgaları yayıyor ve üç metre çapındaki çevrede bulunan objeleri üç boyutlu olarak haritalandırıyor. </a:t>
            </a:r>
          </a:p>
          <a:p>
            <a:pPr>
              <a:buFont typeface="Wingdings" pitchFamily="2" charset="2"/>
              <a:buChar char="Ø"/>
            </a:pPr>
            <a:r>
              <a:rPr lang="tr-TR" sz="1500" dirty="0" smtClean="0"/>
              <a:t>Yol üzerinde bir engelle karşılaşıldığında baston bunları algılıyor ve tutamak kısmındaki düğmelerin titreşmelerini sağlayarak görme engelli sahibini uyarıyor. </a:t>
            </a:r>
          </a:p>
          <a:p>
            <a:pPr>
              <a:buFont typeface="Wingdings" pitchFamily="2" charset="2"/>
              <a:buChar char="Ø"/>
            </a:pPr>
            <a:r>
              <a:rPr lang="tr-TR" sz="1500" dirty="0" smtClean="0"/>
              <a:t>Baston saniyede 60,000 ses titreşimi yayıyor ve geri dönen yankıları algılıyor. </a:t>
            </a:r>
          </a:p>
          <a:p>
            <a:pPr>
              <a:buFont typeface="Wingdings" pitchFamily="2" charset="2"/>
              <a:buChar char="Ø"/>
            </a:pPr>
            <a:r>
              <a:rPr lang="tr-TR" sz="1500" dirty="0" smtClean="0"/>
              <a:t>Baston üzerindeki düğmeler de görme engelli kullanıcının </a:t>
            </a:r>
            <a:r>
              <a:rPr lang="tr-TR" sz="1500" dirty="0" err="1" smtClean="0"/>
              <a:t>ultrasonik</a:t>
            </a:r>
            <a:r>
              <a:rPr lang="tr-TR" sz="1500" dirty="0" smtClean="0"/>
              <a:t> yansımaların kuvvetini ‘</a:t>
            </a:r>
            <a:r>
              <a:rPr lang="tr-TR" sz="1500" dirty="0" err="1" smtClean="0"/>
              <a:t>hissetmesini’sağlıyor</a:t>
            </a:r>
            <a:r>
              <a:rPr lang="tr-TR" sz="1500" dirty="0" smtClean="0"/>
              <a:t>. </a:t>
            </a:r>
          </a:p>
          <a:p>
            <a:pPr>
              <a:buFont typeface="Wingdings" pitchFamily="2" charset="2"/>
              <a:buChar char="Ø"/>
            </a:pPr>
            <a:r>
              <a:rPr lang="tr-TR" sz="1500" dirty="0" smtClean="0"/>
              <a:t>Hızlı ve kuvvetli bir sinyal objenin yakında olduğu anlamına geliyor. </a:t>
            </a:r>
          </a:p>
          <a:p>
            <a:pPr>
              <a:buFont typeface="Wingdings" pitchFamily="2" charset="2"/>
              <a:buChar char="Ø"/>
            </a:pPr>
            <a:r>
              <a:rPr lang="tr-TR" sz="1500" dirty="0" smtClean="0"/>
              <a:t>Ürünün tasarımı, </a:t>
            </a:r>
            <a:r>
              <a:rPr lang="tr-TR" sz="1500" dirty="0" err="1" smtClean="0"/>
              <a:t>Leeds</a:t>
            </a:r>
            <a:r>
              <a:rPr lang="tr-TR" sz="1500" dirty="0" smtClean="0"/>
              <a:t> Üniversitesi’nde araştırıcılar çalıştı.</a:t>
            </a:r>
            <a:endParaRPr lang="en-US" sz="1500" dirty="0">
              <a:ea typeface="ＭＳ Ｐゴシック" pitchFamily="-105" charset="-128"/>
              <a:cs typeface="ＭＳ Ｐゴシック" pitchFamily="-105" charset="-128"/>
            </a:endParaRPr>
          </a:p>
        </p:txBody>
      </p:sp>
      <p:pic>
        <p:nvPicPr>
          <p:cNvPr id="10244" name="Picture 7" descr="ScreenShot001"/>
          <p:cNvPicPr>
            <a:picLocks noGrp="1" noChangeAspect="1" noChangeArrowheads="1"/>
          </p:cNvPicPr>
          <p:nvPr>
            <p:ph sz="half" idx="2"/>
          </p:nvPr>
        </p:nvPicPr>
        <p:blipFill>
          <a:blip r:embed="rId2" cstate="print"/>
          <a:srcRect l="39052"/>
          <a:stretch>
            <a:fillRect/>
          </a:stretch>
        </p:blipFill>
        <p:spPr>
          <a:xfrm>
            <a:off x="5652120" y="3645024"/>
            <a:ext cx="2950484" cy="2160000"/>
          </a:xfrm>
          <a:noFill/>
        </p:spPr>
      </p:pic>
      <p:pic>
        <p:nvPicPr>
          <p:cNvPr id="3074" name="Picture 2" descr="C:\Users\ARZU\Desktop\yarasa.jpg"/>
          <p:cNvPicPr>
            <a:picLocks noChangeAspect="1" noChangeArrowheads="1"/>
          </p:cNvPicPr>
          <p:nvPr/>
        </p:nvPicPr>
        <p:blipFill>
          <a:blip r:embed="rId3" cstate="print"/>
          <a:srcRect/>
          <a:stretch>
            <a:fillRect/>
          </a:stretch>
        </p:blipFill>
        <p:spPr bwMode="auto">
          <a:xfrm>
            <a:off x="5220072" y="1556792"/>
            <a:ext cx="3626118" cy="19800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172450" y="1052513"/>
            <a:ext cx="1223963" cy="2520950"/>
          </a:xfrm>
          <a:prstGeom prst="roundRect">
            <a:avLst>
              <a:gd name="adj" fmla="val 1265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2771775" y="6308725"/>
            <a:ext cx="6516688" cy="360363"/>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a:off x="-180975" y="4437063"/>
            <a:ext cx="4537075" cy="647700"/>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a:xfrm>
            <a:off x="457200" y="274638"/>
            <a:ext cx="730424" cy="6178698"/>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vert="vert270" rtlCol="0">
            <a:normAutofit fontScale="90000"/>
          </a:bodyPr>
          <a:lstStyle/>
          <a:p>
            <a:pPr fontAlgn="auto">
              <a:spcAft>
                <a:spcPts val="0"/>
              </a:spcAft>
              <a:defRPr/>
            </a:pPr>
            <a:r>
              <a:rPr lang="en-GB" dirty="0" smtClean="0"/>
              <a:t>Bi</a:t>
            </a:r>
            <a:r>
              <a:rPr lang="tr-TR" dirty="0" smtClean="0"/>
              <a:t>y</a:t>
            </a:r>
            <a:r>
              <a:rPr lang="en-GB" dirty="0" err="1" smtClean="0"/>
              <a:t>omimi</a:t>
            </a:r>
            <a:r>
              <a:rPr lang="tr-TR" dirty="0" err="1" smtClean="0"/>
              <a:t>kri</a:t>
            </a:r>
            <a:endParaRPr lang="en-GB" dirty="0"/>
          </a:p>
        </p:txBody>
      </p:sp>
      <p:sp>
        <p:nvSpPr>
          <p:cNvPr id="5" name="Content Placeholder 4"/>
          <p:cNvSpPr>
            <a:spLocks noGrp="1"/>
          </p:cNvSpPr>
          <p:nvPr>
            <p:ph sz="half" idx="1"/>
          </p:nvPr>
        </p:nvSpPr>
        <p:spPr>
          <a:xfrm>
            <a:off x="1476375" y="260350"/>
            <a:ext cx="7199313" cy="647700"/>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r>
              <a:rPr lang="tr-TR" sz="2400" dirty="0" smtClean="0"/>
              <a:t>Tasarımcı</a:t>
            </a:r>
            <a:r>
              <a:rPr lang="en-GB" sz="2400" dirty="0" smtClean="0"/>
              <a:t>:</a:t>
            </a:r>
            <a:endParaRPr lang="en-GB" sz="2400" dirty="0"/>
          </a:p>
        </p:txBody>
      </p:sp>
      <p:sp>
        <p:nvSpPr>
          <p:cNvPr id="6" name="Content Placeholder 5"/>
          <p:cNvSpPr>
            <a:spLocks noGrp="1"/>
          </p:cNvSpPr>
          <p:nvPr>
            <p:ph sz="half" idx="2"/>
          </p:nvPr>
        </p:nvSpPr>
        <p:spPr>
          <a:xfrm>
            <a:off x="1476375" y="1196975"/>
            <a:ext cx="3816350" cy="3384550"/>
          </a:xfrm>
          <a:prstGeom prst="roundRect">
            <a:avLst>
              <a:gd name="adj" fmla="val 10979"/>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endParaRPr lang="en-GB" sz="2400" dirty="0"/>
          </a:p>
        </p:txBody>
      </p:sp>
      <p:sp>
        <p:nvSpPr>
          <p:cNvPr id="7" name="Content Placeholder 5"/>
          <p:cNvSpPr txBox="1">
            <a:spLocks/>
          </p:cNvSpPr>
          <p:nvPr/>
        </p:nvSpPr>
        <p:spPr>
          <a:xfrm>
            <a:off x="5580063" y="1196975"/>
            <a:ext cx="3095625" cy="1439863"/>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indent="-342900" fontAlgn="auto">
              <a:spcBef>
                <a:spcPct val="20000"/>
              </a:spcBef>
              <a:spcAft>
                <a:spcPts val="0"/>
              </a:spcAft>
              <a:buFont typeface="Arial" pitchFamily="34" charset="0"/>
              <a:buChar char="•"/>
              <a:defRPr/>
            </a:pPr>
            <a:r>
              <a:rPr lang="tr-TR" sz="2800" dirty="0" smtClean="0"/>
              <a:t>“Ürün” neyden yapıldı</a:t>
            </a:r>
            <a:r>
              <a:rPr lang="en-GB" sz="2800" dirty="0" smtClean="0"/>
              <a:t>?</a:t>
            </a:r>
            <a:r>
              <a:rPr lang="tr-TR" sz="2800" dirty="0" smtClean="0"/>
              <a:t> Hammaddesi</a:t>
            </a:r>
            <a:endParaRPr lang="en-GB" sz="2800" dirty="0"/>
          </a:p>
        </p:txBody>
      </p:sp>
      <p:sp>
        <p:nvSpPr>
          <p:cNvPr id="8" name="Content Placeholder 5"/>
          <p:cNvSpPr txBox="1">
            <a:spLocks/>
          </p:cNvSpPr>
          <p:nvPr/>
        </p:nvSpPr>
        <p:spPr>
          <a:xfrm>
            <a:off x="5580063" y="2997200"/>
            <a:ext cx="3095625"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90000"/>
              </a:lnSpc>
              <a:spcBef>
                <a:spcPct val="20000"/>
              </a:spcBef>
              <a:buFont typeface="Arial" pitchFamily="34" charset="0"/>
              <a:buChar char="•"/>
            </a:pPr>
            <a:r>
              <a:rPr lang="tr-TR" sz="2400" dirty="0" smtClean="0">
                <a:solidFill>
                  <a:srgbClr val="000000"/>
                </a:solidFill>
                <a:ea typeface="ＭＳ Ｐゴシック" pitchFamily="34" charset="-128"/>
              </a:rPr>
              <a:t>“Ürün” doğadan nasıl ilham aldı</a:t>
            </a:r>
            <a:r>
              <a:rPr lang="en-GB" sz="2400" dirty="0" smtClean="0">
                <a:solidFill>
                  <a:srgbClr val="000000"/>
                </a:solidFill>
                <a:ea typeface="ＭＳ Ｐゴシック" pitchFamily="34" charset="-128"/>
              </a:rPr>
              <a:t>?</a:t>
            </a:r>
            <a:endParaRPr lang="en-GB" sz="2400" dirty="0">
              <a:solidFill>
                <a:srgbClr val="000000"/>
              </a:solidFill>
              <a:ea typeface="ＭＳ Ｐゴシック" pitchFamily="34" charset="-128"/>
            </a:endParaRPr>
          </a:p>
        </p:txBody>
      </p:sp>
      <p:sp>
        <p:nvSpPr>
          <p:cNvPr id="9" name="Content Placeholder 5"/>
          <p:cNvSpPr txBox="1">
            <a:spLocks/>
          </p:cNvSpPr>
          <p:nvPr/>
        </p:nvSpPr>
        <p:spPr>
          <a:xfrm>
            <a:off x="7019925" y="4868863"/>
            <a:ext cx="16557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defRPr/>
            </a:pPr>
            <a:r>
              <a:rPr lang="tr-TR" sz="2000" dirty="0" smtClean="0"/>
              <a:t>Fotoğraf</a:t>
            </a:r>
            <a:r>
              <a:rPr lang="en-GB" sz="2000" dirty="0" smtClean="0"/>
              <a:t>/</a:t>
            </a:r>
            <a:r>
              <a:rPr lang="tr-TR" sz="2000" dirty="0" err="1" smtClean="0"/>
              <a:t>lar</a:t>
            </a:r>
            <a:endParaRPr lang="en-GB" sz="2000" dirty="0"/>
          </a:p>
        </p:txBody>
      </p:sp>
      <p:sp>
        <p:nvSpPr>
          <p:cNvPr id="10" name="Content Placeholder 5"/>
          <p:cNvSpPr txBox="1">
            <a:spLocks/>
          </p:cNvSpPr>
          <p:nvPr/>
        </p:nvSpPr>
        <p:spPr>
          <a:xfrm>
            <a:off x="3492500" y="4868863"/>
            <a:ext cx="31670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Arial" pitchFamily="34" charset="0"/>
              <a:buChar char="•"/>
              <a:defRPr/>
            </a:pPr>
            <a:r>
              <a:rPr lang="tr-TR" sz="2400" dirty="0" smtClean="0"/>
              <a:t>Bir sistemdeki ürünün döngüsel tasarımı nasıldır?</a:t>
            </a:r>
            <a:endParaRPr lang="en-GB" sz="2400" dirty="0"/>
          </a:p>
        </p:txBody>
      </p:sp>
      <p:sp>
        <p:nvSpPr>
          <p:cNvPr id="11" name="Content Placeholder 5"/>
          <p:cNvSpPr txBox="1">
            <a:spLocks/>
          </p:cNvSpPr>
          <p:nvPr/>
        </p:nvSpPr>
        <p:spPr>
          <a:xfrm>
            <a:off x="1476375" y="4868863"/>
            <a:ext cx="1727200"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1</a:t>
            </a:r>
            <a:endParaRPr lang="en-GB" sz="2400" dirty="0">
              <a:solidFill>
                <a:schemeClr val="accent3">
                  <a:lumMod val="60000"/>
                  <a:lumOff val="40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a:t>
            </a:r>
            <a:r>
              <a:rPr lang="en-GB" sz="2400" dirty="0" smtClean="0">
                <a:solidFill>
                  <a:schemeClr val="accent3">
                    <a:lumMod val="75000"/>
                  </a:schemeClr>
                </a:solidFill>
              </a:rPr>
              <a:t>2</a:t>
            </a:r>
            <a:endParaRPr lang="en-GB" sz="2400" dirty="0">
              <a:solidFill>
                <a:schemeClr val="accent3">
                  <a:lumMod val="75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a:t>
            </a:r>
            <a:r>
              <a:rPr lang="en-GB" sz="2400" dirty="0" smtClean="0">
                <a:solidFill>
                  <a:schemeClr val="accent3">
                    <a:lumMod val="50000"/>
                  </a:schemeClr>
                </a:solidFill>
              </a:rPr>
              <a:t> </a:t>
            </a:r>
            <a:r>
              <a:rPr lang="en-GB" sz="2400" dirty="0">
                <a:solidFill>
                  <a:schemeClr val="accent3">
                    <a:lumMod val="50000"/>
                  </a:schemeClr>
                </a:solidFill>
              </a:rPr>
              <a:t>3</a:t>
            </a:r>
          </a:p>
        </p:txBody>
      </p:sp>
      <p:cxnSp>
        <p:nvCxnSpPr>
          <p:cNvPr id="15" name="Straight Connector 14"/>
          <p:cNvCxnSpPr/>
          <p:nvPr/>
        </p:nvCxnSpPr>
        <p:spPr>
          <a:xfrm flipV="1">
            <a:off x="2051050" y="908050"/>
            <a:ext cx="0" cy="28892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7" name="Straight Connector 16"/>
          <p:cNvCxnSpPr>
            <a:endCxn id="7" idx="1"/>
          </p:cNvCxnSpPr>
          <p:nvPr/>
        </p:nvCxnSpPr>
        <p:spPr>
          <a:xfrm>
            <a:off x="5292725" y="1916113"/>
            <a:ext cx="287338" cy="0"/>
          </a:xfrm>
          <a:prstGeom prst="line">
            <a:avLst/>
          </a:prstGeom>
          <a:ln w="38100">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8243888" y="2636838"/>
            <a:ext cx="0" cy="36036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8243888" y="4581525"/>
            <a:ext cx="0" cy="28733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11" idx="3"/>
            <a:endCxn id="10" idx="1"/>
          </p:cNvCxnSpPr>
          <p:nvPr/>
        </p:nvCxnSpPr>
        <p:spPr>
          <a:xfrm>
            <a:off x="3203575" y="5661025"/>
            <a:ext cx="28892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10" idx="3"/>
            <a:endCxn id="9" idx="1"/>
          </p:cNvCxnSpPr>
          <p:nvPr/>
        </p:nvCxnSpPr>
        <p:spPr>
          <a:xfrm>
            <a:off x="6659563" y="5661025"/>
            <a:ext cx="360362"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0" name="19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879</Words>
  <Application>Microsoft Office PowerPoint</Application>
  <PresentationFormat>Ekran Gösterisi (4:3)</PresentationFormat>
  <Paragraphs>90</Paragraphs>
  <Slides>9</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ＭＳ Ｐゴシック</vt:lpstr>
      <vt:lpstr>Arial</vt:lpstr>
      <vt:lpstr>Calibri</vt:lpstr>
      <vt:lpstr>Century Gothic</vt:lpstr>
      <vt:lpstr>Helvetica Neue</vt:lpstr>
      <vt:lpstr>Times New Roman</vt:lpstr>
      <vt:lpstr>Wingdings</vt:lpstr>
      <vt:lpstr>Ofis Teması</vt:lpstr>
      <vt:lpstr> Diğer Hayvanlardan Esinlenen Tasarımlar</vt:lpstr>
      <vt:lpstr>PowerPoint Sunusu</vt:lpstr>
      <vt:lpstr>PowerPoint Sunusu</vt:lpstr>
      <vt:lpstr>PowerPoint Sunusu</vt:lpstr>
      <vt:lpstr>Kertenkele = Tırmanış ayakkabısı</vt:lpstr>
      <vt:lpstr>2) Fil Hortumu = Robotik Kol</vt:lpstr>
      <vt:lpstr>PowerPoint Sunusu</vt:lpstr>
      <vt:lpstr>Yarasalar = Görme engelli bastonu</vt:lpstr>
      <vt:lpstr>Biyomimikri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ARZU</dc:creator>
  <cp:lastModifiedBy>ARZU</cp:lastModifiedBy>
  <cp:revision>186</cp:revision>
  <dcterms:created xsi:type="dcterms:W3CDTF">2020-12-09T10:00:32Z</dcterms:created>
  <dcterms:modified xsi:type="dcterms:W3CDTF">2021-10-11T13:11:04Z</dcterms:modified>
</cp:coreProperties>
</file>