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4F73A-2B76-424C-8349-F12F5BD59F0D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DBE41-807A-4BB0-88B5-821C17BD502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57601-76B2-467A-AF68-E0076F3F2B82}" type="slidenum">
              <a:rPr lang="tr-TR" smtClean="0"/>
              <a:pPr/>
              <a:t>11</a:t>
            </a:fld>
            <a:endParaRPr lang="tr-TR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r-TR" smtClean="0"/>
              <a:t>İyi diff tümörleri bazen benign proliferasyonlardan ayırmak zor olabilir.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9F0-7842-4D85-B75C-0BA7A900343D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53F1-FF01-42C6-B3BC-78A4C6C938C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9F0-7842-4D85-B75C-0BA7A900343D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53F1-FF01-42C6-B3BC-78A4C6C938C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9F0-7842-4D85-B75C-0BA7A900343D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53F1-FF01-42C6-B3BC-78A4C6C938C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9F0-7842-4D85-B75C-0BA7A900343D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53F1-FF01-42C6-B3BC-78A4C6C938C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9F0-7842-4D85-B75C-0BA7A900343D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53F1-FF01-42C6-B3BC-78A4C6C938C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9F0-7842-4D85-B75C-0BA7A900343D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53F1-FF01-42C6-B3BC-78A4C6C938C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9F0-7842-4D85-B75C-0BA7A900343D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53F1-FF01-42C6-B3BC-78A4C6C938C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9F0-7842-4D85-B75C-0BA7A900343D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53F1-FF01-42C6-B3BC-78A4C6C938C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9F0-7842-4D85-B75C-0BA7A900343D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53F1-FF01-42C6-B3BC-78A4C6C938C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9F0-7842-4D85-B75C-0BA7A900343D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53F1-FF01-42C6-B3BC-78A4C6C938C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F9F0-7842-4D85-B75C-0BA7A900343D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53F1-FF01-42C6-B3BC-78A4C6C938C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5F9F0-7842-4D85-B75C-0BA7A900343D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853F1-FF01-42C6-B3BC-78A4C6C938CC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b="1" smtClean="0">
                <a:solidFill>
                  <a:srgbClr val="CC3300"/>
                </a:solidFill>
              </a:rPr>
              <a:t>Neoplazi</a:t>
            </a:r>
            <a:r>
              <a:rPr lang="tr-TR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572000"/>
          </a:xfrm>
        </p:spPr>
        <p:txBody>
          <a:bodyPr/>
          <a:lstStyle/>
          <a:p>
            <a:pPr eaLnBrk="1" hangingPunct="1"/>
            <a:r>
              <a:rPr lang="tr-TR" b="1" smtClean="0"/>
              <a:t>Neoplazi: </a:t>
            </a:r>
            <a:r>
              <a:rPr lang="tr-TR" smtClean="0"/>
              <a:t>Yeni büyüme, yeni oluşum</a:t>
            </a:r>
          </a:p>
          <a:p>
            <a:pPr eaLnBrk="1" hangingPunct="1"/>
            <a:r>
              <a:rPr lang="tr-TR" b="1" smtClean="0"/>
              <a:t>Neoplazm (Tümör): </a:t>
            </a:r>
            <a:r>
              <a:rPr lang="tr-TR" smtClean="0"/>
              <a:t>Normal doku büyümesi ile koordine olmayan, büyümenin başlamasına sebep olan uyarı kalktıktan sonra da büyümeye devam eden anormal doku kitlesi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tr-TR" b="1" u="sng" smtClean="0"/>
              <a:t>Benign ve malign tümörlerin özellikleri:</a:t>
            </a:r>
          </a:p>
          <a:p>
            <a:pPr eaLnBrk="1" hangingPunct="1">
              <a:buFontTx/>
              <a:buNone/>
            </a:pPr>
            <a:endParaRPr lang="tr-TR" sz="1200" b="1" u="sng" smtClean="0"/>
          </a:p>
          <a:p>
            <a:pPr eaLnBrk="1" hangingPunct="1"/>
            <a:r>
              <a:rPr lang="tr-TR" smtClean="0"/>
              <a:t>Diferansiyasyon ve anaplazi</a:t>
            </a:r>
          </a:p>
          <a:p>
            <a:pPr eaLnBrk="1" hangingPunct="1"/>
            <a:r>
              <a:rPr lang="tr-TR" smtClean="0"/>
              <a:t>Büyüme hızı</a:t>
            </a:r>
          </a:p>
          <a:p>
            <a:pPr eaLnBrk="1" hangingPunct="1"/>
            <a:r>
              <a:rPr lang="tr-TR" smtClean="0"/>
              <a:t>İnvazyon</a:t>
            </a:r>
          </a:p>
          <a:p>
            <a:pPr eaLnBrk="1" hangingPunct="1"/>
            <a:r>
              <a:rPr lang="tr-TR" smtClean="0"/>
              <a:t>Metastaz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13716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Neoplazi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800" b="1" u="sng" smtClean="0"/>
              <a:t>Diferansiyasyon ve anaplazi: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smtClean="0">
                <a:solidFill>
                  <a:srgbClr val="FF3300"/>
                </a:solidFill>
              </a:rPr>
              <a:t>Diferansiyasyon</a:t>
            </a:r>
            <a:r>
              <a:rPr lang="tr-TR" sz="2800" smtClean="0"/>
              <a:t>: tümörün köken aldığı normal hücreye yapısal ve fonksiyonel benzerliği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smtClean="0"/>
              <a:t>Genellikle bütün benign tümörler iyi diferansiyedir.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smtClean="0"/>
              <a:t>Malign tümörler, iyi diferansiye – kötü diferansiye (anaplazi, indiferansiye)  şeklinde değişken bir spektrum gösterebilir.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smtClean="0"/>
              <a:t>İndiferansiye hücrelerden oluşan malign tümörlere </a:t>
            </a:r>
            <a:r>
              <a:rPr lang="tr-TR" sz="2800" b="1" u="sng" smtClean="0">
                <a:solidFill>
                  <a:srgbClr val="FF3300"/>
                </a:solidFill>
              </a:rPr>
              <a:t>anaplastik</a:t>
            </a:r>
            <a:r>
              <a:rPr lang="tr-TR" sz="2800" smtClean="0"/>
              <a:t> denir.</a:t>
            </a:r>
          </a:p>
          <a:p>
            <a:pPr eaLnBrk="1" hangingPunct="1">
              <a:lnSpc>
                <a:spcPct val="80000"/>
              </a:lnSpc>
            </a:pPr>
            <a:endParaRPr lang="tr-TR" sz="2800" smtClean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13716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Neoplazi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smtClean="0"/>
              <a:t>Diferansiyasyon azaldıkça, tümör hücrelerinde belirgin morfolojik  değişiklikler ortaya çıkar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	ör:	- pleomorfizm (hücrelerde şekil ve boyut farklılığı)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           - çekirdekler (nükle</a:t>
            </a:r>
            <a:r>
              <a:rPr lang="en-US" sz="2400" smtClean="0"/>
              <a:t>us</a:t>
            </a:r>
            <a:r>
              <a:rPr lang="tr-TR" sz="2400" smtClean="0"/>
              <a:t>) büyür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		- çekirdekçikler (nükleol) büyür, sayıları artar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		- nükleusda hiperkromazi (koyu boyanma) olur.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		- mitoz artar.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		- atipik mitoz olur.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Hızlı büyüyen tümörlerde nekroz bulunur.		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13716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Neoplazi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abdomyosarkom-anaplaz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38400"/>
            <a:ext cx="4686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90600" y="685800"/>
            <a:ext cx="4419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Anaplastik tümör:</a:t>
            </a:r>
          </a:p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rabdomyosarkoma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971800" y="1676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4341" name="5 Metin kutusu"/>
          <p:cNvSpPr txBox="1">
            <a:spLocks noChangeArrowheads="1"/>
          </p:cNvSpPr>
          <p:nvPr/>
        </p:nvSpPr>
        <p:spPr bwMode="auto">
          <a:xfrm>
            <a:off x="2627313" y="6092825"/>
            <a:ext cx="3960812" cy="277813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naplazi-mito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650" y="1778000"/>
            <a:ext cx="45847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066800" y="533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Atipik mitoz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2362200" y="990600"/>
            <a:ext cx="205740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5365" name="5 Metin kutusu"/>
          <p:cNvSpPr txBox="1">
            <a:spLocks noChangeArrowheads="1"/>
          </p:cNvSpPr>
          <p:nvPr/>
        </p:nvSpPr>
        <p:spPr bwMode="auto">
          <a:xfrm>
            <a:off x="2627313" y="6092825"/>
            <a:ext cx="3960812" cy="277813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Yapısal diferansiyasyon, fonksiyonel diferansiyasyon ile paralellik gösterir.</a:t>
            </a:r>
          </a:p>
          <a:p>
            <a:pPr eaLnBrk="1" hangingPunct="1"/>
            <a:r>
              <a:rPr lang="tr-TR" smtClean="0"/>
              <a:t>Endokrin organ kökenli benign tümörler ile iyi diferansiye malign tümörler köken aldıkları normal doku gibi horman sentezler ve salgılarlar.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13716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Neoplazi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iferansiyasyon-YH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0"/>
            <a:ext cx="4699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66800" y="609600"/>
            <a:ext cx="3733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Diferansiye malign tümör:</a:t>
            </a:r>
          </a:p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Yassı hücreli karsinoma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3124200" y="1676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7413" name="5 Metin kutusu"/>
          <p:cNvSpPr txBox="1">
            <a:spLocks noChangeArrowheads="1"/>
          </p:cNvSpPr>
          <p:nvPr/>
        </p:nvSpPr>
        <p:spPr bwMode="auto">
          <a:xfrm>
            <a:off x="2627313" y="6092825"/>
            <a:ext cx="3960812" cy="277813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800" b="1" u="sng" smtClean="0"/>
              <a:t>Büyüme hızı: </a:t>
            </a:r>
            <a:r>
              <a:rPr lang="tr-TR" sz="2800" smtClean="0"/>
              <a:t> </a:t>
            </a:r>
          </a:p>
          <a:p>
            <a:pPr eaLnBrk="1" hangingPunct="1"/>
            <a:r>
              <a:rPr lang="tr-TR" sz="2800" smtClean="0"/>
              <a:t>Benign tümörler yavaş, malign tümörler hızlı büyür. </a:t>
            </a:r>
          </a:p>
          <a:p>
            <a:pPr eaLnBrk="1" hangingPunct="1"/>
            <a:r>
              <a:rPr lang="tr-TR" sz="2800" smtClean="0"/>
              <a:t>Hormon bağımlı benign tümörlerin büyümesi, hormon düzeyine bağlı olarak, bir süre sonra durabilir, hatta küçülebilir. Ör: leiomyoma</a:t>
            </a:r>
          </a:p>
          <a:p>
            <a:pPr eaLnBrk="1" hangingPunct="1"/>
            <a:r>
              <a:rPr lang="tr-TR" sz="2800" smtClean="0"/>
              <a:t>Çok nadiren malign tümörlerde de küçülme, hatta kaybolma olabilir.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13716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Neoplazi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b="1" u="sng" smtClean="0"/>
              <a:t>İnvazyon :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Komşu normal dokulara ilerleme, yayılma.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Benign tümörler kitlesini genişleterek büyürler, genellikle kapsülleri vardır.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Malign tümörler ise komşu dokuların içine ilerler ve onları yok ederler. Bu nedenle çevre normal doku ile tümör sınırı düzensiz ve belirsiz olur.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13716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Neoplazi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broaden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8288"/>
            <a:ext cx="45847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fibroadenom-mik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15888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inv-duktal 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65488"/>
            <a:ext cx="4318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inv-duktal ca-mik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240088"/>
            <a:ext cx="46863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5 Metin kutusu"/>
          <p:cNvSpPr txBox="1">
            <a:spLocks noChangeArrowheads="1"/>
          </p:cNvSpPr>
          <p:nvPr/>
        </p:nvSpPr>
        <p:spPr bwMode="auto">
          <a:xfrm>
            <a:off x="2771775" y="6581775"/>
            <a:ext cx="3960813" cy="27622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r-TR" smtClean="0"/>
              <a:t>Tüm tümörler- </a:t>
            </a:r>
          </a:p>
          <a:p>
            <a:pPr lvl="1" eaLnBrk="1" hangingPunct="1"/>
            <a:r>
              <a:rPr lang="tr-TR" smtClean="0"/>
              <a:t>Prolifere olan neoplastik hücrelerden oluşan </a:t>
            </a:r>
            <a:r>
              <a:rPr lang="tr-TR" b="1" smtClean="0"/>
              <a:t>parankim +</a:t>
            </a:r>
            <a:endParaRPr lang="tr-TR" smtClean="0"/>
          </a:p>
          <a:p>
            <a:pPr lvl="1" eaLnBrk="1" hangingPunct="1"/>
            <a:r>
              <a:rPr lang="tr-TR" smtClean="0"/>
              <a:t>Bağ dokusu ve kan damarlarından oluşan destek doku olan </a:t>
            </a:r>
            <a:r>
              <a:rPr lang="tr-TR" b="1" smtClean="0"/>
              <a:t>stroma. </a:t>
            </a:r>
            <a:r>
              <a:rPr lang="tr-TR" smtClean="0"/>
              <a:t>Stromayı konak doku sağlar.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Tüm neoplazmlar beslenme ve kanlanma için konağa bağımlıdır.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İnsan organizmasındaki tüm doku ve hücrelerden tümör gelişebilir.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13716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Neoplazi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olon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650" y="1784350"/>
            <a:ext cx="45847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90600" y="5334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Kolon kanseri seroza invazyonu</a:t>
            </a:r>
          </a:p>
        </p:txBody>
      </p:sp>
      <p:sp>
        <p:nvSpPr>
          <p:cNvPr id="21508" name="5 Metin kutusu"/>
          <p:cNvSpPr txBox="1">
            <a:spLocks noChangeArrowheads="1"/>
          </p:cNvSpPr>
          <p:nvPr/>
        </p:nvSpPr>
        <p:spPr bwMode="auto">
          <a:xfrm>
            <a:off x="2627313" y="6092825"/>
            <a:ext cx="3960812" cy="277813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13" y="2176463"/>
            <a:ext cx="70389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09800" y="7620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Karsinoma insitu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042988" y="4868863"/>
            <a:ext cx="7058025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2000" u="sng"/>
              <a:t>Karsinoma insitu (İnsitu kanser):</a:t>
            </a:r>
            <a:r>
              <a:rPr lang="tr-TR" sz="2000"/>
              <a:t> Preinvaziv dönemde, epitel bazal membranını geçmemiş, örtücü epitel içinde sınırlı kanser.</a:t>
            </a:r>
          </a:p>
          <a:p>
            <a:endParaRPr lang="tr-TR" sz="2000"/>
          </a:p>
        </p:txBody>
      </p:sp>
      <p:sp>
        <p:nvSpPr>
          <p:cNvPr id="22533" name="5 Metin kutusu"/>
          <p:cNvSpPr txBox="1">
            <a:spLocks noChangeArrowheads="1"/>
          </p:cNvSpPr>
          <p:nvPr/>
        </p:nvSpPr>
        <p:spPr bwMode="auto">
          <a:xfrm>
            <a:off x="2627313" y="6092825"/>
            <a:ext cx="3960812" cy="277813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b="1" smtClean="0">
                <a:solidFill>
                  <a:srgbClr val="CC3300"/>
                </a:solidFill>
              </a:rPr>
              <a:t>İsimlendirme:</a:t>
            </a:r>
          </a:p>
          <a:p>
            <a:pPr eaLnBrk="1" hangingPunct="1"/>
            <a:r>
              <a:rPr lang="tr-TR" smtClean="0"/>
              <a:t>Davranışına göre</a:t>
            </a:r>
          </a:p>
          <a:p>
            <a:pPr eaLnBrk="1" hangingPunct="1"/>
            <a:r>
              <a:rPr lang="tr-TR" smtClean="0"/>
              <a:t>Tümörün makroskopik ve mikroskopik özelliklerine göre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13716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Neoplazi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/>
            <a:r>
              <a:rPr lang="tr-TR" sz="2800" b="1" u="sng" smtClean="0"/>
              <a:t>Davranışına  göre: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	- benign: lokalize kalan, yayılım göstermeyen tümörler  (yerleşim yeri önemli)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	- malign: komşu dokulara yayılıp onları harap eden, dolaşıma geçerek uzak bölgelere yayılan tümörler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	- borderline: klinik seyri belirsiz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	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13716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Neoplazi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81075"/>
            <a:ext cx="8207375" cy="56880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u="sng" smtClean="0"/>
              <a:t>İsimlendirme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smtClean="0"/>
              <a:t>	</a:t>
            </a:r>
            <a:r>
              <a:rPr lang="tr-TR" sz="2400" smtClean="0"/>
              <a:t>- </a:t>
            </a:r>
            <a:r>
              <a:rPr lang="tr-TR" sz="2400" u="sng" smtClean="0"/>
              <a:t>“-om”, “-oma”</a:t>
            </a:r>
            <a:r>
              <a:rPr lang="tr-TR" sz="2400" smtClean="0"/>
              <a:t> eki: benign tümör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		ör: lipom, fibrom, kondrom, adenoma, leiomyom, osteoma, papillom, hepatoma, hemanjioma, lenfanjioma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	- </a:t>
            </a:r>
            <a:r>
              <a:rPr lang="tr-TR" sz="2400" u="sng" smtClean="0"/>
              <a:t>“-karsinoma” eki:</a:t>
            </a:r>
            <a:r>
              <a:rPr lang="tr-TR" sz="2400" smtClean="0"/>
              <a:t> epitelyal malign tümör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		ör: adenokarsinoma, yassı hücreli karsinoma, hepatosellüler karsinoma, renal hücreli karsinoma,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	- </a:t>
            </a:r>
            <a:r>
              <a:rPr lang="tr-TR" sz="2400" u="sng" smtClean="0"/>
              <a:t>“-sarkoma” eki:</a:t>
            </a:r>
            <a:r>
              <a:rPr lang="tr-TR" sz="2400" smtClean="0"/>
              <a:t> mezanşimal malign tümör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		ör: osteosarkoma, leiomyosarkoma, liposarkoma, fibrosarkoma, kondrosarkoma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	- </a:t>
            </a:r>
            <a:r>
              <a:rPr lang="tr-TR" sz="2400" u="sng" smtClean="0"/>
              <a:t>“-blastoma” eki:</a:t>
            </a:r>
            <a:r>
              <a:rPr lang="tr-TR" sz="2400" smtClean="0"/>
              <a:t> embriyoner hücreleri taklit eden tümörler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		ör: retinoblastoma, nefroblastoma, hepatoblastoma, nöroblastoma, medulloblastoma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13716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Neoplazi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eiomy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6736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19200" y="533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Leiomyoma </a:t>
            </a:r>
          </a:p>
        </p:txBody>
      </p:sp>
      <p:sp>
        <p:nvSpPr>
          <p:cNvPr id="7172" name="5 Metin kutusu"/>
          <p:cNvSpPr txBox="1">
            <a:spLocks noChangeArrowheads="1"/>
          </p:cNvSpPr>
          <p:nvPr/>
        </p:nvSpPr>
        <p:spPr bwMode="auto">
          <a:xfrm>
            <a:off x="2411413" y="5516563"/>
            <a:ext cx="3960812" cy="277812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denom-tiro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46736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adenokarrsino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00400"/>
            <a:ext cx="46736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553200" y="685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Adenoma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5334000" y="914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09600" y="4953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Adenokarsinoma 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2971800" y="5181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8200" name="5 Metin kutusu"/>
          <p:cNvSpPr txBox="1">
            <a:spLocks noChangeArrowheads="1"/>
          </p:cNvSpPr>
          <p:nvPr/>
        </p:nvSpPr>
        <p:spPr bwMode="auto">
          <a:xfrm>
            <a:off x="2411413" y="6535738"/>
            <a:ext cx="3960812" cy="277812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268413"/>
            <a:ext cx="3816350" cy="4752975"/>
          </a:xfrm>
        </p:spPr>
        <p:txBody>
          <a:bodyPr/>
          <a:lstStyle/>
          <a:p>
            <a:pPr eaLnBrk="1" hangingPunct="1"/>
            <a:r>
              <a:rPr lang="tr-TR" sz="2000" u="sng" smtClean="0"/>
              <a:t>Mikroskobik yapı ve dış görünümüne göre:</a:t>
            </a:r>
          </a:p>
          <a:p>
            <a:pPr eaLnBrk="1" hangingPunct="1">
              <a:buFontTx/>
              <a:buNone/>
            </a:pPr>
            <a:r>
              <a:rPr lang="tr-TR" sz="2000" smtClean="0"/>
              <a:t>	- neoplastik hücrelerin oluşturduğu mikroskobik yapılar </a:t>
            </a:r>
          </a:p>
          <a:p>
            <a:pPr eaLnBrk="1" hangingPunct="1">
              <a:buFontTx/>
              <a:buNone/>
            </a:pPr>
            <a:r>
              <a:rPr lang="tr-TR" sz="2000" smtClean="0"/>
              <a:t>     (ör: papilla, kist)	</a:t>
            </a:r>
          </a:p>
          <a:p>
            <a:pPr eaLnBrk="1" hangingPunct="1">
              <a:buFontTx/>
              <a:buNone/>
            </a:pPr>
            <a:r>
              <a:rPr lang="tr-TR" sz="2000" smtClean="0"/>
              <a:t>	ör: - overin seröz kistadenomu</a:t>
            </a:r>
          </a:p>
          <a:p>
            <a:pPr eaLnBrk="1" hangingPunct="1">
              <a:buFontTx/>
              <a:buNone/>
            </a:pPr>
            <a:r>
              <a:rPr lang="tr-TR" sz="2000" smtClean="0"/>
              <a:t>	     - tiroid papiller karsinoma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13716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Neoplazi </a:t>
            </a:r>
          </a:p>
        </p:txBody>
      </p:sp>
      <p:pic>
        <p:nvPicPr>
          <p:cNvPr id="9220" name="Picture 12" descr="An external file that holds a picture, illustration, etc., usually as some form of binary object. The name of referred object is ch10f2.jpg. The name of referred object is ch10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500438"/>
            <a:ext cx="41544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4" descr="cp178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33375"/>
            <a:ext cx="406082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5 Metin kutusu"/>
          <p:cNvSpPr txBox="1">
            <a:spLocks noChangeArrowheads="1"/>
          </p:cNvSpPr>
          <p:nvPr/>
        </p:nvSpPr>
        <p:spPr bwMode="auto">
          <a:xfrm>
            <a:off x="2484438" y="6535738"/>
            <a:ext cx="3959225" cy="277812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lip-adenom-kol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36550"/>
            <a:ext cx="31115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polip-kol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60350"/>
            <a:ext cx="30861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700338" y="5441950"/>
            <a:ext cx="367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Adenomatöz polip-kolon</a:t>
            </a:r>
          </a:p>
        </p:txBody>
      </p:sp>
      <p:sp>
        <p:nvSpPr>
          <p:cNvPr id="10245" name="5 Metin kutusu"/>
          <p:cNvSpPr txBox="1">
            <a:spLocks noChangeArrowheads="1"/>
          </p:cNvSpPr>
          <p:nvPr/>
        </p:nvSpPr>
        <p:spPr bwMode="auto">
          <a:xfrm>
            <a:off x="2627313" y="6092825"/>
            <a:ext cx="3960812" cy="277813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453</Words>
  <Application>Microsoft Office PowerPoint</Application>
  <PresentationFormat>Ekran Gösterisi (4:3)</PresentationFormat>
  <Paragraphs>94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Neoplazi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2</cp:revision>
  <dcterms:created xsi:type="dcterms:W3CDTF">2018-03-09T07:55:49Z</dcterms:created>
  <dcterms:modified xsi:type="dcterms:W3CDTF">2018-03-09T07:56:52Z</dcterms:modified>
</cp:coreProperties>
</file>