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7" r:id="rId5"/>
    <p:sldId id="259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Duygu Düzenleme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Aysel Köksal Akyol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134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Duygu düzenleme becerisi bireylerin duygularını</a:t>
            </a:r>
          </a:p>
          <a:p>
            <a:pPr marL="0" indent="0">
              <a:buNone/>
            </a:pPr>
            <a:r>
              <a:rPr lang="tr-TR" dirty="0"/>
              <a:t>nasıl algıladıklarına ve nasıl dışa vuracaklarına</a:t>
            </a:r>
          </a:p>
          <a:p>
            <a:pPr marL="0" indent="0">
              <a:buNone/>
            </a:pPr>
            <a:r>
              <a:rPr lang="tr-TR" dirty="0"/>
              <a:t>ilişkin davranışları olarak </a:t>
            </a:r>
            <a:r>
              <a:rPr lang="tr-TR" dirty="0" smtClean="0"/>
              <a:t>tanımlanmıştır</a:t>
            </a:r>
            <a:r>
              <a:rPr lang="tr-TR" dirty="0"/>
              <a:t> </a:t>
            </a:r>
            <a:r>
              <a:rPr lang="tr-TR" dirty="0"/>
              <a:t>(</a:t>
            </a:r>
            <a:r>
              <a:rPr lang="tr-TR" dirty="0" err="1"/>
              <a:t>Gross</a:t>
            </a:r>
            <a:r>
              <a:rPr lang="tr-TR" dirty="0"/>
              <a:t>, </a:t>
            </a:r>
            <a:r>
              <a:rPr lang="tr-TR" dirty="0" smtClean="0"/>
              <a:t>2014’ten </a:t>
            </a:r>
            <a:r>
              <a:rPr lang="tr-TR" dirty="0" err="1" smtClean="0"/>
              <a:t>akt</a:t>
            </a:r>
            <a:r>
              <a:rPr lang="tr-TR" dirty="0" smtClean="0"/>
              <a:t>. </a:t>
            </a:r>
            <a:r>
              <a:rPr lang="en-US" dirty="0" smtClean="0"/>
              <a:t>Bilge</a:t>
            </a:r>
            <a:r>
              <a:rPr lang="tr-TR" dirty="0" smtClean="0"/>
              <a:t> ve </a:t>
            </a:r>
            <a:r>
              <a:rPr lang="en-US" dirty="0" err="1" smtClean="0"/>
              <a:t>Sezgin</a:t>
            </a:r>
            <a:r>
              <a:rPr lang="en-US" dirty="0"/>
              <a:t>, </a:t>
            </a:r>
            <a:r>
              <a:rPr lang="en-US" dirty="0" smtClean="0"/>
              <a:t>2020</a:t>
            </a:r>
            <a:r>
              <a:rPr lang="en-US" dirty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51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Duygu düzenleme yalnız öfke, üzüntü, anksiyete gibi olumsuz duyguların yönetilmesini değil; sevgi, ilgi ve sevinç gibi olumlu deneyimlerinde başkalarıyla paylaşılmasını </a:t>
            </a:r>
            <a:r>
              <a:rPr lang="tr-TR" dirty="0" smtClean="0"/>
              <a:t>içerir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en-US" dirty="0" smtClean="0"/>
              <a:t>Bilge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en-US" dirty="0" err="1"/>
              <a:t>Sezgin</a:t>
            </a:r>
            <a:r>
              <a:rPr lang="en-US" dirty="0"/>
              <a:t>, 2020).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349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Olumsuz duygularla başa çıkma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Olumsuz duygu durumunda, bebekler duygusal uyarılmayı azaltmak için, anne ile ilgilenme, kendi kendini yatıştırma, dikkatini dağıtma, temas ve yakınlık arayışı gibi bazı baş etme stratejileri </a:t>
            </a:r>
            <a:r>
              <a:rPr lang="tr-TR" dirty="0" smtClean="0"/>
              <a:t>kullanırlar</a:t>
            </a:r>
            <a:r>
              <a:rPr lang="tr-TR" dirty="0"/>
              <a:t> (</a:t>
            </a:r>
            <a:r>
              <a:rPr lang="en-US" dirty="0"/>
              <a:t>Bilge</a:t>
            </a:r>
            <a:r>
              <a:rPr lang="tr-TR" dirty="0"/>
              <a:t> ve </a:t>
            </a:r>
            <a:r>
              <a:rPr lang="en-US" dirty="0" err="1"/>
              <a:t>Sezgin</a:t>
            </a:r>
            <a:r>
              <a:rPr lang="en-US" dirty="0"/>
              <a:t>, 2020).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151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Bakım verenlerin duygusal ifadeleri veya sözel bilgileri bebeklerin kendi duygusal tepkileri ve davranışları için bir kılavuz rolü üstlenir ve bebekler onların (özellikle annelerinin) olaylara verdikleri tepkilere göre kendi duygularını </a:t>
            </a:r>
            <a:r>
              <a:rPr lang="tr-TR" dirty="0" smtClean="0"/>
              <a:t>düzenlerler</a:t>
            </a:r>
            <a:r>
              <a:rPr lang="tr-TR" dirty="0"/>
              <a:t> </a:t>
            </a:r>
            <a:r>
              <a:rPr lang="tr-TR" dirty="0"/>
              <a:t>(</a:t>
            </a:r>
            <a:r>
              <a:rPr lang="en-US" dirty="0"/>
              <a:t>Bilge</a:t>
            </a:r>
            <a:r>
              <a:rPr lang="tr-TR" dirty="0"/>
              <a:t> ve </a:t>
            </a:r>
            <a:r>
              <a:rPr lang="en-US" dirty="0" err="1"/>
              <a:t>Sezgin</a:t>
            </a:r>
            <a:r>
              <a:rPr lang="en-US" dirty="0"/>
              <a:t>, 2020).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0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Bilge, Y. &amp; </a:t>
            </a:r>
            <a:r>
              <a:rPr lang="en-US" dirty="0" err="1"/>
              <a:t>Sezgin</a:t>
            </a:r>
            <a:r>
              <a:rPr lang="en-US" dirty="0"/>
              <a:t>, E. (2020). Anne ve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duygu</a:t>
            </a:r>
            <a:r>
              <a:rPr lang="en-US" dirty="0"/>
              <a:t> </a:t>
            </a:r>
            <a:r>
              <a:rPr lang="en-US" dirty="0" err="1"/>
              <a:t>düzenleme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ilişkide</a:t>
            </a:r>
            <a:r>
              <a:rPr lang="en-US" dirty="0"/>
              <a:t> </a:t>
            </a:r>
            <a:r>
              <a:rPr lang="en-US" dirty="0" err="1"/>
              <a:t>annenin</a:t>
            </a:r>
            <a:r>
              <a:rPr lang="en-US" dirty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özelliklerinin</a:t>
            </a:r>
            <a:r>
              <a:rPr lang="en-US" dirty="0"/>
              <a:t> ve </a:t>
            </a:r>
            <a:r>
              <a:rPr lang="en-US" dirty="0" err="1"/>
              <a:t>bağlanma</a:t>
            </a:r>
            <a:r>
              <a:rPr lang="en-US" dirty="0"/>
              <a:t> </a:t>
            </a:r>
            <a:r>
              <a:rPr lang="en-US" dirty="0" err="1"/>
              <a:t>stillerinin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. Anatolian Journal of Psychiatry/</a:t>
            </a:r>
            <a:r>
              <a:rPr lang="en-US" dirty="0" err="1"/>
              <a:t>Anadolu</a:t>
            </a:r>
            <a:r>
              <a:rPr lang="en-US" dirty="0"/>
              <a:t> </a:t>
            </a:r>
            <a:r>
              <a:rPr lang="en-US" dirty="0" err="1"/>
              <a:t>Psikiyatri</a:t>
            </a:r>
            <a:r>
              <a:rPr lang="en-US" dirty="0"/>
              <a:t> </a:t>
            </a:r>
            <a:r>
              <a:rPr lang="en-US" dirty="0" err="1"/>
              <a:t>Dergisi</a:t>
            </a:r>
            <a:r>
              <a:rPr lang="en-US" dirty="0"/>
              <a:t>, 21(3).</a:t>
            </a:r>
          </a:p>
          <a:p>
            <a:r>
              <a:rPr lang="en-US" dirty="0" smtClean="0"/>
              <a:t>Gross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JJ. </a:t>
            </a:r>
            <a:r>
              <a:rPr lang="tr-TR" dirty="0" smtClean="0"/>
              <a:t>(</a:t>
            </a:r>
            <a:r>
              <a:rPr lang="en-US" dirty="0" smtClean="0"/>
              <a:t>2014</a:t>
            </a:r>
            <a:r>
              <a:rPr lang="tr-TR" dirty="0" smtClean="0"/>
              <a:t>). </a:t>
            </a:r>
            <a:r>
              <a:rPr lang="en-US" dirty="0" smtClean="0"/>
              <a:t>Emotion </a:t>
            </a:r>
            <a:r>
              <a:rPr lang="en-US" dirty="0"/>
              <a:t>regulation: Conceptual and </a:t>
            </a:r>
            <a:r>
              <a:rPr lang="en-US" dirty="0" smtClean="0"/>
              <a:t>empirical</a:t>
            </a:r>
            <a:r>
              <a:rPr lang="tr-TR" dirty="0" smtClean="0"/>
              <a:t> </a:t>
            </a:r>
            <a:r>
              <a:rPr lang="en-US" dirty="0" smtClean="0"/>
              <a:t>foundations</a:t>
            </a:r>
            <a:r>
              <a:rPr lang="en-US" dirty="0"/>
              <a:t>. JJ Gross (Ed.) Handbook of Emotion Regulation. New York, NY: Guilford Press</a:t>
            </a:r>
            <a:r>
              <a:rPr lang="en-US" dirty="0" smtClean="0"/>
              <a:t>, </a:t>
            </a:r>
            <a:r>
              <a:rPr lang="en-US" dirty="0"/>
              <a:t>pp.3-20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87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222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Cumba</vt:lpstr>
      <vt:lpstr>Duygu Düzenleme</vt:lpstr>
      <vt:lpstr>PowerPoint Sunusu</vt:lpstr>
      <vt:lpstr>PowerPoint Sunusu</vt:lpstr>
      <vt:lpstr>Olumsuz duygularla başa çıkma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 Düzenleme</dc:title>
  <dc:creator>AYÇA</dc:creator>
  <cp:lastModifiedBy>AYÇA</cp:lastModifiedBy>
  <cp:revision>4</cp:revision>
  <dcterms:created xsi:type="dcterms:W3CDTF">2021-03-14T23:15:07Z</dcterms:created>
  <dcterms:modified xsi:type="dcterms:W3CDTF">2021-03-15T00:49:30Z</dcterms:modified>
</cp:coreProperties>
</file>