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8" r:id="rId7"/>
    <p:sldId id="269"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err="1"/>
              <a:t>Stanisław</a:t>
            </a:r>
            <a:r>
              <a:rPr lang="tr-TR" b="1" i="1" dirty="0"/>
              <a:t> </a:t>
            </a:r>
            <a:r>
              <a:rPr lang="tr-TR" b="1" i="1" dirty="0" err="1"/>
              <a:t>Wyspiański</a:t>
            </a:r>
            <a:r>
              <a:rPr lang="tr-TR" b="1" i="1" dirty="0"/>
              <a:t/>
            </a:r>
            <a:br>
              <a:rPr lang="tr-TR" b="1" i="1" dirty="0"/>
            </a:br>
            <a:endParaRPr lang="tr-TR" b="1" dirty="0"/>
          </a:p>
        </p:txBody>
      </p:sp>
      <p:sp>
        <p:nvSpPr>
          <p:cNvPr id="3" name="İçerik Yer Tutucusu 2"/>
          <p:cNvSpPr>
            <a:spLocks noGrp="1"/>
          </p:cNvSpPr>
          <p:nvPr>
            <p:ph idx="1"/>
          </p:nvPr>
        </p:nvSpPr>
        <p:spPr/>
        <p:txBody>
          <a:bodyPr>
            <a:normAutofit fontScale="55000" lnSpcReduction="20000"/>
          </a:bodyPr>
          <a:lstStyle/>
          <a:p>
            <a:r>
              <a:rPr lang="tr-TR" dirty="0" err="1"/>
              <a:t>Wyspiański</a:t>
            </a:r>
            <a:r>
              <a:rPr lang="tr-TR" dirty="0"/>
              <a:t>, eserlerinin bir bölümünde yaşadığı dönemi anlatır. Sanatçının tarihle hesaplaşması yerini şu huzursuz edici düşünceye bırakır: Yüzyılı aşkın bir esir olma sürecinde, burada ve şimdi ne yapmak gerekir? </a:t>
            </a:r>
          </a:p>
          <a:p>
            <a:r>
              <a:rPr lang="tr-TR" dirty="0"/>
              <a:t> </a:t>
            </a:r>
          </a:p>
          <a:p>
            <a:r>
              <a:rPr lang="tr-TR" dirty="0"/>
              <a:t>Bu gün bile güncelliğini, tazeliğini koruyan en önemli eseri “Düğün” 1901’de </a:t>
            </a:r>
            <a:r>
              <a:rPr lang="tr-TR" dirty="0" err="1"/>
              <a:t>Krakov’da</a:t>
            </a:r>
            <a:r>
              <a:rPr lang="tr-TR" dirty="0"/>
              <a:t> sahnelendi. Bu eser, realist ve sembolist öğeler içeren töresel bir oyun olmasının yanı sıra, ulusal ve vatansever konuları anlatan çok katmanlı bir yapıya sahiptir. “Düğün”, </a:t>
            </a:r>
            <a:r>
              <a:rPr lang="tr-TR" dirty="0" err="1"/>
              <a:t>Wyspiański’nin</a:t>
            </a:r>
            <a:r>
              <a:rPr lang="tr-TR" dirty="0"/>
              <a:t> yakın dostu şair </a:t>
            </a:r>
            <a:r>
              <a:rPr lang="tr-TR" dirty="0" err="1"/>
              <a:t>Lucjan</a:t>
            </a:r>
            <a:r>
              <a:rPr lang="tr-TR" dirty="0"/>
              <a:t> </a:t>
            </a:r>
            <a:r>
              <a:rPr lang="tr-TR" dirty="0" err="1"/>
              <a:t>Rydel’in</a:t>
            </a:r>
            <a:r>
              <a:rPr lang="tr-TR" dirty="0"/>
              <a:t> kendi çevresinden gelen, soylu ve eğitimli bir hanım yerine, basit bir köylü kızıyla, </a:t>
            </a:r>
            <a:r>
              <a:rPr lang="tr-TR" dirty="0" err="1"/>
              <a:t>Jadwiga</a:t>
            </a:r>
            <a:r>
              <a:rPr lang="tr-TR" dirty="0"/>
              <a:t> </a:t>
            </a:r>
            <a:r>
              <a:rPr lang="tr-TR" dirty="0" err="1"/>
              <a:t>Mikołajczykówna</a:t>
            </a:r>
            <a:r>
              <a:rPr lang="tr-TR" dirty="0"/>
              <a:t> ile yaptığı evliliği </a:t>
            </a:r>
            <a:r>
              <a:rPr lang="tr-TR" dirty="0" err="1"/>
              <a:t>anlatır.Rydel</a:t>
            </a:r>
            <a:r>
              <a:rPr lang="tr-TR" dirty="0"/>
              <a:t> ile </a:t>
            </a:r>
            <a:r>
              <a:rPr lang="tr-TR" dirty="0" err="1"/>
              <a:t>Wyspiański’nin</a:t>
            </a:r>
            <a:r>
              <a:rPr lang="tr-TR" dirty="0"/>
              <a:t> araları bu oyundan sonra açıldı. Ancak eserdeki ‘şair’ olan </a:t>
            </a:r>
            <a:r>
              <a:rPr lang="tr-TR" dirty="0" err="1"/>
              <a:t>Tetmajer</a:t>
            </a:r>
            <a:r>
              <a:rPr lang="tr-TR" dirty="0"/>
              <a:t>, </a:t>
            </a:r>
            <a:r>
              <a:rPr lang="tr-TR" dirty="0" err="1"/>
              <a:t>Wyspiański’ye</a:t>
            </a:r>
            <a:r>
              <a:rPr lang="tr-TR" dirty="0"/>
              <a:t> çok şık bir jest yaptı. !901’de ‘</a:t>
            </a:r>
            <a:r>
              <a:rPr lang="tr-TR" dirty="0" err="1"/>
              <a:t>Tygodnik</a:t>
            </a:r>
            <a:r>
              <a:rPr lang="tr-TR" dirty="0"/>
              <a:t> </a:t>
            </a:r>
            <a:r>
              <a:rPr lang="tr-TR" dirty="0" err="1"/>
              <a:t>Ilustrowany’nın</a:t>
            </a:r>
            <a:r>
              <a:rPr lang="tr-TR" dirty="0"/>
              <a:t> 42. sayısında “</a:t>
            </a:r>
            <a:r>
              <a:rPr lang="tr-TR" dirty="0" err="1"/>
              <a:t>Düğün”ü</a:t>
            </a:r>
            <a:r>
              <a:rPr lang="tr-TR" dirty="0"/>
              <a:t>,  </a:t>
            </a:r>
            <a:r>
              <a:rPr lang="tr-TR" dirty="0" err="1"/>
              <a:t>Mickiewicz’in</a:t>
            </a:r>
            <a:r>
              <a:rPr lang="tr-TR" dirty="0"/>
              <a:t> “</a:t>
            </a:r>
            <a:r>
              <a:rPr lang="tr-TR" dirty="0" err="1"/>
              <a:t>Atalar”ına</a:t>
            </a:r>
            <a:r>
              <a:rPr lang="tr-TR" dirty="0"/>
              <a:t>, </a:t>
            </a:r>
            <a:r>
              <a:rPr lang="tr-TR" dirty="0" err="1"/>
              <a:t>Słowacki’nin</a:t>
            </a:r>
            <a:r>
              <a:rPr lang="tr-TR" dirty="0"/>
              <a:t> “Kral </a:t>
            </a:r>
            <a:r>
              <a:rPr lang="tr-TR" dirty="0" err="1"/>
              <a:t>Ruh”una</a:t>
            </a:r>
            <a:r>
              <a:rPr lang="tr-TR" dirty="0"/>
              <a:t>, </a:t>
            </a:r>
            <a:r>
              <a:rPr lang="tr-TR" dirty="0" err="1"/>
              <a:t>Krasiński’nin</a:t>
            </a:r>
            <a:r>
              <a:rPr lang="tr-TR" dirty="0"/>
              <a:t> “İlahi Olmayan </a:t>
            </a:r>
            <a:r>
              <a:rPr lang="tr-TR" dirty="0" err="1"/>
              <a:t>Komedya”sına</a:t>
            </a:r>
            <a:r>
              <a:rPr lang="tr-TR" dirty="0"/>
              <a:t> benzetti. Çoktan beri görülmeyen şiirsel bir destan olarak niteledi.    </a:t>
            </a:r>
            <a:r>
              <a:rPr lang="tr-TR" dirty="0" err="1"/>
              <a:t>Krakov’un</a:t>
            </a:r>
            <a:r>
              <a:rPr lang="tr-TR" dirty="0"/>
              <a:t> </a:t>
            </a:r>
            <a:r>
              <a:rPr lang="tr-TR" dirty="0" err="1"/>
              <a:t>Bronowice</a:t>
            </a:r>
            <a:r>
              <a:rPr lang="tr-TR" dirty="0"/>
              <a:t> köyünde olan bu düğün, köylüyü ve soylu kökenli aydın sınıfı bir araya getiren bir nedendir. Bir yanda </a:t>
            </a:r>
            <a:r>
              <a:rPr lang="tr-TR" dirty="0" err="1"/>
              <a:t>Krakov’un</a:t>
            </a:r>
            <a:r>
              <a:rPr lang="tr-TR" dirty="0"/>
              <a:t> seçkin- sanatçı tabakasının   temsilcileri olan gazeteciler, şairler, ressamlar, müzisyenler diğer yanda muhtar, köy ağası, köylülerden oluşan kız tarafı...</a:t>
            </a:r>
          </a:p>
          <a:p>
            <a:r>
              <a:rPr lang="tr-TR" dirty="0" err="1"/>
              <a:t>Wyspiański</a:t>
            </a:r>
            <a:r>
              <a:rPr lang="tr-TR" dirty="0"/>
              <a:t> </a:t>
            </a:r>
            <a:r>
              <a:rPr lang="tr-TR" dirty="0" err="1"/>
              <a:t>Stanisław,Wesele</a:t>
            </a:r>
            <a:r>
              <a:rPr lang="tr-TR" dirty="0"/>
              <a:t>, içinde Giriş, Jan </a:t>
            </a:r>
            <a:r>
              <a:rPr lang="tr-TR" dirty="0" err="1"/>
              <a:t>Nawkowski</a:t>
            </a:r>
            <a:r>
              <a:rPr lang="tr-TR" dirty="0"/>
              <a:t>, </a:t>
            </a:r>
            <a:r>
              <a:rPr lang="tr-TR" dirty="0" err="1"/>
              <a:t>Wrocław</a:t>
            </a:r>
            <a:r>
              <a:rPr lang="tr-TR" dirty="0"/>
              <a:t>, 1981, s. XXXIV</a:t>
            </a:r>
          </a:p>
          <a:p>
            <a:endParaRPr lang="tr-TR" dirty="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a:t>
            </a:r>
            <a:r>
              <a:rPr lang="tr-TR" dirty="0" err="1"/>
              <a:t>Düğün”ün</a:t>
            </a:r>
            <a:r>
              <a:rPr lang="tr-TR" dirty="0"/>
              <a:t> ilk perdesi </a:t>
            </a:r>
            <a:r>
              <a:rPr lang="tr-TR" dirty="0" err="1"/>
              <a:t>yergisel</a:t>
            </a:r>
            <a:r>
              <a:rPr lang="tr-TR" dirty="0"/>
              <a:t> komedi havasındadır. Durum komedisi, tip komedisi ile  ilk perdenin tüm sahnelerinde iç içe geçer. Zaten bu iki ayrı dünyanın bir araya getirilmesi, doğal olarak komik sahnelere neden olur. İki grubun temsilcileri, tüm iyi niyetleriyle anlaşmaya çalışırlar. Ne var ki kültürel uçurumun derinliği bunu olanaksız kılar. İki grup için de tek ortak nokta Polonya’dır. Köylüyü ve aydın </a:t>
            </a:r>
            <a:r>
              <a:rPr lang="tr-TR" dirty="0" err="1"/>
              <a:t>kesmi</a:t>
            </a:r>
            <a:r>
              <a:rPr lang="tr-TR" dirty="0"/>
              <a:t> birbirine bağlayan vatan sevgisidir.</a:t>
            </a:r>
            <a:endParaRPr lang="tr-TR" dirty="0"/>
          </a:p>
        </p:txBody>
      </p:sp>
    </p:spTree>
    <p:extLst>
      <p:ext uri="{BB962C8B-B14F-4D97-AF65-F5344CB8AC3E}">
        <p14:creationId xmlns:p14="http://schemas.microsoft.com/office/powerpoint/2010/main" val="3625348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II. perdede komedi öğeleri yerini sembolik ve </a:t>
            </a:r>
            <a:r>
              <a:rPr lang="tr-TR" dirty="0" err="1"/>
              <a:t>metaforlu</a:t>
            </a:r>
            <a:r>
              <a:rPr lang="tr-TR" dirty="0"/>
              <a:t> motiflere bırakır. Kasım ayı, Polonya geleneğine göre ruhlar ayıdır. İnanışa göre, bu ayda, yaşayanlar, öteki dünyadakilerle ilişkiye girerler. Bu sıra dışı düğünde de ölüler, tarihsel kişiliklerin ruhları görünmeye başlar.   </a:t>
            </a:r>
            <a:r>
              <a:rPr lang="tr-TR" dirty="0" err="1"/>
              <a:t>Wyspiański’nin</a:t>
            </a:r>
            <a:r>
              <a:rPr lang="tr-TR" dirty="0"/>
              <a:t> bu yapıyı kurmaktaki sanatsal düşüncesi basittir. Kahramanlara görünen ruh, göründüğü kahramanın vicdanı, bilinç altındaki kompleksleri ve işlediği suçları ile özdeşleşir. Masum bir eğlence, birden ulusal başarısızlıkların analizine dönüşür. Her iki grup da, kişisel günahlarının ve tarihsel kusurlarının yükleri ile böylece yüzleşir.</a:t>
            </a:r>
          </a:p>
          <a:p>
            <a:r>
              <a:rPr lang="tr-TR" dirty="0"/>
              <a:t> </a:t>
            </a:r>
          </a:p>
          <a:p>
            <a:r>
              <a:rPr lang="tr-TR" dirty="0"/>
              <a:t>III. perdede metafizik öğeler vardır. Düğüne katılanlar, doğa üstü güçlerin, şafakta ulusu zafere götürecek bir ayaklanmaya girişmesini beklerler. Ama bu hareket gerçekleşmez. Çünkü Polonyalılar inançsızlık, egoizm, boş vermişlik, düşüncesizlik gibi günahları işlemişlerdir. Düğün sahipleri ve tüm konuklar, </a:t>
            </a:r>
            <a:r>
              <a:rPr lang="tr-TR" dirty="0" err="1"/>
              <a:t>esrikli</a:t>
            </a:r>
            <a:r>
              <a:rPr lang="tr-TR" dirty="0"/>
              <a:t> bir dansa girişir ve gerçekle ilişkilerini keserler.</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Wyspiański’nin</a:t>
            </a:r>
            <a:r>
              <a:rPr lang="tr-TR" dirty="0"/>
              <a:t> “</a:t>
            </a:r>
            <a:r>
              <a:rPr lang="tr-TR" dirty="0" err="1"/>
              <a:t>Düğün”ü</a:t>
            </a:r>
            <a:r>
              <a:rPr lang="tr-TR" dirty="0"/>
              <a:t>, sembolist öğelerle ve Polonya tarihine yapılan sayısız göndermelerle doludur. Bu </a:t>
            </a:r>
            <a:r>
              <a:rPr lang="tr-TR" dirty="0" err="1"/>
              <a:t>hermetik</a:t>
            </a:r>
            <a:r>
              <a:rPr lang="tr-TR" dirty="0"/>
              <a:t> (içine kapalı) eser, ne yazık ki bu nedenle yabancılar tarafından zor anlaşılır. Ne var ki Polonyalılar için, yazılışından bu yana yüz yıl geçmesine karşın, hâlâ güncelliğini korur. Çünkü “Düğün”, ulusal kimlik ve karakter  üzerine yazılmış en büyük eserdir. </a:t>
            </a:r>
            <a:r>
              <a:rPr lang="tr-TR" dirty="0" err="1"/>
              <a:t>Wyspiański</a:t>
            </a:r>
            <a:r>
              <a:rPr lang="tr-TR" dirty="0"/>
              <a:t> bu başyapıtı, </a:t>
            </a:r>
            <a:r>
              <a:rPr lang="tr-TR" dirty="0" err="1"/>
              <a:t>Krakov</a:t>
            </a:r>
            <a:r>
              <a:rPr lang="tr-TR" dirty="0"/>
              <a:t> halk dilini de kullanarak muhteşem bir </a:t>
            </a:r>
            <a:r>
              <a:rPr lang="tr-TR" dirty="0" err="1"/>
              <a:t>ritm</a:t>
            </a:r>
            <a:r>
              <a:rPr lang="tr-TR" dirty="0"/>
              <a:t> anlayışıyla şiir dizeleri halinde yazmıştır.  </a:t>
            </a:r>
          </a:p>
          <a:p>
            <a:r>
              <a:rPr lang="tr-TR" b="1" dirty="0"/>
              <a:t> </a:t>
            </a:r>
            <a:endParaRPr lang="tr-TR" dirty="0"/>
          </a:p>
          <a:p>
            <a:r>
              <a:rPr lang="tr-TR" dirty="0"/>
              <a:t>“</a:t>
            </a:r>
            <a:r>
              <a:rPr lang="tr-TR" dirty="0" err="1"/>
              <a:t>Kurtuluş”un</a:t>
            </a:r>
            <a:r>
              <a:rPr lang="tr-TR" dirty="0"/>
              <a:t> (</a:t>
            </a:r>
            <a:r>
              <a:rPr lang="tr-TR" dirty="0" err="1"/>
              <a:t>Wyzwolenie</a:t>
            </a:r>
            <a:r>
              <a:rPr lang="tr-TR" dirty="0"/>
              <a:t>) 1903’te gerçekleşen prömiyeri de önemli bir olaydı. Bu eserinde </a:t>
            </a:r>
            <a:r>
              <a:rPr lang="tr-TR" dirty="0" err="1"/>
              <a:t>Wyspiański</a:t>
            </a:r>
            <a:r>
              <a:rPr lang="tr-TR" dirty="0"/>
              <a:t>, bağımsızlığını yitirmiş halk için yeni bir özgürlük arayışına girişmişti. 3 perdelik oyunda </a:t>
            </a:r>
            <a:r>
              <a:rPr lang="tr-TR" dirty="0" err="1"/>
              <a:t>Shakespearevari</a:t>
            </a:r>
            <a:r>
              <a:rPr lang="tr-TR" dirty="0"/>
              <a:t>  ‘tiyatro içinde tiyatro motifi’ vardır. Oyun, </a:t>
            </a:r>
            <a:r>
              <a:rPr lang="tr-TR" dirty="0" err="1"/>
              <a:t>Krakov’un</a:t>
            </a:r>
            <a:r>
              <a:rPr lang="tr-TR" dirty="0"/>
              <a:t> bir tiyatrosunda geçer. Başrolde yönetmen Konrad (</a:t>
            </a:r>
            <a:r>
              <a:rPr lang="tr-TR" dirty="0" err="1"/>
              <a:t>Mickiewicz’in</a:t>
            </a:r>
            <a:r>
              <a:rPr lang="tr-TR" dirty="0"/>
              <a:t> ‘</a:t>
            </a:r>
            <a:r>
              <a:rPr lang="tr-TR" dirty="0" err="1"/>
              <a:t>Atalar”ının</a:t>
            </a:r>
            <a:r>
              <a:rPr lang="tr-TR" dirty="0"/>
              <a:t> baş kahramanı) oynar.</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55000" lnSpcReduction="20000"/>
          </a:bodyPr>
          <a:lstStyle/>
          <a:p>
            <a:r>
              <a:rPr lang="tr-TR" dirty="0"/>
              <a:t>I. perdede Konrad, tarihsel kostümlere bürünmüş aktörlerle Polonya tarihine yön veren tutucu düşünceleri değerlendirir. Bu perde, </a:t>
            </a:r>
            <a:r>
              <a:rPr lang="tr-TR" dirty="0" err="1"/>
              <a:t>Sarmat</a:t>
            </a:r>
            <a:r>
              <a:rPr lang="tr-TR" dirty="0"/>
              <a:t> mitinin değersizliğini anlatan bir işleve sahiptir</a:t>
            </a:r>
            <a:r>
              <a:rPr lang="tr-TR" dirty="0" smtClean="0"/>
              <a:t>.</a:t>
            </a:r>
            <a:r>
              <a:rPr lang="tr-TR" dirty="0"/>
              <a:t> </a:t>
            </a:r>
          </a:p>
          <a:p>
            <a:r>
              <a:rPr lang="tr-TR" dirty="0"/>
              <a:t>II. perdede ise Konrad, metafor özellikleri olan ve kendisine Polonya’nın geleceği ile ilgili düşüncelerle saldıran maskelerle tartışır. Eski düşüncelere karşı yenilerini savunur. Ona göre Polonya, diğer Avrupa ülkeleri gibi normal bir biçimde işlev gören, çağdaş bir ülke olarak kurulmalıdır. Maskelerse, onu ölü geleneklere itelerler</a:t>
            </a:r>
            <a:r>
              <a:rPr lang="tr-TR" dirty="0" smtClean="0"/>
              <a:t>.</a:t>
            </a:r>
            <a:r>
              <a:rPr lang="tr-TR" dirty="0"/>
              <a:t> </a:t>
            </a:r>
          </a:p>
          <a:p>
            <a:r>
              <a:rPr lang="tr-TR" dirty="0"/>
              <a:t>III. perdede Konrad umutsuzca ölmüş romantik idealler karşısında, çağdaş Polonya düşüncesini savunur. Aktörler, onu </a:t>
            </a:r>
            <a:r>
              <a:rPr lang="tr-TR" dirty="0" err="1"/>
              <a:t>Vavel</a:t>
            </a:r>
            <a:r>
              <a:rPr lang="tr-TR" dirty="0"/>
              <a:t> Sarayı’nın yer altı kral mezarlarına götürürler. Başlarında dahi bir şair vardır. Konrad, “Defol Şair, sen tiransın!” diye bağırır. Çünkü romantik şiirin vatansever bir </a:t>
            </a:r>
            <a:r>
              <a:rPr lang="tr-TR" dirty="0" err="1"/>
              <a:t>ateşlilikle</a:t>
            </a:r>
            <a:r>
              <a:rPr lang="tr-TR" dirty="0"/>
              <a:t> kanlı ayaklanmalara neden olduğunu düşünmektedir. Derin düşüncelere sahip olmayan şiir, Konrad’ın gözünde verimsiz heyecan yaratan, değersiz bir şiirdir</a:t>
            </a:r>
            <a:r>
              <a:rPr lang="tr-TR" dirty="0" smtClean="0"/>
              <a:t>.</a:t>
            </a:r>
            <a:r>
              <a:rPr lang="tr-TR" dirty="0"/>
              <a:t> Bu eserin final sahnesi yoktur. Oyunun açık kompozisyonu yönetmenlerin sembolik yorumları özgürce kullanmalarına olanak verir. Eser, düzyazı şeklinde yazılmıştır. Ama romantik şiir ölçüsünde yazılmış bölümleri de vardır. “</a:t>
            </a:r>
            <a:r>
              <a:rPr lang="tr-TR" dirty="0" err="1"/>
              <a:t>Düğün”den</a:t>
            </a:r>
            <a:r>
              <a:rPr lang="tr-TR" dirty="0"/>
              <a:t> daha çok evrensel bir karaktere sahip olan eser, Rusça, İtalyanca, Fransızca ve </a:t>
            </a:r>
            <a:r>
              <a:rPr lang="tr-TR" dirty="0" err="1"/>
              <a:t>Almanca’ya</a:t>
            </a:r>
            <a:r>
              <a:rPr lang="tr-TR" dirty="0"/>
              <a:t> çevrilmiştir.</a:t>
            </a:r>
          </a:p>
          <a:p>
            <a:endParaRPr lang="tr-TR" dirty="0"/>
          </a:p>
        </p:txBody>
      </p:sp>
    </p:spTree>
    <p:extLst>
      <p:ext uri="{BB962C8B-B14F-4D97-AF65-F5344CB8AC3E}">
        <p14:creationId xmlns:p14="http://schemas.microsoft.com/office/powerpoint/2010/main" val="108060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Konrad’a esin veren Musa’nın ağzından, </a:t>
            </a:r>
            <a:r>
              <a:rPr lang="tr-TR" dirty="0" err="1"/>
              <a:t>Wyspiański</a:t>
            </a:r>
            <a:r>
              <a:rPr lang="tr-TR" dirty="0"/>
              <a:t> önemli bir açıklama yapar. Antik kaynağa dayanan ve ulusa ruhsal arınma sağlayacak olan  ‘devasa tiyatronun’ belirlenmesidir, bu.  Konrad’ın kişiliğinde yazarın </a:t>
            </a:r>
            <a:r>
              <a:rPr lang="tr-TR" dirty="0" err="1"/>
              <a:t>özyaşamöyküsel</a:t>
            </a:r>
            <a:r>
              <a:rPr lang="tr-TR" dirty="0"/>
              <a:t> çizgilerine rastlamak da olasıdır. Çünkü “</a:t>
            </a:r>
            <a:r>
              <a:rPr lang="tr-TR" dirty="0" err="1"/>
              <a:t>Kurtuluş”un</a:t>
            </a:r>
            <a:r>
              <a:rPr lang="tr-TR" dirty="0"/>
              <a:t> kahramanı gibi, </a:t>
            </a:r>
            <a:r>
              <a:rPr lang="tr-TR" dirty="0" err="1"/>
              <a:t>Wyspiański</a:t>
            </a:r>
            <a:r>
              <a:rPr lang="tr-TR" dirty="0"/>
              <a:t> de romantik geleneğe bağlıdır, ama yanı zamanda bu geleneğin ölü ve anakronik hatlarını devam ettirmek istemez</a:t>
            </a:r>
            <a:r>
              <a:rPr lang="tr-TR" dirty="0" smtClean="0"/>
              <a:t>.</a:t>
            </a:r>
            <a:r>
              <a:rPr lang="tr-TR" dirty="0"/>
              <a:t> </a:t>
            </a:r>
          </a:p>
          <a:p>
            <a:r>
              <a:rPr lang="tr-TR" dirty="0"/>
              <a:t>“Kurtuluş”, sanatçının tamamlanmış son eseridir. Daha sonra “</a:t>
            </a:r>
            <a:r>
              <a:rPr lang="tr-TR" dirty="0" err="1"/>
              <a:t>Zygmunt</a:t>
            </a:r>
            <a:r>
              <a:rPr lang="tr-TR" dirty="0"/>
              <a:t> </a:t>
            </a:r>
            <a:r>
              <a:rPr lang="tr-TR" dirty="0" err="1"/>
              <a:t>August’a</a:t>
            </a:r>
            <a:r>
              <a:rPr lang="tr-TR" dirty="0"/>
              <a:t> başladıysa da, bu oyunu bitirememiştir</a:t>
            </a:r>
            <a:r>
              <a:rPr lang="tr-TR" dirty="0" smtClean="0"/>
              <a:t>.</a:t>
            </a:r>
            <a:r>
              <a:rPr lang="tr-TR" dirty="0"/>
              <a:t> </a:t>
            </a:r>
          </a:p>
          <a:p>
            <a:r>
              <a:rPr lang="tr-TR" dirty="0" err="1"/>
              <a:t>Wyspiański</a:t>
            </a:r>
            <a:r>
              <a:rPr lang="tr-TR" dirty="0"/>
              <a:t> plastik sanatlarla olan ilgisini de ömrünün sonuna dek kesmedi. Olağanüstü başarılı bir portre ressamıdır. Empresyonist teknikle yaptığı </a:t>
            </a:r>
            <a:r>
              <a:rPr lang="tr-TR" dirty="0" err="1"/>
              <a:t>Parenśki</a:t>
            </a:r>
            <a:r>
              <a:rPr lang="tr-TR" dirty="0"/>
              <a:t> Kardeşlerin  portreleri bu sava örnek olarak gösterilebilir. Kendi çocuklarının portrelerinden oluşan çocuk başları çalışmaları da çok başarılıdır. </a:t>
            </a:r>
            <a:r>
              <a:rPr lang="tr-TR" dirty="0" err="1"/>
              <a:t>Karakov</a:t>
            </a:r>
            <a:r>
              <a:rPr lang="tr-TR" dirty="0"/>
              <a:t> çevresini model olarak aldığı peyzaj çalışmaları da sanat eleştirmenleri tarafından çok beğenilir</a:t>
            </a:r>
            <a:r>
              <a:rPr lang="tr-TR" dirty="0" smtClean="0"/>
              <a:t>.</a:t>
            </a:r>
            <a:r>
              <a:rPr lang="tr-TR" dirty="0"/>
              <a:t> </a:t>
            </a:r>
          </a:p>
          <a:p>
            <a:r>
              <a:rPr lang="tr-TR" dirty="0"/>
              <a:t>Yayımlanmış şiir kitabı bulunmamasına karşın, </a:t>
            </a:r>
            <a:r>
              <a:rPr lang="tr-TR" dirty="0" err="1"/>
              <a:t>Wyspiański</a:t>
            </a:r>
            <a:r>
              <a:rPr lang="tr-TR" dirty="0"/>
              <a:t> şiir de yazdı. Ne yazık ki şiirleri oyunları kadar başarılı değildi.  Şiirlerinde babasının atölyesine döner ve bitmemiş heykellerin küçük bir çocukta uyandırdığı estetik duyguları anlatır. </a:t>
            </a:r>
          </a:p>
          <a:p>
            <a:endParaRPr lang="tr-TR" dirty="0"/>
          </a:p>
        </p:txBody>
      </p:sp>
    </p:spTree>
    <p:extLst>
      <p:ext uri="{BB962C8B-B14F-4D97-AF65-F5344CB8AC3E}">
        <p14:creationId xmlns:p14="http://schemas.microsoft.com/office/powerpoint/2010/main" val="2070125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2139</TotalTime>
  <Words>407</Words>
  <Application>Microsoft Office PowerPoint</Application>
  <PresentationFormat>Ekran Gösterisi (4:3)</PresentationFormat>
  <Paragraphs>22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Stanisław Wyspiański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43</cp:revision>
  <dcterms:created xsi:type="dcterms:W3CDTF">2020-05-12T16:08:52Z</dcterms:created>
  <dcterms:modified xsi:type="dcterms:W3CDTF">2020-05-14T19:01:51Z</dcterms:modified>
</cp:coreProperties>
</file>