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7"/>
  </p:notesMasterIdLst>
  <p:sldIdLst>
    <p:sldId id="1082" r:id="rId4"/>
    <p:sldId id="1084" r:id="rId5"/>
    <p:sldId id="1085" r:id="rId6"/>
    <p:sldId id="1086" r:id="rId7"/>
    <p:sldId id="1087" r:id="rId8"/>
    <p:sldId id="1088" r:id="rId9"/>
    <p:sldId id="1089" r:id="rId10"/>
    <p:sldId id="1090" r:id="rId11"/>
    <p:sldId id="1091" r:id="rId12"/>
    <p:sldId id="1092" r:id="rId13"/>
    <p:sldId id="1093" r:id="rId14"/>
    <p:sldId id="1094" r:id="rId15"/>
    <p:sldId id="1095"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36016315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6727032" y="6407944"/>
            <a:ext cx="1920240" cy="365760"/>
          </a:xfrm>
          <a:prstGeom prst="rect">
            <a:avLst/>
          </a:prstGeom>
        </p:spPr>
        <p:txBody>
          <a:bodyPr/>
          <a:lstStyle/>
          <a:p>
            <a:fld id="{D9F75050-0E15-4C5B-92B0-66D068882F1F}" type="datetimeFigureOut">
              <a:rPr lang="tr-TR" smtClean="0"/>
              <a:pPr/>
              <a:t>28.02.2020</a:t>
            </a:fld>
            <a:endParaRPr lang="tr-TR"/>
          </a:p>
        </p:txBody>
      </p:sp>
      <p:sp>
        <p:nvSpPr>
          <p:cNvPr id="3" name="2 Altbilgi Yer Tutucusu"/>
          <p:cNvSpPr>
            <a:spLocks noGrp="1"/>
          </p:cNvSpPr>
          <p:nvPr>
            <p:ph type="ftr" sz="quarter" idx="11"/>
          </p:nvPr>
        </p:nvSpPr>
        <p:spPr>
          <a:xfrm>
            <a:off x="4380072" y="6407944"/>
            <a:ext cx="2350681" cy="365125"/>
          </a:xfrm>
          <a:prstGeom prst="rect">
            <a:avLst/>
          </a:prstGeom>
        </p:spPr>
        <p:txBody>
          <a:bodyPr/>
          <a:lstStyle/>
          <a:p>
            <a:endParaRPr lang="tr-TR"/>
          </a:p>
        </p:txBody>
      </p:sp>
      <p:sp>
        <p:nvSpPr>
          <p:cNvPr id="4" name="3 Slayt Numarası Yer Tutucusu"/>
          <p:cNvSpPr>
            <a:spLocks noGrp="1"/>
          </p:cNvSpPr>
          <p:nvPr>
            <p:ph type="sldNum" sz="quarter" idx="12"/>
          </p:nvPr>
        </p:nvSpPr>
        <p:spPr>
          <a:xfrm>
            <a:off x="8647272" y="6407944"/>
            <a:ext cx="365760" cy="365125"/>
          </a:xfrm>
          <a:prstGeom prst="rect">
            <a:avLst/>
          </a:prstGeo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018682505"/>
      </p:ext>
    </p:extLst>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7" Type="http://schemas.openxmlformats.org/officeDocument/2006/relationships/image" Target="../media/image2.jpe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theme" Target="../theme/theme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 id="2147483698"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322</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ARAZİ TOPLULAŞTIRMASI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(1-2) 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 Dr. Orhan ERCAN</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48887" y="681644"/>
            <a:ext cx="8011545" cy="3847207"/>
          </a:xfrm>
          <a:prstGeom prst="rect">
            <a:avLst/>
          </a:prstGeom>
        </p:spPr>
        <p:txBody>
          <a:bodyPr wrap="square">
            <a:spAutoFit/>
          </a:bodyPr>
          <a:lstStyle/>
          <a:p>
            <a:pPr lvl="0" algn="just" eaLnBrk="0" fontAlgn="base" hangingPunct="0">
              <a:spcBef>
                <a:spcPct val="0"/>
              </a:spcBef>
              <a:spcAft>
                <a:spcPct val="0"/>
              </a:spcAft>
            </a:pPr>
            <a:r>
              <a:rPr lang="tr-TR" sz="2400" b="1" dirty="0">
                <a:solidFill>
                  <a:srgbClr val="000099"/>
                </a:solidFill>
                <a:latin typeface="Arial" pitchFamily="34" charset="0"/>
                <a:ea typeface="Calibri" pitchFamily="34" charset="0"/>
                <a:cs typeface="Arial" pitchFamily="34" charset="0"/>
              </a:rPr>
              <a:t>3- Kısıtlama Süresinin Uzatılması:</a:t>
            </a:r>
          </a:p>
          <a:p>
            <a:pPr lvl="0" algn="just" eaLnBrk="0" fontAlgn="base" hangingPunct="0">
              <a:spcBef>
                <a:spcPct val="0"/>
              </a:spcBef>
              <a:spcAft>
                <a:spcPct val="0"/>
              </a:spcAft>
            </a:pPr>
            <a:endParaRPr lang="tr-TR" sz="2000" dirty="0">
              <a:latin typeface="Arial" pitchFamily="34" charset="0"/>
              <a:cs typeface="Arial" pitchFamily="34" charset="0"/>
            </a:endParaRPr>
          </a:p>
          <a:p>
            <a:pPr lvl="0" algn="just" eaLnBrk="0" fontAlgn="base" hangingPunct="0">
              <a:spcBef>
                <a:spcPct val="0"/>
              </a:spcBef>
              <a:spcAft>
                <a:spcPct val="0"/>
              </a:spcAft>
            </a:pPr>
            <a:r>
              <a:rPr lang="tr-TR" sz="2000" dirty="0">
                <a:latin typeface="Arial" pitchFamily="34" charset="0"/>
                <a:ea typeface="Calibri" pitchFamily="34" charset="0"/>
                <a:cs typeface="Arial" pitchFamily="34" charset="0"/>
              </a:rPr>
              <a:t>	Sulama alanlarında toplulaştırma çalışmalarının kısıtlama süresi içerisinde sonuçlandırılamaması nedeniyle, Tarım Reformu Genel Müdürlüğünün teklifi ve GTH Bakanlığının onayı ile toplulaştırma çalışmalarının sonuçlandırılması amacıyla kısıtlama süresinin </a:t>
            </a:r>
            <a:r>
              <a:rPr lang="tr-TR" sz="2000" dirty="0">
                <a:solidFill>
                  <a:srgbClr val="FF0000"/>
                </a:solidFill>
                <a:latin typeface="Arial" pitchFamily="34" charset="0"/>
                <a:ea typeface="Calibri" pitchFamily="34" charset="0"/>
                <a:cs typeface="Arial" pitchFamily="34" charset="0"/>
              </a:rPr>
              <a:t>beş yıla kadar uzatılmasına imkan sağlandığından</a:t>
            </a:r>
            <a:r>
              <a:rPr lang="tr-TR" sz="2000" dirty="0">
                <a:latin typeface="Arial" pitchFamily="34" charset="0"/>
                <a:ea typeface="Calibri" pitchFamily="34" charset="0"/>
                <a:cs typeface="Arial" pitchFamily="34" charset="0"/>
              </a:rPr>
              <a:t>, </a:t>
            </a:r>
            <a:r>
              <a:rPr lang="tr-TR" sz="2000" u="sng" dirty="0">
                <a:latin typeface="Arial" pitchFamily="34" charset="0"/>
                <a:ea typeface="Calibri" pitchFamily="34" charset="0"/>
                <a:cs typeface="Arial" pitchFamily="34" charset="0"/>
              </a:rPr>
              <a:t>uzatma süresi içerisinde de gerçek kişilerle özel hukuk tüzel kişilerine ait arazilerin devir ve temlik edilmesi ile ipotek tesisi ve satış vaadi şerhine yönelik talepler beş yıl süreyle karşılanmayacaktır. </a:t>
            </a:r>
          </a:p>
          <a:p>
            <a:pPr lvl="0" algn="just" eaLnBrk="0" fontAlgn="base" hangingPunct="0">
              <a:spcBef>
                <a:spcPct val="0"/>
              </a:spcBef>
              <a:spcAft>
                <a:spcPct val="0"/>
              </a:spcAft>
            </a:pPr>
            <a:r>
              <a:rPr lang="tr-TR" sz="2000" dirty="0">
                <a:solidFill>
                  <a:srgbClr val="FF0000"/>
                </a:solidFill>
                <a:latin typeface="Arial" pitchFamily="34" charset="0"/>
                <a:cs typeface="Arial" pitchFamily="34" charset="0"/>
              </a:rPr>
              <a:t>	</a:t>
            </a:r>
            <a:r>
              <a:rPr lang="tr-TR" sz="2000" u="sng" dirty="0">
                <a:solidFill>
                  <a:srgbClr val="FF0000"/>
                </a:solidFill>
                <a:latin typeface="Arial" pitchFamily="34" charset="0"/>
                <a:cs typeface="Arial" pitchFamily="34" charset="0"/>
              </a:rPr>
              <a:t>(Bu süre sonunda belirtmeler </a:t>
            </a:r>
            <a:r>
              <a:rPr lang="tr-TR" sz="2000" u="sng" dirty="0" err="1">
                <a:solidFill>
                  <a:srgbClr val="FF0000"/>
                </a:solidFill>
                <a:latin typeface="Arial" pitchFamily="34" charset="0"/>
                <a:cs typeface="Arial" pitchFamily="34" charset="0"/>
              </a:rPr>
              <a:t>re’sen</a:t>
            </a:r>
            <a:r>
              <a:rPr lang="tr-TR" sz="2000" u="sng" dirty="0">
                <a:solidFill>
                  <a:srgbClr val="FF0000"/>
                </a:solidFill>
                <a:latin typeface="Arial" pitchFamily="34" charset="0"/>
                <a:cs typeface="Arial" pitchFamily="34" charset="0"/>
              </a:rPr>
              <a:t> terkin edilebilir mi- Biz o topa girmeyelim.)</a:t>
            </a:r>
          </a:p>
        </p:txBody>
      </p:sp>
    </p:spTree>
    <p:extLst>
      <p:ext uri="{BB962C8B-B14F-4D97-AF65-F5344CB8AC3E}">
        <p14:creationId xmlns:p14="http://schemas.microsoft.com/office/powerpoint/2010/main" val="831814978"/>
      </p:ext>
    </p:extLst>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45221" y="1415744"/>
            <a:ext cx="8258204" cy="4286281"/>
          </a:xfrm>
        </p:spPr>
        <p:txBody>
          <a:bodyPr>
            <a:normAutofit fontScale="70000" lnSpcReduction="20000"/>
          </a:bodyPr>
          <a:lstStyle/>
          <a:p>
            <a:pPr lvl="1" algn="just">
              <a:buNone/>
            </a:pPr>
            <a:r>
              <a:rPr lang="tr-TR" sz="2000" dirty="0">
                <a:latin typeface="Arial" pitchFamily="34" charset="0"/>
                <a:cs typeface="Arial" pitchFamily="34" charset="0"/>
              </a:rPr>
              <a:t>		</a:t>
            </a:r>
            <a:r>
              <a:rPr lang="tr-TR" sz="2900" dirty="0">
                <a:solidFill>
                  <a:srgbClr val="FF0000"/>
                </a:solidFill>
                <a:latin typeface="Arial" pitchFamily="34" charset="0"/>
                <a:cs typeface="Arial" pitchFamily="34" charset="0"/>
              </a:rPr>
              <a:t>1- Toplulaştırma programlarının yapımında Tapu ve Kadastro Müdürlüklerinin çalışma usul ve esasları göz önüne alınmaması,</a:t>
            </a:r>
          </a:p>
          <a:p>
            <a:pPr lvl="1" algn="just">
              <a:buNone/>
            </a:pPr>
            <a:endParaRPr lang="tr-TR" sz="2900" dirty="0">
              <a:latin typeface="Arial" pitchFamily="34" charset="0"/>
              <a:cs typeface="Arial" pitchFamily="34" charset="0"/>
            </a:endParaRPr>
          </a:p>
          <a:p>
            <a:pPr algn="just">
              <a:buNone/>
            </a:pPr>
            <a:r>
              <a:rPr lang="tr-TR" sz="2900" dirty="0">
                <a:latin typeface="Arial" pitchFamily="34" charset="0"/>
                <a:cs typeface="Arial" pitchFamily="34" charset="0"/>
              </a:rPr>
              <a:t>		</a:t>
            </a:r>
            <a:r>
              <a:rPr lang="tr-TR" sz="2900" dirty="0">
                <a:solidFill>
                  <a:srgbClr val="FF0000"/>
                </a:solidFill>
                <a:latin typeface="Arial" pitchFamily="34" charset="0"/>
                <a:cs typeface="Arial" pitchFamily="34" charset="0"/>
              </a:rPr>
              <a:t>2- Düzenleme alanı içerisinde kalan ve daha önceden kamulaştırma işlemi tamamlanmış, kamulaştırma ücretleri yatırılmış ancak </a:t>
            </a:r>
            <a:r>
              <a:rPr lang="tr-TR" sz="2900" u="sng" dirty="0">
                <a:solidFill>
                  <a:srgbClr val="FF0000"/>
                </a:solidFill>
                <a:latin typeface="Arial" pitchFamily="34" charset="0"/>
                <a:cs typeface="Arial" pitchFamily="34" charset="0"/>
              </a:rPr>
              <a:t>tapuda tescil edilmemiş, </a:t>
            </a:r>
            <a:r>
              <a:rPr lang="tr-TR" sz="2900" dirty="0">
                <a:solidFill>
                  <a:srgbClr val="FF0000"/>
                </a:solidFill>
                <a:latin typeface="Arial" pitchFamily="34" charset="0"/>
                <a:cs typeface="Arial" pitchFamily="34" charset="0"/>
              </a:rPr>
              <a:t>kurumlara ait yerler,</a:t>
            </a:r>
          </a:p>
          <a:p>
            <a:pPr algn="just">
              <a:buNone/>
            </a:pPr>
            <a:endParaRPr lang="tr-TR" sz="2900" dirty="0">
              <a:latin typeface="Arial" pitchFamily="34" charset="0"/>
              <a:cs typeface="Arial" pitchFamily="34" charset="0"/>
            </a:endParaRPr>
          </a:p>
          <a:p>
            <a:pPr algn="just">
              <a:buNone/>
            </a:pPr>
            <a:r>
              <a:rPr lang="tr-TR" sz="2900" dirty="0">
                <a:latin typeface="Arial" pitchFamily="34" charset="0"/>
                <a:cs typeface="Arial" pitchFamily="34" charset="0"/>
              </a:rPr>
              <a:t> 		3- Mevzuattan kaynaklanan sorunlar Proje kapsamındaki Tescil harici yerlerin davalı olması nedeniyle tescil edilmesinde yaşanan sorunlar,</a:t>
            </a:r>
          </a:p>
          <a:p>
            <a:pPr algn="just">
              <a:buNone/>
            </a:pPr>
            <a:r>
              <a:rPr lang="tr-TR" sz="2900" dirty="0">
                <a:latin typeface="Arial" pitchFamily="34" charset="0"/>
                <a:cs typeface="Arial" pitchFamily="34" charset="0"/>
              </a:rPr>
              <a:t> </a:t>
            </a:r>
          </a:p>
          <a:p>
            <a:pPr algn="just">
              <a:buNone/>
            </a:pPr>
            <a:r>
              <a:rPr lang="tr-TR" sz="2900" dirty="0">
                <a:latin typeface="Arial" pitchFamily="34" charset="0"/>
                <a:cs typeface="Arial" pitchFamily="34" charset="0"/>
              </a:rPr>
              <a:t>		</a:t>
            </a:r>
            <a:r>
              <a:rPr lang="tr-TR" sz="2900" dirty="0">
                <a:solidFill>
                  <a:srgbClr val="FF0000"/>
                </a:solidFill>
                <a:latin typeface="Arial" pitchFamily="34" charset="0"/>
                <a:cs typeface="Arial" pitchFamily="34" charset="0"/>
              </a:rPr>
              <a:t>4- Yol ve parsel kenarlarında daha önceden tesisleri bulunan ve kamulaştırma işlemi yapılmayan, düzenleme sonrası parsellerin içerisinde kalan </a:t>
            </a:r>
            <a:r>
              <a:rPr lang="tr-TR" sz="2900" dirty="0" err="1">
                <a:solidFill>
                  <a:srgbClr val="FF0000"/>
                </a:solidFill>
                <a:latin typeface="Arial" pitchFamily="34" charset="0"/>
                <a:cs typeface="Arial" pitchFamily="34" charset="0"/>
              </a:rPr>
              <a:t>pilon</a:t>
            </a:r>
            <a:r>
              <a:rPr lang="tr-TR" sz="2900" dirty="0">
                <a:solidFill>
                  <a:srgbClr val="FF0000"/>
                </a:solidFill>
                <a:latin typeface="Arial" pitchFamily="34" charset="0"/>
                <a:cs typeface="Arial" pitchFamily="34" charset="0"/>
              </a:rPr>
              <a:t> yerinin (elektrik ve telefon direkleri) oluşturduğu yeni hukuki durum, </a:t>
            </a:r>
          </a:p>
          <a:p>
            <a:endParaRPr lang="tr-TR" dirty="0"/>
          </a:p>
        </p:txBody>
      </p:sp>
      <p:sp>
        <p:nvSpPr>
          <p:cNvPr id="2" name="1 Başlık"/>
          <p:cNvSpPr>
            <a:spLocks noGrp="1"/>
          </p:cNvSpPr>
          <p:nvPr>
            <p:ph type="title"/>
          </p:nvPr>
        </p:nvSpPr>
        <p:spPr>
          <a:xfrm>
            <a:off x="500034" y="285728"/>
            <a:ext cx="8186766" cy="714380"/>
          </a:xfrm>
        </p:spPr>
        <p:txBody>
          <a:bodyPr>
            <a:normAutofit fontScale="90000"/>
          </a:bodyPr>
          <a:lstStyle/>
          <a:p>
            <a:r>
              <a:rPr lang="tr-TR" sz="2700" dirty="0" smtClean="0">
                <a:solidFill>
                  <a:srgbClr val="000099"/>
                </a:solidFill>
              </a:rPr>
              <a:t/>
            </a:r>
            <a:br>
              <a:rPr lang="tr-TR" sz="2700" dirty="0" smtClean="0">
                <a:solidFill>
                  <a:srgbClr val="000099"/>
                </a:solidFill>
              </a:rPr>
            </a:br>
            <a:r>
              <a:rPr lang="tr-TR" sz="2700" b="1" dirty="0" smtClean="0">
                <a:solidFill>
                  <a:srgbClr val="000099"/>
                </a:solidFill>
                <a:effectLst/>
              </a:rPr>
              <a:t>Toplulaştırmada Karşılaşılan Sorunlar</a:t>
            </a:r>
            <a:br>
              <a:rPr lang="tr-TR" sz="2700" b="1" dirty="0" smtClean="0">
                <a:solidFill>
                  <a:srgbClr val="000099"/>
                </a:solidFill>
                <a:effectLst/>
              </a:rPr>
            </a:br>
            <a:r>
              <a:rPr lang="tr-TR" sz="2700" b="1" dirty="0" smtClean="0">
                <a:solidFill>
                  <a:srgbClr val="000099"/>
                </a:solidFill>
                <a:effectLst/>
              </a:rPr>
              <a:t> </a:t>
            </a:r>
            <a:r>
              <a:rPr lang="tr-TR" dirty="0" smtClean="0">
                <a:solidFill>
                  <a:srgbClr val="000099"/>
                </a:solidFill>
              </a:rPr>
              <a:t/>
            </a:r>
            <a:br>
              <a:rPr lang="tr-TR" dirty="0" smtClean="0">
                <a:solidFill>
                  <a:srgbClr val="000099"/>
                </a:solidFill>
              </a:rPr>
            </a:br>
            <a:endParaRPr lang="tr-TR" dirty="0">
              <a:solidFill>
                <a:srgbClr val="000099"/>
              </a:solidFill>
            </a:endParaRPr>
          </a:p>
        </p:txBody>
      </p:sp>
    </p:spTree>
    <p:extLst>
      <p:ext uri="{BB962C8B-B14F-4D97-AF65-F5344CB8AC3E}">
        <p14:creationId xmlns:p14="http://schemas.microsoft.com/office/powerpoint/2010/main" val="38494763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7281" y="1120730"/>
            <a:ext cx="8329642" cy="5737270"/>
          </a:xfrm>
        </p:spPr>
        <p:txBody>
          <a:bodyPr>
            <a:noAutofit/>
          </a:bodyPr>
          <a:lstStyle/>
          <a:p>
            <a:pPr algn="just">
              <a:buNone/>
            </a:pPr>
            <a:r>
              <a:rPr lang="tr-TR" sz="2000" dirty="0">
                <a:solidFill>
                  <a:srgbClr val="FF0000"/>
                </a:solidFill>
                <a:latin typeface="Arial" pitchFamily="34" charset="0"/>
                <a:cs typeface="Arial" pitchFamily="34" charset="0"/>
              </a:rPr>
              <a:t>		</a:t>
            </a:r>
          </a:p>
          <a:p>
            <a:pPr algn="just">
              <a:buNone/>
            </a:pPr>
            <a:r>
              <a:rPr lang="tr-TR" sz="2000" dirty="0">
                <a:solidFill>
                  <a:srgbClr val="FF0000"/>
                </a:solidFill>
                <a:latin typeface="Arial" pitchFamily="34" charset="0"/>
                <a:cs typeface="Arial" pitchFamily="34" charset="0"/>
              </a:rPr>
              <a:t>		</a:t>
            </a:r>
            <a:r>
              <a:rPr lang="tr-TR" sz="1800" dirty="0">
                <a:solidFill>
                  <a:srgbClr val="FF0000"/>
                </a:solidFill>
                <a:latin typeface="Arial" pitchFamily="34" charset="0"/>
                <a:cs typeface="Arial" pitchFamily="34" charset="0"/>
              </a:rPr>
              <a:t>5- Dere ve dere yatakları doğrudan düzenlemeye alınamadığından, tescili için gerekli işlem ve yazışmaların fazla zaman alması, (Hazine adına tescil edilmesi)</a:t>
            </a:r>
          </a:p>
          <a:p>
            <a:pPr algn="just">
              <a:buNone/>
            </a:pPr>
            <a:r>
              <a:rPr lang="tr-TR" sz="1800" dirty="0">
                <a:latin typeface="Arial" pitchFamily="34" charset="0"/>
                <a:cs typeface="Arial" pitchFamily="34" charset="0"/>
              </a:rPr>
              <a:t>		</a:t>
            </a:r>
            <a:r>
              <a:rPr lang="tr-TR" sz="1800" dirty="0">
                <a:solidFill>
                  <a:srgbClr val="FF0000"/>
                </a:solidFill>
                <a:latin typeface="Arial" pitchFamily="34" charset="0"/>
                <a:cs typeface="Arial" pitchFamily="34" charset="0"/>
              </a:rPr>
              <a:t>6-</a:t>
            </a:r>
            <a:r>
              <a:rPr lang="tr-TR" sz="1800" u="sng" dirty="0">
                <a:solidFill>
                  <a:srgbClr val="FF0000"/>
                </a:solidFill>
                <a:latin typeface="Arial" pitchFamily="34" charset="0"/>
                <a:cs typeface="Arial" pitchFamily="34" charset="0"/>
              </a:rPr>
              <a:t> Mülkiyeti davalı olan parseller düzenlemeye aynen alındığından, davanın eski kadastro parseli üzerinden sonuçlanması nedeniyle, mahkeme kararlarının tescilinde yaşanan sıkıntılar, </a:t>
            </a:r>
          </a:p>
          <a:p>
            <a:pPr algn="just">
              <a:buNone/>
            </a:pPr>
            <a:r>
              <a:rPr lang="tr-TR" sz="1800" dirty="0">
                <a:latin typeface="Arial" pitchFamily="34" charset="0"/>
                <a:cs typeface="Arial" pitchFamily="34" charset="0"/>
              </a:rPr>
              <a:t>		</a:t>
            </a:r>
            <a:r>
              <a:rPr lang="tr-TR" u="sng" dirty="0">
                <a:solidFill>
                  <a:srgbClr val="FF0000"/>
                </a:solidFill>
                <a:latin typeface="Arial" pitchFamily="34" charset="0"/>
                <a:cs typeface="Arial" pitchFamily="34" charset="0"/>
              </a:rPr>
              <a:t>7-Yüzölçümü düzeltmelerine karşı açılan davaların, dava sonuçlanmadan düzenlemeye alınması ile ilgili problemler, </a:t>
            </a:r>
          </a:p>
          <a:p>
            <a:pPr algn="just">
              <a:buNone/>
            </a:pPr>
            <a:r>
              <a:rPr lang="tr-TR" sz="1800" dirty="0"/>
              <a:t>		8- </a:t>
            </a:r>
            <a:r>
              <a:rPr lang="tr-TR" sz="1800" u="sng" dirty="0"/>
              <a:t>Yeni ayrılan köy sınırlarının paftalara işlenmemiş olması, köy sınırları ile ilgili belge ve bilgi bulunmaması ve köylerin ayırımı sırasında ifraz işlemlerinin olmasından dolayı vatandaş ile sorunlar yaşanması, kadastro paftalarının bir kısmı yıpranmış olması nedeniyle paftaların sayısallaştırılması ve kontrolü sağlıklı yapılamaması (Sınır binmeleri ve mükerrer parseller)</a:t>
            </a:r>
          </a:p>
        </p:txBody>
      </p:sp>
      <p:sp>
        <p:nvSpPr>
          <p:cNvPr id="4" name="1 Başlık"/>
          <p:cNvSpPr>
            <a:spLocks noGrp="1"/>
          </p:cNvSpPr>
          <p:nvPr>
            <p:ph type="title"/>
          </p:nvPr>
        </p:nvSpPr>
        <p:spPr>
          <a:xfrm>
            <a:off x="500034" y="285728"/>
            <a:ext cx="8186766" cy="714380"/>
          </a:xfrm>
        </p:spPr>
        <p:txBody>
          <a:bodyPr>
            <a:normAutofit fontScale="90000"/>
          </a:bodyPr>
          <a:lstStyle/>
          <a:p>
            <a:r>
              <a:rPr lang="tr-TR" sz="2700" dirty="0" smtClean="0">
                <a:solidFill>
                  <a:srgbClr val="000099"/>
                </a:solidFill>
              </a:rPr>
              <a:t/>
            </a:r>
            <a:br>
              <a:rPr lang="tr-TR" sz="2700" dirty="0" smtClean="0">
                <a:solidFill>
                  <a:srgbClr val="000099"/>
                </a:solidFill>
              </a:rPr>
            </a:br>
            <a:r>
              <a:rPr lang="tr-TR" sz="2700" b="1" dirty="0" smtClean="0">
                <a:solidFill>
                  <a:srgbClr val="000099"/>
                </a:solidFill>
                <a:effectLst/>
              </a:rPr>
              <a:t>Toplulaştırmada Karşılaşılan Sorunlar</a:t>
            </a:r>
            <a:br>
              <a:rPr lang="tr-TR" sz="2700" b="1" dirty="0" smtClean="0">
                <a:solidFill>
                  <a:srgbClr val="000099"/>
                </a:solidFill>
                <a:effectLst/>
              </a:rPr>
            </a:br>
            <a:r>
              <a:rPr lang="tr-TR" sz="2700" b="1" dirty="0" smtClean="0">
                <a:solidFill>
                  <a:srgbClr val="000099"/>
                </a:solidFill>
                <a:effectLst/>
              </a:rPr>
              <a:t> </a:t>
            </a:r>
            <a:r>
              <a:rPr lang="tr-TR" dirty="0" smtClean="0">
                <a:solidFill>
                  <a:srgbClr val="000099"/>
                </a:solidFill>
              </a:rPr>
              <a:t/>
            </a:r>
            <a:br>
              <a:rPr lang="tr-TR" dirty="0" smtClean="0">
                <a:solidFill>
                  <a:srgbClr val="000099"/>
                </a:solidFill>
              </a:rPr>
            </a:br>
            <a:endParaRPr lang="tr-TR" dirty="0">
              <a:solidFill>
                <a:srgbClr val="000099"/>
              </a:solidFill>
            </a:endParaRPr>
          </a:p>
        </p:txBody>
      </p:sp>
    </p:spTree>
    <p:extLst>
      <p:ext uri="{BB962C8B-B14F-4D97-AF65-F5344CB8AC3E}">
        <p14:creationId xmlns:p14="http://schemas.microsoft.com/office/powerpoint/2010/main" val="27572287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65760" y="1130530"/>
            <a:ext cx="8278206" cy="5013113"/>
          </a:xfrm>
        </p:spPr>
        <p:txBody>
          <a:bodyPr>
            <a:normAutofit/>
          </a:bodyPr>
          <a:lstStyle/>
          <a:p>
            <a:pPr algn="just">
              <a:buNone/>
            </a:pPr>
            <a:r>
              <a:rPr lang="tr-TR" sz="2200" dirty="0">
                <a:latin typeface="Arial" pitchFamily="34" charset="0"/>
                <a:cs typeface="Arial" pitchFamily="34" charset="0"/>
              </a:rPr>
              <a:t>	</a:t>
            </a:r>
          </a:p>
          <a:p>
            <a:pPr algn="just">
              <a:buNone/>
            </a:pPr>
            <a:r>
              <a:rPr lang="tr-TR" sz="2000" dirty="0">
                <a:latin typeface="Arial" pitchFamily="34" charset="0"/>
                <a:cs typeface="Arial" pitchFamily="34" charset="0"/>
              </a:rPr>
              <a:t>		</a:t>
            </a:r>
            <a:r>
              <a:rPr lang="tr-TR" sz="2000" dirty="0">
                <a:solidFill>
                  <a:srgbClr val="FF0000"/>
                </a:solidFill>
                <a:latin typeface="Arial" pitchFamily="34" charset="0"/>
                <a:cs typeface="Arial" pitchFamily="34" charset="0"/>
              </a:rPr>
              <a:t>9- Tapu kütüklerindeki hisse, ad, soyadında yapılan yazım hataları, baba adlarının yazılı olmaması nedeniyle, bilgisayar ortamında aynı isimle kayıtlı parsellerde yaşanan sıkıntılar, </a:t>
            </a:r>
          </a:p>
          <a:p>
            <a:pPr algn="just">
              <a:buNone/>
            </a:pPr>
            <a:r>
              <a:rPr lang="tr-TR" sz="2000" dirty="0">
                <a:latin typeface="Arial" pitchFamily="34" charset="0"/>
                <a:cs typeface="Arial" pitchFamily="34" charset="0"/>
              </a:rPr>
              <a:t>		</a:t>
            </a:r>
            <a:r>
              <a:rPr lang="tr-TR" sz="2000" dirty="0">
                <a:solidFill>
                  <a:srgbClr val="FF0000"/>
                </a:solidFill>
                <a:latin typeface="Arial" pitchFamily="34" charset="0"/>
                <a:cs typeface="Arial" pitchFamily="34" charset="0"/>
              </a:rPr>
              <a:t>10- Mera parsellerinin düzenlenmeye alınması nedeniyle Mera Kanununa aykırılıklar nedeniyle yaşanan sorunlar, </a:t>
            </a:r>
          </a:p>
          <a:p>
            <a:pPr algn="just">
              <a:buNone/>
            </a:pPr>
            <a:r>
              <a:rPr lang="tr-TR" sz="2000" dirty="0">
                <a:latin typeface="Arial" pitchFamily="34" charset="0"/>
                <a:cs typeface="Arial" pitchFamily="34" charset="0"/>
              </a:rPr>
              <a:t>		11- Düzenlemeye alınmayan köy içleri ile mülkiyet açısından hukuki sınır teşkil eden ve düzenlemeye alınan arazi arasındaki sınır sorunları, </a:t>
            </a:r>
          </a:p>
          <a:p>
            <a:pPr algn="just">
              <a:buNone/>
            </a:pPr>
            <a:r>
              <a:rPr lang="tr-TR" sz="2000" dirty="0">
                <a:latin typeface="Arial" pitchFamily="34" charset="0"/>
                <a:cs typeface="Arial" pitchFamily="34" charset="0"/>
              </a:rPr>
              <a:t>		12- Yargı organları ile yaşanan sıkıntılar, </a:t>
            </a:r>
          </a:p>
          <a:p>
            <a:pPr algn="just">
              <a:buNone/>
            </a:pPr>
            <a:r>
              <a:rPr lang="tr-TR" sz="2000" dirty="0">
                <a:latin typeface="Arial" pitchFamily="34" charset="0"/>
                <a:cs typeface="Arial" pitchFamily="34" charset="0"/>
              </a:rPr>
              <a:t>		13- İlgili kurumların koordinasyon eksikliği,</a:t>
            </a:r>
          </a:p>
          <a:p>
            <a:endParaRPr lang="tr-TR" dirty="0"/>
          </a:p>
        </p:txBody>
      </p:sp>
      <p:sp>
        <p:nvSpPr>
          <p:cNvPr id="4" name="1 Başlık"/>
          <p:cNvSpPr>
            <a:spLocks noGrp="1"/>
          </p:cNvSpPr>
          <p:nvPr>
            <p:ph type="title"/>
          </p:nvPr>
        </p:nvSpPr>
        <p:spPr>
          <a:xfrm>
            <a:off x="500034" y="285728"/>
            <a:ext cx="8186766" cy="714380"/>
          </a:xfrm>
        </p:spPr>
        <p:txBody>
          <a:bodyPr>
            <a:normAutofit fontScale="90000"/>
          </a:bodyPr>
          <a:lstStyle/>
          <a:p>
            <a:r>
              <a:rPr lang="tr-TR" sz="2700" dirty="0" smtClean="0">
                <a:solidFill>
                  <a:srgbClr val="000099"/>
                </a:solidFill>
              </a:rPr>
              <a:t/>
            </a:r>
            <a:br>
              <a:rPr lang="tr-TR" sz="2700" dirty="0" smtClean="0">
                <a:solidFill>
                  <a:srgbClr val="000099"/>
                </a:solidFill>
              </a:rPr>
            </a:br>
            <a:r>
              <a:rPr lang="tr-TR" sz="2700" b="1" dirty="0" smtClean="0">
                <a:solidFill>
                  <a:srgbClr val="000099"/>
                </a:solidFill>
                <a:effectLst/>
              </a:rPr>
              <a:t>Toplulaştırmada Karşılaşılan Sorunlar</a:t>
            </a:r>
            <a:br>
              <a:rPr lang="tr-TR" sz="2700" b="1" dirty="0" smtClean="0">
                <a:solidFill>
                  <a:srgbClr val="000099"/>
                </a:solidFill>
                <a:effectLst/>
              </a:rPr>
            </a:br>
            <a:r>
              <a:rPr lang="tr-TR" sz="2700" b="1" dirty="0" smtClean="0">
                <a:solidFill>
                  <a:srgbClr val="000099"/>
                </a:solidFill>
                <a:effectLst/>
              </a:rPr>
              <a:t> </a:t>
            </a:r>
            <a:r>
              <a:rPr lang="tr-TR" dirty="0" smtClean="0">
                <a:solidFill>
                  <a:srgbClr val="000099"/>
                </a:solidFill>
              </a:rPr>
              <a:t/>
            </a:r>
            <a:br>
              <a:rPr lang="tr-TR" dirty="0" smtClean="0">
                <a:solidFill>
                  <a:srgbClr val="000099"/>
                </a:solidFill>
              </a:rPr>
            </a:br>
            <a:endParaRPr lang="tr-TR" dirty="0">
              <a:solidFill>
                <a:srgbClr val="000099"/>
              </a:solidFill>
            </a:endParaRPr>
          </a:p>
        </p:txBody>
      </p:sp>
    </p:spTree>
    <p:extLst>
      <p:ext uri="{BB962C8B-B14F-4D97-AF65-F5344CB8AC3E}">
        <p14:creationId xmlns:p14="http://schemas.microsoft.com/office/powerpoint/2010/main" val="31707855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714488"/>
            <a:ext cx="8186766" cy="3286149"/>
          </a:xfrm>
        </p:spPr>
        <p:txBody>
          <a:bodyPr>
            <a:normAutofit/>
          </a:bodyPr>
          <a:lstStyle/>
          <a:p>
            <a:pPr algn="just">
              <a:buNone/>
            </a:pPr>
            <a:r>
              <a:rPr lang="tr-TR" sz="2000" dirty="0">
                <a:latin typeface="Arial" pitchFamily="34" charset="0"/>
                <a:cs typeface="Arial" pitchFamily="34" charset="0"/>
              </a:rPr>
              <a:t>		Artan nüfus ve beslenme ihtiyacı, daha fazla tarımsal ürün elde etme gereği doğurmuştur. Toprak kaynakları sınırlı olması nedeniyle, aynı alandan daha fazla ürün elde etme imkânlarını arttırılması gerekmektedir.</a:t>
            </a:r>
          </a:p>
          <a:p>
            <a:pPr algn="just">
              <a:buNone/>
            </a:pPr>
            <a:r>
              <a:rPr lang="tr-TR" sz="2000" dirty="0">
                <a:latin typeface="Arial" pitchFamily="34" charset="0"/>
                <a:cs typeface="Arial" pitchFamily="34" charset="0"/>
              </a:rPr>
              <a:t>		Birim alandan sağlanan verimin artırılması; birtakım yeni buluşlar, kullanılan tohum, gübre, ilaç, sulama vb. girdilerin miktarı ve kalitesinin artırılması tarımsal bünye ile yakından ilgilidir. 	Tarımsal bünyedeki yapısal bozukluklar, verimi azaltıcı tesirlerde bulunduğu gibi, verimi artırıcı tedbirlerin alınmasını da engellemektedir. Bu nedenle tarımsal bünyenin ıslah edilmesi hususu ön plana çıkmaktadır</a:t>
            </a:r>
          </a:p>
        </p:txBody>
      </p:sp>
      <p:sp>
        <p:nvSpPr>
          <p:cNvPr id="2" name="1 Başlık"/>
          <p:cNvSpPr>
            <a:spLocks noGrp="1"/>
          </p:cNvSpPr>
          <p:nvPr>
            <p:ph type="title"/>
          </p:nvPr>
        </p:nvSpPr>
        <p:spPr/>
        <p:txBody>
          <a:bodyPr>
            <a:normAutofit fontScale="90000"/>
          </a:bodyPr>
          <a:lstStyle/>
          <a:p>
            <a:pPr algn="r"/>
            <a:endParaRPr lang="tr-TR" dirty="0"/>
          </a:p>
        </p:txBody>
      </p:sp>
      <p:sp>
        <p:nvSpPr>
          <p:cNvPr id="4" name="Rectangle 3"/>
          <p:cNvSpPr/>
          <p:nvPr/>
        </p:nvSpPr>
        <p:spPr>
          <a:xfrm>
            <a:off x="198407" y="447468"/>
            <a:ext cx="6771735" cy="830997"/>
          </a:xfrm>
          <a:prstGeom prst="rect">
            <a:avLst/>
          </a:prstGeom>
        </p:spPr>
        <p:txBody>
          <a:bodyPr wrap="square">
            <a:spAutoFit/>
          </a:bodyPr>
          <a:lstStyle/>
          <a:p>
            <a:r>
              <a:rPr lang="tr-TR" sz="2400" b="1" dirty="0" smtClean="0">
                <a:solidFill>
                  <a:srgbClr val="000099"/>
                </a:solidFill>
              </a:rPr>
              <a:t> </a:t>
            </a:r>
            <a:r>
              <a:rPr lang="tr-TR" sz="2400" b="1" dirty="0" smtClean="0">
                <a:solidFill>
                  <a:srgbClr val="000099"/>
                </a:solidFill>
                <a:latin typeface="Arial" pitchFamily="34" charset="0"/>
                <a:cs typeface="Arial" pitchFamily="34" charset="0"/>
              </a:rPr>
              <a:t>Arazi Toplulaştırmanın Nemi Ve Faydaları</a:t>
            </a:r>
            <a:r>
              <a:rPr lang="tr-TR" sz="2400" b="1" dirty="0" smtClean="0">
                <a:solidFill>
                  <a:srgbClr val="000099"/>
                </a:solidFill>
              </a:rPr>
              <a:t/>
            </a:r>
            <a:br>
              <a:rPr lang="tr-TR" sz="2400" b="1" dirty="0" smtClean="0">
                <a:solidFill>
                  <a:srgbClr val="000099"/>
                </a:solidFill>
              </a:rPr>
            </a:br>
            <a:endParaRPr lang="tr-TR" sz="2400" b="1" dirty="0">
              <a:solidFill>
                <a:srgbClr val="000099"/>
              </a:solidFill>
            </a:endParaRPr>
          </a:p>
        </p:txBody>
      </p:sp>
    </p:spTree>
    <p:extLst>
      <p:ext uri="{BB962C8B-B14F-4D97-AF65-F5344CB8AC3E}">
        <p14:creationId xmlns:p14="http://schemas.microsoft.com/office/powerpoint/2010/main" val="29511223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51410" y="1415935"/>
            <a:ext cx="7543800" cy="4114800"/>
          </a:xfrm>
        </p:spPr>
        <p:txBody>
          <a:bodyPr>
            <a:normAutofit/>
          </a:bodyPr>
          <a:lstStyle/>
          <a:p>
            <a:pPr algn="just">
              <a:buNone/>
            </a:pPr>
            <a:r>
              <a:rPr lang="tr-TR" sz="2000" dirty="0">
                <a:latin typeface="Arial" pitchFamily="34" charset="0"/>
                <a:cs typeface="Arial" pitchFamily="34" charset="0"/>
              </a:rPr>
              <a:t>1. Nüfus artışı, miras, alım-satım, kiracılık, ortakçılık gibi nedenlerle ortaya çıkan arazi parçalılığı ve dağınıklılığını ortadan kaldırarak işletmelerin uygun büyüklüğe getirmektedir.</a:t>
            </a:r>
          </a:p>
          <a:p>
            <a:pPr algn="just">
              <a:buNone/>
            </a:pPr>
            <a:r>
              <a:rPr lang="tr-TR" sz="2000" dirty="0">
                <a:latin typeface="Arial" pitchFamily="34" charset="0"/>
                <a:cs typeface="Arial" pitchFamily="34" charset="0"/>
              </a:rPr>
              <a:t>2. Çok parçalı oluşun ortaya çıkardığı tarla sınırı, yol ve su arklarından doğan arazi kayıplarını azaltmaktadır.</a:t>
            </a:r>
          </a:p>
          <a:p>
            <a:pPr algn="just">
              <a:buNone/>
            </a:pPr>
            <a:r>
              <a:rPr lang="tr-TR" sz="2000" dirty="0">
                <a:latin typeface="Arial" pitchFamily="34" charset="0"/>
                <a:cs typeface="Arial" pitchFamily="34" charset="0"/>
              </a:rPr>
              <a:t>3. Küçük parsellerde, ekim esnasında tarla sınırına fazla yaklaşılmama nedeniyle doğacak ürün kayıplarını azaltmaktadır.</a:t>
            </a:r>
          </a:p>
          <a:p>
            <a:pPr algn="just">
              <a:buNone/>
            </a:pPr>
            <a:r>
              <a:rPr lang="tr-TR" sz="2000" dirty="0">
                <a:latin typeface="Arial" pitchFamily="34" charset="0"/>
                <a:cs typeface="Arial" pitchFamily="34" charset="0"/>
              </a:rPr>
              <a:t>4. Toplulaştırmadan sonra, parseller daha büyük ve şekilleri daha düzgün olduğundan, makineli tarım daha kolay yapılmakta ve giderlerde önemli oranda azalmalar olmaktadır</a:t>
            </a:r>
          </a:p>
        </p:txBody>
      </p:sp>
      <p:sp>
        <p:nvSpPr>
          <p:cNvPr id="2" name="1 Başlık"/>
          <p:cNvSpPr>
            <a:spLocks noGrp="1"/>
          </p:cNvSpPr>
          <p:nvPr>
            <p:ph type="title"/>
          </p:nvPr>
        </p:nvSpPr>
        <p:spPr/>
        <p:txBody>
          <a:bodyPr>
            <a:normAutofit fontScale="90000"/>
          </a:bodyPr>
          <a:lstStyle/>
          <a:p>
            <a:pPr algn="ctr"/>
            <a:r>
              <a:rPr lang="tr-TR" sz="2400" b="1" dirty="0" smtClean="0">
                <a:effectLst/>
                <a:latin typeface="Arial" pitchFamily="34" charset="0"/>
                <a:cs typeface="Arial" pitchFamily="34" charset="0"/>
              </a:rPr>
              <a:t>	</a:t>
            </a:r>
            <a:br>
              <a:rPr lang="tr-TR" sz="2400" b="1" dirty="0" smtClean="0">
                <a:effectLst/>
                <a:latin typeface="Arial" pitchFamily="34" charset="0"/>
                <a:cs typeface="Arial" pitchFamily="34" charset="0"/>
              </a:rPr>
            </a:br>
            <a:r>
              <a:rPr lang="tr-TR" sz="2400" dirty="0" smtClean="0">
                <a:latin typeface="Arial" pitchFamily="34" charset="0"/>
                <a:cs typeface="Arial" pitchFamily="34" charset="0"/>
              </a:rPr>
              <a:t/>
            </a:r>
            <a:br>
              <a:rPr lang="tr-TR" sz="2400" dirty="0" smtClean="0">
                <a:latin typeface="Arial" pitchFamily="34" charset="0"/>
                <a:cs typeface="Arial" pitchFamily="34" charset="0"/>
              </a:rPr>
            </a:br>
            <a:r>
              <a:rPr lang="tr-TR" sz="2400" dirty="0" smtClean="0">
                <a:latin typeface="Arial" pitchFamily="34" charset="0"/>
                <a:cs typeface="Arial" pitchFamily="34" charset="0"/>
              </a:rPr>
              <a:t>							</a:t>
            </a:r>
            <a:r>
              <a:rPr lang="tr-TR" sz="2400" b="1" dirty="0" smtClean="0">
                <a:effectLst/>
                <a:latin typeface="Arial" pitchFamily="34" charset="0"/>
                <a:cs typeface="Arial" pitchFamily="34" charset="0"/>
              </a:rPr>
              <a:t>Arazi Toplulaştırmanın Faydaları</a:t>
            </a:r>
            <a:endParaRPr lang="tr-TR" sz="2400" dirty="0">
              <a:effectLst/>
              <a:latin typeface="Arial" pitchFamily="34" charset="0"/>
              <a:cs typeface="Arial" pitchFamily="34" charset="0"/>
            </a:endParaRPr>
          </a:p>
        </p:txBody>
      </p:sp>
    </p:spTree>
    <p:extLst>
      <p:ext uri="{BB962C8B-B14F-4D97-AF65-F5344CB8AC3E}">
        <p14:creationId xmlns:p14="http://schemas.microsoft.com/office/powerpoint/2010/main" val="32526409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4414" y="1299556"/>
            <a:ext cx="7543800" cy="4114800"/>
          </a:xfrm>
        </p:spPr>
        <p:txBody>
          <a:bodyPr>
            <a:normAutofit lnSpcReduction="10000"/>
          </a:bodyPr>
          <a:lstStyle/>
          <a:p>
            <a:pPr algn="just">
              <a:buNone/>
            </a:pPr>
            <a:r>
              <a:rPr lang="tr-TR" sz="2000" dirty="0">
                <a:latin typeface="Arial" pitchFamily="34" charset="0"/>
                <a:cs typeface="Arial" pitchFamily="34" charset="0"/>
              </a:rPr>
              <a:t>5. Küçük parseller bir araya getirileceği için, işletme merkezi ile parseller arasındaki uzaklık kısalmakta ve buna bağlı olarak ulaşım giderleri azaldığından; zaman, işçilik ve yakıttan tasarruf sağlanmaktadır.</a:t>
            </a:r>
          </a:p>
          <a:p>
            <a:pPr algn="just">
              <a:buNone/>
            </a:pPr>
            <a:r>
              <a:rPr lang="tr-TR" sz="2000" dirty="0">
                <a:latin typeface="Arial" pitchFamily="34" charset="0"/>
                <a:cs typeface="Arial" pitchFamily="34" charset="0"/>
              </a:rPr>
              <a:t>6. Parsel sayısı azaldığı, şekilleri düzeldiği ve büyüklükleri arttığı için; tohum, gübre, ilaç gibi tarımsal girdiler, daha uygun bir düzeyde kullanılmaktadır.</a:t>
            </a:r>
          </a:p>
          <a:p>
            <a:pPr algn="just">
              <a:buNone/>
            </a:pPr>
            <a:r>
              <a:rPr lang="tr-TR" sz="2000" dirty="0">
                <a:latin typeface="Arial" pitchFamily="34" charset="0"/>
                <a:cs typeface="Arial" pitchFamily="34" charset="0"/>
              </a:rPr>
              <a:t>7. Sulama projelerinin uygulanmasında; eski, dağınık ve şekilsiz parsellerin sınırlarına bağlı kalma zorunluluğu olmayacağından, yatırım giderlerinden tasarruf sağlanmaktadır.</a:t>
            </a:r>
          </a:p>
          <a:p>
            <a:pPr algn="just">
              <a:buNone/>
            </a:pPr>
            <a:r>
              <a:rPr lang="tr-TR" sz="2000" dirty="0">
                <a:latin typeface="Arial" pitchFamily="34" charset="0"/>
                <a:cs typeface="Arial" pitchFamily="34" charset="0"/>
              </a:rPr>
              <a:t>8. Her parselin yola ve kanala sınırı olacağından sulama ve ulaşım randımanı artmaktadır.</a:t>
            </a:r>
          </a:p>
          <a:p>
            <a:pPr algn="just">
              <a:buNone/>
            </a:pPr>
            <a:r>
              <a:rPr lang="tr-TR" sz="2000" dirty="0">
                <a:latin typeface="Arial" pitchFamily="34" charset="0"/>
                <a:cs typeface="Arial" pitchFamily="34" charset="0"/>
              </a:rPr>
              <a:t>9. Parsellerde müştereklikten doğan huzursuzluklar giderilmektedir</a:t>
            </a:r>
          </a:p>
        </p:txBody>
      </p:sp>
      <p:sp>
        <p:nvSpPr>
          <p:cNvPr id="2" name="Rectangle 1"/>
          <p:cNvSpPr/>
          <p:nvPr/>
        </p:nvSpPr>
        <p:spPr>
          <a:xfrm>
            <a:off x="444625" y="551010"/>
            <a:ext cx="4913140" cy="461665"/>
          </a:xfrm>
          <a:prstGeom prst="rect">
            <a:avLst/>
          </a:prstGeom>
        </p:spPr>
        <p:txBody>
          <a:bodyPr wrap="none">
            <a:spAutoFit/>
          </a:bodyPr>
          <a:lstStyle/>
          <a:p>
            <a:r>
              <a:rPr lang="tr-TR" sz="2400" b="1" dirty="0">
                <a:solidFill>
                  <a:srgbClr val="000099"/>
                </a:solidFill>
                <a:latin typeface="Arial" pitchFamily="34" charset="0"/>
                <a:cs typeface="Arial" pitchFamily="34" charset="0"/>
              </a:rPr>
              <a:t>Arazi Toplulaştırmanın Faydaları</a:t>
            </a:r>
            <a:endParaRPr lang="tr-TR" sz="2400" dirty="0">
              <a:solidFill>
                <a:srgbClr val="000099"/>
              </a:solidFill>
            </a:endParaRPr>
          </a:p>
        </p:txBody>
      </p:sp>
    </p:spTree>
    <p:extLst>
      <p:ext uri="{BB962C8B-B14F-4D97-AF65-F5344CB8AC3E}">
        <p14:creationId xmlns:p14="http://schemas.microsoft.com/office/powerpoint/2010/main" val="2217650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9011" y="1379913"/>
            <a:ext cx="8211589" cy="4716087"/>
          </a:xfrm>
        </p:spPr>
        <p:txBody>
          <a:bodyPr>
            <a:normAutofit/>
          </a:bodyPr>
          <a:lstStyle/>
          <a:p>
            <a:pPr algn="just">
              <a:buNone/>
            </a:pPr>
            <a:r>
              <a:rPr lang="tr-TR" sz="2200" dirty="0">
                <a:latin typeface="Arial" pitchFamily="34" charset="0"/>
                <a:cs typeface="Arial" pitchFamily="34" charset="0"/>
              </a:rPr>
              <a:t>10. Köy sınırları sabit noktalara dayandırılarak, köyler arasındaki sınır ihtilafları ortadan kalkmaktadır.</a:t>
            </a:r>
          </a:p>
          <a:p>
            <a:pPr algn="just">
              <a:buNone/>
            </a:pPr>
            <a:r>
              <a:rPr lang="tr-TR" sz="2200" dirty="0">
                <a:latin typeface="Arial" pitchFamily="34" charset="0"/>
                <a:cs typeface="Arial" pitchFamily="34" charset="0"/>
              </a:rPr>
              <a:t>11. Varsa, dağınık ve müşterek haldeki hazine arazisi birleştirilerek dağıtıma hazır hale getirilmektedir.</a:t>
            </a:r>
          </a:p>
          <a:p>
            <a:pPr algn="just">
              <a:buNone/>
            </a:pPr>
            <a:r>
              <a:rPr lang="tr-TR" sz="2200" dirty="0">
                <a:latin typeface="Arial" pitchFamily="34" charset="0"/>
                <a:cs typeface="Arial" pitchFamily="34" charset="0"/>
              </a:rPr>
              <a:t>12. Kırsal alana yönelik olarak: Çevre koruma, erozyonu önleme, ağaçlandırma, köy yenilemesi, her türlü yolların planlaması, köy imar planlarının yapılması, arazi kullanım planlarının hazırlanması gibi tüm hizmetler; toplulaştırma projeleri ile birlikte planlanıp uygulanabilmektedir.</a:t>
            </a:r>
          </a:p>
          <a:p>
            <a:pPr algn="just">
              <a:buNone/>
            </a:pPr>
            <a:r>
              <a:rPr lang="tr-TR" sz="2200" dirty="0">
                <a:latin typeface="Arial" pitchFamily="34" charset="0"/>
                <a:cs typeface="Arial" pitchFamily="34" charset="0"/>
              </a:rPr>
              <a:t>13. Proje alanlarındaki sulama projeleri gibi kamu yatırımları için gerekli araziler, proje alanına giren parsellerden uygun şekilde kesinti yapılmak suretiyle kamulaştırma yapılmaksızın karşılanabilmektedir.</a:t>
            </a:r>
          </a:p>
          <a:p>
            <a:endParaRPr lang="tr-TR" dirty="0"/>
          </a:p>
        </p:txBody>
      </p:sp>
      <p:sp>
        <p:nvSpPr>
          <p:cNvPr id="4" name="Rectangle 3"/>
          <p:cNvSpPr/>
          <p:nvPr/>
        </p:nvSpPr>
        <p:spPr>
          <a:xfrm>
            <a:off x="444625" y="551010"/>
            <a:ext cx="4913140" cy="461665"/>
          </a:xfrm>
          <a:prstGeom prst="rect">
            <a:avLst/>
          </a:prstGeom>
        </p:spPr>
        <p:txBody>
          <a:bodyPr wrap="none">
            <a:spAutoFit/>
          </a:bodyPr>
          <a:lstStyle/>
          <a:p>
            <a:r>
              <a:rPr lang="tr-TR" sz="2400" b="1" dirty="0">
                <a:solidFill>
                  <a:srgbClr val="000099"/>
                </a:solidFill>
                <a:latin typeface="Arial" pitchFamily="34" charset="0"/>
                <a:cs typeface="Arial" pitchFamily="34" charset="0"/>
              </a:rPr>
              <a:t>Arazi Toplulaştırmanın Faydaları</a:t>
            </a:r>
            <a:endParaRPr lang="tr-TR" sz="2400" dirty="0">
              <a:solidFill>
                <a:srgbClr val="000099"/>
              </a:solidFill>
            </a:endParaRPr>
          </a:p>
        </p:txBody>
      </p:sp>
    </p:spTree>
    <p:extLst>
      <p:ext uri="{BB962C8B-B14F-4D97-AF65-F5344CB8AC3E}">
        <p14:creationId xmlns:p14="http://schemas.microsoft.com/office/powerpoint/2010/main" val="38859773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Arazi Toplulaştırma öncesi ve sonrası.2"/>
          <p:cNvPicPr>
            <a:picLocks noGrp="1"/>
          </p:cNvPicPr>
          <p:nvPr>
            <p:ph idx="1"/>
          </p:nvPr>
        </p:nvPicPr>
        <p:blipFill>
          <a:blip r:embed="rId2" cstate="print"/>
          <a:srcRect/>
          <a:stretch>
            <a:fillRect/>
          </a:stretch>
        </p:blipFill>
        <p:spPr bwMode="auto">
          <a:xfrm>
            <a:off x="357158" y="1428736"/>
            <a:ext cx="8143932" cy="4714908"/>
          </a:xfrm>
          <a:prstGeom prst="rect">
            <a:avLst/>
          </a:prstGeom>
          <a:noFill/>
          <a:ln w="9525">
            <a:noFill/>
            <a:miter lim="800000"/>
            <a:headEnd/>
            <a:tailEnd/>
          </a:ln>
        </p:spPr>
      </p:pic>
      <p:sp>
        <p:nvSpPr>
          <p:cNvPr id="2" name="1 Başlık"/>
          <p:cNvSpPr>
            <a:spLocks noGrp="1"/>
          </p:cNvSpPr>
          <p:nvPr>
            <p:ph type="title"/>
          </p:nvPr>
        </p:nvSpPr>
        <p:spPr>
          <a:xfrm>
            <a:off x="315884" y="482138"/>
            <a:ext cx="7327950" cy="935500"/>
          </a:xfrm>
        </p:spPr>
        <p:txBody>
          <a:bodyPr>
            <a:normAutofit/>
          </a:bodyPr>
          <a:lstStyle/>
          <a:p>
            <a:r>
              <a:rPr lang="tr-TR" sz="2400" b="1" dirty="0" smtClean="0">
                <a:latin typeface="Arial" pitchFamily="34" charset="0"/>
                <a:cs typeface="Arial" pitchFamily="34" charset="0"/>
              </a:rPr>
              <a:t>Toplulaştırma Uygulamaları</a:t>
            </a:r>
            <a:endParaRPr lang="tr-TR" sz="2400" dirty="0">
              <a:latin typeface="Arial" pitchFamily="34" charset="0"/>
              <a:cs typeface="Arial" pitchFamily="34" charset="0"/>
            </a:endParaRPr>
          </a:p>
        </p:txBody>
      </p:sp>
    </p:spTree>
    <p:extLst>
      <p:ext uri="{BB962C8B-B14F-4D97-AF65-F5344CB8AC3E}">
        <p14:creationId xmlns:p14="http://schemas.microsoft.com/office/powerpoint/2010/main" val="8138337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Arazi Toplulaştırma öncesi ve sonrası.3"/>
          <p:cNvPicPr>
            <a:picLocks noGrp="1"/>
          </p:cNvPicPr>
          <p:nvPr>
            <p:ph idx="1"/>
          </p:nvPr>
        </p:nvPicPr>
        <p:blipFill>
          <a:blip r:embed="rId2" cstate="print"/>
          <a:srcRect/>
          <a:stretch>
            <a:fillRect/>
          </a:stretch>
        </p:blipFill>
        <p:spPr bwMode="auto">
          <a:xfrm>
            <a:off x="857224" y="857232"/>
            <a:ext cx="7929618" cy="5286412"/>
          </a:xfrm>
          <a:prstGeom prst="rect">
            <a:avLst/>
          </a:prstGeom>
          <a:noFill/>
          <a:ln w="9525">
            <a:noFill/>
            <a:miter lim="800000"/>
            <a:headEnd/>
            <a:tailEnd/>
          </a:ln>
        </p:spPr>
      </p:pic>
    </p:spTree>
    <p:extLst>
      <p:ext uri="{BB962C8B-B14F-4D97-AF65-F5344CB8AC3E}">
        <p14:creationId xmlns:p14="http://schemas.microsoft.com/office/powerpoint/2010/main" val="304456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232756" y="656011"/>
            <a:ext cx="8299684" cy="47397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tr-TR" sz="2000" b="1" i="0" u="none" strike="noStrike" cap="none" normalizeH="0" baseline="0" dirty="0" smtClean="0">
                <a:ln>
                  <a:noFill/>
                </a:ln>
                <a:solidFill>
                  <a:srgbClr val="000099"/>
                </a:solidFill>
                <a:effectLst/>
                <a:latin typeface="Arial" pitchFamily="34" charset="0"/>
                <a:ea typeface="Calibri" pitchFamily="34" charset="0"/>
                <a:cs typeface="Arial" pitchFamily="34" charset="0"/>
              </a:rPr>
              <a:t>DİKKAT EDİLMESİ GEREKEN HUSUSLAR </a:t>
            </a:r>
            <a:r>
              <a:rPr lang="tr-TR" sz="2000" b="1" dirty="0" smtClean="0">
                <a:solidFill>
                  <a:srgbClr val="000099"/>
                </a:solidFill>
                <a:latin typeface="Arial" pitchFamily="34" charset="0"/>
                <a:ea typeface="Calibri" pitchFamily="34" charset="0"/>
                <a:cs typeface="Arial" pitchFamily="34" charset="0"/>
              </a:rPr>
              <a:t>(2001/5 SAYILI Genelge)</a:t>
            </a:r>
            <a:endParaRPr kumimoji="0" lang="tr-TR" sz="2000" b="1" i="0" u="none" strike="noStrike" cap="none" normalizeH="0" baseline="0" dirty="0" smtClean="0">
              <a:ln>
                <a:noFill/>
              </a:ln>
              <a:solidFill>
                <a:srgbClr val="000099"/>
              </a:solidFill>
              <a:effectLst/>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tr-TR" dirty="0">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a:ln>
                  <a:noFill/>
                </a:ln>
                <a:solidFill>
                  <a:srgbClr val="000099"/>
                </a:solidFill>
                <a:effectLst/>
                <a:latin typeface="Arial" pitchFamily="34" charset="0"/>
                <a:ea typeface="Calibri" pitchFamily="34" charset="0"/>
                <a:cs typeface="Arial" pitchFamily="34" charset="0"/>
              </a:rPr>
              <a:t>1- Kamu Ortak Kullanım Payı: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a:ln>
                  <a:noFill/>
                </a:ln>
                <a:solidFill>
                  <a:schemeClr val="tx1"/>
                </a:solidFill>
                <a:effectLst/>
                <a:latin typeface="Arial" pitchFamily="34" charset="0"/>
                <a:ea typeface="Calibri" pitchFamily="34" charset="0"/>
                <a:cs typeface="Arial" pitchFamily="34" charset="0"/>
              </a:rPr>
              <a:t>	Toplulaştırma nedeniyle, kapanan yol ve yol fazlalıkları, Kamu Ortak Kullanım Payı olarak öncelikle değerlendirilecektir. Bu miktarın, kamunun ortak kullanımına ait yerlerin karşılanmasında yetersiz kalması halinde, uygulama alanı içerisinde kalan gerçek kişilerle, kamu ve özel hukuk tüzel kişilerine ait taşınmaz mallardan projenin özelliğine göre (ihtiyaç oranında) % 10'a kadar katılım payı kesilebileceğinden, </a:t>
            </a:r>
            <a:r>
              <a:rPr kumimoji="0" lang="tr-TR" sz="2000" b="1" i="0" u="sng" strike="noStrike" cap="none" normalizeH="0" baseline="0" dirty="0">
                <a:ln>
                  <a:noFill/>
                </a:ln>
                <a:solidFill>
                  <a:schemeClr val="tx1"/>
                </a:solidFill>
                <a:effectLst/>
                <a:latin typeface="Arial" pitchFamily="34" charset="0"/>
                <a:ea typeface="Calibri" pitchFamily="34" charset="0"/>
                <a:cs typeface="Arial" pitchFamily="34" charset="0"/>
              </a:rPr>
              <a:t>Tarım Reformu Genel Müdürlüğünce yapılan toplulaştırma işlemlerinin </a:t>
            </a:r>
            <a:r>
              <a:rPr kumimoji="0" lang="tr-TR" sz="2000" b="1" i="0" u="sng" strike="noStrike" cap="none" normalizeH="0" baseline="0" dirty="0" err="1">
                <a:ln>
                  <a:noFill/>
                </a:ln>
                <a:solidFill>
                  <a:schemeClr val="tx1"/>
                </a:solidFill>
                <a:effectLst/>
                <a:latin typeface="Arial" pitchFamily="34" charset="0"/>
                <a:ea typeface="Calibri" pitchFamily="34" charset="0"/>
                <a:cs typeface="Arial" pitchFamily="34" charset="0"/>
              </a:rPr>
              <a:t>kontrolu</a:t>
            </a:r>
            <a:r>
              <a:rPr kumimoji="0" lang="tr-TR" sz="2000" b="1" i="0" u="sng" strike="noStrike" cap="none" normalizeH="0" baseline="0" dirty="0">
                <a:ln>
                  <a:noFill/>
                </a:ln>
                <a:solidFill>
                  <a:schemeClr val="tx1"/>
                </a:solidFill>
                <a:effectLst/>
                <a:latin typeface="Arial" pitchFamily="34" charset="0"/>
                <a:ea typeface="Calibri" pitchFamily="34" charset="0"/>
                <a:cs typeface="Arial" pitchFamily="34" charset="0"/>
              </a:rPr>
              <a:t> sırasında, </a:t>
            </a:r>
            <a:r>
              <a:rPr kumimoji="0" lang="tr-TR" sz="2000" b="1" i="0" u="sng" strike="noStrike" cap="none" normalizeH="0" baseline="0" dirty="0">
                <a:ln>
                  <a:noFill/>
                </a:ln>
                <a:solidFill>
                  <a:srgbClr val="FF0000"/>
                </a:solidFill>
                <a:effectLst/>
                <a:latin typeface="Arial" pitchFamily="34" charset="0"/>
                <a:ea typeface="Calibri" pitchFamily="34" charset="0"/>
                <a:cs typeface="Arial" pitchFamily="34" charset="0"/>
              </a:rPr>
              <a:t>kapanan </a:t>
            </a:r>
            <a:r>
              <a:rPr kumimoji="0" lang="tr-TR" sz="2000" b="1" i="0" u="sng" strike="noStrike" cap="none" normalizeH="0" baseline="0" dirty="0" err="1">
                <a:ln>
                  <a:noFill/>
                </a:ln>
                <a:solidFill>
                  <a:srgbClr val="FF0000"/>
                </a:solidFill>
                <a:effectLst/>
                <a:latin typeface="Arial" pitchFamily="34" charset="0"/>
                <a:ea typeface="Calibri" pitchFamily="34" charset="0"/>
                <a:cs typeface="Arial" pitchFamily="34" charset="0"/>
              </a:rPr>
              <a:t>kadastral</a:t>
            </a:r>
            <a:r>
              <a:rPr kumimoji="0" lang="tr-TR" sz="2000" b="1" i="0" u="sng" strike="noStrike" cap="none" normalizeH="0" baseline="0" dirty="0">
                <a:ln>
                  <a:noFill/>
                </a:ln>
                <a:solidFill>
                  <a:srgbClr val="FF0000"/>
                </a:solidFill>
                <a:effectLst/>
                <a:latin typeface="Arial" pitchFamily="34" charset="0"/>
                <a:ea typeface="Calibri" pitchFamily="34" charset="0"/>
                <a:cs typeface="Arial" pitchFamily="34" charset="0"/>
              </a:rPr>
              <a:t> yol ve yol fazlalarının miktarının uygun olup olmadığı</a:t>
            </a:r>
            <a:r>
              <a:rPr kumimoji="0" lang="tr-TR" sz="2000" b="1" i="0" u="sng" strike="noStrike" cap="none" normalizeH="0" baseline="0" dirty="0">
                <a:ln>
                  <a:noFill/>
                </a:ln>
                <a:solidFill>
                  <a:schemeClr val="tx1"/>
                </a:solidFill>
                <a:effectLst/>
                <a:latin typeface="Arial" pitchFamily="34" charset="0"/>
                <a:ea typeface="Calibri" pitchFamily="34" charset="0"/>
                <a:cs typeface="Arial" pitchFamily="34" charset="0"/>
              </a:rPr>
              <a:t>, gerçek ve tüzel kişilerden kesilen </a:t>
            </a:r>
            <a:r>
              <a:rPr kumimoji="0" lang="tr-TR" sz="2000" b="1" i="0" u="sng" strike="noStrike" cap="none" normalizeH="0" baseline="0" dirty="0">
                <a:ln>
                  <a:noFill/>
                </a:ln>
                <a:solidFill>
                  <a:srgbClr val="FF0000"/>
                </a:solidFill>
                <a:effectLst/>
                <a:latin typeface="Arial" pitchFamily="34" charset="0"/>
                <a:ea typeface="Calibri" pitchFamily="34" charset="0"/>
                <a:cs typeface="Arial" pitchFamily="34" charset="0"/>
              </a:rPr>
              <a:t>katılım payının da %10' u geçip geçmediği hususlarına dikkat edilecektir.</a:t>
            </a:r>
            <a:endParaRPr kumimoji="0" lang="tr-TR" sz="2000" b="1" i="0" u="sng" strike="noStrike" cap="none" normalizeH="0" baseline="0" dirty="0">
              <a:ln>
                <a:noFill/>
              </a:ln>
              <a:solidFill>
                <a:srgbClr val="FF0000"/>
              </a:solidFill>
              <a:effectLst/>
              <a:latin typeface="Arial" pitchFamily="34" charset="0"/>
              <a:cs typeface="Arial" pitchFamily="34" charset="0"/>
            </a:endParaRPr>
          </a:p>
        </p:txBody>
      </p:sp>
    </p:spTree>
    <p:extLst>
      <p:ext uri="{BB962C8B-B14F-4D97-AF65-F5344CB8AC3E}">
        <p14:creationId xmlns:p14="http://schemas.microsoft.com/office/powerpoint/2010/main" val="1036940688"/>
      </p:ext>
    </p:extLst>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15636" y="581891"/>
            <a:ext cx="8260820" cy="3231654"/>
          </a:xfrm>
          <a:prstGeom prst="rect">
            <a:avLst/>
          </a:prstGeom>
        </p:spPr>
        <p:txBody>
          <a:bodyPr wrap="square">
            <a:spAutoFit/>
          </a:bodyPr>
          <a:lstStyle/>
          <a:p>
            <a:pPr lvl="0" algn="just" eaLnBrk="0" fontAlgn="base" hangingPunct="0">
              <a:spcBef>
                <a:spcPct val="0"/>
              </a:spcBef>
              <a:spcAft>
                <a:spcPct val="0"/>
              </a:spcAft>
            </a:pPr>
            <a:r>
              <a:rPr lang="tr-TR" sz="2400" b="1" dirty="0">
                <a:solidFill>
                  <a:srgbClr val="000099"/>
                </a:solidFill>
                <a:latin typeface="Arial" pitchFamily="34" charset="0"/>
                <a:ea typeface="Calibri" pitchFamily="34" charset="0"/>
                <a:cs typeface="Arial" pitchFamily="34" charset="0"/>
              </a:rPr>
              <a:t>2- Tasarrufların Durdurulması:</a:t>
            </a:r>
          </a:p>
          <a:p>
            <a:pPr lvl="0" algn="just" eaLnBrk="0" fontAlgn="base" hangingPunct="0">
              <a:spcBef>
                <a:spcPct val="0"/>
              </a:spcBef>
              <a:spcAft>
                <a:spcPct val="0"/>
              </a:spcAft>
            </a:pPr>
            <a:endParaRPr lang="tr-TR" sz="2000" dirty="0">
              <a:latin typeface="Arial" pitchFamily="34" charset="0"/>
              <a:cs typeface="Arial" pitchFamily="34" charset="0"/>
            </a:endParaRPr>
          </a:p>
          <a:p>
            <a:pPr lvl="0" algn="just" eaLnBrk="0" fontAlgn="base" hangingPunct="0">
              <a:spcBef>
                <a:spcPct val="0"/>
              </a:spcBef>
              <a:spcAft>
                <a:spcPct val="0"/>
              </a:spcAft>
            </a:pPr>
            <a:r>
              <a:rPr lang="tr-TR" sz="2000" dirty="0">
                <a:latin typeface="Arial" pitchFamily="34" charset="0"/>
                <a:ea typeface="Calibri" pitchFamily="34" charset="0"/>
                <a:cs typeface="Arial" pitchFamily="34" charset="0"/>
              </a:rPr>
              <a:t>	</a:t>
            </a:r>
            <a:endParaRPr lang="tr-TR" sz="2000" dirty="0" smtClean="0">
              <a:latin typeface="Arial" pitchFamily="34" charset="0"/>
              <a:ea typeface="Calibri" pitchFamily="34" charset="0"/>
              <a:cs typeface="Arial" pitchFamily="34" charset="0"/>
            </a:endParaRPr>
          </a:p>
          <a:p>
            <a:pPr lvl="0" algn="just" eaLnBrk="0" fontAlgn="base" hangingPunct="0">
              <a:spcBef>
                <a:spcPct val="0"/>
              </a:spcBef>
              <a:spcAft>
                <a:spcPct val="0"/>
              </a:spcAft>
            </a:pPr>
            <a:r>
              <a:rPr lang="tr-TR" sz="2000" dirty="0" smtClean="0">
                <a:latin typeface="Arial" pitchFamily="34" charset="0"/>
                <a:ea typeface="Calibri" pitchFamily="34" charset="0"/>
                <a:cs typeface="Arial" pitchFamily="34" charset="0"/>
              </a:rPr>
              <a:t>Uygulama </a:t>
            </a:r>
            <a:r>
              <a:rPr lang="tr-TR" sz="2000" dirty="0">
                <a:latin typeface="Arial" pitchFamily="34" charset="0"/>
                <a:ea typeface="Calibri" pitchFamily="34" charset="0"/>
                <a:cs typeface="Arial" pitchFamily="34" charset="0"/>
              </a:rPr>
              <a:t>alanlarında; Bakanlar Kurulu Kararının Resmi Gazete' de yayımı tarihinden itibaren, kamulaştırma, toplulaştırma, arazi değiştirilmesi ve dağıtım işlemlerinin tamamlanması veya tapuya tescil işlemlerinin sonuçlandırılmasına veya sulama şebekesi tamamlanıp sulamaya geçinceye kadar gerçek kişilerle özel hukuk tüzel kişilerine ait </a:t>
            </a:r>
            <a:r>
              <a:rPr lang="tr-TR" sz="2000" u="sng" dirty="0">
                <a:solidFill>
                  <a:srgbClr val="C00000"/>
                </a:solidFill>
                <a:latin typeface="Arial" pitchFamily="34" charset="0"/>
                <a:ea typeface="Calibri" pitchFamily="34" charset="0"/>
                <a:cs typeface="Arial" pitchFamily="34" charset="0"/>
              </a:rPr>
              <a:t>arazilerin devir ve temlik edilmesi ile ipotek tesisi ve satış vaadi şerhine yönelik talepler beş yıl süreyle karşılanmayacaktır.</a:t>
            </a:r>
            <a:endParaRPr lang="tr-TR" sz="2000" u="sng"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189675247"/>
      </p:ext>
    </p:extLst>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12521</TotalTime>
  <Words>347</Words>
  <Application>Microsoft Office PowerPoint</Application>
  <PresentationFormat>On-screen Show (4:3)</PresentationFormat>
  <Paragraphs>59</Paragraphs>
  <Slides>13</Slides>
  <Notes>0</Notes>
  <HiddenSlides>0</HiddenSlides>
  <MMClips>0</MMClips>
  <ScaleCrop>false</ScaleCrop>
  <HeadingPairs>
    <vt:vector size="4" baseType="variant">
      <vt:variant>
        <vt:lpstr>Theme</vt:lpstr>
      </vt:variant>
      <vt:variant>
        <vt:i4>3</vt:i4>
      </vt:variant>
      <vt:variant>
        <vt:lpstr>Slide Titles</vt:lpstr>
      </vt:variant>
      <vt:variant>
        <vt:i4>13</vt:i4>
      </vt:variant>
    </vt:vector>
  </HeadingPairs>
  <TitlesOfParts>
    <vt:vector size="16" baseType="lpstr">
      <vt:lpstr>ekonomi</vt:lpstr>
      <vt:lpstr>1_Rics</vt:lpstr>
      <vt:lpstr>h.t.</vt:lpstr>
      <vt:lpstr>PowerPoint Presentation</vt:lpstr>
      <vt:lpstr>PowerPoint Presentation</vt:lpstr>
      <vt:lpstr>          Arazi Toplulaştırmanın Faydaları</vt:lpstr>
      <vt:lpstr>PowerPoint Presentation</vt:lpstr>
      <vt:lpstr>PowerPoint Presentation</vt:lpstr>
      <vt:lpstr>Toplulaştırma Uygulamaları</vt:lpstr>
      <vt:lpstr>PowerPoint Presentation</vt:lpstr>
      <vt:lpstr>PowerPoint Presentation</vt:lpstr>
      <vt:lpstr>PowerPoint Presentation</vt:lpstr>
      <vt:lpstr>PowerPoint Presentation</vt:lpstr>
      <vt:lpstr> Toplulaştırmada Karşılaşılan Sorunlar   </vt:lpstr>
      <vt:lpstr> Toplulaştırmada Karşılaşılan Sorunlar   </vt:lpstr>
      <vt:lpstr> Toplulaştırmada Karşılaşılan Sorunlar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824</cp:revision>
  <cp:lastPrinted>2016-10-24T07:53:35Z</cp:lastPrinted>
  <dcterms:created xsi:type="dcterms:W3CDTF">2016-09-18T09:35:24Z</dcterms:created>
  <dcterms:modified xsi:type="dcterms:W3CDTF">2020-02-28T12:33:01Z</dcterms:modified>
</cp:coreProperties>
</file>