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B0640C7E-3C8A-444B-8F8F-0BC859791274}" type="datetimeFigureOut">
              <a:rPr lang="en-US" smtClean="0"/>
              <a:t>3/27/2018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233379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0640C7E-3C8A-444B-8F8F-0BC859791274}" type="datetimeFigureOut">
              <a:rPr lang="en-US" smtClean="0"/>
              <a:t>3/27/2018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237922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0640C7E-3C8A-444B-8F8F-0BC859791274}" type="datetimeFigureOut">
              <a:rPr lang="en-US" smtClean="0"/>
              <a:t>3/27/2018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28319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0640C7E-3C8A-444B-8F8F-0BC859791274}" type="datetimeFigureOut">
              <a:rPr lang="en-US" smtClean="0"/>
              <a:t>3/27/2018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93316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0640C7E-3C8A-444B-8F8F-0BC859791274}" type="datetimeFigureOut">
              <a:rPr lang="en-US" smtClean="0"/>
              <a:t>3/27/2018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397977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B0640C7E-3C8A-444B-8F8F-0BC859791274}" type="datetimeFigureOut">
              <a:rPr lang="en-US" smtClean="0"/>
              <a:t>3/27/2018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415743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B0640C7E-3C8A-444B-8F8F-0BC859791274}" type="datetimeFigureOut">
              <a:rPr lang="en-US" smtClean="0"/>
              <a:t>3/27/2018</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400336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B0640C7E-3C8A-444B-8F8F-0BC859791274}" type="datetimeFigureOut">
              <a:rPr lang="en-US" smtClean="0"/>
              <a:t>3/27/2018</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292505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640C7E-3C8A-444B-8F8F-0BC859791274}" type="datetimeFigureOut">
              <a:rPr lang="en-US" smtClean="0"/>
              <a:t>3/27/2018</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160496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0640C7E-3C8A-444B-8F8F-0BC859791274}" type="datetimeFigureOut">
              <a:rPr lang="en-US" smtClean="0"/>
              <a:t>3/27/2018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358601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0640C7E-3C8A-444B-8F8F-0BC859791274}" type="datetimeFigureOut">
              <a:rPr lang="en-US" smtClean="0"/>
              <a:t>3/27/2018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4941646-C782-4970-A958-CD9FD438B671}" type="slidenum">
              <a:rPr lang="en-US" smtClean="0"/>
              <a:t>‹#›</a:t>
            </a:fld>
            <a:endParaRPr lang="en-US"/>
          </a:p>
        </p:txBody>
      </p:sp>
    </p:spTree>
    <p:extLst>
      <p:ext uri="{BB962C8B-B14F-4D97-AF65-F5344CB8AC3E}">
        <p14:creationId xmlns:p14="http://schemas.microsoft.com/office/powerpoint/2010/main" val="283571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40C7E-3C8A-444B-8F8F-0BC859791274}" type="datetimeFigureOut">
              <a:rPr lang="en-US" smtClean="0"/>
              <a:t>3/27/2018</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41646-C782-4970-A958-CD9FD438B671}" type="slidenum">
              <a:rPr lang="en-US" smtClean="0"/>
              <a:t>‹#›</a:t>
            </a:fld>
            <a:endParaRPr lang="en-US"/>
          </a:p>
        </p:txBody>
      </p:sp>
    </p:spTree>
    <p:extLst>
      <p:ext uri="{BB962C8B-B14F-4D97-AF65-F5344CB8AC3E}">
        <p14:creationId xmlns:p14="http://schemas.microsoft.com/office/powerpoint/2010/main" val="5114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2082800"/>
            <a:ext cx="9144000" cy="3175000"/>
          </a:xfrm>
        </p:spPr>
        <p:txBody>
          <a:bodyPr>
            <a:normAutofit/>
          </a:bodyPr>
          <a:lstStyle/>
          <a:p>
            <a:pPr algn="just"/>
            <a:r>
              <a:rPr lang="tr-TR" b="1" dirty="0" smtClean="0">
                <a:latin typeface="Times New Roman" panose="02020603050405020304" pitchFamily="18" charset="0"/>
                <a:cs typeface="Times New Roman" panose="02020603050405020304" pitchFamily="18" charset="0"/>
              </a:rPr>
              <a:t>   Hıristiyanlık</a:t>
            </a:r>
            <a:r>
              <a:rPr lang="tr-TR"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Mesihçi</a:t>
            </a:r>
            <a:r>
              <a:rPr lang="tr-TR" dirty="0" smtClean="0">
                <a:latin typeface="Times New Roman" panose="02020603050405020304" pitchFamily="18" charset="0"/>
                <a:cs typeface="Times New Roman" panose="02020603050405020304" pitchFamily="18" charset="0"/>
              </a:rPr>
              <a:t>» anlayış temelinde </a:t>
            </a:r>
            <a:r>
              <a:rPr lang="tr-TR" i="1" dirty="0" smtClean="0">
                <a:latin typeface="Times New Roman" panose="02020603050405020304" pitchFamily="18" charset="0"/>
                <a:cs typeface="Times New Roman" panose="02020603050405020304" pitchFamily="18" charset="0"/>
              </a:rPr>
              <a:t>Yeni Ahit</a:t>
            </a:r>
            <a:r>
              <a:rPr lang="tr-TR" dirty="0" smtClean="0">
                <a:latin typeface="Times New Roman" panose="02020603050405020304" pitchFamily="18" charset="0"/>
                <a:cs typeface="Times New Roman" panose="02020603050405020304" pitchFamily="18" charset="0"/>
              </a:rPr>
              <a:t> devrini kurtuluşa ermekle tanımlayan bir inanç biçimidir. Hilkatten itibaren Tanrı’nın peygamberleri vasıtasıyla günaha karşı insanları uyarması, Eski Ahit devrini kapsarken Tanrı kelamı ve oğlu kabul edilen </a:t>
            </a:r>
            <a:r>
              <a:rPr lang="tr-TR" dirty="0" err="1" smtClean="0">
                <a:latin typeface="Times New Roman" panose="02020603050405020304" pitchFamily="18" charset="0"/>
                <a:cs typeface="Times New Roman" panose="02020603050405020304" pitchFamily="18" charset="0"/>
              </a:rPr>
              <a:t>Hz.İsa’nın</a:t>
            </a:r>
            <a:r>
              <a:rPr lang="tr-TR" dirty="0" smtClean="0">
                <a:latin typeface="Times New Roman" panose="02020603050405020304" pitchFamily="18" charset="0"/>
                <a:cs typeface="Times New Roman" panose="02020603050405020304" pitchFamily="18" charset="0"/>
              </a:rPr>
              <a:t> insanları kurtuluşa erdirmek için tanrısal yönlendirmeyle maruz kaldığı çile ve ölüm, </a:t>
            </a:r>
            <a:r>
              <a:rPr lang="tr-TR" i="1" dirty="0" smtClean="0">
                <a:latin typeface="Times New Roman" panose="02020603050405020304" pitchFamily="18" charset="0"/>
                <a:cs typeface="Times New Roman" panose="02020603050405020304" pitchFamily="18" charset="0"/>
              </a:rPr>
              <a:t>Yeni Ahit</a:t>
            </a:r>
            <a:r>
              <a:rPr lang="tr-TR" dirty="0" smtClean="0">
                <a:latin typeface="Times New Roman" panose="02020603050405020304" pitchFamily="18" charset="0"/>
                <a:cs typeface="Times New Roman" panose="02020603050405020304" pitchFamily="18" charset="0"/>
              </a:rPr>
              <a:t> olarak adlandırılan ikinci devrin başlangıcı olarak kabul görmektedir. </a:t>
            </a:r>
          </a:p>
        </p:txBody>
      </p:sp>
    </p:spTree>
    <p:extLst>
      <p:ext uri="{BB962C8B-B14F-4D97-AF65-F5344CB8AC3E}">
        <p14:creationId xmlns:p14="http://schemas.microsoft.com/office/powerpoint/2010/main" val="379346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77801"/>
            <a:ext cx="9144000" cy="1168400"/>
          </a:xfrm>
        </p:spPr>
        <p:txBody>
          <a:bodyPr>
            <a:normAutofit/>
          </a:bodyPr>
          <a:lstStyle/>
          <a:p>
            <a:r>
              <a:rPr lang="tr-TR" b="1" dirty="0" smtClean="0">
                <a:latin typeface="Times New Roman" panose="02020603050405020304" pitchFamily="18" charset="0"/>
                <a:cs typeface="Times New Roman" panose="02020603050405020304" pitchFamily="18" charset="0"/>
              </a:rPr>
              <a:t>HZ.İSA</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1854200"/>
            <a:ext cx="9144000" cy="4826000"/>
          </a:xfrm>
        </p:spPr>
        <p:txBody>
          <a:bodyPr>
            <a:normAutofit/>
          </a:bodyPr>
          <a:lstStyle/>
          <a:p>
            <a:pPr algn="just"/>
            <a:r>
              <a:rPr lang="tr-TR" dirty="0" smtClean="0">
                <a:latin typeface="Times New Roman" panose="02020603050405020304" pitchFamily="18" charset="0"/>
                <a:cs typeface="Times New Roman" panose="02020603050405020304" pitchFamily="18" charset="0"/>
              </a:rPr>
              <a:t>   Hz. İsa’nın yaşamı, «tarihsel İsa» ve «ilahi İsa» olmak üzere iki farklı kategoride  ele alınmaktadır. Hıristiyan kaynaklardan elde edilen bilgilerle Hz. İsa’nın yaşamını tarif edebilmek olanaklıyken devrin tarihçilerinin </a:t>
            </a:r>
            <a:r>
              <a:rPr lang="tr-TR" dirty="0" err="1" smtClean="0">
                <a:latin typeface="Times New Roman" panose="02020603050405020304" pitchFamily="18" charset="0"/>
                <a:cs typeface="Times New Roman" panose="02020603050405020304" pitchFamily="18" charset="0"/>
              </a:rPr>
              <a:t>Hz.İsa’yı</a:t>
            </a:r>
            <a:r>
              <a:rPr lang="tr-TR" dirty="0" smtClean="0">
                <a:latin typeface="Times New Roman" panose="02020603050405020304" pitchFamily="18" charset="0"/>
                <a:cs typeface="Times New Roman" panose="02020603050405020304" pitchFamily="18" charset="0"/>
              </a:rPr>
              <a:t> adeta yok sayan tutumları sebebiyle «tarihsel </a:t>
            </a:r>
            <a:r>
              <a:rPr lang="tr-TR" dirty="0" err="1" smtClean="0">
                <a:latin typeface="Times New Roman" panose="02020603050405020304" pitchFamily="18" charset="0"/>
                <a:cs typeface="Times New Roman" panose="02020603050405020304" pitchFamily="18" charset="0"/>
              </a:rPr>
              <a:t>İsa»nın</a:t>
            </a:r>
            <a:r>
              <a:rPr lang="tr-TR" dirty="0" smtClean="0">
                <a:latin typeface="Times New Roman" panose="02020603050405020304" pitchFamily="18" charset="0"/>
                <a:cs typeface="Times New Roman" panose="02020603050405020304" pitchFamily="18" charset="0"/>
              </a:rPr>
              <a:t> yaşamını bütüncül şekilde ortaya koymak mümkün değildir. Esasında tarihi kaynakların bu tutumu, bazı araştırmacıların </a:t>
            </a:r>
            <a:r>
              <a:rPr lang="tr-TR" dirty="0" err="1" smtClean="0">
                <a:latin typeface="Times New Roman" panose="02020603050405020304" pitchFamily="18" charset="0"/>
                <a:cs typeface="Times New Roman" panose="02020603050405020304" pitchFamily="18" charset="0"/>
              </a:rPr>
              <a:t>Hz.İsa’nın</a:t>
            </a:r>
            <a:r>
              <a:rPr lang="tr-TR" dirty="0" smtClean="0">
                <a:latin typeface="Times New Roman" panose="02020603050405020304" pitchFamily="18" charset="0"/>
                <a:cs typeface="Times New Roman" panose="02020603050405020304" pitchFamily="18" charset="0"/>
              </a:rPr>
              <a:t> tarihi bir şahsiyet olarak hiç var olmadığı fikrini ifadeye imkan vermişse de bazı tarihi kaynaklarda Hz. İsa’ya atıflar mevcuttur. Bu eserler içinde Yahudi tarihçi </a:t>
            </a:r>
            <a:r>
              <a:rPr lang="tr-TR" b="1" i="1" dirty="0" err="1" smtClean="0">
                <a:latin typeface="Times New Roman" panose="02020603050405020304" pitchFamily="18" charset="0"/>
                <a:cs typeface="Times New Roman" panose="02020603050405020304" pitchFamily="18" charset="0"/>
              </a:rPr>
              <a:t>Josephus</a:t>
            </a:r>
            <a:r>
              <a:rPr lang="tr-TR" i="1" dirty="0" err="1" smtClean="0">
                <a:latin typeface="Times New Roman" panose="02020603050405020304" pitchFamily="18" charset="0"/>
                <a:cs typeface="Times New Roman" panose="02020603050405020304" pitchFamily="18" charset="0"/>
              </a:rPr>
              <a:t>’un</a:t>
            </a:r>
            <a:r>
              <a:rPr lang="tr-TR" dirty="0" smtClean="0">
                <a:latin typeface="Times New Roman" panose="02020603050405020304" pitchFamily="18" charset="0"/>
                <a:cs typeface="Times New Roman" panose="02020603050405020304" pitchFamily="18" charset="0"/>
              </a:rPr>
              <a:t> (37-100) </a:t>
            </a:r>
            <a:r>
              <a:rPr lang="tr-TR" i="1" dirty="0" err="1" smtClean="0">
                <a:latin typeface="Times New Roman" panose="02020603050405020304" pitchFamily="18" charset="0"/>
                <a:cs typeface="Times New Roman" panose="02020603050405020304" pitchFamily="18" charset="0"/>
              </a:rPr>
              <a:t>Yahudiler’in</a:t>
            </a:r>
            <a:r>
              <a:rPr lang="tr-TR" i="1" dirty="0" smtClean="0">
                <a:latin typeface="Times New Roman" panose="02020603050405020304" pitchFamily="18" charset="0"/>
                <a:cs typeface="Times New Roman" panose="02020603050405020304" pitchFamily="18" charset="0"/>
              </a:rPr>
              <a:t> Antik Devirleri  (</a:t>
            </a:r>
            <a:r>
              <a:rPr lang="el-GR" i="1" dirty="0" smtClean="0">
                <a:latin typeface="Times New Roman" panose="02020603050405020304" pitchFamily="18" charset="0"/>
                <a:cs typeface="Times New Roman" panose="02020603050405020304" pitchFamily="18" charset="0"/>
              </a:rPr>
              <a:t>Ἰουδαϊκὴ ἀρχαιολογία</a:t>
            </a:r>
            <a:r>
              <a:rPr lang="tr-TR" i="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ve </a:t>
            </a:r>
            <a:r>
              <a:rPr lang="tr-TR" b="1" i="1" dirty="0" err="1" smtClean="0">
                <a:latin typeface="Times New Roman" panose="02020603050405020304" pitchFamily="18" charset="0"/>
                <a:cs typeface="Times New Roman" panose="02020603050405020304" pitchFamily="18" charset="0"/>
              </a:rPr>
              <a:t>Tacitus</a:t>
            </a:r>
            <a:r>
              <a:rPr lang="tr-TR" i="1" dirty="0" err="1" smtClean="0">
                <a:latin typeface="Times New Roman" panose="02020603050405020304" pitchFamily="18" charset="0"/>
                <a:cs typeface="Times New Roman" panose="02020603050405020304" pitchFamily="18" charset="0"/>
              </a:rPr>
              <a:t>’un</a:t>
            </a:r>
            <a:r>
              <a:rPr lang="tr-TR" dirty="0" smtClean="0">
                <a:latin typeface="Times New Roman" panose="02020603050405020304" pitchFamily="18" charset="0"/>
                <a:cs typeface="Times New Roman" panose="02020603050405020304" pitchFamily="18" charset="0"/>
              </a:rPr>
              <a:t> (yk.56-120) </a:t>
            </a:r>
            <a:r>
              <a:rPr lang="tr-TR" i="1" dirty="0" err="1" smtClean="0">
                <a:latin typeface="Times New Roman" panose="02020603050405020304" pitchFamily="18" charset="0"/>
                <a:cs typeface="Times New Roman" panose="02020603050405020304" pitchFamily="18" charset="0"/>
              </a:rPr>
              <a:t>Annales</a:t>
            </a:r>
            <a:r>
              <a:rPr lang="tr-TR" dirty="0" smtClean="0">
                <a:latin typeface="Times New Roman" panose="02020603050405020304" pitchFamily="18" charset="0"/>
                <a:cs typeface="Times New Roman" panose="02020603050405020304" pitchFamily="18" charset="0"/>
              </a:rPr>
              <a:t> adlı eserleri ön plana çıkmaktadır. Bunların dışında </a:t>
            </a:r>
            <a:r>
              <a:rPr lang="tr-TR" b="1" dirty="0" err="1" smtClean="0">
                <a:latin typeface="Times New Roman" panose="02020603050405020304" pitchFamily="18" charset="0"/>
                <a:cs typeface="Times New Roman" panose="02020603050405020304" pitchFamily="18" charset="0"/>
              </a:rPr>
              <a:t>Suetonius</a:t>
            </a:r>
            <a:r>
              <a:rPr lang="tr-TR" dirty="0" smtClean="0">
                <a:latin typeface="Times New Roman" panose="02020603050405020304" pitchFamily="18" charset="0"/>
                <a:cs typeface="Times New Roman" panose="02020603050405020304" pitchFamily="18" charset="0"/>
              </a:rPr>
              <a:t> (yk.69-122), </a:t>
            </a:r>
            <a:r>
              <a:rPr lang="tr-TR" b="1" dirty="0" smtClean="0">
                <a:latin typeface="Times New Roman" panose="02020603050405020304" pitchFamily="18" charset="0"/>
                <a:cs typeface="Times New Roman" panose="02020603050405020304" pitchFamily="18" charset="0"/>
              </a:rPr>
              <a:t>Küçük </a:t>
            </a:r>
            <a:r>
              <a:rPr lang="tr-TR" b="1" dirty="0" err="1" smtClean="0">
                <a:latin typeface="Times New Roman" panose="02020603050405020304" pitchFamily="18" charset="0"/>
                <a:cs typeface="Times New Roman" panose="02020603050405020304" pitchFamily="18" charset="0"/>
              </a:rPr>
              <a:t>Pliny</a:t>
            </a:r>
            <a:r>
              <a:rPr lang="tr-TR" dirty="0" smtClean="0">
                <a:latin typeface="Times New Roman" panose="02020603050405020304" pitchFamily="18" charset="0"/>
                <a:cs typeface="Times New Roman" panose="02020603050405020304" pitchFamily="18" charset="0"/>
              </a:rPr>
              <a:t> (yk.61-112), </a:t>
            </a:r>
            <a:r>
              <a:rPr lang="tr-TR" b="1" dirty="0" err="1" smtClean="0">
                <a:latin typeface="Times New Roman" panose="02020603050405020304" pitchFamily="18" charset="0"/>
                <a:cs typeface="Times New Roman" panose="02020603050405020304" pitchFamily="18" charset="0"/>
              </a:rPr>
              <a:t>Samosatalı</a:t>
            </a:r>
            <a:r>
              <a:rPr lang="tr-TR" b="1" dirty="0" smtClean="0">
                <a:latin typeface="Times New Roman" panose="02020603050405020304" pitchFamily="18" charset="0"/>
                <a:cs typeface="Times New Roman" panose="02020603050405020304" pitchFamily="18" charset="0"/>
              </a:rPr>
              <a:t> Mara bar </a:t>
            </a:r>
            <a:r>
              <a:rPr lang="tr-TR" b="1" dirty="0" err="1" smtClean="0">
                <a:latin typeface="Times New Roman" panose="02020603050405020304" pitchFamily="18" charset="0"/>
                <a:cs typeface="Times New Roman" panose="02020603050405020304" pitchFamily="18" charset="0"/>
              </a:rPr>
              <a:t>Serapion</a:t>
            </a:r>
            <a:r>
              <a:rPr lang="tr-TR" dirty="0" smtClean="0">
                <a:latin typeface="Times New Roman" panose="02020603050405020304" pitchFamily="18" charset="0"/>
                <a:cs typeface="Times New Roman" panose="02020603050405020304" pitchFamily="18" charset="0"/>
              </a:rPr>
              <a:t> (yk.1.yy sonu) ve </a:t>
            </a:r>
            <a:r>
              <a:rPr lang="tr-TR" b="1" dirty="0" err="1" smtClean="0">
                <a:latin typeface="Times New Roman" panose="02020603050405020304" pitchFamily="18" charset="0"/>
                <a:cs typeface="Times New Roman" panose="02020603050405020304" pitchFamily="18" charset="0"/>
              </a:rPr>
              <a:t>Celsus</a:t>
            </a:r>
            <a:r>
              <a:rPr lang="tr-TR" dirty="0" smtClean="0">
                <a:latin typeface="Times New Roman" panose="02020603050405020304" pitchFamily="18" charset="0"/>
                <a:cs typeface="Times New Roman" panose="02020603050405020304" pitchFamily="18" charset="0"/>
              </a:rPr>
              <a:t> (yk.2.yy) eserlerinde </a:t>
            </a:r>
            <a:r>
              <a:rPr lang="tr-TR" dirty="0" err="1" smtClean="0">
                <a:latin typeface="Times New Roman" panose="02020603050405020304" pitchFamily="18" charset="0"/>
                <a:cs typeface="Times New Roman" panose="02020603050405020304" pitchFamily="18" charset="0"/>
              </a:rPr>
              <a:t>Hz.İsa’dan</a:t>
            </a:r>
            <a:r>
              <a:rPr lang="tr-TR" dirty="0" smtClean="0">
                <a:latin typeface="Times New Roman" panose="02020603050405020304" pitchFamily="18" charset="0"/>
                <a:cs typeface="Times New Roman" panose="02020603050405020304" pitchFamily="18" charset="0"/>
              </a:rPr>
              <a:t> bahsetmektedirler. </a:t>
            </a:r>
            <a:endParaRPr lang="tr-TR"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0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90501"/>
            <a:ext cx="9144000" cy="1117600"/>
          </a:xfrm>
        </p:spPr>
        <p:txBody>
          <a:bodyPr>
            <a:normAutofit/>
          </a:bodyPr>
          <a:lstStyle/>
          <a:p>
            <a:r>
              <a:rPr lang="tr-TR" sz="3600" b="1" dirty="0" err="1" smtClean="0">
                <a:latin typeface="Times New Roman" panose="02020603050405020304" pitchFamily="18" charset="0"/>
                <a:cs typeface="Times New Roman" panose="02020603050405020304" pitchFamily="18" charset="0"/>
              </a:rPr>
              <a:t>Josephus’un</a:t>
            </a:r>
            <a:r>
              <a:rPr lang="tr-TR" sz="3600" b="1" dirty="0" smtClean="0">
                <a:latin typeface="Times New Roman" panose="02020603050405020304" pitchFamily="18" charset="0"/>
                <a:cs typeface="Times New Roman" panose="02020603050405020304" pitchFamily="18" charset="0"/>
              </a:rPr>
              <a:t> eserinde </a:t>
            </a:r>
            <a:r>
              <a:rPr lang="tr-TR" sz="3600" b="1" dirty="0" err="1" smtClean="0">
                <a:latin typeface="Times New Roman" panose="02020603050405020304" pitchFamily="18" charset="0"/>
                <a:cs typeface="Times New Roman" panose="02020603050405020304" pitchFamily="18" charset="0"/>
              </a:rPr>
              <a:t>Hz.İsa’nın</a:t>
            </a:r>
            <a:r>
              <a:rPr lang="tr-TR" sz="3600" b="1" dirty="0" smtClean="0">
                <a:latin typeface="Times New Roman" panose="02020603050405020304" pitchFamily="18" charset="0"/>
                <a:cs typeface="Times New Roman" panose="02020603050405020304" pitchFamily="18" charset="0"/>
              </a:rPr>
              <a:t> varlığını kanıtladığı düşünülen kısım</a:t>
            </a:r>
            <a:endParaRPr lang="en-US"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1308101"/>
            <a:ext cx="9144000" cy="5270500"/>
          </a:xfrm>
        </p:spPr>
        <p:txBody>
          <a:bodyPr>
            <a:normAutofit fontScale="77500" lnSpcReduction="20000"/>
          </a:bodyPr>
          <a:lstStyle/>
          <a:p>
            <a:pPr algn="just"/>
            <a:r>
              <a:rPr lang="tr-TR" dirty="0" smtClean="0">
                <a:latin typeface="Times New Roman" panose="02020603050405020304" pitchFamily="18" charset="0"/>
                <a:cs typeface="Times New Roman" panose="02020603050405020304" pitchFamily="18" charset="0"/>
              </a:rPr>
              <a:t>«</a:t>
            </a:r>
            <a:r>
              <a:rPr lang="tr-TR" i="1" dirty="0" smtClean="0">
                <a:latin typeface="Times New Roman" panose="02020603050405020304" pitchFamily="18" charset="0"/>
                <a:cs typeface="Times New Roman" panose="02020603050405020304" pitchFamily="18" charset="0"/>
              </a:rPr>
              <a:t>Ve </a:t>
            </a:r>
            <a:r>
              <a:rPr lang="tr-TR" i="1" dirty="0" err="1" smtClean="0">
                <a:latin typeface="Times New Roman" panose="02020603050405020304" pitchFamily="18" charset="0"/>
                <a:cs typeface="Times New Roman" panose="02020603050405020304" pitchFamily="18" charset="0"/>
              </a:rPr>
              <a:t>Caesar</a:t>
            </a: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Festus’un</a:t>
            </a:r>
            <a:r>
              <a:rPr lang="tr-TR" i="1" dirty="0" smtClean="0">
                <a:latin typeface="Times New Roman" panose="02020603050405020304" pitchFamily="18" charset="0"/>
                <a:cs typeface="Times New Roman" panose="02020603050405020304" pitchFamily="18" charset="0"/>
              </a:rPr>
              <a:t> ölüm haberini duyması üzerine </a:t>
            </a:r>
            <a:r>
              <a:rPr lang="tr-TR" i="1" dirty="0" err="1" smtClean="0">
                <a:latin typeface="Times New Roman" panose="02020603050405020304" pitchFamily="18" charset="0"/>
                <a:cs typeface="Times New Roman" panose="02020603050405020304" pitchFamily="18" charset="0"/>
              </a:rPr>
              <a:t>Albinus’u</a:t>
            </a: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procurator</a:t>
            </a:r>
            <a:r>
              <a:rPr lang="tr-TR" i="1" dirty="0" smtClean="0">
                <a:latin typeface="Times New Roman" panose="02020603050405020304" pitchFamily="18" charset="0"/>
                <a:cs typeface="Times New Roman" panose="02020603050405020304" pitchFamily="18" charset="0"/>
              </a:rPr>
              <a:t> olarak </a:t>
            </a:r>
            <a:r>
              <a:rPr lang="tr-TR" i="1" dirty="0" err="1" smtClean="0">
                <a:latin typeface="Times New Roman" panose="02020603050405020304" pitchFamily="18" charset="0"/>
                <a:cs typeface="Times New Roman" panose="02020603050405020304" pitchFamily="18" charset="0"/>
              </a:rPr>
              <a:t>Judea’ya</a:t>
            </a:r>
            <a:r>
              <a:rPr lang="tr-TR" i="1" dirty="0" smtClean="0">
                <a:latin typeface="Times New Roman" panose="02020603050405020304" pitchFamily="18" charset="0"/>
                <a:cs typeface="Times New Roman" panose="02020603050405020304" pitchFamily="18" charset="0"/>
              </a:rPr>
              <a:t> gönderdi. Lakin Kral, Joseph’i başrahiplikten azat etti ve bu makama halef olmayı kendisine de </a:t>
            </a:r>
            <a:r>
              <a:rPr lang="tr-TR" i="1" dirty="0" err="1" smtClean="0">
                <a:latin typeface="Times New Roman" panose="02020603050405020304" pitchFamily="18" charset="0"/>
                <a:cs typeface="Times New Roman" panose="02020603050405020304" pitchFamily="18" charset="0"/>
              </a:rPr>
              <a:t>Ananus</a:t>
            </a:r>
            <a:r>
              <a:rPr lang="tr-TR" i="1" dirty="0" smtClean="0">
                <a:latin typeface="Times New Roman" panose="02020603050405020304" pitchFamily="18" charset="0"/>
                <a:cs typeface="Times New Roman" panose="02020603050405020304" pitchFamily="18" charset="0"/>
              </a:rPr>
              <a:t> şeklinde hitap edilen </a:t>
            </a:r>
            <a:r>
              <a:rPr lang="tr-TR" i="1" dirty="0" err="1" smtClean="0">
                <a:latin typeface="Times New Roman" panose="02020603050405020304" pitchFamily="18" charset="0"/>
                <a:cs typeface="Times New Roman" panose="02020603050405020304" pitchFamily="18" charset="0"/>
              </a:rPr>
              <a:t>Ananus’un</a:t>
            </a:r>
            <a:r>
              <a:rPr lang="tr-TR" i="1" dirty="0" smtClean="0">
                <a:latin typeface="Times New Roman" panose="02020603050405020304" pitchFamily="18" charset="0"/>
                <a:cs typeface="Times New Roman" panose="02020603050405020304" pitchFamily="18" charset="0"/>
              </a:rPr>
              <a:t> oğluna bahşetti. Şimdilerde tutanak, adı geçen büyük </a:t>
            </a:r>
            <a:r>
              <a:rPr lang="tr-TR" i="1" dirty="0" err="1" smtClean="0">
                <a:latin typeface="Times New Roman" panose="02020603050405020304" pitchFamily="18" charset="0"/>
                <a:cs typeface="Times New Roman" panose="02020603050405020304" pitchFamily="18" charset="0"/>
              </a:rPr>
              <a:t>Ananus’un</a:t>
            </a:r>
            <a:r>
              <a:rPr lang="tr-TR" i="1" dirty="0" smtClean="0">
                <a:latin typeface="Times New Roman" panose="02020603050405020304" pitchFamily="18" charset="0"/>
                <a:cs typeface="Times New Roman" panose="02020603050405020304" pitchFamily="18" charset="0"/>
              </a:rPr>
              <a:t> talihli olduğunu göstermektedir; zira başrahiplik makamında Tanrı’ya hizmette bulunmuş beş evlada sahipti ve bizim başrahiplerin hiçbirisinin haiz olamadığı kadar uzun süre söz konusu makamda kalmıştı. Ancak daha önce değinildiği üzere başrahiplik </a:t>
            </a:r>
            <a:r>
              <a:rPr lang="tr-TR" i="1" dirty="0" err="1" smtClean="0">
                <a:latin typeface="Times New Roman" panose="02020603050405020304" pitchFamily="18" charset="0"/>
                <a:cs typeface="Times New Roman" panose="02020603050405020304" pitchFamily="18" charset="0"/>
              </a:rPr>
              <a:t>mevkisine</a:t>
            </a:r>
            <a:r>
              <a:rPr lang="tr-TR" i="1" dirty="0" smtClean="0">
                <a:latin typeface="Times New Roman" panose="02020603050405020304" pitchFamily="18" charset="0"/>
                <a:cs typeface="Times New Roman" panose="02020603050405020304" pitchFamily="18" charset="0"/>
              </a:rPr>
              <a:t> yükselen genç </a:t>
            </a:r>
            <a:r>
              <a:rPr lang="tr-TR" i="1" dirty="0" err="1" smtClean="0">
                <a:latin typeface="Times New Roman" panose="02020603050405020304" pitchFamily="18" charset="0"/>
                <a:cs typeface="Times New Roman" panose="02020603050405020304" pitchFamily="18" charset="0"/>
              </a:rPr>
              <a:t>Ananus</a:t>
            </a:r>
            <a:r>
              <a:rPr lang="tr-TR" i="1" dirty="0" smtClean="0">
                <a:latin typeface="Times New Roman" panose="02020603050405020304" pitchFamily="18" charset="0"/>
                <a:cs typeface="Times New Roman" panose="02020603050405020304" pitchFamily="18" charset="0"/>
              </a:rPr>
              <a:t>, arsız yaradılışlıydı ve </a:t>
            </a:r>
            <a:r>
              <a:rPr lang="tr-TR" i="1" dirty="0" err="1" smtClean="0">
                <a:latin typeface="Times New Roman" panose="02020603050405020304" pitchFamily="18" charset="0"/>
                <a:cs typeface="Times New Roman" panose="02020603050405020304" pitchFamily="18" charset="0"/>
              </a:rPr>
              <a:t>küstahdı</a:t>
            </a:r>
            <a:r>
              <a:rPr lang="tr-TR" i="1" dirty="0" smtClean="0">
                <a:latin typeface="Times New Roman" panose="02020603050405020304" pitchFamily="18" charset="0"/>
                <a:cs typeface="Times New Roman" panose="02020603050405020304" pitchFamily="18" charset="0"/>
              </a:rPr>
              <a:t>. Ayrıca daha önce gözlemlediğimiz gibi kabahatli Yahudi bakiyelerini enikonu katı şekilde yargılayan birisiydi. Bu nedenle tasarruf sahibi olduğunu fark ettiği o anda makul bir fırsat yakaladığını düşündü. An itibarıyla </a:t>
            </a:r>
            <a:r>
              <a:rPr lang="tr-TR" i="1" dirty="0" err="1" smtClean="0">
                <a:latin typeface="Times New Roman" panose="02020603050405020304" pitchFamily="18" charset="0"/>
                <a:cs typeface="Times New Roman" panose="02020603050405020304" pitchFamily="18" charset="0"/>
              </a:rPr>
              <a:t>Festus</a:t>
            </a:r>
            <a:r>
              <a:rPr lang="tr-TR" i="1" dirty="0" smtClean="0">
                <a:latin typeface="Times New Roman" panose="02020603050405020304" pitchFamily="18" charset="0"/>
                <a:cs typeface="Times New Roman" panose="02020603050405020304" pitchFamily="18" charset="0"/>
              </a:rPr>
              <a:t> vefat etti ve </a:t>
            </a:r>
            <a:r>
              <a:rPr lang="tr-TR" i="1" dirty="0" err="1" smtClean="0">
                <a:latin typeface="Times New Roman" panose="02020603050405020304" pitchFamily="18" charset="0"/>
                <a:cs typeface="Times New Roman" panose="02020603050405020304" pitchFamily="18" charset="0"/>
              </a:rPr>
              <a:t>Albinus</a:t>
            </a:r>
            <a:r>
              <a:rPr lang="tr-TR" i="1" dirty="0" smtClean="0">
                <a:latin typeface="Times New Roman" panose="02020603050405020304" pitchFamily="18" charset="0"/>
                <a:cs typeface="Times New Roman" panose="02020603050405020304" pitchFamily="18" charset="0"/>
              </a:rPr>
              <a:t> yola koyuldu; yargıçlar ile </a:t>
            </a:r>
            <a:r>
              <a:rPr lang="tr-TR" i="1" dirty="0" err="1" smtClean="0">
                <a:latin typeface="Times New Roman" panose="02020603050405020304" pitchFamily="18" charset="0"/>
                <a:cs typeface="Times New Roman" panose="02020603050405020304" pitchFamily="18" charset="0"/>
              </a:rPr>
              <a:t>konsili</a:t>
            </a: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sanhedrin</a:t>
            </a:r>
            <a:r>
              <a:rPr lang="tr-TR" i="1" dirty="0" smtClean="0">
                <a:latin typeface="Times New Roman" panose="02020603050405020304" pitchFamily="18" charset="0"/>
                <a:cs typeface="Times New Roman" panose="02020603050405020304" pitchFamily="18" charset="0"/>
              </a:rPr>
              <a:t>) topladı ve önlerine </a:t>
            </a:r>
            <a:r>
              <a:rPr lang="tr-TR" b="1" i="1" dirty="0" err="1" smtClean="0">
                <a:latin typeface="Times New Roman" panose="02020603050405020304" pitchFamily="18" charset="0"/>
                <a:cs typeface="Times New Roman" panose="02020603050405020304" pitchFamily="18" charset="0"/>
              </a:rPr>
              <a:t>Christ</a:t>
            </a:r>
            <a:r>
              <a:rPr lang="tr-TR" b="1" i="1" dirty="0" smtClean="0">
                <a:latin typeface="Times New Roman" panose="02020603050405020304" pitchFamily="18" charset="0"/>
                <a:cs typeface="Times New Roman" panose="02020603050405020304" pitchFamily="18" charset="0"/>
              </a:rPr>
              <a:t> olarak seslenilen </a:t>
            </a:r>
            <a:r>
              <a:rPr lang="tr-TR" b="1" i="1" dirty="0" err="1" smtClean="0">
                <a:latin typeface="Times New Roman" panose="02020603050405020304" pitchFamily="18" charset="0"/>
                <a:cs typeface="Times New Roman" panose="02020603050405020304" pitchFamily="18" charset="0"/>
              </a:rPr>
              <a:t>Jesus’un</a:t>
            </a:r>
            <a:r>
              <a:rPr lang="tr-TR" b="1"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James adlı kardeşi ile diğerlerini getirdi. Onlara yöneltilen kanunlara itaatsizlik suçlamalarını öğrendiğinde taşlanmalarına hükmetti. Fakat en adil yurttaşlar ve bunun gibi kanunlara itaatsizlikten en çok rahatsızlık duyanlar yapılandan hoşlanmadılar. Ayrıca krala </a:t>
            </a:r>
            <a:r>
              <a:rPr lang="tr-TR" i="1" dirty="0" err="1" smtClean="0">
                <a:latin typeface="Times New Roman" panose="02020603050405020304" pitchFamily="18" charset="0"/>
                <a:cs typeface="Times New Roman" panose="02020603050405020304" pitchFamily="18" charset="0"/>
              </a:rPr>
              <a:t>Ananus’un</a:t>
            </a:r>
            <a:r>
              <a:rPr lang="tr-TR" i="1" dirty="0" smtClean="0">
                <a:latin typeface="Times New Roman" panose="02020603050405020304" pitchFamily="18" charset="0"/>
                <a:cs typeface="Times New Roman" panose="02020603050405020304" pitchFamily="18" charset="0"/>
              </a:rPr>
              <a:t> daha fazla bu şekilde eylemde bulunmamasını söylemeye teşvik etmek için çağrıda bulundular, zira yaptığı şey, onaylanabilir değildi. Yalnız bu değil, </a:t>
            </a:r>
            <a:r>
              <a:rPr lang="tr-TR" i="1" dirty="0" err="1" smtClean="0">
                <a:latin typeface="Times New Roman" panose="02020603050405020304" pitchFamily="18" charset="0"/>
                <a:cs typeface="Times New Roman" panose="02020603050405020304" pitchFamily="18" charset="0"/>
              </a:rPr>
              <a:t>Aleksandria</a:t>
            </a:r>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gezisinden dönmekte olan </a:t>
            </a:r>
            <a:r>
              <a:rPr lang="tr-TR" i="1" dirty="0" err="1" smtClean="0">
                <a:latin typeface="Times New Roman" panose="02020603050405020304" pitchFamily="18" charset="0"/>
                <a:cs typeface="Times New Roman" panose="02020603050405020304" pitchFamily="18" charset="0"/>
              </a:rPr>
              <a:t>Albinus</a:t>
            </a:r>
            <a:r>
              <a:rPr lang="tr-TR" i="1" dirty="0" smtClean="0">
                <a:latin typeface="Times New Roman" panose="02020603050405020304" pitchFamily="18" charset="0"/>
                <a:cs typeface="Times New Roman" panose="02020603050405020304" pitchFamily="18" charset="0"/>
              </a:rPr>
              <a:t> ile görüşmek için bazıları yola koyuldu ve </a:t>
            </a:r>
            <a:r>
              <a:rPr lang="tr-TR" i="1" dirty="0" err="1" smtClean="0">
                <a:latin typeface="Times New Roman" panose="02020603050405020304" pitchFamily="18" charset="0"/>
                <a:cs typeface="Times New Roman" panose="02020603050405020304" pitchFamily="18" charset="0"/>
              </a:rPr>
              <a:t>Ananus’un</a:t>
            </a:r>
            <a:r>
              <a:rPr lang="tr-TR" i="1" dirty="0" smtClean="0">
                <a:latin typeface="Times New Roman" panose="02020603050405020304" pitchFamily="18" charset="0"/>
                <a:cs typeface="Times New Roman" panose="02020603050405020304" pitchFamily="18" charset="0"/>
              </a:rPr>
              <a:t> onun rızası olmadan bir </a:t>
            </a:r>
            <a:r>
              <a:rPr lang="tr-TR" i="1" dirty="0" err="1" smtClean="0">
                <a:latin typeface="Times New Roman" panose="02020603050405020304" pitchFamily="18" charset="0"/>
                <a:cs typeface="Times New Roman" panose="02020603050405020304" pitchFamily="18" charset="0"/>
              </a:rPr>
              <a:t>konsil</a:t>
            </a:r>
            <a:r>
              <a:rPr lang="tr-TR" i="1" dirty="0" smtClean="0">
                <a:latin typeface="Times New Roman" panose="02020603050405020304" pitchFamily="18" charset="0"/>
                <a:cs typeface="Times New Roman" panose="02020603050405020304" pitchFamily="18" charset="0"/>
              </a:rPr>
              <a:t> toplamasının kanunsuz olduğu hakkında bilgilendirmede bulundular. Bunun üzerine söylediklerini telakki etti ve öfkeyle </a:t>
            </a:r>
            <a:r>
              <a:rPr lang="tr-TR" i="1" dirty="0" err="1" smtClean="0">
                <a:latin typeface="Times New Roman" panose="02020603050405020304" pitchFamily="18" charset="0"/>
                <a:cs typeface="Times New Roman" panose="02020603050405020304" pitchFamily="18" charset="0"/>
              </a:rPr>
              <a:t>Ananus’a</a:t>
            </a:r>
            <a:r>
              <a:rPr lang="tr-TR" i="1" dirty="0" smtClean="0">
                <a:latin typeface="Times New Roman" panose="02020603050405020304" pitchFamily="18" charset="0"/>
                <a:cs typeface="Times New Roman" panose="02020603050405020304" pitchFamily="18" charset="0"/>
              </a:rPr>
              <a:t> yazı kaleme aldı ve yapmış olduğu şeyden ötürü onu cezalandıracağı yönünde tehditte bulundu. </a:t>
            </a:r>
            <a:r>
              <a:rPr lang="tr-TR" i="1" dirty="0">
                <a:latin typeface="Times New Roman" panose="02020603050405020304" pitchFamily="18" charset="0"/>
                <a:cs typeface="Times New Roman" panose="02020603050405020304" pitchFamily="18" charset="0"/>
              </a:rPr>
              <a:t>Kral </a:t>
            </a:r>
            <a:r>
              <a:rPr lang="tr-TR" i="1" dirty="0" err="1" smtClean="0">
                <a:latin typeface="Times New Roman" panose="02020603050405020304" pitchFamily="18" charset="0"/>
                <a:cs typeface="Times New Roman" panose="02020603050405020304" pitchFamily="18" charset="0"/>
              </a:rPr>
              <a:t>Agrippa</a:t>
            </a:r>
            <a:r>
              <a:rPr lang="tr-TR" i="1" dirty="0" smtClean="0">
                <a:latin typeface="Times New Roman" panose="02020603050405020304" pitchFamily="18" charset="0"/>
                <a:cs typeface="Times New Roman" panose="02020603050405020304" pitchFamily="18" charset="0"/>
              </a:rPr>
              <a:t>, yalnızca üç ay idarede kaldıktan sonra, onu başrahiplikten aldı ve </a:t>
            </a:r>
            <a:r>
              <a:rPr lang="tr-TR" i="1" dirty="0" err="1" smtClean="0">
                <a:latin typeface="Times New Roman" panose="02020603050405020304" pitchFamily="18" charset="0"/>
                <a:cs typeface="Times New Roman" panose="02020603050405020304" pitchFamily="18" charset="0"/>
              </a:rPr>
              <a:t>Damneus’un</a:t>
            </a:r>
            <a:r>
              <a:rPr lang="tr-TR" i="1" dirty="0" smtClean="0">
                <a:latin typeface="Times New Roman" panose="02020603050405020304" pitchFamily="18" charset="0"/>
                <a:cs typeface="Times New Roman" panose="02020603050405020304" pitchFamily="18" charset="0"/>
              </a:rPr>
              <a:t> oğlu </a:t>
            </a:r>
            <a:r>
              <a:rPr lang="tr-TR" i="1" dirty="0" err="1" smtClean="0">
                <a:latin typeface="Times New Roman" panose="02020603050405020304" pitchFamily="18" charset="0"/>
                <a:cs typeface="Times New Roman" panose="02020603050405020304" pitchFamily="18" charset="0"/>
              </a:rPr>
              <a:t>Jesus’u</a:t>
            </a:r>
            <a:r>
              <a:rPr lang="tr-TR" i="1" dirty="0" smtClean="0">
                <a:latin typeface="Times New Roman" panose="02020603050405020304" pitchFamily="18" charset="0"/>
                <a:cs typeface="Times New Roman" panose="02020603050405020304" pitchFamily="18" charset="0"/>
              </a:rPr>
              <a:t> başrahip yaptı</a:t>
            </a:r>
            <a:r>
              <a:rPr lang="tr-TR"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Flavius</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Josephus</a:t>
            </a:r>
            <a:r>
              <a:rPr lang="tr-TR" dirty="0" smtClean="0">
                <a:latin typeface="Times New Roman" panose="02020603050405020304" pitchFamily="18" charset="0"/>
                <a:cs typeface="Times New Roman" panose="02020603050405020304" pitchFamily="18" charset="0"/>
              </a:rPr>
              <a:t>, </a:t>
            </a:r>
            <a:r>
              <a:rPr lang="tr-TR" b="1" i="1" dirty="0" err="1" smtClean="0">
                <a:latin typeface="Times New Roman" panose="02020603050405020304" pitchFamily="18" charset="0"/>
                <a:cs typeface="Times New Roman" panose="02020603050405020304" pitchFamily="18" charset="0"/>
              </a:rPr>
              <a:t>Antiquities</a:t>
            </a:r>
            <a:r>
              <a:rPr lang="tr-TR" b="1" i="1" dirty="0" smtClean="0">
                <a:latin typeface="Times New Roman" panose="02020603050405020304" pitchFamily="18" charset="0"/>
                <a:cs typeface="Times New Roman" panose="02020603050405020304" pitchFamily="18" charset="0"/>
              </a:rPr>
              <a:t> of </a:t>
            </a:r>
            <a:r>
              <a:rPr lang="tr-TR" b="1" i="1" dirty="0" err="1" smtClean="0">
                <a:latin typeface="Times New Roman" panose="02020603050405020304" pitchFamily="18" charset="0"/>
                <a:cs typeface="Times New Roman" panose="02020603050405020304" pitchFamily="18" charset="0"/>
              </a:rPr>
              <a:t>Jews</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Book</a:t>
            </a:r>
            <a:r>
              <a:rPr lang="tr-TR" dirty="0" smtClean="0">
                <a:latin typeface="Times New Roman" panose="02020603050405020304" pitchFamily="18" charset="0"/>
                <a:cs typeface="Times New Roman" panose="02020603050405020304" pitchFamily="18" charset="0"/>
              </a:rPr>
              <a:t> 20, </a:t>
            </a:r>
            <a:r>
              <a:rPr lang="tr-TR" dirty="0" err="1" smtClean="0">
                <a:latin typeface="Times New Roman" panose="02020603050405020304" pitchFamily="18" charset="0"/>
                <a:cs typeface="Times New Roman" panose="02020603050405020304" pitchFamily="18" charset="0"/>
              </a:rPr>
              <a:t>Chapter</a:t>
            </a:r>
            <a:r>
              <a:rPr lang="tr-TR" dirty="0" smtClean="0">
                <a:latin typeface="Times New Roman" panose="02020603050405020304" pitchFamily="18" charset="0"/>
                <a:cs typeface="Times New Roman" panose="02020603050405020304" pitchFamily="18" charset="0"/>
              </a:rPr>
              <a:t> 9, Trans. Louis H. </a:t>
            </a:r>
            <a:r>
              <a:rPr lang="tr-TR" dirty="0" err="1" smtClean="0">
                <a:latin typeface="Times New Roman" panose="02020603050405020304" pitchFamily="18" charset="0"/>
                <a:cs typeface="Times New Roman" panose="02020603050405020304" pitchFamily="18" charset="0"/>
              </a:rPr>
              <a:t>Feldman</a:t>
            </a:r>
            <a:r>
              <a:rPr lang="tr-TR" dirty="0" smtClean="0">
                <a:latin typeface="Times New Roman" panose="02020603050405020304" pitchFamily="18" charset="0"/>
                <a:cs typeface="Times New Roman" panose="02020603050405020304" pitchFamily="18" charset="0"/>
              </a:rPr>
              <a:t>, 1965.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2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77801"/>
            <a:ext cx="9144000" cy="1574800"/>
          </a:xfrm>
        </p:spPr>
        <p:txBody>
          <a:bodyPr>
            <a:normAutofit/>
          </a:bodyPr>
          <a:lstStyle/>
          <a:p>
            <a:r>
              <a:rPr lang="tr-TR" sz="3600" b="1" dirty="0">
                <a:latin typeface="Times New Roman" panose="02020603050405020304" pitchFamily="18" charset="0"/>
                <a:cs typeface="Times New Roman" panose="02020603050405020304" pitchFamily="18" charset="0"/>
              </a:rPr>
              <a:t>Yirmi Maddeden Müteşekkil İznik </a:t>
            </a:r>
            <a:r>
              <a:rPr lang="tr-TR" sz="3600" b="1" dirty="0" err="1">
                <a:latin typeface="Times New Roman" panose="02020603050405020304" pitchFamily="18" charset="0"/>
                <a:cs typeface="Times New Roman" panose="02020603050405020304" pitchFamily="18" charset="0"/>
              </a:rPr>
              <a:t>Konsili</a:t>
            </a:r>
            <a:r>
              <a:rPr lang="tr-TR" sz="3600" b="1" dirty="0">
                <a:latin typeface="Times New Roman" panose="02020603050405020304" pitchFamily="18" charset="0"/>
                <a:cs typeface="Times New Roman" panose="02020603050405020304" pitchFamily="18" charset="0"/>
              </a:rPr>
              <a:t> </a:t>
            </a:r>
            <a:r>
              <a:rPr lang="tr-TR" sz="3600" b="1" dirty="0" err="1">
                <a:latin typeface="Times New Roman" panose="02020603050405020304" pitchFamily="18" charset="0"/>
                <a:cs typeface="Times New Roman" panose="02020603050405020304" pitchFamily="18" charset="0"/>
              </a:rPr>
              <a:t>Kararları’ndan</a:t>
            </a:r>
            <a:r>
              <a:rPr lang="tr-TR" sz="3600" b="1" dirty="0">
                <a:latin typeface="Times New Roman" panose="02020603050405020304" pitchFamily="18" charset="0"/>
                <a:cs typeface="Times New Roman" panose="02020603050405020304" pitchFamily="18" charset="0"/>
              </a:rPr>
              <a:t> Seçmeler:</a:t>
            </a:r>
            <a:br>
              <a:rPr lang="tr-TR" sz="3600" b="1" dirty="0">
                <a:latin typeface="Times New Roman" panose="02020603050405020304" pitchFamily="18" charset="0"/>
                <a:cs typeface="Times New Roman" panose="02020603050405020304" pitchFamily="18" charset="0"/>
              </a:rPr>
            </a:br>
            <a:endParaRPr lang="en-US" sz="3600" dirty="0"/>
          </a:p>
        </p:txBody>
      </p:sp>
      <p:sp>
        <p:nvSpPr>
          <p:cNvPr id="3" name="Alt Başlık 2"/>
          <p:cNvSpPr>
            <a:spLocks noGrp="1"/>
          </p:cNvSpPr>
          <p:nvPr>
            <p:ph type="subTitle" idx="1"/>
          </p:nvPr>
        </p:nvSpPr>
        <p:spPr>
          <a:xfrm>
            <a:off x="1524000" y="2006600"/>
            <a:ext cx="9144000" cy="4267200"/>
          </a:xfrm>
        </p:spPr>
        <p:txBody>
          <a:bodyPr>
            <a:normAutofit fontScale="92500" lnSpcReduction="20000"/>
          </a:bodyPr>
          <a:lstStyle/>
          <a:p>
            <a:r>
              <a:rPr lang="tr-TR" sz="2800" b="1" dirty="0">
                <a:latin typeface="Times New Roman" panose="02020603050405020304" pitchFamily="18" charset="0"/>
                <a:cs typeface="Times New Roman" panose="02020603050405020304" pitchFamily="18" charset="0"/>
              </a:rPr>
              <a:t>(20 Mayıs-19 Haziran 325 / İmparator I. </a:t>
            </a:r>
            <a:r>
              <a:rPr lang="tr-TR" sz="2800" b="1" dirty="0" err="1">
                <a:latin typeface="Times New Roman" panose="02020603050405020304" pitchFamily="18" charset="0"/>
                <a:cs typeface="Times New Roman" panose="02020603050405020304" pitchFamily="18" charset="0"/>
              </a:rPr>
              <a:t>Konstantinos</a:t>
            </a:r>
            <a:r>
              <a:rPr lang="tr-TR" sz="2800" b="1" dirty="0">
                <a:latin typeface="Times New Roman" panose="02020603050405020304" pitchFamily="18" charset="0"/>
                <a:cs typeface="Times New Roman" panose="02020603050405020304" pitchFamily="18" charset="0"/>
              </a:rPr>
              <a:t> Himayesinde)</a:t>
            </a:r>
          </a:p>
          <a:p>
            <a:pPr algn="just"/>
            <a:r>
              <a:rPr lang="tr-TR" b="1" dirty="0">
                <a:latin typeface="Times New Roman" panose="02020603050405020304" pitchFamily="18" charset="0"/>
                <a:cs typeface="Times New Roman" panose="02020603050405020304" pitchFamily="18" charset="0"/>
              </a:rPr>
              <a:t>6. MADDE: </a:t>
            </a:r>
            <a:r>
              <a:rPr lang="tr-TR" dirty="0">
                <a:latin typeface="Times New Roman" panose="02020603050405020304" pitchFamily="18" charset="0"/>
                <a:cs typeface="Times New Roman" panose="02020603050405020304" pitchFamily="18" charset="0"/>
              </a:rPr>
              <a:t>Mısır, Libya ve </a:t>
            </a:r>
            <a:r>
              <a:rPr lang="tr-TR" dirty="0" err="1">
                <a:latin typeface="Times New Roman" panose="02020603050405020304" pitchFamily="18" charset="0"/>
                <a:cs typeface="Times New Roman" panose="02020603050405020304" pitchFamily="18" charset="0"/>
              </a:rPr>
              <a:t>Pentapolis’teki</a:t>
            </a:r>
            <a:r>
              <a:rPr lang="tr-TR" dirty="0">
                <a:latin typeface="Times New Roman" panose="02020603050405020304" pitchFamily="18" charset="0"/>
                <a:cs typeface="Times New Roman" panose="02020603050405020304" pitchFamily="18" charset="0"/>
              </a:rPr>
              <a:t> hakim geleneklerden olan İskenderiye </a:t>
            </a:r>
            <a:r>
              <a:rPr lang="tr-TR" dirty="0" err="1">
                <a:latin typeface="Times New Roman" panose="02020603050405020304" pitchFamily="18" charset="0"/>
                <a:cs typeface="Times New Roman" panose="02020603050405020304" pitchFamily="18" charset="0"/>
              </a:rPr>
              <a:t>Piskoposu’nun</a:t>
            </a:r>
            <a:r>
              <a:rPr lang="tr-TR" dirty="0">
                <a:latin typeface="Times New Roman" panose="02020603050405020304" pitchFamily="18" charset="0"/>
                <a:cs typeface="Times New Roman" panose="02020603050405020304" pitchFamily="18" charset="0"/>
              </a:rPr>
              <a:t> tüm bu bölgeleri yargılama yetkisine müsaade verilmiştir, ayrıca benzeri gelenek Roma Piskoposluğu için de geçerlidir. Aynı biçimde Antakya ve diğer eyaletlerdeki </a:t>
            </a:r>
            <a:r>
              <a:rPr lang="tr-TR" dirty="0" err="1">
                <a:latin typeface="Times New Roman" panose="02020603050405020304" pitchFamily="18" charset="0"/>
                <a:cs typeface="Times New Roman" panose="02020603050405020304" pitchFamily="18" charset="0"/>
              </a:rPr>
              <a:t>Kiliseler’in</a:t>
            </a:r>
            <a:r>
              <a:rPr lang="tr-TR" dirty="0">
                <a:latin typeface="Times New Roman" panose="02020603050405020304" pitchFamily="18" charset="0"/>
                <a:cs typeface="Times New Roman" panose="02020603050405020304" pitchFamily="18" charset="0"/>
              </a:rPr>
              <a:t> özerkliklerini muhafaza etmesi salık verilmiştir. Bu durum evrensel olarak anlaşılmadır ki </a:t>
            </a:r>
            <a:r>
              <a:rPr lang="tr-TR" dirty="0" err="1">
                <a:latin typeface="Times New Roman" panose="02020603050405020304" pitchFamily="18" charset="0"/>
                <a:cs typeface="Times New Roman" panose="02020603050405020304" pitchFamily="18" charset="0"/>
              </a:rPr>
              <a:t>Metropolit’in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Başpiskopoz</a:t>
            </a:r>
            <a:r>
              <a:rPr lang="tr-TR" dirty="0">
                <a:latin typeface="Times New Roman" panose="02020603050405020304" pitchFamily="18" charset="0"/>
                <a:cs typeface="Times New Roman" panose="02020603050405020304" pitchFamily="18" charset="0"/>
              </a:rPr>
              <a:t>) icazeti olmadan herhangi birisi piskopos tayin edilirse Büyük </a:t>
            </a:r>
            <a:r>
              <a:rPr lang="tr-TR" dirty="0" err="1">
                <a:latin typeface="Times New Roman" panose="02020603050405020304" pitchFamily="18" charset="0"/>
                <a:cs typeface="Times New Roman" panose="02020603050405020304" pitchFamily="18" charset="0"/>
              </a:rPr>
              <a:t>Sinod</a:t>
            </a:r>
            <a:r>
              <a:rPr lang="tr-TR" dirty="0">
                <a:latin typeface="Times New Roman" panose="02020603050405020304" pitchFamily="18" charset="0"/>
                <a:cs typeface="Times New Roman" panose="02020603050405020304" pitchFamily="18" charset="0"/>
              </a:rPr>
              <a:t> bu ve benzeri bir adamın piskopos tayin edilmesini yasakladığını deklare etmiştir. Lakin karşıtın doğal sevgisinden iki veyahut üç piskopos arta kalanların ortak reyine karşı gelirse makul ve Kilise Kanunları ile uygun olan çoğunluğun seçiminin hakim olmasıdır.</a:t>
            </a:r>
          </a:p>
          <a:p>
            <a:pPr algn="just"/>
            <a:r>
              <a:rPr lang="tr-TR" b="1" dirty="0">
                <a:latin typeface="Times New Roman" panose="02020603050405020304" pitchFamily="18" charset="0"/>
                <a:cs typeface="Times New Roman" panose="02020603050405020304" pitchFamily="18" charset="0"/>
              </a:rPr>
              <a:t>7. MADDE: </a:t>
            </a:r>
            <a:r>
              <a:rPr lang="en-US" dirty="0" err="1"/>
              <a:t>Ælia</a:t>
            </a:r>
            <a:r>
              <a:rPr lang="tr-TR" dirty="0"/>
              <a:t>(Kudüs) </a:t>
            </a:r>
            <a:r>
              <a:rPr lang="tr-TR" dirty="0" err="1"/>
              <a:t>Piskoposluğu’na</a:t>
            </a:r>
            <a:r>
              <a:rPr lang="tr-TR" dirty="0"/>
              <a:t> onur nişanı verilme kadim adeti ve geleneği hakim olduğundan layık olduğu Metropolitlik haricinde onur makamının yanında yer alması salık verilmiştir.</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974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645400" y="1066800"/>
            <a:ext cx="4330700" cy="5600700"/>
          </a:xfrm>
        </p:spPr>
        <p:txBody>
          <a:bodyPr>
            <a:normAutofit fontScale="90000"/>
          </a:bodyPr>
          <a:lstStyle/>
          <a:p>
            <a:pPr algn="just"/>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sz="2700" dirty="0" smtClean="0">
                <a:latin typeface="Times New Roman" panose="02020603050405020304" pitchFamily="18" charset="0"/>
                <a:cs typeface="Times New Roman" panose="02020603050405020304" pitchFamily="18" charset="0"/>
              </a:rPr>
              <a:t>İznik </a:t>
            </a:r>
            <a:r>
              <a:rPr lang="tr-TR" sz="2700" dirty="0" err="1" smtClean="0">
                <a:latin typeface="Times New Roman" panose="02020603050405020304" pitchFamily="18" charset="0"/>
                <a:cs typeface="Times New Roman" panose="02020603050405020304" pitchFamily="18" charset="0"/>
              </a:rPr>
              <a:t>Konsili</a:t>
            </a:r>
            <a:r>
              <a:rPr lang="tr-TR" sz="2700" dirty="0" smtClean="0">
                <a:latin typeface="Times New Roman" panose="02020603050405020304" pitchFamily="18" charset="0"/>
                <a:cs typeface="Times New Roman" panose="02020603050405020304" pitchFamily="18" charset="0"/>
              </a:rPr>
              <a:t> neticesinde mahkum edilen </a:t>
            </a:r>
            <a:r>
              <a:rPr lang="tr-TR" sz="2700" dirty="0" err="1" smtClean="0">
                <a:latin typeface="Times New Roman" panose="02020603050405020304" pitchFamily="18" charset="0"/>
                <a:cs typeface="Times New Roman" panose="02020603050405020304" pitchFamily="18" charset="0"/>
              </a:rPr>
              <a:t>Arius’u</a:t>
            </a:r>
            <a:r>
              <a:rPr lang="tr-TR" sz="2700" dirty="0" smtClean="0">
                <a:latin typeface="Times New Roman" panose="02020603050405020304" pitchFamily="18" charset="0"/>
                <a:cs typeface="Times New Roman" panose="02020603050405020304" pitchFamily="18" charset="0"/>
              </a:rPr>
              <a:t> tasvir eden bir ikon.</a:t>
            </a:r>
            <a:r>
              <a:rPr lang="tr-TR" sz="2700" dirty="0">
                <a:latin typeface="Times New Roman" panose="02020603050405020304" pitchFamily="18" charset="0"/>
                <a:cs typeface="Times New Roman" panose="02020603050405020304" pitchFamily="18" charset="0"/>
              </a:rPr>
              <a:t/>
            </a:r>
            <a:br>
              <a:rPr lang="tr-TR" sz="2700" dirty="0">
                <a:latin typeface="Times New Roman" panose="02020603050405020304" pitchFamily="18" charset="0"/>
                <a:cs typeface="Times New Roman" panose="02020603050405020304" pitchFamily="18" charset="0"/>
              </a:rPr>
            </a:br>
            <a:r>
              <a:rPr lang="tr-TR" sz="2700" dirty="0">
                <a:latin typeface="Times New Roman" panose="02020603050405020304" pitchFamily="18" charset="0"/>
                <a:cs typeface="Times New Roman" panose="02020603050405020304" pitchFamily="18" charset="0"/>
              </a:rPr>
              <a:t/>
            </a:r>
            <a:br>
              <a:rPr lang="tr-TR" sz="27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a:t>
            </a:r>
            <a:r>
              <a:rPr lang="tr-TR" sz="2000" dirty="0" err="1" smtClean="0">
                <a:latin typeface="Times New Roman" panose="02020603050405020304" pitchFamily="18" charset="0"/>
                <a:cs typeface="Times New Roman" panose="02020603050405020304" pitchFamily="18" charset="0"/>
              </a:rPr>
              <a:t>Megalo</a:t>
            </a:r>
            <a:r>
              <a:rPr lang="tr-TR" sz="2000" dirty="0" smtClean="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Meteoron</a:t>
            </a:r>
            <a:r>
              <a:rPr lang="tr-TR" sz="2000" dirty="0">
                <a:latin typeface="Times New Roman" panose="02020603050405020304" pitchFamily="18" charset="0"/>
                <a:cs typeface="Times New Roman" panose="02020603050405020304" pitchFamily="18" charset="0"/>
              </a:rPr>
              <a:t> Manastırı, </a:t>
            </a:r>
            <a:r>
              <a:rPr lang="tr-TR" sz="2000" dirty="0" err="1">
                <a:latin typeface="Times New Roman" panose="02020603050405020304" pitchFamily="18" charset="0"/>
                <a:cs typeface="Times New Roman" panose="02020603050405020304" pitchFamily="18" charset="0"/>
              </a:rPr>
              <a:t>Kalabaka</a:t>
            </a:r>
            <a:r>
              <a:rPr lang="tr-TR" sz="2000" dirty="0">
                <a:latin typeface="Times New Roman" panose="02020603050405020304" pitchFamily="18" charset="0"/>
                <a:cs typeface="Times New Roman" panose="02020603050405020304" pitchFamily="18" charset="0"/>
              </a:rPr>
              <a:t>, Yunanistan)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Alt Başlık 2"/>
          <p:cNvSpPr>
            <a:spLocks noGrp="1"/>
          </p:cNvSpPr>
          <p:nvPr>
            <p:ph type="subTitle" idx="1"/>
          </p:nvPr>
        </p:nvSpPr>
        <p:spPr>
          <a:xfrm>
            <a:off x="1524000" y="3602038"/>
            <a:ext cx="3822700" cy="1655762"/>
          </a:xfrm>
        </p:spPr>
        <p:txBody>
          <a:bodyPr/>
          <a:lstStyle/>
          <a:p>
            <a:endParaRPr lang="en-US" dirty="0"/>
          </a:p>
        </p:txBody>
      </p:sp>
      <p:pic>
        <p:nvPicPr>
          <p:cNvPr id="4" name="Resim 3"/>
          <p:cNvPicPr>
            <a:picLocks noChangeAspect="1"/>
          </p:cNvPicPr>
          <p:nvPr/>
        </p:nvPicPr>
        <p:blipFill>
          <a:blip r:embed="rId2"/>
          <a:stretch>
            <a:fillRect/>
          </a:stretch>
        </p:blipFill>
        <p:spPr>
          <a:xfrm>
            <a:off x="0" y="0"/>
            <a:ext cx="6769100" cy="6850547"/>
          </a:xfrm>
          <a:prstGeom prst="rect">
            <a:avLst/>
          </a:prstGeom>
        </p:spPr>
      </p:pic>
    </p:spTree>
    <p:extLst>
      <p:ext uri="{BB962C8B-B14F-4D97-AF65-F5344CB8AC3E}">
        <p14:creationId xmlns:p14="http://schemas.microsoft.com/office/powerpoint/2010/main" val="18510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27001"/>
            <a:ext cx="9144000" cy="1955799"/>
          </a:xfrm>
        </p:spPr>
        <p:txBody>
          <a:bodyPr>
            <a:normAutofit/>
          </a:bodyPr>
          <a:lstStyle/>
          <a:p>
            <a:r>
              <a:rPr lang="tr-TR" sz="3600" b="1" dirty="0">
                <a:latin typeface="Times New Roman" panose="02020603050405020304" pitchFamily="18" charset="0"/>
                <a:cs typeface="Times New Roman" panose="02020603050405020304" pitchFamily="18" charset="0"/>
              </a:rPr>
              <a:t>Yedi Maddeden Müteşekkil İstanbul </a:t>
            </a:r>
            <a:r>
              <a:rPr lang="tr-TR" sz="3600" b="1" dirty="0" err="1">
                <a:latin typeface="Times New Roman" panose="02020603050405020304" pitchFamily="18" charset="0"/>
                <a:cs typeface="Times New Roman" panose="02020603050405020304" pitchFamily="18" charset="0"/>
              </a:rPr>
              <a:t>Konsili</a:t>
            </a:r>
            <a:r>
              <a:rPr lang="tr-TR" sz="3600" b="1" dirty="0">
                <a:latin typeface="Times New Roman" panose="02020603050405020304" pitchFamily="18" charset="0"/>
                <a:cs typeface="Times New Roman" panose="02020603050405020304" pitchFamily="18" charset="0"/>
              </a:rPr>
              <a:t> Kararlarından Seçmeler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en-US" dirty="0"/>
          </a:p>
        </p:txBody>
      </p:sp>
      <p:sp>
        <p:nvSpPr>
          <p:cNvPr id="3" name="Alt Başlık 2"/>
          <p:cNvSpPr>
            <a:spLocks noGrp="1"/>
          </p:cNvSpPr>
          <p:nvPr>
            <p:ph type="subTitle" idx="1"/>
          </p:nvPr>
        </p:nvSpPr>
        <p:spPr>
          <a:xfrm>
            <a:off x="685800" y="1524000"/>
            <a:ext cx="10858500" cy="5181600"/>
          </a:xfrm>
        </p:spPr>
        <p:txBody>
          <a:bodyPr>
            <a:normAutofit lnSpcReduction="10000"/>
          </a:bodyPr>
          <a:lstStyle/>
          <a:p>
            <a:r>
              <a:rPr lang="tr-TR" sz="2800" b="1" dirty="0">
                <a:latin typeface="Times New Roman" panose="02020603050405020304" pitchFamily="18" charset="0"/>
                <a:cs typeface="Times New Roman" panose="02020603050405020304" pitchFamily="18" charset="0"/>
              </a:rPr>
              <a:t>(Mayıs-Temmuz 381 / İmparator I. </a:t>
            </a:r>
            <a:r>
              <a:rPr lang="tr-TR" sz="2800" b="1" dirty="0" err="1">
                <a:latin typeface="Times New Roman" panose="02020603050405020304" pitchFamily="18" charset="0"/>
                <a:cs typeface="Times New Roman" panose="02020603050405020304" pitchFamily="18" charset="0"/>
              </a:rPr>
              <a:t>Theodosios</a:t>
            </a:r>
            <a:r>
              <a:rPr lang="tr-TR" sz="2800" b="1" dirty="0">
                <a:latin typeface="Times New Roman" panose="02020603050405020304" pitchFamily="18" charset="0"/>
                <a:cs typeface="Times New Roman" panose="02020603050405020304" pitchFamily="18" charset="0"/>
              </a:rPr>
              <a:t> Himayesinde)</a:t>
            </a:r>
          </a:p>
          <a:p>
            <a:pPr algn="just"/>
            <a:r>
              <a:rPr lang="tr-TR" b="1" dirty="0">
                <a:latin typeface="Times New Roman" panose="02020603050405020304" pitchFamily="18" charset="0"/>
                <a:cs typeface="Times New Roman" panose="02020603050405020304" pitchFamily="18" charset="0"/>
              </a:rPr>
              <a:t>2. MADDE</a:t>
            </a:r>
            <a:r>
              <a:rPr lang="tr-TR" dirty="0">
                <a:latin typeface="Times New Roman" panose="02020603050405020304" pitchFamily="18" charset="0"/>
                <a:cs typeface="Times New Roman" panose="02020603050405020304" pitchFamily="18" charset="0"/>
              </a:rPr>
              <a:t>: Piskoposlar, sınırları dışarısında yer alan kiliselere, kendi piskoposluk sınırlarının ötesine geçemez; lakin dini hüküm </a:t>
            </a:r>
            <a:r>
              <a:rPr lang="tr-TR" dirty="0" err="1">
                <a:latin typeface="Times New Roman" panose="02020603050405020304" pitchFamily="18" charset="0"/>
                <a:cs typeface="Times New Roman" panose="02020603050405020304" pitchFamily="18" charset="0"/>
              </a:rPr>
              <a:t>mucebince</a:t>
            </a:r>
            <a:r>
              <a:rPr lang="tr-TR" dirty="0">
                <a:latin typeface="Times New Roman" panose="02020603050405020304" pitchFamily="18" charset="0"/>
                <a:cs typeface="Times New Roman" panose="02020603050405020304" pitchFamily="18" charset="0"/>
              </a:rPr>
              <a:t> İskenderiye </a:t>
            </a:r>
            <a:r>
              <a:rPr lang="tr-TR" dirty="0" err="1">
                <a:latin typeface="Times New Roman" panose="02020603050405020304" pitchFamily="18" charset="0"/>
                <a:cs typeface="Times New Roman" panose="02020603050405020304" pitchFamily="18" charset="0"/>
              </a:rPr>
              <a:t>Piskoposluğu’nun</a:t>
            </a:r>
            <a:r>
              <a:rPr lang="tr-TR" dirty="0">
                <a:latin typeface="Times New Roman" panose="02020603050405020304" pitchFamily="18" charset="0"/>
                <a:cs typeface="Times New Roman" panose="02020603050405020304" pitchFamily="18" charset="0"/>
              </a:rPr>
              <a:t> yalnızca Mısır meselelerini halline; Doğu </a:t>
            </a:r>
            <a:r>
              <a:rPr lang="tr-TR" dirty="0" err="1">
                <a:latin typeface="Times New Roman" panose="02020603050405020304" pitchFamily="18" charset="0"/>
                <a:cs typeface="Times New Roman" panose="02020603050405020304" pitchFamily="18" charset="0"/>
              </a:rPr>
              <a:t>Piskoposları’nın</a:t>
            </a:r>
            <a:r>
              <a:rPr lang="tr-TR" dirty="0">
                <a:latin typeface="Times New Roman" panose="02020603050405020304" pitchFamily="18" charset="0"/>
                <a:cs typeface="Times New Roman" panose="02020603050405020304" pitchFamily="18" charset="0"/>
              </a:rPr>
              <a:t> yalnızca Doğu’yu idaresine, İznik kararlarında değinildiği üzere Antakya Kilisesi’nin ayrıcalıklarını muhafazasına, Asya Piskoposluk bölgesindeki </a:t>
            </a:r>
            <a:r>
              <a:rPr lang="tr-TR" dirty="0" err="1">
                <a:latin typeface="Times New Roman" panose="02020603050405020304" pitchFamily="18" charset="0"/>
                <a:cs typeface="Times New Roman" panose="02020603050405020304" pitchFamily="18" charset="0"/>
              </a:rPr>
              <a:t>Piskoposlar’ın</a:t>
            </a:r>
            <a:r>
              <a:rPr lang="tr-TR" dirty="0">
                <a:latin typeface="Times New Roman" panose="02020603050405020304" pitchFamily="18" charset="0"/>
                <a:cs typeface="Times New Roman" panose="02020603050405020304" pitchFamily="18" charset="0"/>
              </a:rPr>
              <a:t> yalnızca Asya meseleleriyle, Pontus </a:t>
            </a:r>
            <a:r>
              <a:rPr lang="tr-TR" dirty="0" err="1">
                <a:latin typeface="Times New Roman" panose="02020603050405020304" pitchFamily="18" charset="0"/>
                <a:cs typeface="Times New Roman" panose="02020603050405020304" pitchFamily="18" charset="0"/>
              </a:rPr>
              <a:t>Piskoposları’nın</a:t>
            </a:r>
            <a:r>
              <a:rPr lang="tr-TR" dirty="0">
                <a:latin typeface="Times New Roman" panose="02020603050405020304" pitchFamily="18" charset="0"/>
                <a:cs typeface="Times New Roman" panose="02020603050405020304" pitchFamily="18" charset="0"/>
              </a:rPr>
              <a:t> yalnızca Pontus meseleleriyle ve Trakya </a:t>
            </a:r>
            <a:r>
              <a:rPr lang="tr-TR" dirty="0" err="1">
                <a:latin typeface="Times New Roman" panose="02020603050405020304" pitchFamily="18" charset="0"/>
                <a:cs typeface="Times New Roman" panose="02020603050405020304" pitchFamily="18" charset="0"/>
              </a:rPr>
              <a:t>Piskoposları’nın</a:t>
            </a:r>
            <a:r>
              <a:rPr lang="tr-TR" dirty="0">
                <a:latin typeface="Times New Roman" panose="02020603050405020304" pitchFamily="18" charset="0"/>
                <a:cs typeface="Times New Roman" panose="02020603050405020304" pitchFamily="18" charset="0"/>
              </a:rPr>
              <a:t> yalnızca Trakya meseleleriyle iştigaline salık verilmiştir. Talep edilmediği sürece </a:t>
            </a:r>
            <a:r>
              <a:rPr lang="tr-TR" dirty="0" err="1">
                <a:latin typeface="Times New Roman" panose="02020603050405020304" pitchFamily="18" charset="0"/>
                <a:cs typeface="Times New Roman" panose="02020603050405020304" pitchFamily="18" charset="0"/>
              </a:rPr>
              <a:t>Piskoposlar’ın</a:t>
            </a:r>
            <a:r>
              <a:rPr lang="tr-TR" dirty="0">
                <a:latin typeface="Times New Roman" panose="02020603050405020304" pitchFamily="18" charset="0"/>
                <a:cs typeface="Times New Roman" panose="02020603050405020304" pitchFamily="18" charset="0"/>
              </a:rPr>
              <a:t> atama ve diğer kilise hizmetleri için kendi Piskoposluk </a:t>
            </a:r>
            <a:r>
              <a:rPr lang="tr-TR" dirty="0" err="1">
                <a:latin typeface="Times New Roman" panose="02020603050405020304" pitchFamily="18" charset="0"/>
                <a:cs typeface="Times New Roman" panose="02020603050405020304" pitchFamily="18" charset="0"/>
              </a:rPr>
              <a:t>bölgeri</a:t>
            </a:r>
            <a:r>
              <a:rPr lang="tr-TR" dirty="0">
                <a:latin typeface="Times New Roman" panose="02020603050405020304" pitchFamily="18" charset="0"/>
                <a:cs typeface="Times New Roman" panose="02020603050405020304" pitchFamily="18" charset="0"/>
              </a:rPr>
              <a:t> dışına çıkamazlar. Ve Piskoposluk bölgelerinin müşahede edildiğine dair daha önce adı anılan kanun icabınca her bir eyalet </a:t>
            </a:r>
            <a:r>
              <a:rPr lang="tr-TR" dirty="0" err="1">
                <a:latin typeface="Times New Roman" panose="02020603050405020304" pitchFamily="18" charset="0"/>
                <a:cs typeface="Times New Roman" panose="02020603050405020304" pitchFamily="18" charset="0"/>
              </a:rPr>
              <a:t>sinodunun</a:t>
            </a:r>
            <a:r>
              <a:rPr lang="tr-TR" dirty="0">
                <a:latin typeface="Times New Roman" panose="02020603050405020304" pitchFamily="18" charset="0"/>
                <a:cs typeface="Times New Roman" panose="02020603050405020304" pitchFamily="18" charset="0"/>
              </a:rPr>
              <a:t>, İznik’te deklare edildiği gibi söz konusu edilen eyaletin meselelerini  idare edeceği sabittir. Fakat dinsiz memleketlerdeki Tanrı’ya ait Kiliseler, </a:t>
            </a:r>
            <a:r>
              <a:rPr lang="tr-TR" dirty="0" err="1">
                <a:latin typeface="Times New Roman" panose="02020603050405020304" pitchFamily="18" charset="0"/>
                <a:cs typeface="Times New Roman" panose="02020603050405020304" pitchFamily="18" charset="0"/>
              </a:rPr>
              <a:t>Babalar’ın</a:t>
            </a:r>
            <a:r>
              <a:rPr lang="tr-TR" dirty="0">
                <a:latin typeface="Times New Roman" panose="02020603050405020304" pitchFamily="18" charset="0"/>
                <a:cs typeface="Times New Roman" panose="02020603050405020304" pitchFamily="18" charset="0"/>
              </a:rPr>
              <a:t> devrinden itibaren hakim olan gelenekler </a:t>
            </a:r>
            <a:r>
              <a:rPr lang="tr-TR" dirty="0" err="1">
                <a:latin typeface="Times New Roman" panose="02020603050405020304" pitchFamily="18" charset="0"/>
                <a:cs typeface="Times New Roman" panose="02020603050405020304" pitchFamily="18" charset="0"/>
              </a:rPr>
              <a:t>mucebince</a:t>
            </a:r>
            <a:r>
              <a:rPr lang="tr-TR" dirty="0">
                <a:latin typeface="Times New Roman" panose="02020603050405020304" pitchFamily="18" charset="0"/>
                <a:cs typeface="Times New Roman" panose="02020603050405020304" pitchFamily="18" charset="0"/>
              </a:rPr>
              <a:t> idare edilmek zorundadır.</a:t>
            </a:r>
          </a:p>
          <a:p>
            <a:pPr algn="just"/>
            <a:r>
              <a:rPr lang="tr-TR" b="1" dirty="0">
                <a:latin typeface="Times New Roman" panose="02020603050405020304" pitchFamily="18" charset="0"/>
                <a:cs typeface="Times New Roman" panose="02020603050405020304" pitchFamily="18" charset="0"/>
              </a:rPr>
              <a:t>3. MADDE:</a:t>
            </a:r>
            <a:r>
              <a:rPr lang="tr-TR" dirty="0">
                <a:latin typeface="Times New Roman" panose="02020603050405020304" pitchFamily="18" charset="0"/>
                <a:cs typeface="Times New Roman" panose="02020603050405020304" pitchFamily="18" charset="0"/>
              </a:rPr>
              <a:t> Lakin Konstantinopolis Piskoposu, Roma </a:t>
            </a:r>
            <a:r>
              <a:rPr lang="tr-TR" dirty="0" err="1">
                <a:latin typeface="Times New Roman" panose="02020603050405020304" pitchFamily="18" charset="0"/>
                <a:cs typeface="Times New Roman" panose="02020603050405020304" pitchFamily="18" charset="0"/>
              </a:rPr>
              <a:t>Piskoposu’nun</a:t>
            </a:r>
            <a:r>
              <a:rPr lang="tr-TR" dirty="0">
                <a:latin typeface="Times New Roman" panose="02020603050405020304" pitchFamily="18" charset="0"/>
                <a:cs typeface="Times New Roman" panose="02020603050405020304" pitchFamily="18" charset="0"/>
              </a:rPr>
              <a:t> ardından ayrıcalıklı onura sahip olacaktır, zira Konstantinopolis Yeni Roma’dır.</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3148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46600" y="1122362"/>
            <a:ext cx="6121400" cy="3576637"/>
          </a:xfrm>
        </p:spPr>
        <p:txBody>
          <a:bodyPr>
            <a:normAutofit/>
          </a:bodyPr>
          <a:lstStyle/>
          <a:p>
            <a:r>
              <a:rPr lang="tr-TR" sz="3200" dirty="0" smtClean="0">
                <a:latin typeface="Times New Roman" panose="02020603050405020304" pitchFamily="18" charset="0"/>
                <a:cs typeface="Times New Roman" panose="02020603050405020304" pitchFamily="18" charset="0"/>
              </a:rPr>
              <a:t>I. İstanbul </a:t>
            </a:r>
            <a:r>
              <a:rPr lang="tr-TR" sz="3200" dirty="0" err="1" smtClean="0">
                <a:latin typeface="Times New Roman" panose="02020603050405020304" pitchFamily="18" charset="0"/>
                <a:cs typeface="Times New Roman" panose="02020603050405020304" pitchFamily="18" charset="0"/>
              </a:rPr>
              <a:t>Konsili’ne</a:t>
            </a:r>
            <a:r>
              <a:rPr lang="tr-TR" sz="3200" dirty="0" smtClean="0">
                <a:latin typeface="Times New Roman" panose="02020603050405020304" pitchFamily="18" charset="0"/>
                <a:cs typeface="Times New Roman" panose="02020603050405020304" pitchFamily="18" charset="0"/>
              </a:rPr>
              <a:t> Başkanlık Eden </a:t>
            </a:r>
            <a:r>
              <a:rPr lang="tr-TR" sz="3200" dirty="0" err="1" smtClean="0">
                <a:latin typeface="Times New Roman" panose="02020603050405020304" pitchFamily="18" charset="0"/>
                <a:cs typeface="Times New Roman" panose="02020603050405020304" pitchFamily="18" charset="0"/>
              </a:rPr>
              <a:t>Gregorios</a:t>
            </a: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Nazianzenos</a:t>
            </a:r>
            <a:r>
              <a:rPr lang="tr-TR" sz="3200" dirty="0" smtClean="0">
                <a:latin typeface="Times New Roman" panose="02020603050405020304" pitchFamily="18" charset="0"/>
                <a:cs typeface="Times New Roman" panose="02020603050405020304" pitchFamily="18" charset="0"/>
              </a:rPr>
              <a:t> (</a:t>
            </a:r>
            <a:r>
              <a:rPr lang="el-GR" sz="3200" dirty="0" smtClean="0">
                <a:latin typeface="Times New Roman" panose="02020603050405020304" pitchFamily="18" charset="0"/>
                <a:cs typeface="Times New Roman" panose="02020603050405020304" pitchFamily="18" charset="0"/>
              </a:rPr>
              <a:t>Γρηγόριος </a:t>
            </a:r>
            <a:r>
              <a:rPr lang="el-GR" sz="3200" dirty="0">
                <a:latin typeface="Times New Roman" panose="02020603050405020304" pitchFamily="18" charset="0"/>
                <a:cs typeface="Times New Roman" panose="02020603050405020304" pitchFamily="18" charset="0"/>
              </a:rPr>
              <a:t>ὁ </a:t>
            </a:r>
            <a:r>
              <a:rPr lang="el-GR" sz="3200" dirty="0" smtClean="0">
                <a:latin typeface="Times New Roman" panose="02020603050405020304" pitchFamily="18" charset="0"/>
                <a:cs typeface="Times New Roman" panose="02020603050405020304" pitchFamily="18" charset="0"/>
              </a:rPr>
              <a:t>Ναζιανζηνός</a:t>
            </a:r>
            <a:r>
              <a:rPr lang="tr-TR" sz="3200" dirty="0" smtClean="0">
                <a:latin typeface="Times New Roman" panose="02020603050405020304" pitchFamily="18" charset="0"/>
                <a:cs typeface="Times New Roman" panose="02020603050405020304" pitchFamily="18" charset="0"/>
              </a:rPr>
              <a:t>)</a:t>
            </a:r>
            <a:r>
              <a:rPr lang="el-GR" sz="4400" dirty="0"/>
              <a:t> </a:t>
            </a:r>
            <a:r>
              <a:rPr lang="en-US" dirty="0"/>
              <a:t/>
            </a:r>
            <a:br>
              <a:rPr lang="en-US" dirty="0"/>
            </a:b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2487706" cy="6858000"/>
          </a:xfrm>
          <a:prstGeom prst="rect">
            <a:avLst/>
          </a:prstGeom>
        </p:spPr>
      </p:pic>
    </p:spTree>
    <p:extLst>
      <p:ext uri="{BB962C8B-B14F-4D97-AF65-F5344CB8AC3E}">
        <p14:creationId xmlns:p14="http://schemas.microsoft.com/office/powerpoint/2010/main" val="274693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4301"/>
            <a:ext cx="9144000" cy="1892300"/>
          </a:xfrm>
        </p:spPr>
        <p:txBody>
          <a:bodyPr>
            <a:normAutofit fontScale="90000"/>
          </a:bodyPr>
          <a:lstStyle/>
          <a:p>
            <a:r>
              <a:rPr lang="tr-TR" sz="3600" b="1" dirty="0">
                <a:latin typeface="Times New Roman" panose="02020603050405020304" pitchFamily="18" charset="0"/>
                <a:cs typeface="Times New Roman" panose="02020603050405020304" pitchFamily="18" charset="0"/>
              </a:rPr>
              <a:t>Otuz Maddeden Müteşekkil Kadıköy </a:t>
            </a:r>
            <a:r>
              <a:rPr lang="tr-TR" sz="3600" b="1" dirty="0" err="1">
                <a:latin typeface="Times New Roman" panose="02020603050405020304" pitchFamily="18" charset="0"/>
                <a:cs typeface="Times New Roman" panose="02020603050405020304" pitchFamily="18" charset="0"/>
              </a:rPr>
              <a:t>Konsil</a:t>
            </a:r>
            <a:r>
              <a:rPr lang="tr-TR" sz="3600" b="1" dirty="0">
                <a:latin typeface="Times New Roman" panose="02020603050405020304" pitchFamily="18" charset="0"/>
                <a:cs typeface="Times New Roman" panose="02020603050405020304" pitchFamily="18" charset="0"/>
              </a:rPr>
              <a:t> Kararlarından Seçmeler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en-US" dirty="0"/>
          </a:p>
        </p:txBody>
      </p:sp>
      <p:sp>
        <p:nvSpPr>
          <p:cNvPr id="3" name="Alt Başlık 2"/>
          <p:cNvSpPr>
            <a:spLocks noGrp="1"/>
          </p:cNvSpPr>
          <p:nvPr>
            <p:ph type="subTitle" idx="1"/>
          </p:nvPr>
        </p:nvSpPr>
        <p:spPr>
          <a:xfrm>
            <a:off x="533400" y="1638300"/>
            <a:ext cx="11036300" cy="4737100"/>
          </a:xfrm>
        </p:spPr>
        <p:txBody>
          <a:bodyPr>
            <a:normAutofit fontScale="92500" lnSpcReduction="20000"/>
          </a:bodyPr>
          <a:lstStyle/>
          <a:p>
            <a:r>
              <a:rPr lang="tr-TR" sz="2800" b="1" dirty="0">
                <a:latin typeface="Times New Roman" panose="02020603050405020304" pitchFamily="18" charset="0"/>
                <a:cs typeface="Times New Roman" panose="02020603050405020304" pitchFamily="18" charset="0"/>
              </a:rPr>
              <a:t>(8 Ekim-1 Kasım 451 / İmparator </a:t>
            </a:r>
            <a:r>
              <a:rPr lang="tr-TR" sz="2800" b="1" dirty="0" err="1">
                <a:latin typeface="Times New Roman" panose="02020603050405020304" pitchFamily="18" charset="0"/>
                <a:cs typeface="Times New Roman" panose="02020603050405020304" pitchFamily="18" charset="0"/>
              </a:rPr>
              <a:t>Markianos</a:t>
            </a:r>
            <a:r>
              <a:rPr lang="tr-TR" sz="2800" b="1" dirty="0">
                <a:latin typeface="Times New Roman" panose="02020603050405020304" pitchFamily="18" charset="0"/>
                <a:cs typeface="Times New Roman" panose="02020603050405020304" pitchFamily="18" charset="0"/>
              </a:rPr>
              <a:t> Himayesinde)</a:t>
            </a:r>
          </a:p>
          <a:p>
            <a:pPr algn="just"/>
            <a:r>
              <a:rPr lang="tr-TR" b="1" dirty="0">
                <a:latin typeface="Times New Roman" panose="02020603050405020304" pitchFamily="18" charset="0"/>
                <a:cs typeface="Times New Roman" panose="02020603050405020304" pitchFamily="18" charset="0"/>
              </a:rPr>
              <a:t>28. MADDE: </a:t>
            </a:r>
            <a:r>
              <a:rPr lang="tr-TR" dirty="0">
                <a:latin typeface="Times New Roman" panose="02020603050405020304" pitchFamily="18" charset="0"/>
                <a:cs typeface="Times New Roman" panose="02020603050405020304" pitchFamily="18" charset="0"/>
              </a:rPr>
              <a:t>Kutsal </a:t>
            </a:r>
            <a:r>
              <a:rPr lang="tr-TR" dirty="0" err="1">
                <a:latin typeface="Times New Roman" panose="02020603050405020304" pitchFamily="18" charset="0"/>
                <a:cs typeface="Times New Roman" panose="02020603050405020304" pitchFamily="18" charset="0"/>
              </a:rPr>
              <a:t>Babaları’nın</a:t>
            </a:r>
            <a:r>
              <a:rPr lang="tr-TR" dirty="0">
                <a:latin typeface="Times New Roman" panose="02020603050405020304" pitchFamily="18" charset="0"/>
                <a:cs typeface="Times New Roman" panose="02020603050405020304" pitchFamily="18" charset="0"/>
              </a:rPr>
              <a:t> kararlarını takipten ve Tanrı’nın sevgili yüz elli </a:t>
            </a:r>
            <a:r>
              <a:rPr lang="tr-TR" dirty="0" err="1">
                <a:latin typeface="Times New Roman" panose="02020603050405020304" pitchFamily="18" charset="0"/>
                <a:cs typeface="Times New Roman" panose="02020603050405020304" pitchFamily="18" charset="0"/>
              </a:rPr>
              <a:t>Piskoposu’na</a:t>
            </a:r>
            <a:r>
              <a:rPr lang="tr-TR" dirty="0">
                <a:latin typeface="Times New Roman" panose="02020603050405020304" pitchFamily="18" charset="0"/>
                <a:cs typeface="Times New Roman" panose="02020603050405020304" pitchFamily="18" charset="0"/>
              </a:rPr>
              <a:t> ait bir az önce okunan hükmü onayladıktan sonra bizler, Yeni Roma olan kutsal Konstantinopolis Kilisesi’nin ayrıcalıkları ile alakalı benzer hususları da yasalaştırdık ve hükme bağladık. Zira Babalar eski Roma tahtına haklı olarak ayrıcalıklar verdi, çünkü Roma kraliyet şehriydi. Ve aynı mülahazanın harekete geçirdiği en dindar yüz elli Piskopos, Yeni Roma’nın Egemenlik ve Senato ile onurlandırıldığına, eski </a:t>
            </a:r>
            <a:r>
              <a:rPr lang="tr-TR" dirty="0" err="1">
                <a:latin typeface="Times New Roman" panose="02020603050405020304" pitchFamily="18" charset="0"/>
                <a:cs typeface="Times New Roman" panose="02020603050405020304" pitchFamily="18" charset="0"/>
              </a:rPr>
              <a:t>emperyal</a:t>
            </a:r>
            <a:r>
              <a:rPr lang="tr-TR" dirty="0">
                <a:latin typeface="Times New Roman" panose="02020603050405020304" pitchFamily="18" charset="0"/>
                <a:cs typeface="Times New Roman" panose="02020603050405020304" pitchFamily="18" charset="0"/>
              </a:rPr>
              <a:t> Roma’ya denk ayrıcalıklara sahip olduğuna, kilise meselelerinde onun kadar övüldüğüne ve onun ardındaki mevkide yer aldığına adaletle hükmederek en kutsal Yeni Roma tahtına eşit ayrıcalıklar tanıdık; bu nedenle Pontus, Asya ve Trakya Piskoposluk bölgelerinde sadece Metropolitliklere ve barbarlar arasındaki adı geçen Piskoposluk bölgelerine bahsi geçen en kutsal Konstantinopolis Kilisesi tarafından atama yapılacaktır; adı geçen Piskoposluklardaki her bir Metropolitlik, eyaletindeki Piskoposlar ile birlikte ilahi kanunun deklare ettiği şekilde kendi eyaletindeki </a:t>
            </a:r>
            <a:r>
              <a:rPr lang="tr-TR" dirty="0" err="1">
                <a:latin typeface="Times New Roman" panose="02020603050405020304" pitchFamily="18" charset="0"/>
                <a:cs typeface="Times New Roman" panose="02020603050405020304" pitchFamily="18" charset="0"/>
              </a:rPr>
              <a:t>Piskoposlar’ın</a:t>
            </a:r>
            <a:r>
              <a:rPr lang="tr-TR" dirty="0">
                <a:latin typeface="Times New Roman" panose="02020603050405020304" pitchFamily="18" charset="0"/>
                <a:cs typeface="Times New Roman" panose="02020603050405020304" pitchFamily="18" charset="0"/>
              </a:rPr>
              <a:t> atamasını gerçekleştirecektir, fakat yukarıda değinildiği üzere adı geçen Piskoposluk bölgelerindeki </a:t>
            </a:r>
            <a:r>
              <a:rPr lang="tr-TR" dirty="0" err="1">
                <a:latin typeface="Times New Roman" panose="02020603050405020304" pitchFamily="18" charset="0"/>
                <a:cs typeface="Times New Roman" panose="02020603050405020304" pitchFamily="18" charset="0"/>
              </a:rPr>
              <a:t>Metropolitlikler’e</a:t>
            </a:r>
            <a:r>
              <a:rPr lang="tr-TR" dirty="0">
                <a:latin typeface="Times New Roman" panose="02020603050405020304" pitchFamily="18" charset="0"/>
                <a:cs typeface="Times New Roman" panose="02020603050405020304" pitchFamily="18" charset="0"/>
              </a:rPr>
              <a:t>, gelenekler uyarınca uygun seçimin yapılıp Konstantinopolis </a:t>
            </a:r>
            <a:r>
              <a:rPr lang="tr-TR" dirty="0" err="1">
                <a:latin typeface="Times New Roman" panose="02020603050405020304" pitchFamily="18" charset="0"/>
                <a:cs typeface="Times New Roman" panose="02020603050405020304" pitchFamily="18" charset="0"/>
              </a:rPr>
              <a:t>Başpiskoposu’na</a:t>
            </a:r>
            <a:r>
              <a:rPr lang="tr-TR" dirty="0">
                <a:latin typeface="Times New Roman" panose="02020603050405020304" pitchFamily="18" charset="0"/>
                <a:cs typeface="Times New Roman" panose="02020603050405020304" pitchFamily="18" charset="0"/>
              </a:rPr>
              <a:t> bildirilmesinin ardından Konstantinopolis Başpiskoposu tarafından atama gerçekleştirilecektir.</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766133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1027</Words>
  <Application>Microsoft Office PowerPoint</Application>
  <PresentationFormat>Geniş ekran</PresentationFormat>
  <Paragraphs>20</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Office Teması</vt:lpstr>
      <vt:lpstr>PowerPoint Sunusu</vt:lpstr>
      <vt:lpstr>HZ.İSA</vt:lpstr>
      <vt:lpstr>Josephus’un eserinde Hz.İsa’nın varlığını kanıtladığı düşünülen kısım</vt:lpstr>
      <vt:lpstr>Yirmi Maddeden Müteşekkil İznik Konsili Kararları’ndan Seçmeler: </vt:lpstr>
      <vt:lpstr>    İznik Konsili neticesinde mahkum edilen Arius’u tasvir eden bir ikon.     (Megalo Meteoron Manastırı, Kalabaka, Yunanistan)   </vt:lpstr>
      <vt:lpstr>Yedi Maddeden Müteşekkil İstanbul Konsili Kararlarından Seçmeler </vt:lpstr>
      <vt:lpstr>I. İstanbul Konsili’ne Başkanlık Eden Gregorios Nazianzenos (Γρηγόριος ὁ Ναζιανζηνός)  </vt:lpstr>
      <vt:lpstr>Otuz Maddeden Müteşekkil Kadıköy Konsil Kararlarından Seçmeler </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ayda</dc:creator>
  <cp:lastModifiedBy>ayda</cp:lastModifiedBy>
  <cp:revision>24</cp:revision>
  <dcterms:created xsi:type="dcterms:W3CDTF">2018-03-08T13:57:35Z</dcterms:created>
  <dcterms:modified xsi:type="dcterms:W3CDTF">2018-03-27T11:35:39Z</dcterms:modified>
</cp:coreProperties>
</file>