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24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4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7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CD0103-2DD7-4E64-AE53-EEB8A126528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38C869-33F7-4C21-B7DB-E0AE78AD5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858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err="1"/>
              <a:t>Ioan</a:t>
            </a:r>
            <a:r>
              <a:rPr lang="en-US" sz="2800" b="1" dirty="0"/>
              <a:t> </a:t>
            </a:r>
            <a:r>
              <a:rPr lang="en-US" sz="2800" b="1" dirty="0" err="1"/>
              <a:t>Budai-Deleanu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/>
              <a:t>d. 6 </a:t>
            </a:r>
            <a:r>
              <a:rPr lang="en-US" sz="2000" b="1" dirty="0" err="1"/>
              <a:t>Ocak</a:t>
            </a:r>
            <a:r>
              <a:rPr lang="en-US" sz="2000" b="1" dirty="0"/>
              <a:t> 1760, </a:t>
            </a:r>
            <a:r>
              <a:rPr lang="en-US" sz="2000" b="1" dirty="0" err="1"/>
              <a:t>Oraştie</a:t>
            </a:r>
            <a:r>
              <a:rPr lang="en-US" sz="2000" b="1" dirty="0"/>
              <a:t>, Habsburg </a:t>
            </a:r>
            <a:r>
              <a:rPr lang="en-US" sz="2000" b="1" dirty="0" err="1"/>
              <a:t>İmparatorluğu</a:t>
            </a:r>
            <a:r>
              <a:rPr lang="en-US" sz="2000" b="1" dirty="0"/>
              <a:t> – ö. 24 </a:t>
            </a:r>
            <a:r>
              <a:rPr lang="en-US" sz="2000" b="1" dirty="0" err="1"/>
              <a:t>Ağustos</a:t>
            </a:r>
            <a:r>
              <a:rPr lang="en-US" sz="2000" b="1" dirty="0"/>
              <a:t> 1820, </a:t>
            </a:r>
            <a:r>
              <a:rPr lang="en-US" sz="2000" b="1" dirty="0" err="1"/>
              <a:t>Lemberg</a:t>
            </a:r>
            <a:r>
              <a:rPr lang="en-US" sz="2000" b="1" dirty="0"/>
              <a:t>, </a:t>
            </a:r>
            <a:r>
              <a:rPr lang="en-US" sz="2000" b="1" dirty="0" err="1"/>
              <a:t>Avusturya</a:t>
            </a:r>
            <a:r>
              <a:rPr lang="en-US" sz="2000" b="1" dirty="0"/>
              <a:t> </a:t>
            </a:r>
            <a:r>
              <a:rPr lang="en-US" sz="2000" b="1" dirty="0" err="1"/>
              <a:t>İmparatorluğu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pPr algn="ctr"/>
            <a:r>
              <a:rPr lang="en-US" b="1" dirty="0" err="1" smtClean="0"/>
              <a:t>yazar</a:t>
            </a:r>
            <a:r>
              <a:rPr lang="en-US" b="1" dirty="0"/>
              <a:t>, </a:t>
            </a:r>
            <a:r>
              <a:rPr lang="en-US" b="1" dirty="0" err="1"/>
              <a:t>filolog</a:t>
            </a:r>
            <a:r>
              <a:rPr lang="en-US" b="1" dirty="0"/>
              <a:t>, </a:t>
            </a:r>
            <a:r>
              <a:rPr lang="en-US" b="1" dirty="0" err="1"/>
              <a:t>dilbilimci</a:t>
            </a:r>
            <a:r>
              <a:rPr lang="en-US" b="1" dirty="0"/>
              <a:t>, </a:t>
            </a:r>
            <a:r>
              <a:rPr lang="en-US" b="1" dirty="0" err="1"/>
              <a:t>tarihçi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avukattı</a:t>
            </a:r>
            <a:r>
              <a:rPr lang="en-US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9" y="322321"/>
            <a:ext cx="2705299" cy="37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4316" r="19081" b="68882"/>
          <a:stretch/>
        </p:blipFill>
        <p:spPr>
          <a:xfrm>
            <a:off x="3111690" y="1878248"/>
            <a:ext cx="5938694" cy="4304188"/>
          </a:xfrm>
        </p:spPr>
      </p:pic>
    </p:spTree>
    <p:extLst>
      <p:ext uri="{BB962C8B-B14F-4D97-AF65-F5344CB8AC3E}">
        <p14:creationId xmlns:p14="http://schemas.microsoft.com/office/powerpoint/2010/main" val="5817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t="30779" r="22781" b="44116"/>
          <a:stretch/>
        </p:blipFill>
        <p:spPr>
          <a:xfrm>
            <a:off x="3452884" y="1878243"/>
            <a:ext cx="5655633" cy="4314602"/>
          </a:xfrm>
        </p:spPr>
      </p:pic>
    </p:spTree>
    <p:extLst>
      <p:ext uri="{BB962C8B-B14F-4D97-AF65-F5344CB8AC3E}">
        <p14:creationId xmlns:p14="http://schemas.microsoft.com/office/powerpoint/2010/main" val="23234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55885" r="14762" b="4421"/>
          <a:stretch/>
        </p:blipFill>
        <p:spPr>
          <a:xfrm>
            <a:off x="3234520" y="236522"/>
            <a:ext cx="6018663" cy="6123334"/>
          </a:xfrm>
        </p:spPr>
      </p:pic>
    </p:spTree>
    <p:extLst>
      <p:ext uri="{BB962C8B-B14F-4D97-AF65-F5344CB8AC3E}">
        <p14:creationId xmlns:p14="http://schemas.microsoft.com/office/powerpoint/2010/main" val="25313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8387" r="17227" b="45473"/>
          <a:stretch/>
        </p:blipFill>
        <p:spPr>
          <a:xfrm>
            <a:off x="3358552" y="382137"/>
            <a:ext cx="5362368" cy="5977719"/>
          </a:xfrm>
        </p:spPr>
      </p:pic>
    </p:spTree>
    <p:extLst>
      <p:ext uri="{BB962C8B-B14F-4D97-AF65-F5344CB8AC3E}">
        <p14:creationId xmlns:p14="http://schemas.microsoft.com/office/powerpoint/2010/main" val="28738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53327" r="6934" b="14260"/>
          <a:stretch/>
        </p:blipFill>
        <p:spPr>
          <a:xfrm>
            <a:off x="2647665" y="1188259"/>
            <a:ext cx="7342497" cy="5157952"/>
          </a:xfrm>
        </p:spPr>
      </p:pic>
    </p:spTree>
    <p:extLst>
      <p:ext uri="{BB962C8B-B14F-4D97-AF65-F5344CB8AC3E}">
        <p14:creationId xmlns:p14="http://schemas.microsoft.com/office/powerpoint/2010/main" val="21838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KAYNAKLAR:</a:t>
            </a:r>
          </a:p>
          <a:p>
            <a:r>
              <a:rPr lang="en-US" dirty="0" err="1"/>
              <a:t>Doca</a:t>
            </a:r>
            <a:r>
              <a:rPr lang="en-US" dirty="0"/>
              <a:t>, Gheorghe; </a:t>
            </a:r>
            <a:r>
              <a:rPr lang="en-US" dirty="0" err="1"/>
              <a:t>Necat</a:t>
            </a:r>
            <a:r>
              <a:rPr lang="en-US" dirty="0"/>
              <a:t>, </a:t>
            </a:r>
            <a:r>
              <a:rPr lang="en-US" dirty="0" err="1"/>
              <a:t>Bahadır</a:t>
            </a:r>
            <a:r>
              <a:rPr lang="en-US" dirty="0"/>
              <a:t> (2018), </a:t>
            </a:r>
            <a:r>
              <a:rPr lang="en-US" i="1" dirty="0" err="1"/>
              <a:t>Învață</a:t>
            </a:r>
            <a:r>
              <a:rPr lang="en-US" i="1" dirty="0"/>
              <a:t> </a:t>
            </a:r>
            <a:r>
              <a:rPr lang="en-US" i="1" dirty="0" err="1"/>
              <a:t>singur</a:t>
            </a:r>
            <a:r>
              <a:rPr lang="en-US" i="1" dirty="0"/>
              <a:t> </a:t>
            </a:r>
            <a:r>
              <a:rPr lang="en-US" i="1" dirty="0" err="1"/>
              <a:t>limba</a:t>
            </a:r>
            <a:r>
              <a:rPr lang="en-US" i="1" dirty="0"/>
              <a:t> </a:t>
            </a:r>
            <a:r>
              <a:rPr lang="en-US" i="1" dirty="0" err="1"/>
              <a:t>română</a:t>
            </a:r>
            <a:r>
              <a:rPr lang="en-US" i="1" dirty="0"/>
              <a:t>. Curs </a:t>
            </a:r>
            <a:r>
              <a:rPr lang="en-US" i="1" dirty="0" err="1"/>
              <a:t>pentru</a:t>
            </a:r>
            <a:r>
              <a:rPr lang="en-US" i="1" dirty="0"/>
              <a:t> </a:t>
            </a:r>
            <a:r>
              <a:rPr lang="en-US" i="1" dirty="0" err="1"/>
              <a:t>vorbitorii</a:t>
            </a:r>
            <a:r>
              <a:rPr lang="en-US" i="1" dirty="0"/>
              <a:t> de </a:t>
            </a:r>
            <a:r>
              <a:rPr lang="en-US" i="1" dirty="0" err="1"/>
              <a:t>limba</a:t>
            </a:r>
            <a:r>
              <a:rPr lang="en-US" i="1" dirty="0"/>
              <a:t> </a:t>
            </a:r>
            <a:r>
              <a:rPr lang="en-US" i="1" dirty="0" err="1"/>
              <a:t>turcă</a:t>
            </a:r>
            <a:r>
              <a:rPr lang="en-US" dirty="0"/>
              <a:t>, </a:t>
            </a:r>
            <a:r>
              <a:rPr lang="en-US" dirty="0" err="1"/>
              <a:t>București</a:t>
            </a:r>
            <a:r>
              <a:rPr lang="en-US" dirty="0"/>
              <a:t>: </a:t>
            </a:r>
            <a:r>
              <a:rPr lang="en-US" dirty="0" err="1"/>
              <a:t>Niculescu</a:t>
            </a:r>
            <a:r>
              <a:rPr lang="en-US" dirty="0" smtClean="0"/>
              <a:t>.</a:t>
            </a:r>
          </a:p>
          <a:p>
            <a:r>
              <a:rPr lang="en-US" dirty="0"/>
              <a:t>George </a:t>
            </a:r>
            <a:r>
              <a:rPr lang="en-US" dirty="0" err="1"/>
              <a:t>Călinescu</a:t>
            </a:r>
            <a:r>
              <a:rPr lang="en-US" dirty="0"/>
              <a:t> - </a:t>
            </a:r>
            <a:r>
              <a:rPr lang="en-US" i="1" dirty="0" err="1"/>
              <a:t>Istoria</a:t>
            </a:r>
            <a:r>
              <a:rPr lang="en-US" i="1" dirty="0"/>
              <a:t> </a:t>
            </a:r>
            <a:r>
              <a:rPr lang="en-US" i="1" dirty="0" err="1"/>
              <a:t>literaturii</a:t>
            </a:r>
            <a:r>
              <a:rPr lang="en-US" i="1" dirty="0"/>
              <a:t> </a:t>
            </a:r>
            <a:r>
              <a:rPr lang="en-US" i="1" dirty="0" err="1"/>
              <a:t>române</a:t>
            </a:r>
            <a:r>
              <a:rPr lang="en-US" i="1" dirty="0"/>
              <a:t> de la </a:t>
            </a:r>
            <a:r>
              <a:rPr lang="en-US" i="1" dirty="0" err="1"/>
              <a:t>origini</a:t>
            </a:r>
            <a:r>
              <a:rPr lang="en-US" i="1" dirty="0"/>
              <a:t> </a:t>
            </a:r>
            <a:r>
              <a:rPr lang="en-US" i="1" dirty="0" err="1"/>
              <a:t>până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prezent</a:t>
            </a:r>
            <a:r>
              <a:rPr lang="en-US" dirty="0"/>
              <a:t>, </a:t>
            </a:r>
            <a:r>
              <a:rPr lang="en-US" dirty="0" err="1"/>
              <a:t>Fundația</a:t>
            </a:r>
            <a:r>
              <a:rPr lang="en-US" dirty="0"/>
              <a:t> </a:t>
            </a:r>
            <a:r>
              <a:rPr lang="en-US" dirty="0" err="1"/>
              <a:t>Regală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Literatură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Artă</a:t>
            </a:r>
            <a:r>
              <a:rPr lang="en-US" dirty="0"/>
              <a:t>, </a:t>
            </a:r>
            <a:r>
              <a:rPr lang="en-US" dirty="0" smtClean="0"/>
              <a:t>1941</a:t>
            </a:r>
          </a:p>
          <a:p>
            <a:r>
              <a:rPr lang="it-IT" dirty="0"/>
              <a:t>Nicolae Manolescu, </a:t>
            </a:r>
            <a:r>
              <a:rPr lang="it-IT" i="1" dirty="0"/>
              <a:t>Istoria critică a literaturii române</a:t>
            </a:r>
            <a:r>
              <a:rPr lang="it-IT" dirty="0"/>
              <a:t>, București, Editura Minerva,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Eğitim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Solomon </a:t>
            </a:r>
            <a:r>
              <a:rPr lang="en-US" sz="2400" dirty="0" err="1"/>
              <a:t>Budai'nin</a:t>
            </a:r>
            <a:r>
              <a:rPr lang="en-US" sz="2400" dirty="0"/>
              <a:t> </a:t>
            </a:r>
            <a:r>
              <a:rPr lang="en-US" sz="2400" dirty="0" err="1"/>
              <a:t>Cigmãu'daki</a:t>
            </a:r>
            <a:r>
              <a:rPr lang="en-US" sz="2400" dirty="0"/>
              <a:t> </a:t>
            </a:r>
            <a:r>
              <a:rPr lang="en-US" sz="2400" dirty="0" err="1"/>
              <a:t>rahibin</a:t>
            </a:r>
            <a:r>
              <a:rPr lang="en-US" sz="2400" dirty="0"/>
              <a:t> on </a:t>
            </a:r>
            <a:r>
              <a:rPr lang="en-US" sz="2400" dirty="0" err="1"/>
              <a:t>çocuğundan</a:t>
            </a:r>
            <a:r>
              <a:rPr lang="en-US" sz="2400" dirty="0"/>
              <a:t> </a:t>
            </a:r>
            <a:r>
              <a:rPr lang="en-US" sz="2400" dirty="0" err="1"/>
              <a:t>ilki</a:t>
            </a:r>
            <a:r>
              <a:rPr lang="en-US" sz="2400" dirty="0"/>
              <a:t> </a:t>
            </a:r>
            <a:r>
              <a:rPr lang="en-US" sz="2400" dirty="0" err="1"/>
              <a:t>idi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/>
              <a:t>Cigmău'da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eğitimini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/>
              <a:t>. </a:t>
            </a:r>
            <a:r>
              <a:rPr lang="en-US" sz="2400" dirty="0" err="1"/>
              <a:t>Bunu</a:t>
            </a:r>
            <a:r>
              <a:rPr lang="en-US" sz="2400" dirty="0"/>
              <a:t> </a:t>
            </a:r>
            <a:r>
              <a:rPr lang="en-US" sz="2400" dirty="0" err="1"/>
              <a:t>Blaj'daki</a:t>
            </a:r>
            <a:r>
              <a:rPr lang="en-US" sz="2400" dirty="0"/>
              <a:t> </a:t>
            </a:r>
            <a:r>
              <a:rPr lang="en-US" sz="2400" dirty="0" err="1"/>
              <a:t>Yunan</a:t>
            </a:r>
            <a:r>
              <a:rPr lang="en-US" sz="2400" dirty="0"/>
              <a:t> </a:t>
            </a:r>
            <a:r>
              <a:rPr lang="en-US" sz="2400" dirty="0" err="1"/>
              <a:t>Katolik</a:t>
            </a:r>
            <a:r>
              <a:rPr lang="en-US" sz="2400" dirty="0"/>
              <a:t> </a:t>
            </a:r>
            <a:r>
              <a:rPr lang="en-US" sz="2400" dirty="0" err="1"/>
              <a:t>semineri</a:t>
            </a:r>
            <a:r>
              <a:rPr lang="en-US" sz="2400" dirty="0"/>
              <a:t> (1772'den </a:t>
            </a:r>
            <a:r>
              <a:rPr lang="en-US" sz="2400" dirty="0" err="1"/>
              <a:t>itibaren</a:t>
            </a:r>
            <a:r>
              <a:rPr lang="en-US" sz="2400" dirty="0"/>
              <a:t>), </a:t>
            </a:r>
            <a:r>
              <a:rPr lang="en-US" sz="2400" dirty="0" err="1"/>
              <a:t>ardından</a:t>
            </a:r>
            <a:r>
              <a:rPr lang="en-US" sz="2400" dirty="0"/>
              <a:t> </a:t>
            </a:r>
            <a:r>
              <a:rPr lang="en-US" sz="2400" dirty="0" err="1"/>
              <a:t>Viyana'daki</a:t>
            </a:r>
            <a:r>
              <a:rPr lang="en-US" sz="2400" dirty="0"/>
              <a:t> </a:t>
            </a:r>
            <a:r>
              <a:rPr lang="en-US" sz="2400" dirty="0" err="1"/>
              <a:t>Felsefe</a:t>
            </a:r>
            <a:r>
              <a:rPr lang="en-US" sz="2400" dirty="0"/>
              <a:t> </a:t>
            </a:r>
            <a:r>
              <a:rPr lang="en-US" sz="2400" dirty="0" err="1"/>
              <a:t>eğitimini</a:t>
            </a:r>
            <a:r>
              <a:rPr lang="en-US" sz="2400" dirty="0"/>
              <a:t> (1777-1779)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Barbara </a:t>
            </a:r>
            <a:r>
              <a:rPr lang="en-US" sz="2400" dirty="0" err="1"/>
              <a:t>Koleji'nin</a:t>
            </a:r>
            <a:r>
              <a:rPr lang="en-US" sz="2400" dirty="0"/>
              <a:t> </a:t>
            </a:r>
            <a:r>
              <a:rPr lang="en-US" sz="2400" dirty="0" err="1"/>
              <a:t>bursuyla</a:t>
            </a:r>
            <a:r>
              <a:rPr lang="en-US" sz="2400" dirty="0"/>
              <a:t> </a:t>
            </a:r>
            <a:r>
              <a:rPr lang="en-US" sz="2400" dirty="0" err="1"/>
              <a:t>İlahiyat</a:t>
            </a:r>
            <a:r>
              <a:rPr lang="en-US" sz="2400" dirty="0"/>
              <a:t> </a:t>
            </a:r>
            <a:r>
              <a:rPr lang="en-US" sz="2400" dirty="0" err="1"/>
              <a:t>Fakültesi'ne</a:t>
            </a:r>
            <a:r>
              <a:rPr lang="en-US" sz="2400" dirty="0"/>
              <a:t> (1780-1783) </a:t>
            </a:r>
            <a:r>
              <a:rPr lang="en-US" sz="2400" dirty="0" err="1"/>
              <a:t>gitti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Felsefe</a:t>
            </a:r>
            <a:r>
              <a:rPr lang="en-US" sz="2400" dirty="0" smtClean="0"/>
              <a:t> </a:t>
            </a:r>
            <a:r>
              <a:rPr lang="en-US" sz="2400" dirty="0" err="1"/>
              <a:t>Doktorası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Sağlam</a:t>
            </a:r>
            <a:r>
              <a:rPr lang="en-US" sz="2400" dirty="0" smtClean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hümanist</a:t>
            </a:r>
            <a:r>
              <a:rPr lang="en-US" sz="2400" dirty="0"/>
              <a:t> </a:t>
            </a:r>
            <a:r>
              <a:rPr lang="en-US" sz="2400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kazandı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Latince</a:t>
            </a:r>
            <a:r>
              <a:rPr lang="en-US" sz="2400" dirty="0"/>
              <a:t>, </a:t>
            </a:r>
            <a:r>
              <a:rPr lang="en-US" sz="2400" dirty="0" err="1"/>
              <a:t>Almanca</a:t>
            </a:r>
            <a:r>
              <a:rPr lang="en-US" sz="2400" dirty="0"/>
              <a:t>, </a:t>
            </a:r>
            <a:r>
              <a:rPr lang="en-US" sz="2400" dirty="0" err="1"/>
              <a:t>Fransızca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İtalyanca</a:t>
            </a:r>
            <a:r>
              <a:rPr lang="en-US" sz="2400" dirty="0"/>
              <a:t> </a:t>
            </a:r>
            <a:r>
              <a:rPr lang="en-US" sz="2400" dirty="0" err="1"/>
              <a:t>öğrendi</a:t>
            </a:r>
            <a:r>
              <a:rPr lang="en-US" sz="2400" dirty="0"/>
              <a:t>. </a:t>
            </a:r>
            <a:r>
              <a:rPr lang="en-US" sz="2400" dirty="0" err="1"/>
              <a:t>Viyana’daki</a:t>
            </a:r>
            <a:r>
              <a:rPr lang="en-US" sz="2400" dirty="0"/>
              <a:t> </a:t>
            </a:r>
            <a:r>
              <a:rPr lang="en-US" sz="2400" dirty="0" err="1"/>
              <a:t>eğitimi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, 10 </a:t>
            </a:r>
            <a:r>
              <a:rPr lang="en-US" sz="2400" dirty="0" err="1"/>
              <a:t>kitabı</a:t>
            </a:r>
            <a:r>
              <a:rPr lang="en-US" sz="2400" dirty="0"/>
              <a:t> </a:t>
            </a:r>
            <a:r>
              <a:rPr lang="en-US" sz="2400" dirty="0" err="1"/>
              <a:t>toplayarak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sözlüğü</a:t>
            </a:r>
            <a:r>
              <a:rPr lang="en-US" sz="2400" dirty="0"/>
              <a:t> </a:t>
            </a:r>
            <a:r>
              <a:rPr lang="en-US" sz="2400" dirty="0" err="1"/>
              <a:t>hazırladı</a:t>
            </a:r>
            <a:r>
              <a:rPr lang="en-US" sz="2400" dirty="0"/>
              <a:t>. </a:t>
            </a:r>
            <a:r>
              <a:rPr lang="en-US" sz="2400" i="1" dirty="0" err="1"/>
              <a:t>Transilvanya</a:t>
            </a:r>
            <a:r>
              <a:rPr lang="en-US" sz="2400" i="1" dirty="0"/>
              <a:t> </a:t>
            </a:r>
            <a:r>
              <a:rPr lang="en-US" sz="2400" i="1" dirty="0" err="1"/>
              <a:t>Okulu'nun</a:t>
            </a:r>
            <a:r>
              <a:rPr lang="en-US" sz="2400" i="1" dirty="0"/>
              <a:t> </a:t>
            </a:r>
            <a:r>
              <a:rPr lang="en-US" sz="2400" dirty="0"/>
              <a:t>en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temsilcilerinden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. </a:t>
            </a:r>
            <a:r>
              <a:rPr lang="en-US" sz="2400" dirty="0" err="1"/>
              <a:t>Viyana'daki</a:t>
            </a:r>
            <a:r>
              <a:rPr lang="en-US" sz="2400" dirty="0"/>
              <a:t> </a:t>
            </a:r>
            <a:r>
              <a:rPr lang="en-US" sz="2400" dirty="0" err="1"/>
              <a:t>eğitimi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Samuil</a:t>
            </a:r>
            <a:r>
              <a:rPr lang="en-US" sz="2400" dirty="0"/>
              <a:t> </a:t>
            </a:r>
            <a:r>
              <a:rPr lang="en-US" sz="2400" dirty="0" err="1"/>
              <a:t>Micu</a:t>
            </a:r>
            <a:r>
              <a:rPr lang="en-US" sz="2400" dirty="0"/>
              <a:t>, </a:t>
            </a:r>
            <a:r>
              <a:rPr lang="en-US" sz="2400" dirty="0" err="1"/>
              <a:t>Petru</a:t>
            </a:r>
            <a:r>
              <a:rPr lang="en-US" sz="2400" dirty="0"/>
              <a:t> </a:t>
            </a:r>
            <a:r>
              <a:rPr lang="en-US" sz="2400" dirty="0" err="1"/>
              <a:t>Maior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Gheorghe </a:t>
            </a:r>
            <a:r>
              <a:rPr lang="en-US" sz="2400" dirty="0" err="1"/>
              <a:t>Şincai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tanıştı</a:t>
            </a:r>
            <a:r>
              <a:rPr lang="en-US" sz="2400" dirty="0"/>
              <a:t>. </a:t>
            </a:r>
            <a:r>
              <a:rPr lang="en-US" sz="2400" dirty="0" err="1"/>
              <a:t>İlluminizm</a:t>
            </a:r>
            <a:r>
              <a:rPr lang="en-US" sz="2400" dirty="0"/>
              <a:t> </a:t>
            </a:r>
            <a:r>
              <a:rPr lang="en-US" sz="2400" dirty="0" err="1"/>
              <a:t>inançlarını</a:t>
            </a:r>
            <a:r>
              <a:rPr lang="en-US" sz="2400" dirty="0"/>
              <a:t> </a:t>
            </a:r>
            <a:r>
              <a:rPr lang="en-US" sz="2400" dirty="0" err="1"/>
              <a:t>paylaştı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Pedagojik</a:t>
            </a:r>
            <a:r>
              <a:rPr lang="en-US" dirty="0"/>
              <a:t>, </a:t>
            </a:r>
            <a:r>
              <a:rPr lang="en-US" dirty="0" err="1"/>
              <a:t>yönetimsel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Viyana'da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St. Barbara </a:t>
            </a:r>
            <a:r>
              <a:rPr lang="en-US" sz="2400" dirty="0" err="1"/>
              <a:t>Kilisesi'nde</a:t>
            </a:r>
            <a:r>
              <a:rPr lang="en-US" sz="2400" dirty="0"/>
              <a:t> </a:t>
            </a:r>
            <a:r>
              <a:rPr lang="en-US" sz="2400" dirty="0" err="1"/>
              <a:t>memurluk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Blaj</a:t>
            </a:r>
            <a:r>
              <a:rPr lang="en-US" sz="2400" dirty="0"/>
              <a:t> </a:t>
            </a:r>
            <a:r>
              <a:rPr lang="en-US" sz="2400" dirty="0" err="1"/>
              <a:t>seminerinde</a:t>
            </a:r>
            <a:r>
              <a:rPr lang="en-US" sz="2400" dirty="0"/>
              <a:t> (1787) </a:t>
            </a:r>
            <a:r>
              <a:rPr lang="en-US" sz="2400" dirty="0" err="1"/>
              <a:t>profesör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çalışmaların</a:t>
            </a:r>
            <a:r>
              <a:rPr lang="en-US" sz="2400" dirty="0"/>
              <a:t> </a:t>
            </a:r>
            <a:r>
              <a:rPr lang="en-US" sz="2400" dirty="0" err="1"/>
              <a:t>yöneticisi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Piskopos</a:t>
            </a:r>
            <a:r>
              <a:rPr lang="en-US" sz="2400" dirty="0"/>
              <a:t> John Bob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çatışmaya</a:t>
            </a:r>
            <a:r>
              <a:rPr lang="en-US" sz="2400" dirty="0"/>
              <a:t> </a:t>
            </a:r>
            <a:r>
              <a:rPr lang="en-US" sz="2400" dirty="0" err="1"/>
              <a:t>girdi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rahip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atanma</a:t>
            </a:r>
            <a:r>
              <a:rPr lang="en-US" sz="2400" dirty="0"/>
              <a:t> </a:t>
            </a:r>
            <a:r>
              <a:rPr lang="en-US" sz="2400" dirty="0" err="1"/>
              <a:t>niyetinden</a:t>
            </a:r>
            <a:r>
              <a:rPr lang="en-US" sz="2400" dirty="0"/>
              <a:t> </a:t>
            </a:r>
            <a:r>
              <a:rPr lang="en-US" sz="2400" dirty="0" err="1"/>
              <a:t>vazgeçti</a:t>
            </a:r>
            <a:r>
              <a:rPr lang="en-US" sz="2400" dirty="0"/>
              <a:t>. </a:t>
            </a:r>
            <a:r>
              <a:rPr lang="en-US" sz="2400" dirty="0" err="1"/>
              <a:t>Rekabet</a:t>
            </a:r>
            <a:r>
              <a:rPr lang="en-US" sz="2400" dirty="0"/>
              <a:t> </a:t>
            </a:r>
            <a:r>
              <a:rPr lang="en-US" sz="2400" dirty="0" err="1"/>
              <a:t>ederek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mahkemesi</a:t>
            </a:r>
            <a:r>
              <a:rPr lang="en-US" sz="2400" dirty="0"/>
              <a:t> </a:t>
            </a:r>
            <a:r>
              <a:rPr lang="en-US" sz="2400" dirty="0" err="1"/>
              <a:t>sekreteri</a:t>
            </a:r>
            <a:r>
              <a:rPr lang="en-US" sz="2400" dirty="0"/>
              <a:t> </a:t>
            </a:r>
            <a:r>
              <a:rPr lang="en-US" sz="2400" dirty="0" err="1"/>
              <a:t>görevini</a:t>
            </a:r>
            <a:r>
              <a:rPr lang="en-US" sz="2400" dirty="0"/>
              <a:t> </a:t>
            </a:r>
            <a:r>
              <a:rPr lang="en-US" sz="2400" dirty="0" err="1"/>
              <a:t>aldığı</a:t>
            </a:r>
            <a:r>
              <a:rPr lang="en-US" sz="2400" dirty="0"/>
              <a:t> </a:t>
            </a:r>
            <a:r>
              <a:rPr lang="en-US" sz="2400" dirty="0" err="1"/>
              <a:t>Lviv'e</a:t>
            </a:r>
            <a:r>
              <a:rPr lang="en-US" sz="2400" dirty="0"/>
              <a:t> </a:t>
            </a:r>
            <a:r>
              <a:rPr lang="en-US" sz="2400" dirty="0" err="1"/>
              <a:t>yerleşti</a:t>
            </a:r>
            <a:r>
              <a:rPr lang="en-US" sz="2400" dirty="0"/>
              <a:t>. 1796'da,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kalanında</a:t>
            </a:r>
            <a:r>
              <a:rPr lang="en-US" sz="2400" dirty="0"/>
              <a:t> </a:t>
            </a:r>
            <a:r>
              <a:rPr lang="en-US" sz="2400" dirty="0" err="1"/>
              <a:t>elinde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pozisyon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Temyiz</a:t>
            </a:r>
            <a:r>
              <a:rPr lang="en-US" sz="2400" dirty="0"/>
              <a:t> </a:t>
            </a:r>
            <a:r>
              <a:rPr lang="en-US" sz="2400" dirty="0" err="1"/>
              <a:t>Mahkemesine</a:t>
            </a:r>
            <a:r>
              <a:rPr lang="en-US" sz="2400" dirty="0"/>
              <a:t> (</a:t>
            </a:r>
            <a:r>
              <a:rPr lang="en-US" sz="2400" dirty="0" err="1"/>
              <a:t>yargıç</a:t>
            </a:r>
            <a:r>
              <a:rPr lang="en-US" sz="2400" dirty="0"/>
              <a:t>) </a:t>
            </a:r>
            <a:r>
              <a:rPr lang="en-US" sz="2400" dirty="0" err="1"/>
              <a:t>terfi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Birçoğu</a:t>
            </a:r>
            <a:r>
              <a:rPr lang="en-US" sz="2400" dirty="0"/>
              <a:t> el </a:t>
            </a:r>
            <a:r>
              <a:rPr lang="en-US" sz="2400" dirty="0" err="1"/>
              <a:t>yazması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kısmen</a:t>
            </a:r>
            <a:r>
              <a:rPr lang="en-US" sz="2400" dirty="0"/>
              <a:t> de </a:t>
            </a:r>
            <a:r>
              <a:rPr lang="en-US" sz="2400" dirty="0" err="1"/>
              <a:t>olsa</a:t>
            </a:r>
            <a:r>
              <a:rPr lang="en-US" sz="2400" dirty="0"/>
              <a:t> </a:t>
            </a:r>
            <a:r>
              <a:rPr lang="en-US" sz="2400" dirty="0" err="1"/>
              <a:t>ölümünden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yayınlanan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sayıda</a:t>
            </a:r>
            <a:r>
              <a:rPr lang="en-US" sz="2400" dirty="0"/>
              <a:t> </a:t>
            </a:r>
            <a:r>
              <a:rPr lang="en-US" sz="2400" dirty="0" err="1"/>
              <a:t>eser</a:t>
            </a:r>
            <a:r>
              <a:rPr lang="en-US" sz="2400" dirty="0"/>
              <a:t> </a:t>
            </a:r>
            <a:r>
              <a:rPr lang="en-US" sz="2400" dirty="0" err="1"/>
              <a:t>üretiyor</a:t>
            </a:r>
            <a:r>
              <a:rPr lang="en-US" sz="2400" dirty="0"/>
              <a:t>. </a:t>
            </a:r>
            <a:r>
              <a:rPr lang="en-US" sz="2400" dirty="0" err="1"/>
              <a:t>Hukuk</a:t>
            </a:r>
            <a:r>
              <a:rPr lang="en-US" sz="2400" dirty="0"/>
              <a:t>, </a:t>
            </a:r>
            <a:r>
              <a:rPr lang="en-US" sz="2400" dirty="0" err="1"/>
              <a:t>pedagoji</a:t>
            </a:r>
            <a:r>
              <a:rPr lang="en-US" sz="2400" dirty="0"/>
              <a:t>, </a:t>
            </a:r>
            <a:r>
              <a:rPr lang="en-US" sz="2400" dirty="0" err="1"/>
              <a:t>tarih</a:t>
            </a:r>
            <a:r>
              <a:rPr lang="en-US" sz="2400" dirty="0"/>
              <a:t>, </a:t>
            </a:r>
            <a:r>
              <a:rPr lang="en-US" sz="2400" dirty="0" err="1"/>
              <a:t>etnografi</a:t>
            </a:r>
            <a:r>
              <a:rPr lang="en-US" sz="2400" dirty="0"/>
              <a:t>, </a:t>
            </a:r>
            <a:r>
              <a:rPr lang="en-US" sz="2400" dirty="0" err="1"/>
              <a:t>dil</a:t>
            </a:r>
            <a:r>
              <a:rPr lang="en-US" sz="2400" dirty="0"/>
              <a:t> </a:t>
            </a:r>
            <a:r>
              <a:rPr lang="en-US" sz="2400" dirty="0" err="1"/>
              <a:t>bilimi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alanlarla</a:t>
            </a:r>
            <a:r>
              <a:rPr lang="en-US" sz="2400" dirty="0"/>
              <a:t> </a:t>
            </a:r>
            <a:r>
              <a:rPr lang="en-US" sz="2400" dirty="0" err="1"/>
              <a:t>ilgilenir</a:t>
            </a:r>
            <a:r>
              <a:rPr lang="en-US" sz="2400" dirty="0"/>
              <a:t>. </a:t>
            </a:r>
            <a:r>
              <a:rPr lang="en-US" sz="2400" dirty="0" err="1"/>
              <a:t>Orijinal</a:t>
            </a:r>
            <a:r>
              <a:rPr lang="en-US" sz="2400" dirty="0"/>
              <a:t> </a:t>
            </a:r>
            <a:r>
              <a:rPr lang="en-US" sz="2400" dirty="0" err="1"/>
              <a:t>yazılara</a:t>
            </a:r>
            <a:r>
              <a:rPr lang="en-US" sz="2400" dirty="0"/>
              <a:t> </a:t>
            </a:r>
            <a:r>
              <a:rPr lang="en-US" sz="2400" dirty="0" err="1"/>
              <a:t>edebi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</a:t>
            </a:r>
            <a:r>
              <a:rPr lang="en-US" sz="2400" dirty="0"/>
              <a:t> </a:t>
            </a:r>
            <a:r>
              <a:rPr lang="en-US" sz="2400" dirty="0" err="1"/>
              <a:t>eserlerin</a:t>
            </a:r>
            <a:r>
              <a:rPr lang="en-US" sz="2400" dirty="0"/>
              <a:t> </a:t>
            </a:r>
            <a:r>
              <a:rPr lang="en-US" sz="2400" dirty="0" err="1"/>
              <a:t>çevirileri</a:t>
            </a:r>
            <a:r>
              <a:rPr lang="en-US" sz="2400" dirty="0"/>
              <a:t> </a:t>
            </a:r>
            <a:r>
              <a:rPr lang="en-US" sz="2400" dirty="0" err="1"/>
              <a:t>eşlik</a:t>
            </a:r>
            <a:r>
              <a:rPr lang="en-US" sz="2400" dirty="0"/>
              <a:t> </a:t>
            </a:r>
            <a:r>
              <a:rPr lang="en-US" sz="2400" dirty="0" err="1"/>
              <a:t>eder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Edebi</a:t>
            </a:r>
            <a:r>
              <a:rPr lang="en-US" dirty="0"/>
              <a:t> </a:t>
            </a:r>
            <a:r>
              <a:rPr lang="en-US" dirty="0" err="1"/>
              <a:t>çalışmaları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Romence</a:t>
            </a:r>
            <a:r>
              <a:rPr lang="en-US" sz="2400" dirty="0"/>
              <a:t> ilk </a:t>
            </a:r>
            <a:r>
              <a:rPr lang="en-US" sz="2400" dirty="0" err="1"/>
              <a:t>epik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, "</a:t>
            </a:r>
            <a:r>
              <a:rPr lang="en-US" sz="2400" dirty="0" err="1"/>
              <a:t>kahraman-çizgi</a:t>
            </a:r>
            <a:r>
              <a:rPr lang="en-US" sz="2400" dirty="0"/>
              <a:t> roman </a:t>
            </a:r>
            <a:r>
              <a:rPr lang="en-US" sz="2400" dirty="0" err="1"/>
              <a:t>şiiri</a:t>
            </a:r>
            <a:r>
              <a:rPr lang="en-US" sz="2400" dirty="0"/>
              <a:t>" </a:t>
            </a:r>
            <a:r>
              <a:rPr lang="en-US" sz="2400" i="1" dirty="0" err="1"/>
              <a:t>Tiganiada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i="1" dirty="0" err="1"/>
              <a:t>Çingene</a:t>
            </a:r>
            <a:r>
              <a:rPr lang="en-US" sz="2400" i="1" dirty="0"/>
              <a:t> </a:t>
            </a:r>
            <a:r>
              <a:rPr lang="en-US" sz="2400" i="1" dirty="0" err="1"/>
              <a:t>Kampı</a:t>
            </a:r>
            <a:r>
              <a:rPr lang="en-US" sz="2400" dirty="0" err="1"/>
              <a:t>'nın</a:t>
            </a:r>
            <a:r>
              <a:rPr lang="en-US" sz="2400" dirty="0"/>
              <a:t> </a:t>
            </a:r>
            <a:r>
              <a:rPr lang="en-US" sz="2400" dirty="0" err="1"/>
              <a:t>yazarıdır</a:t>
            </a:r>
            <a:r>
              <a:rPr lang="en-US" sz="2400" dirty="0"/>
              <a:t>. </a:t>
            </a:r>
            <a:r>
              <a:rPr lang="en-US" sz="2400" dirty="0" err="1"/>
              <a:t>Temsilci</a:t>
            </a:r>
            <a:r>
              <a:rPr lang="en-US" sz="2400" dirty="0"/>
              <a:t> </a:t>
            </a:r>
            <a:r>
              <a:rPr lang="en-US" sz="2400" dirty="0" err="1"/>
              <a:t>çalışması</a:t>
            </a:r>
            <a:r>
              <a:rPr lang="en-US" sz="2400" dirty="0"/>
              <a:t> (</a:t>
            </a:r>
            <a:r>
              <a:rPr lang="en-US" sz="2400" dirty="0" err="1"/>
              <a:t>kahraman-çizgi</a:t>
            </a:r>
            <a:r>
              <a:rPr lang="en-US" sz="2400" dirty="0"/>
              <a:t> roman </a:t>
            </a:r>
            <a:r>
              <a:rPr lang="en-US" sz="2400" dirty="0" err="1"/>
              <a:t>şiiri</a:t>
            </a:r>
            <a:r>
              <a:rPr lang="en-US" sz="2400" dirty="0"/>
              <a:t> "</a:t>
            </a:r>
            <a:r>
              <a:rPr lang="en-US" sz="2400" i="1" dirty="0" err="1"/>
              <a:t>Tiganiada</a:t>
            </a:r>
            <a:r>
              <a:rPr lang="en-US" sz="2400" dirty="0"/>
              <a:t>"), </a:t>
            </a:r>
            <a:r>
              <a:rPr lang="en-US" sz="2400" dirty="0" err="1"/>
              <a:t>hiciv</a:t>
            </a:r>
            <a:r>
              <a:rPr lang="en-US" sz="2400" dirty="0"/>
              <a:t> </a:t>
            </a:r>
            <a:r>
              <a:rPr lang="en-US" sz="2400" dirty="0" err="1"/>
              <a:t>karşıtı</a:t>
            </a:r>
            <a:r>
              <a:rPr lang="en-US" sz="2400" dirty="0"/>
              <a:t> </a:t>
            </a:r>
            <a:r>
              <a:rPr lang="en-US" sz="2400" dirty="0" err="1"/>
              <a:t>feodal</a:t>
            </a:r>
            <a:r>
              <a:rPr lang="en-US" sz="2400" dirty="0"/>
              <a:t> </a:t>
            </a:r>
            <a:r>
              <a:rPr lang="en-US" sz="2400" dirty="0" err="1"/>
              <a:t>karşıtı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antikolik</a:t>
            </a:r>
            <a:r>
              <a:rPr lang="en-US" sz="2400" dirty="0"/>
              <a:t> </a:t>
            </a:r>
            <a:r>
              <a:rPr lang="en-US" sz="2400" dirty="0" err="1"/>
              <a:t>eğilimleri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alegorik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konuyu</a:t>
            </a:r>
            <a:r>
              <a:rPr lang="en-US" sz="2400" dirty="0"/>
              <a:t> </a:t>
            </a:r>
            <a:r>
              <a:rPr lang="en-US" sz="2400" dirty="0" err="1"/>
              <a:t>ele</a:t>
            </a:r>
            <a:r>
              <a:rPr lang="en-US" sz="2400" dirty="0"/>
              <a:t> </a:t>
            </a:r>
            <a:r>
              <a:rPr lang="en-US" sz="2400" dirty="0" err="1"/>
              <a:t>alıyor</a:t>
            </a:r>
            <a:r>
              <a:rPr lang="en-US" sz="2400" dirty="0"/>
              <a:t>.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hiciv</a:t>
            </a:r>
            <a:r>
              <a:rPr lang="en-US" sz="2400" dirty="0"/>
              <a:t> </a:t>
            </a:r>
            <a:r>
              <a:rPr lang="en-US" sz="2400" dirty="0" err="1"/>
              <a:t>şiiri</a:t>
            </a:r>
            <a:r>
              <a:rPr lang="en-US" sz="2400" dirty="0"/>
              <a:t> </a:t>
            </a:r>
            <a:r>
              <a:rPr lang="en-US" sz="2400" i="1" dirty="0" err="1"/>
              <a:t>Üç</a:t>
            </a:r>
            <a:r>
              <a:rPr lang="en-US" sz="2400" i="1" dirty="0"/>
              <a:t> </a:t>
            </a:r>
            <a:r>
              <a:rPr lang="en-US" sz="2400" i="1" dirty="0" err="1"/>
              <a:t>kahraman</a:t>
            </a:r>
            <a:r>
              <a:rPr lang="en-US" sz="2400" i="1" dirty="0"/>
              <a:t> </a:t>
            </a:r>
            <a:r>
              <a:rPr lang="en-US" sz="2400" dirty="0" err="1"/>
              <a:t>hala</a:t>
            </a:r>
            <a:r>
              <a:rPr lang="en-US" sz="2400" dirty="0"/>
              <a:t> </a:t>
            </a:r>
            <a:r>
              <a:rPr lang="en-US" sz="2400" dirty="0" err="1"/>
              <a:t>bitmemiş</a:t>
            </a:r>
            <a:r>
              <a:rPr lang="en-US" sz="2400" dirty="0"/>
              <a:t> </a:t>
            </a:r>
            <a:r>
              <a:rPr lang="en-US" sz="2400" dirty="0" err="1"/>
              <a:t>halde</a:t>
            </a:r>
            <a:r>
              <a:rPr lang="en-US" sz="2400" dirty="0"/>
              <a:t>, </a:t>
            </a:r>
            <a:r>
              <a:rPr lang="en-US" sz="2400" dirty="0" err="1"/>
              <a:t>Cervantes’in</a:t>
            </a:r>
            <a:r>
              <a:rPr lang="en-US" sz="2400" dirty="0"/>
              <a:t> </a:t>
            </a:r>
            <a:r>
              <a:rPr lang="en-US" sz="2400" i="1" dirty="0"/>
              <a:t>Don </a:t>
            </a:r>
            <a:r>
              <a:rPr lang="en-US" sz="2400" i="1" dirty="0" err="1"/>
              <a:t>Kişot’</a:t>
            </a:r>
            <a:r>
              <a:rPr lang="en-US" sz="2400" dirty="0" err="1"/>
              <a:t>undan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/>
              <a:t>motifleri</a:t>
            </a:r>
            <a:r>
              <a:rPr lang="en-US" sz="2400" dirty="0"/>
              <a:t> </a:t>
            </a:r>
            <a:r>
              <a:rPr lang="en-US" sz="2400" dirty="0" err="1"/>
              <a:t>kullanıyor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Ţiganiada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167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Yazar</a:t>
            </a:r>
            <a:r>
              <a:rPr lang="en-US" sz="2400" dirty="0"/>
              <a:t>, Homer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i="1" dirty="0" err="1"/>
              <a:t>Kurbağalarla</a:t>
            </a:r>
            <a:r>
              <a:rPr lang="en-US" sz="2400" i="1" dirty="0"/>
              <a:t> </a:t>
            </a:r>
            <a:r>
              <a:rPr lang="en-US" sz="2400" i="1" dirty="0" err="1"/>
              <a:t>Fareler</a:t>
            </a:r>
            <a:r>
              <a:rPr lang="en-US" sz="2400" i="1" dirty="0"/>
              <a:t> </a:t>
            </a:r>
            <a:r>
              <a:rPr lang="en-US" sz="2400" i="1" dirty="0" err="1"/>
              <a:t>Savaşı</a:t>
            </a:r>
            <a:r>
              <a:rPr lang="en-US" sz="2400" i="1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eskiden</a:t>
            </a:r>
            <a:r>
              <a:rPr lang="en-US" sz="2400" dirty="0"/>
              <a:t> </a:t>
            </a:r>
            <a:r>
              <a:rPr lang="en-US" sz="2400" dirty="0" err="1"/>
              <a:t>başlayarak</a:t>
            </a:r>
            <a:r>
              <a:rPr lang="en-US" sz="2400" dirty="0"/>
              <a:t>, </a:t>
            </a:r>
            <a:r>
              <a:rPr lang="en-US" sz="2400" dirty="0" err="1"/>
              <a:t>ahlaksız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edebiyatın</a:t>
            </a:r>
            <a:r>
              <a:rPr lang="en-US" sz="2400" dirty="0"/>
              <a:t> </a:t>
            </a:r>
            <a:r>
              <a:rPr lang="en-US" sz="2400" dirty="0" err="1"/>
              <a:t>modelini</a:t>
            </a:r>
            <a:r>
              <a:rPr lang="en-US" sz="2400" dirty="0"/>
              <a:t> </a:t>
            </a:r>
            <a:r>
              <a:rPr lang="en-US" sz="2400" dirty="0" err="1"/>
              <a:t>ilan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</a:t>
            </a:r>
            <a:r>
              <a:rPr lang="en-US" sz="2400" i="1" dirty="0" err="1"/>
              <a:t>Mitru</a:t>
            </a:r>
            <a:r>
              <a:rPr lang="en-US" sz="2400" i="1" dirty="0"/>
              <a:t> </a:t>
            </a:r>
            <a:r>
              <a:rPr lang="en-US" sz="2400" i="1" dirty="0" err="1"/>
              <a:t>Perea'ya</a:t>
            </a:r>
            <a:r>
              <a:rPr lang="en-US" sz="2400" i="1" dirty="0"/>
              <a:t> </a:t>
            </a:r>
            <a:r>
              <a:rPr lang="en-US" sz="2400" i="1" dirty="0" err="1"/>
              <a:t>ibadet</a:t>
            </a:r>
            <a:r>
              <a:rPr lang="en-US" sz="2400" i="1" dirty="0"/>
              <a:t> </a:t>
            </a:r>
            <a:r>
              <a:rPr lang="en-US" sz="2400" i="1" dirty="0" err="1"/>
              <a:t>eden</a:t>
            </a:r>
            <a:r>
              <a:rPr lang="en-US" sz="2400" i="1" dirty="0"/>
              <a:t> </a:t>
            </a:r>
            <a:r>
              <a:rPr lang="en-US" sz="2400" i="1" dirty="0" err="1"/>
              <a:t>Epistle</a:t>
            </a:r>
            <a:r>
              <a:rPr lang="en-US" sz="2400" dirty="0" err="1"/>
              <a:t>’de</a:t>
            </a:r>
            <a:r>
              <a:rPr lang="en-US" sz="2400" dirty="0"/>
              <a:t>, </a:t>
            </a:r>
            <a:r>
              <a:rPr lang="en-US" sz="2400" dirty="0" err="1"/>
              <a:t>Napolyon'un</a:t>
            </a:r>
            <a:r>
              <a:rPr lang="en-US" sz="2400" dirty="0"/>
              <a:t> </a:t>
            </a:r>
            <a:r>
              <a:rPr lang="en-US" sz="2400" dirty="0" err="1"/>
              <a:t>Mısır</a:t>
            </a:r>
            <a:r>
              <a:rPr lang="en-US" sz="2400" dirty="0"/>
              <a:t> </a:t>
            </a:r>
            <a:r>
              <a:rPr lang="en-US" sz="2400" dirty="0" err="1"/>
              <a:t>kampanyasına</a:t>
            </a:r>
            <a:r>
              <a:rPr lang="en-US" sz="2400" dirty="0"/>
              <a:t> </a:t>
            </a:r>
            <a:r>
              <a:rPr lang="en-US" sz="2400" dirty="0" err="1"/>
              <a:t>katılan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orada</a:t>
            </a:r>
            <a:r>
              <a:rPr lang="en-US" sz="2400" dirty="0"/>
              <a:t>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Avusturyalı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çingenin</a:t>
            </a:r>
            <a:r>
              <a:rPr lang="en-US" sz="2400" dirty="0"/>
              <a:t> </a:t>
            </a:r>
            <a:r>
              <a:rPr lang="en-US" sz="2400" dirty="0" err="1"/>
              <a:t>süslü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çingene</a:t>
            </a:r>
            <a:r>
              <a:rPr lang="en-US" sz="2400" dirty="0"/>
              <a:t> </a:t>
            </a:r>
            <a:r>
              <a:rPr lang="en-US" sz="2400" dirty="0" err="1"/>
              <a:t>biyografisi</a:t>
            </a:r>
            <a:r>
              <a:rPr lang="en-US" sz="2400" dirty="0"/>
              <a:t>, Cervantes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yazdı</a:t>
            </a:r>
            <a:r>
              <a:rPr lang="en-US" sz="2400" dirty="0"/>
              <a:t>. </a:t>
            </a:r>
            <a:r>
              <a:rPr lang="en-US" sz="2400" dirty="0" err="1"/>
              <a:t>Mektubun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, </a:t>
            </a:r>
            <a:r>
              <a:rPr lang="en-US" sz="2400" i="1" dirty="0" err="1"/>
              <a:t>Transilvanya</a:t>
            </a:r>
            <a:r>
              <a:rPr lang="en-US" sz="2400" i="1" dirty="0"/>
              <a:t> </a:t>
            </a:r>
            <a:r>
              <a:rPr lang="en-US" sz="2400" i="1" dirty="0" err="1"/>
              <a:t>Okulu</a:t>
            </a:r>
            <a:r>
              <a:rPr lang="en-US" sz="2400" dirty="0"/>
              <a:t>, </a:t>
            </a:r>
            <a:r>
              <a:rPr lang="en-US" sz="2400" dirty="0" err="1"/>
              <a:t>ulusal</a:t>
            </a:r>
            <a:r>
              <a:rPr lang="en-US" sz="2400" dirty="0"/>
              <a:t> </a:t>
            </a:r>
            <a:r>
              <a:rPr lang="en-US" sz="2400" dirty="0" err="1"/>
              <a:t>geçmişi</a:t>
            </a:r>
            <a:r>
              <a:rPr lang="en-US" sz="2400" dirty="0"/>
              <a:t> </a:t>
            </a:r>
            <a:r>
              <a:rPr lang="en-US" sz="2400" dirty="0" err="1"/>
              <a:t>parodileştirmeyi</a:t>
            </a:r>
            <a:r>
              <a:rPr lang="en-US" sz="2400" dirty="0"/>
              <a:t> </a:t>
            </a:r>
            <a:r>
              <a:rPr lang="en-US" sz="2400" dirty="0" err="1"/>
              <a:t>planlıyor</a:t>
            </a:r>
            <a:r>
              <a:rPr lang="en-US" sz="2400" dirty="0"/>
              <a:t>.</a:t>
            </a:r>
          </a:p>
          <a:p>
            <a:pPr algn="just"/>
            <a:r>
              <a:rPr lang="en-US" sz="2400" i="1" dirty="0" err="1"/>
              <a:t>Tiganiada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versiyonda</a:t>
            </a:r>
            <a:r>
              <a:rPr lang="en-US" sz="2400" dirty="0"/>
              <a:t> </a:t>
            </a:r>
            <a:r>
              <a:rPr lang="en-US" sz="2400" dirty="0" err="1"/>
              <a:t>yazılmıştır</a:t>
            </a:r>
            <a:r>
              <a:rPr lang="en-US" sz="2400" dirty="0"/>
              <a:t>: </a:t>
            </a:r>
            <a:r>
              <a:rPr lang="en-US" sz="2400" dirty="0" err="1"/>
              <a:t>birincisi</a:t>
            </a:r>
            <a:r>
              <a:rPr lang="en-US" sz="2400" dirty="0"/>
              <a:t>, 1800'de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yoğun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karmaşık</a:t>
            </a:r>
            <a:r>
              <a:rPr lang="en-US" sz="2400" dirty="0"/>
              <a:t>, </a:t>
            </a:r>
            <a:r>
              <a:rPr lang="en-US" sz="2400" dirty="0" err="1"/>
              <a:t>ikincisi</a:t>
            </a:r>
            <a:r>
              <a:rPr lang="en-US" sz="2400" dirty="0"/>
              <a:t>, 1812'de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dengeli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sanatsaldır</a:t>
            </a:r>
            <a:r>
              <a:rPr lang="en-US" sz="2400" dirty="0"/>
              <a:t>. Ne </a:t>
            </a:r>
            <a:r>
              <a:rPr lang="en-US" sz="2400" dirty="0" err="1"/>
              <a:t>yazık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, </a:t>
            </a:r>
            <a:r>
              <a:rPr lang="en-US" sz="2400" dirty="0" err="1"/>
              <a:t>ileri</a:t>
            </a:r>
            <a:r>
              <a:rPr lang="en-US" sz="2400" dirty="0"/>
              <a:t> </a:t>
            </a:r>
            <a:r>
              <a:rPr lang="en-US" sz="2400" dirty="0" err="1"/>
              <a:t>zamanlara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, ilk </a:t>
            </a:r>
            <a:r>
              <a:rPr lang="en-US" sz="2400" dirty="0" err="1"/>
              <a:t>bașta</a:t>
            </a:r>
            <a:r>
              <a:rPr lang="en-US" sz="2400" dirty="0"/>
              <a:t> 1875'te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ikincisi</a:t>
            </a:r>
            <a:r>
              <a:rPr lang="en-US" sz="2400" dirty="0"/>
              <a:t> de </a:t>
            </a:r>
            <a:r>
              <a:rPr lang="en-US" sz="2400" dirty="0" err="1"/>
              <a:t>sadece</a:t>
            </a:r>
            <a:r>
              <a:rPr lang="en-US" sz="2400" dirty="0"/>
              <a:t> 1925'te </a:t>
            </a:r>
            <a:r>
              <a:rPr lang="en-US" sz="2400" dirty="0" err="1"/>
              <a:t>bilinmiyordu</a:t>
            </a:r>
            <a:r>
              <a:rPr lang="en-US" sz="2400" dirty="0"/>
              <a:t>. </a:t>
            </a:r>
            <a:r>
              <a:rPr lang="en-US" sz="2400" dirty="0" err="1"/>
              <a:t>Eminescu</a:t>
            </a:r>
            <a:r>
              <a:rPr lang="en-US" sz="2400" dirty="0"/>
              <a:t> </a:t>
            </a:r>
            <a:r>
              <a:rPr lang="en-US" sz="2400" dirty="0" err="1"/>
              <a:t>bunu</a:t>
            </a:r>
            <a:r>
              <a:rPr lang="en-US" sz="2400" dirty="0"/>
              <a:t> </a:t>
            </a:r>
            <a:r>
              <a:rPr lang="en-US" sz="2400" dirty="0" err="1"/>
              <a:t>bilmiyordu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Eser</a:t>
            </a:r>
            <a:r>
              <a:rPr lang="en-US" sz="2400" dirty="0"/>
              <a:t>, </a:t>
            </a:r>
            <a:r>
              <a:rPr lang="en-US" sz="2400" dirty="0" err="1"/>
              <a:t>kahramanca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çizgi</a:t>
            </a:r>
            <a:r>
              <a:rPr lang="en-US" sz="2400" dirty="0"/>
              <a:t> roman </a:t>
            </a:r>
            <a:r>
              <a:rPr lang="en-US" sz="2400" dirty="0" err="1"/>
              <a:t>destanı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sözlerdeki</a:t>
            </a:r>
            <a:r>
              <a:rPr lang="en-US" sz="2400" dirty="0"/>
              <a:t> </a:t>
            </a:r>
            <a:r>
              <a:rPr lang="en-US" sz="2400" dirty="0" err="1"/>
              <a:t>destansı</a:t>
            </a:r>
            <a:r>
              <a:rPr lang="en-US" sz="2400" dirty="0"/>
              <a:t> </a:t>
            </a:r>
            <a:r>
              <a:rPr lang="en-US" sz="2400" dirty="0" err="1"/>
              <a:t>türe</a:t>
            </a:r>
            <a:r>
              <a:rPr lang="en-US" sz="2400" dirty="0"/>
              <a:t> </a:t>
            </a:r>
            <a:r>
              <a:rPr lang="en-US" sz="2400" dirty="0" err="1"/>
              <a:t>aittir</a:t>
            </a:r>
            <a:r>
              <a:rPr lang="en-US" sz="2400" dirty="0"/>
              <a:t>. Bu, </a:t>
            </a:r>
            <a:r>
              <a:rPr lang="en-US" sz="2400" dirty="0" err="1"/>
              <a:t>dünya</a:t>
            </a:r>
            <a:r>
              <a:rPr lang="en-US" sz="2400" dirty="0"/>
              <a:t> </a:t>
            </a:r>
            <a:r>
              <a:rPr lang="en-US" sz="2400" dirty="0" err="1"/>
              <a:t>teması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evrensel</a:t>
            </a:r>
            <a:r>
              <a:rPr lang="en-US" sz="2400" dirty="0"/>
              <a:t> </a:t>
            </a:r>
            <a:r>
              <a:rPr lang="en-US" sz="2400" dirty="0" err="1"/>
              <a:t>düzenin</a:t>
            </a:r>
            <a:r>
              <a:rPr lang="en-US" sz="2400" dirty="0"/>
              <a:t> </a:t>
            </a:r>
            <a:r>
              <a:rPr lang="en-US" sz="2400" dirty="0" err="1"/>
              <a:t>parodisi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, </a:t>
            </a:r>
            <a:r>
              <a:rPr lang="en-US" sz="2400" dirty="0" err="1"/>
              <a:t>bitmiş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Romen</a:t>
            </a:r>
            <a:r>
              <a:rPr lang="en-US" sz="2400" dirty="0"/>
              <a:t> </a:t>
            </a:r>
            <a:r>
              <a:rPr lang="en-US" sz="2400" dirty="0" err="1"/>
              <a:t>destanı</a:t>
            </a:r>
            <a:r>
              <a:rPr lang="en-US" sz="24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 err="1"/>
              <a:t>Konu</a:t>
            </a:r>
            <a:r>
              <a:rPr lang="en-US" sz="2400" dirty="0"/>
              <a:t>. On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şarkı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destansı</a:t>
            </a:r>
            <a:r>
              <a:rPr lang="en-US" sz="2400" dirty="0"/>
              <a:t> </a:t>
            </a:r>
            <a:r>
              <a:rPr lang="en-US" sz="2400" dirty="0" err="1"/>
              <a:t>ipucunu</a:t>
            </a:r>
            <a:r>
              <a:rPr lang="en-US" sz="2400" dirty="0"/>
              <a:t> </a:t>
            </a:r>
            <a:r>
              <a:rPr lang="en-US" sz="2400" dirty="0" err="1"/>
              <a:t>izliyor</a:t>
            </a:r>
            <a:r>
              <a:rPr lang="en-US" sz="2400" dirty="0"/>
              <a:t>: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yandan</a:t>
            </a:r>
            <a:r>
              <a:rPr lang="en-US" sz="2400" dirty="0"/>
              <a:t> </a:t>
            </a:r>
            <a:r>
              <a:rPr lang="en-US" sz="2400" dirty="0" err="1"/>
              <a:t>Vlad</a:t>
            </a:r>
            <a:r>
              <a:rPr lang="en-US" sz="2400" dirty="0"/>
              <a:t> </a:t>
            </a:r>
            <a:r>
              <a:rPr lang="en-US" sz="2400" dirty="0" err="1"/>
              <a:t>Tepeş’in</a:t>
            </a:r>
            <a:r>
              <a:rPr lang="en-US" sz="2400" dirty="0"/>
              <a:t> </a:t>
            </a:r>
            <a:r>
              <a:rPr lang="en-US" sz="2400" dirty="0" err="1"/>
              <a:t>ordusuna</a:t>
            </a:r>
            <a:r>
              <a:rPr lang="en-US" sz="2400" dirty="0"/>
              <a:t> </a:t>
            </a:r>
            <a:r>
              <a:rPr lang="en-US" sz="2400" dirty="0" err="1"/>
              <a:t>kayıtlı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Çingene'nin</a:t>
            </a:r>
            <a:r>
              <a:rPr lang="en-US" sz="2400" dirty="0"/>
              <a:t> </a:t>
            </a:r>
            <a:r>
              <a:rPr lang="en-US" sz="2400" dirty="0" err="1"/>
              <a:t>maceraları</a:t>
            </a:r>
            <a:r>
              <a:rPr lang="en-US" sz="2400" dirty="0"/>
              <a:t>,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yandan</a:t>
            </a:r>
            <a:r>
              <a:rPr lang="en-US" sz="2400" dirty="0"/>
              <a:t> </a:t>
            </a:r>
            <a:r>
              <a:rPr lang="en-US" sz="2400" dirty="0" err="1"/>
              <a:t>Parpangel'in</a:t>
            </a:r>
            <a:r>
              <a:rPr lang="en-US" sz="2400" dirty="0"/>
              <a:t> </a:t>
            </a:r>
            <a:r>
              <a:rPr lang="en-US" sz="2400" dirty="0" err="1"/>
              <a:t>maceralarını</a:t>
            </a:r>
            <a:r>
              <a:rPr lang="en-US" sz="2400" dirty="0"/>
              <a:t>, </a:t>
            </a:r>
            <a:r>
              <a:rPr lang="en-US" sz="2400" dirty="0" err="1"/>
              <a:t>şeytanlar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çalınan</a:t>
            </a:r>
            <a:r>
              <a:rPr lang="en-US" sz="2400" dirty="0"/>
              <a:t> </a:t>
            </a:r>
            <a:r>
              <a:rPr lang="en-US" sz="2400" dirty="0" err="1"/>
              <a:t>sevdiği</a:t>
            </a:r>
            <a:r>
              <a:rPr lang="en-US" sz="2400" dirty="0"/>
              <a:t> </a:t>
            </a:r>
            <a:r>
              <a:rPr lang="en-US" sz="2400" dirty="0" err="1"/>
              <a:t>Romica'yı</a:t>
            </a:r>
            <a:r>
              <a:rPr lang="en-US" sz="2400" dirty="0"/>
              <a:t> </a:t>
            </a:r>
            <a:r>
              <a:rPr lang="en-US" sz="2400" dirty="0" err="1"/>
              <a:t>aramak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. Her </a:t>
            </a:r>
            <a:r>
              <a:rPr lang="en-US" sz="2400" dirty="0" err="1"/>
              <a:t>saygın</a:t>
            </a:r>
            <a:r>
              <a:rPr lang="en-US" sz="2400" dirty="0"/>
              <a:t> </a:t>
            </a:r>
            <a:r>
              <a:rPr lang="en-US" sz="2400" dirty="0" err="1"/>
              <a:t>destanda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dünyevi</a:t>
            </a:r>
            <a:r>
              <a:rPr lang="en-US" sz="2400" dirty="0"/>
              <a:t> </a:t>
            </a:r>
            <a:r>
              <a:rPr lang="en-US" sz="2400" dirty="0" err="1"/>
              <a:t>kahramanlar</a:t>
            </a:r>
            <a:r>
              <a:rPr lang="en-US" sz="2400" dirty="0"/>
              <a:t> </a:t>
            </a:r>
            <a:r>
              <a:rPr lang="en-US" sz="2400" dirty="0" err="1"/>
              <a:t>doğaüstü</a:t>
            </a:r>
            <a:r>
              <a:rPr lang="en-US" sz="2400" dirty="0"/>
              <a:t> </a:t>
            </a:r>
            <a:r>
              <a:rPr lang="en-US" sz="2400" dirty="0" err="1"/>
              <a:t>düşmanlara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koruyuculara</a:t>
            </a:r>
            <a:r>
              <a:rPr lang="en-US" sz="2400" dirty="0"/>
              <a:t> </a:t>
            </a:r>
            <a:r>
              <a:rPr lang="en-US" sz="2400" dirty="0" err="1"/>
              <a:t>sahiptir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Yazarın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oyun</a:t>
            </a:r>
            <a:r>
              <a:rPr lang="en-US" sz="2400" dirty="0"/>
              <a:t> </a:t>
            </a:r>
            <a:r>
              <a:rPr lang="en-US" sz="2400" dirty="0" err="1"/>
              <a:t>anlayışı</a:t>
            </a:r>
            <a:r>
              <a:rPr lang="en-US" sz="2400" dirty="0"/>
              <a:t>, </a:t>
            </a:r>
            <a:r>
              <a:rPr lang="en-US" sz="2400" dirty="0" err="1"/>
              <a:t>konusu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karakterlerin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"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komedi"si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öncelikleri</a:t>
            </a:r>
            <a:r>
              <a:rPr lang="en-US" sz="2400" dirty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 (N. </a:t>
            </a:r>
            <a:r>
              <a:rPr lang="en-US" sz="2400" dirty="0" err="1"/>
              <a:t>Manolescu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 err="1"/>
              <a:t>Stil</a:t>
            </a:r>
            <a:r>
              <a:rPr lang="en-US" sz="2400" dirty="0"/>
              <a:t>. G. </a:t>
            </a:r>
            <a:r>
              <a:rPr lang="en-US" sz="2400" dirty="0" err="1"/>
              <a:t>Călinescu</a:t>
            </a:r>
            <a:r>
              <a:rPr lang="en-US" sz="2400" dirty="0"/>
              <a:t>, </a:t>
            </a:r>
            <a:r>
              <a:rPr lang="en-US" sz="2400" dirty="0" err="1"/>
              <a:t>yazarın</a:t>
            </a:r>
            <a:r>
              <a:rPr lang="en-US" sz="2400" dirty="0"/>
              <a:t> </a:t>
            </a:r>
            <a:r>
              <a:rPr lang="en-US" sz="2400" dirty="0" err="1"/>
              <a:t>belirgin</a:t>
            </a:r>
            <a:r>
              <a:rPr lang="en-US" sz="2400" dirty="0"/>
              <a:t> </a:t>
            </a:r>
            <a:r>
              <a:rPr lang="en-US" sz="2400" dirty="0" err="1"/>
              <a:t>yetenek</a:t>
            </a:r>
            <a:r>
              <a:rPr lang="en-US" sz="2400" dirty="0"/>
              <a:t> </a:t>
            </a:r>
            <a:r>
              <a:rPr lang="en-US" sz="2400" dirty="0" err="1"/>
              <a:t>eksikliğini</a:t>
            </a:r>
            <a:r>
              <a:rPr lang="en-US" sz="2400" dirty="0"/>
              <a:t> </a:t>
            </a:r>
            <a:r>
              <a:rPr lang="en-US" sz="2400" dirty="0" err="1"/>
              <a:t>azaltan</a:t>
            </a:r>
            <a:r>
              <a:rPr lang="en-US" sz="2400" dirty="0"/>
              <a:t> </a:t>
            </a:r>
            <a:r>
              <a:rPr lang="en-US" sz="2400" dirty="0" err="1"/>
              <a:t>sözlü</a:t>
            </a:r>
            <a:r>
              <a:rPr lang="en-US" sz="2400" dirty="0"/>
              <a:t> </a:t>
            </a:r>
            <a:r>
              <a:rPr lang="en-US" sz="2400" dirty="0" err="1"/>
              <a:t>dehaya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çekti</a:t>
            </a:r>
            <a:r>
              <a:rPr lang="en-US" sz="2400" dirty="0"/>
              <a:t>. </a:t>
            </a:r>
            <a:r>
              <a:rPr lang="en-US" sz="2400" dirty="0" err="1"/>
              <a:t>Sözlü</a:t>
            </a:r>
            <a:r>
              <a:rPr lang="en-US" sz="2400" dirty="0"/>
              <a:t> </a:t>
            </a:r>
            <a:r>
              <a:rPr lang="en-US" sz="2400" dirty="0" err="1"/>
              <a:t>buluş</a:t>
            </a:r>
            <a:r>
              <a:rPr lang="en-US" sz="2400" dirty="0"/>
              <a:t>, </a:t>
            </a:r>
            <a:r>
              <a:rPr lang="en-US" sz="2400" dirty="0" err="1"/>
              <a:t>Çingene</a:t>
            </a:r>
            <a:r>
              <a:rPr lang="en-US" sz="2400" dirty="0"/>
              <a:t> </a:t>
            </a:r>
            <a:r>
              <a:rPr lang="en-US" sz="2400" dirty="0" err="1"/>
              <a:t>isimleri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başlar</a:t>
            </a:r>
            <a:r>
              <a:rPr lang="en-US" sz="2400" dirty="0"/>
              <a:t>, "</a:t>
            </a:r>
            <a:r>
              <a:rPr lang="en-US" sz="2400" dirty="0" err="1"/>
              <a:t>grotesk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oğul</a:t>
            </a:r>
            <a:r>
              <a:rPr lang="en-US" sz="2400" dirty="0"/>
              <a:t>" (</a:t>
            </a:r>
            <a:r>
              <a:rPr lang="en-US" sz="2400" dirty="0" err="1"/>
              <a:t>Aordel</a:t>
            </a:r>
            <a:r>
              <a:rPr lang="en-US" sz="2400" dirty="0"/>
              <a:t>, </a:t>
            </a:r>
            <a:r>
              <a:rPr lang="en-US" sz="2400" dirty="0" err="1"/>
              <a:t>Corcodel</a:t>
            </a:r>
            <a:r>
              <a:rPr lang="en-US" sz="2400" dirty="0"/>
              <a:t>, </a:t>
            </a:r>
            <a:r>
              <a:rPr lang="en-US" sz="2400" dirty="0" err="1"/>
              <a:t>Cucavel</a:t>
            </a:r>
            <a:r>
              <a:rPr lang="en-US" sz="2400" dirty="0"/>
              <a:t>, </a:t>
            </a:r>
            <a:r>
              <a:rPr lang="en-US" sz="2400" dirty="0" err="1"/>
              <a:t>Parpangel</a:t>
            </a:r>
            <a:r>
              <a:rPr lang="en-US" sz="2400" dirty="0"/>
              <a:t>, Gavan, </a:t>
            </a:r>
            <a:r>
              <a:rPr lang="en-US" sz="2400" dirty="0" err="1"/>
              <a:t>Giolban</a:t>
            </a:r>
            <a:r>
              <a:rPr lang="en-US" sz="2400" dirty="0"/>
              <a:t>, </a:t>
            </a:r>
            <a:r>
              <a:rPr lang="en-US" sz="2400" dirty="0" err="1"/>
              <a:t>Goleman</a:t>
            </a:r>
            <a:r>
              <a:rPr lang="en-US" sz="2400" dirty="0"/>
              <a:t>, </a:t>
            </a:r>
            <a:r>
              <a:rPr lang="en-US" sz="2400" dirty="0" err="1"/>
              <a:t>Ciormoi</a:t>
            </a:r>
            <a:r>
              <a:rPr lang="en-US" sz="2400" dirty="0"/>
              <a:t>, </a:t>
            </a:r>
            <a:r>
              <a:rPr lang="en-US" sz="2400" dirty="0" err="1"/>
              <a:t>Dirboi</a:t>
            </a:r>
            <a:r>
              <a:rPr lang="en-US" sz="2400" dirty="0"/>
              <a:t>, vb.) </a:t>
            </a:r>
            <a:r>
              <a:rPr lang="en-US" sz="2400" dirty="0" err="1"/>
              <a:t>dolaşımda</a:t>
            </a:r>
            <a:r>
              <a:rPr lang="en-US" sz="2400" dirty="0"/>
              <a:t> </a:t>
            </a:r>
            <a:r>
              <a:rPr lang="en-US" sz="2400" dirty="0" err="1"/>
              <a:t>olmadıklarını</a:t>
            </a:r>
            <a:r>
              <a:rPr lang="en-US" sz="2400" dirty="0"/>
              <a:t> </a:t>
            </a:r>
            <a:r>
              <a:rPr lang="en-US" sz="2400" dirty="0" err="1"/>
              <a:t>görmek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"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prodüksiyon</a:t>
            </a:r>
            <a:r>
              <a:rPr lang="en-US" sz="2400" dirty="0"/>
              <a:t> </a:t>
            </a:r>
            <a:r>
              <a:rPr lang="en-US" sz="2400" dirty="0" err="1"/>
              <a:t>amaçlı</a:t>
            </a:r>
            <a:r>
              <a:rPr lang="en-US" sz="2400" dirty="0"/>
              <a:t>, </a:t>
            </a:r>
            <a:r>
              <a:rPr lang="en-US" sz="2400" dirty="0" err="1"/>
              <a:t>modellerini</a:t>
            </a:r>
            <a:r>
              <a:rPr lang="en-US" sz="2400" dirty="0"/>
              <a:t> 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/>
              <a:t>bırakma</a:t>
            </a:r>
            <a:r>
              <a:rPr lang="en-US" sz="2400" dirty="0"/>
              <a:t>, </a:t>
            </a:r>
            <a:r>
              <a:rPr lang="en-US" sz="2400" dirty="0" err="1"/>
              <a:t>türlerini</a:t>
            </a:r>
            <a:r>
              <a:rPr lang="en-US" sz="2400" dirty="0"/>
              <a:t> </a:t>
            </a:r>
            <a:r>
              <a:rPr lang="en-US" sz="2400" dirty="0" err="1"/>
              <a:t>değiştirme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parçalama</a:t>
            </a:r>
            <a:r>
              <a:rPr lang="en-US" sz="2400" dirty="0"/>
              <a:t> (</a:t>
            </a:r>
            <a:r>
              <a:rPr lang="en-US" sz="2400" dirty="0" err="1"/>
              <a:t>hurda</a:t>
            </a:r>
            <a:r>
              <a:rPr lang="en-US" sz="2400" dirty="0"/>
              <a:t>, </a:t>
            </a:r>
            <a:r>
              <a:rPr lang="en-US" sz="2400" dirty="0" err="1"/>
              <a:t>saray</a:t>
            </a:r>
            <a:r>
              <a:rPr lang="en-US" sz="2400" dirty="0"/>
              <a:t>, </a:t>
            </a:r>
            <a:r>
              <a:rPr lang="en-US" sz="2400" dirty="0" err="1"/>
              <a:t>ağaç</a:t>
            </a:r>
            <a:r>
              <a:rPr lang="en-US" sz="2400" dirty="0"/>
              <a:t> vb.) </a:t>
            </a:r>
            <a:r>
              <a:rPr lang="en-US" sz="2400" dirty="0" err="1"/>
              <a:t>yapmalarına</a:t>
            </a:r>
            <a:r>
              <a:rPr lang="en-US" sz="2400" dirty="0"/>
              <a:t> son </a:t>
            </a:r>
            <a:r>
              <a:rPr lang="en-US" sz="2400" dirty="0" err="1"/>
              <a:t>verme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Romen</a:t>
            </a:r>
            <a:r>
              <a:rPr lang="en-US" sz="2400" dirty="0"/>
              <a:t> </a:t>
            </a:r>
            <a:r>
              <a:rPr lang="en-US" sz="2400" dirty="0" err="1"/>
              <a:t>Edebiyatının</a:t>
            </a:r>
            <a:r>
              <a:rPr lang="en-US" sz="2400" dirty="0"/>
              <a:t> </a:t>
            </a:r>
            <a:r>
              <a:rPr lang="en-US" sz="2400" dirty="0" err="1"/>
              <a:t>Eleştirel</a:t>
            </a:r>
            <a:r>
              <a:rPr lang="en-US" sz="2400" dirty="0"/>
              <a:t> </a:t>
            </a:r>
            <a:r>
              <a:rPr lang="en-US" sz="2400" dirty="0" err="1"/>
              <a:t>Tarihinde</a:t>
            </a:r>
            <a:r>
              <a:rPr lang="en-US" sz="2400" dirty="0"/>
              <a:t> </a:t>
            </a:r>
            <a:r>
              <a:rPr lang="en-US" sz="2400" dirty="0" err="1"/>
              <a:t>Nicolae</a:t>
            </a:r>
            <a:r>
              <a:rPr lang="en-US" sz="2400" dirty="0"/>
              <a:t> </a:t>
            </a:r>
            <a:r>
              <a:rPr lang="en-US" sz="2400" dirty="0" err="1"/>
              <a:t>Manolescu</a:t>
            </a:r>
            <a:r>
              <a:rPr lang="en-US" sz="2400" dirty="0"/>
              <a:t>, </a:t>
            </a:r>
            <a:r>
              <a:rPr lang="en-US" sz="2400" i="1" dirty="0" err="1" smtClean="0"/>
              <a:t>Tiganiada</a:t>
            </a:r>
            <a:r>
              <a:rPr lang="en-US" sz="2400" dirty="0" err="1" smtClean="0"/>
              <a:t>'nın</a:t>
            </a:r>
            <a:r>
              <a:rPr lang="en-US" sz="2400" dirty="0" smtClean="0"/>
              <a:t> </a:t>
            </a:r>
            <a:r>
              <a:rPr lang="en-US" sz="2400" dirty="0" err="1"/>
              <a:t>değerini</a:t>
            </a:r>
            <a:r>
              <a:rPr lang="en-US" sz="2400" dirty="0"/>
              <a:t> </a:t>
            </a:r>
            <a:r>
              <a:rPr lang="en-US" sz="2400" dirty="0" err="1"/>
              <a:t>şöyle</a:t>
            </a:r>
            <a:r>
              <a:rPr lang="en-US" sz="2400" dirty="0"/>
              <a:t> </a:t>
            </a:r>
            <a:r>
              <a:rPr lang="en-US" sz="2400" dirty="0" err="1"/>
              <a:t>karşılaştırıyor</a:t>
            </a:r>
            <a:r>
              <a:rPr lang="en-US" sz="2400" dirty="0"/>
              <a:t>: "</a:t>
            </a:r>
            <a:r>
              <a:rPr lang="en-US" sz="2400" i="1" dirty="0" err="1"/>
              <a:t>Tiganiada</a:t>
            </a:r>
            <a:r>
              <a:rPr lang="en-US" sz="2400" dirty="0"/>
              <a:t> </a:t>
            </a:r>
            <a:r>
              <a:rPr lang="en-US" sz="2400" dirty="0" err="1"/>
              <a:t>bizim</a:t>
            </a:r>
            <a:r>
              <a:rPr lang="en-US" sz="2400" dirty="0"/>
              <a:t> </a:t>
            </a:r>
            <a:r>
              <a:rPr lang="en-US" sz="2400" i="1" dirty="0"/>
              <a:t>Don </a:t>
            </a:r>
            <a:r>
              <a:rPr lang="en-US" sz="2400" i="1" dirty="0" err="1"/>
              <a:t>Kişot</a:t>
            </a:r>
            <a:r>
              <a:rPr lang="en-US" sz="2400" dirty="0" err="1"/>
              <a:t>'umuz</a:t>
            </a:r>
            <a:r>
              <a:rPr lang="en-US" sz="2400" dirty="0"/>
              <a:t>, </a:t>
            </a:r>
            <a:r>
              <a:rPr lang="en-US" sz="2400" dirty="0" err="1"/>
              <a:t>şaka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hiciv</a:t>
            </a:r>
            <a:r>
              <a:rPr lang="en-US" sz="2400" dirty="0"/>
              <a:t>, </a:t>
            </a:r>
            <a:r>
              <a:rPr lang="en-US" sz="2400" dirty="0" err="1"/>
              <a:t>fantamagorya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sembolik</a:t>
            </a:r>
            <a:r>
              <a:rPr lang="en-US" sz="2400" dirty="0"/>
              <a:t>, </a:t>
            </a:r>
            <a:r>
              <a:rPr lang="en-US" sz="2400" dirty="0" err="1"/>
              <a:t>kurgu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eleştirel</a:t>
            </a:r>
            <a:r>
              <a:rPr lang="en-US" sz="2400" dirty="0"/>
              <a:t> </a:t>
            </a:r>
            <a:r>
              <a:rPr lang="en-US" sz="2400" dirty="0" err="1"/>
              <a:t>yazı</a:t>
            </a:r>
            <a:r>
              <a:rPr lang="en-US" sz="2400" dirty="0"/>
              <a:t>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11101" r="5302" b="57347"/>
          <a:stretch/>
        </p:blipFill>
        <p:spPr>
          <a:xfrm>
            <a:off x="2497539" y="598619"/>
            <a:ext cx="7495807" cy="5761238"/>
          </a:xfrm>
        </p:spPr>
      </p:pic>
    </p:spTree>
    <p:extLst>
      <p:ext uri="{BB962C8B-B14F-4D97-AF65-F5344CB8AC3E}">
        <p14:creationId xmlns:p14="http://schemas.microsoft.com/office/powerpoint/2010/main" val="12582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9" t="43332" r="11499" b="9171"/>
          <a:stretch/>
        </p:blipFill>
        <p:spPr>
          <a:xfrm>
            <a:off x="3493827" y="165556"/>
            <a:ext cx="5076969" cy="6180653"/>
          </a:xfrm>
        </p:spPr>
      </p:pic>
    </p:spTree>
    <p:extLst>
      <p:ext uri="{BB962C8B-B14F-4D97-AF65-F5344CB8AC3E}">
        <p14:creationId xmlns:p14="http://schemas.microsoft.com/office/powerpoint/2010/main" val="36857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685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PowerPoint Presentation</vt:lpstr>
      <vt:lpstr>Eğitim</vt:lpstr>
      <vt:lpstr>Pedagojik, yönetimsel ve bilim çalışmaları</vt:lpstr>
      <vt:lpstr>Edebi çalışmaları</vt:lpstr>
      <vt:lpstr>Ţiganiada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</dc:creator>
  <cp:lastModifiedBy>Alina</cp:lastModifiedBy>
  <cp:revision>14</cp:revision>
  <dcterms:created xsi:type="dcterms:W3CDTF">2019-05-03T21:18:32Z</dcterms:created>
  <dcterms:modified xsi:type="dcterms:W3CDTF">2020-05-03T08:29:07Z</dcterms:modified>
</cp:coreProperties>
</file>