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2" r:id="rId3"/>
    <p:sldId id="340" r:id="rId4"/>
    <p:sldId id="338" r:id="rId5"/>
    <p:sldId id="337" r:id="rId6"/>
    <p:sldId id="336" r:id="rId7"/>
    <p:sldId id="335" r:id="rId8"/>
    <p:sldId id="334" r:id="rId9"/>
    <p:sldId id="333" r:id="rId10"/>
    <p:sldId id="332" r:id="rId11"/>
    <p:sldId id="331" r:id="rId12"/>
    <p:sldId id="330" r:id="rId13"/>
    <p:sldId id="329" r:id="rId14"/>
    <p:sldId id="316" r:id="rId15"/>
    <p:sldId id="34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54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156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572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484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672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17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51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9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74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56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79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93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415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65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3717032"/>
            <a:ext cx="6172200" cy="208823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YENİÇAĞ HİNDİSTAN TARİHİ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Hint-Türk </a:t>
            </a:r>
            <a:r>
              <a:rPr lang="tr-TR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İmparatorluğu Dönemi: 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hümayum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ı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789040"/>
            <a:ext cx="6172200" cy="2585882"/>
          </a:xfrm>
        </p:spPr>
        <p:txBody>
          <a:bodyPr>
            <a:normAutofit/>
          </a:bodyPr>
          <a:lstStyle/>
          <a:p>
            <a:pPr algn="r"/>
            <a:endParaRPr lang="tr-TR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 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39552" y="188640"/>
            <a:ext cx="7467600" cy="5949308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 ise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ordularını geri püskürtmesiyle ve bir çok Afgan kabilesinin desteğini de yanına alarak </a:t>
            </a:r>
            <a:r>
              <a:rPr lang="tr-TR" sz="2800" b="1" dirty="0" err="1">
                <a:latin typeface="Comic Sans MS" panose="030F0702030302020204" pitchFamily="66" charset="0"/>
              </a:rPr>
              <a:t>Bihar</a:t>
            </a:r>
            <a:r>
              <a:rPr lang="tr-TR" sz="2800" b="1" dirty="0">
                <a:latin typeface="Comic Sans MS" panose="030F0702030302020204" pitchFamily="66" charset="0"/>
              </a:rPr>
              <a:t> Devleti’ni ele </a:t>
            </a:r>
            <a:r>
              <a:rPr lang="tr-TR" sz="2800" b="1" dirty="0" err="1">
                <a:latin typeface="Comic Sans MS" panose="030F0702030302020204" pitchFamily="66" charset="0"/>
              </a:rPr>
              <a:t>geçirmiştir.Böylece</a:t>
            </a:r>
            <a:r>
              <a:rPr lang="tr-TR" sz="2800" b="1" dirty="0">
                <a:latin typeface="Comic Sans MS" panose="030F0702030302020204" pitchFamily="66" charset="0"/>
              </a:rPr>
              <a:t> Afganların tek hükümdarı olma yolunda önemli bir adım atmıştır.</a:t>
            </a:r>
          </a:p>
          <a:p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 bu denli güç kazanmışken </a:t>
            </a:r>
            <a:r>
              <a:rPr lang="tr-TR" sz="2800" b="1" dirty="0" err="1">
                <a:latin typeface="Comic Sans MS" panose="030F0702030302020204" pitchFamily="66" charset="0"/>
              </a:rPr>
              <a:t>Hümâyun’a</a:t>
            </a:r>
            <a:r>
              <a:rPr lang="tr-TR" sz="2800" b="1" dirty="0">
                <a:latin typeface="Comic Sans MS" panose="030F0702030302020204" pitchFamily="66" charset="0"/>
              </a:rPr>
              <a:t> olan bağlılığını bozmamış vergi vermeye devam </a:t>
            </a:r>
            <a:r>
              <a:rPr lang="tr-TR" sz="2800" b="1" dirty="0" err="1">
                <a:latin typeface="Comic Sans MS" panose="030F0702030302020204" pitchFamily="66" charset="0"/>
              </a:rPr>
              <a:t>etmiştir.Şir</a:t>
            </a:r>
            <a:r>
              <a:rPr lang="tr-TR" sz="2800" b="1" dirty="0">
                <a:latin typeface="Comic Sans MS" panose="030F0702030302020204" pitchFamily="66" charset="0"/>
              </a:rPr>
              <a:t> Şah’ın doğru zamanı beklemesi siyasi ve askeri zekasının kanıtıdır.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323528" y="692696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02834402"/>
      </p:ext>
    </p:extLst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16632"/>
            <a:ext cx="7467600" cy="6385920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b="1" dirty="0">
                <a:latin typeface="Comic Sans MS" panose="030F0702030302020204" pitchFamily="66" charset="0"/>
              </a:rPr>
              <a:t>Hümâyun , </a:t>
            </a:r>
            <a:r>
              <a:rPr lang="tr-TR" b="1" dirty="0" err="1">
                <a:latin typeface="Comic Sans MS" panose="030F0702030302020204" pitchFamily="66" charset="0"/>
              </a:rPr>
              <a:t>Şir</a:t>
            </a:r>
            <a:r>
              <a:rPr lang="tr-TR" b="1" dirty="0">
                <a:latin typeface="Comic Sans MS" panose="030F0702030302020204" pitchFamily="66" charset="0"/>
              </a:rPr>
              <a:t> Şah’ın bu tehlikeli yükselişini hissedip politikalarını Afganlar üzerine </a:t>
            </a:r>
            <a:r>
              <a:rPr lang="tr-TR" b="1" dirty="0" err="1">
                <a:latin typeface="Comic Sans MS" panose="030F0702030302020204" pitchFamily="66" charset="0"/>
              </a:rPr>
              <a:t>yoğunlaştıracaktır.Fakat</a:t>
            </a:r>
            <a:r>
              <a:rPr lang="tr-TR" b="1" dirty="0">
                <a:latin typeface="Comic Sans MS" panose="030F0702030302020204" pitchFamily="66" charset="0"/>
              </a:rPr>
              <a:t> </a:t>
            </a:r>
            <a:r>
              <a:rPr lang="tr-TR" b="1" dirty="0" err="1">
                <a:latin typeface="Comic Sans MS" panose="030F0702030302020204" pitchFamily="66" charset="0"/>
              </a:rPr>
              <a:t>Gucerat</a:t>
            </a:r>
            <a:r>
              <a:rPr lang="tr-TR" b="1" dirty="0">
                <a:latin typeface="Comic Sans MS" panose="030F0702030302020204" pitchFamily="66" charset="0"/>
              </a:rPr>
              <a:t> Sultanı Bahadır Şah bu kargaşayı fırsat bilip 1534’te </a:t>
            </a:r>
            <a:r>
              <a:rPr lang="tr-TR" b="1" dirty="0" err="1">
                <a:latin typeface="Comic Sans MS" panose="030F0702030302020204" pitchFamily="66" charset="0"/>
              </a:rPr>
              <a:t>Çitor’u</a:t>
            </a:r>
            <a:r>
              <a:rPr lang="tr-TR" b="1" dirty="0">
                <a:latin typeface="Comic Sans MS" panose="030F0702030302020204" pitchFamily="66" charset="0"/>
              </a:rPr>
              <a:t> ele geçirerek Babür Devleti topraklarına saldırmıştır.</a:t>
            </a:r>
          </a:p>
          <a:p>
            <a:r>
              <a:rPr lang="tr-TR" b="1" dirty="0">
                <a:latin typeface="Comic Sans MS" panose="030F0702030302020204" pitchFamily="66" charset="0"/>
              </a:rPr>
              <a:t>Bunun sonucunda </a:t>
            </a:r>
            <a:r>
              <a:rPr lang="tr-TR" b="1" dirty="0" err="1">
                <a:latin typeface="Comic Sans MS" panose="030F0702030302020204" pitchFamily="66" charset="0"/>
              </a:rPr>
              <a:t>Gucerat’a</a:t>
            </a:r>
            <a:r>
              <a:rPr lang="tr-TR" b="1" dirty="0">
                <a:latin typeface="Comic Sans MS" panose="030F0702030302020204" pitchFamily="66" charset="0"/>
              </a:rPr>
              <a:t> sefer düzenleyen Hümâyun Bahadır’ın ordularını kuşatmış ve onu çaresiz </a:t>
            </a:r>
            <a:r>
              <a:rPr lang="tr-TR" b="1" dirty="0" err="1">
                <a:latin typeface="Comic Sans MS" panose="030F0702030302020204" pitchFamily="66" charset="0"/>
              </a:rPr>
              <a:t>bırakmıştır.Bu</a:t>
            </a:r>
            <a:r>
              <a:rPr lang="tr-TR" b="1" dirty="0">
                <a:latin typeface="Comic Sans MS" panose="030F0702030302020204" pitchFamily="66" charset="0"/>
              </a:rPr>
              <a:t> sefer sonrasında Hümâyun ,zekası ile Bahadır’ın topçularla dolu ordusunu bozguna uğratmış ,Bahadır ise </a:t>
            </a:r>
            <a:r>
              <a:rPr lang="tr-TR" b="1" dirty="0" err="1">
                <a:latin typeface="Comic Sans MS" panose="030F0702030302020204" pitchFamily="66" charset="0"/>
              </a:rPr>
              <a:t>Mandu</a:t>
            </a:r>
            <a:r>
              <a:rPr lang="tr-TR" b="1" dirty="0">
                <a:latin typeface="Comic Sans MS" panose="030F0702030302020204" pitchFamily="66" charset="0"/>
              </a:rPr>
              <a:t> Kalesi’ne kaçmıştır.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692696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7844187"/>
      </p:ext>
    </p:extLst>
  </p:cSld>
  <p:clrMapOvr>
    <a:masterClrMapping/>
  </p:clrMapOvr>
  <p:transition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 fontScale="92500" lnSpcReduction="20000"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3200" b="1" dirty="0">
                <a:latin typeface="Comic Sans MS" panose="030F0702030302020204" pitchFamily="66" charset="0"/>
              </a:rPr>
              <a:t>Hümâyun kardeşi olan Asker’i güvenlik için </a:t>
            </a:r>
            <a:r>
              <a:rPr lang="tr-TR" sz="3200" b="1" dirty="0" err="1">
                <a:latin typeface="Comic Sans MS" panose="030F0702030302020204" pitchFamily="66" charset="0"/>
              </a:rPr>
              <a:t>Gucerat’a</a:t>
            </a:r>
            <a:r>
              <a:rPr lang="tr-TR" sz="3200" b="1" dirty="0">
                <a:latin typeface="Comic Sans MS" panose="030F0702030302020204" pitchFamily="66" charset="0"/>
              </a:rPr>
              <a:t> bırakmış ve </a:t>
            </a:r>
            <a:r>
              <a:rPr lang="tr-TR" sz="3200" b="1" dirty="0" err="1">
                <a:latin typeface="Comic Sans MS" panose="030F0702030302020204" pitchFamily="66" charset="0"/>
              </a:rPr>
              <a:t>Mandu</a:t>
            </a:r>
            <a:r>
              <a:rPr lang="tr-TR" sz="3200" b="1" dirty="0">
                <a:latin typeface="Comic Sans MS" panose="030F0702030302020204" pitchFamily="66" charset="0"/>
              </a:rPr>
              <a:t> Kalesi’ne harekat </a:t>
            </a:r>
            <a:r>
              <a:rPr lang="tr-TR" sz="3200" b="1" dirty="0" err="1">
                <a:latin typeface="Comic Sans MS" panose="030F0702030302020204" pitchFamily="66" charset="0"/>
              </a:rPr>
              <a:t>düzenlemiştir.Bahadır</a:t>
            </a:r>
            <a:r>
              <a:rPr lang="tr-TR" sz="3200" b="1" dirty="0">
                <a:latin typeface="Comic Sans MS" panose="030F0702030302020204" pitchFamily="66" charset="0"/>
              </a:rPr>
              <a:t> bu kuşatmaya da daha fazla direnememiş ,değerli </a:t>
            </a:r>
            <a:r>
              <a:rPr lang="tr-TR" sz="3200" b="1" dirty="0" err="1">
                <a:latin typeface="Comic Sans MS" panose="030F0702030302020204" pitchFamily="66" charset="0"/>
              </a:rPr>
              <a:t>eşyalarıda</a:t>
            </a:r>
            <a:r>
              <a:rPr lang="tr-TR" sz="3200" b="1" dirty="0">
                <a:latin typeface="Comic Sans MS" panose="030F0702030302020204" pitchFamily="66" charset="0"/>
              </a:rPr>
              <a:t> yanına alarak çareyi bir kez daha kaçmakta bulmuştur.</a:t>
            </a:r>
          </a:p>
          <a:p>
            <a:r>
              <a:rPr lang="tr-TR" sz="3200" b="1" dirty="0">
                <a:latin typeface="Comic Sans MS" panose="030F0702030302020204" pitchFamily="66" charset="0"/>
              </a:rPr>
              <a:t>Sonuç olarak </a:t>
            </a:r>
            <a:r>
              <a:rPr lang="tr-TR" sz="3200" b="1" dirty="0" err="1">
                <a:latin typeface="Comic Sans MS" panose="030F0702030302020204" pitchFamily="66" charset="0"/>
              </a:rPr>
              <a:t>Mandu</a:t>
            </a:r>
            <a:r>
              <a:rPr lang="tr-TR" sz="3200" b="1" dirty="0">
                <a:latin typeface="Comic Sans MS" panose="030F0702030302020204" pitchFamily="66" charset="0"/>
              </a:rPr>
              <a:t> bölgesi </a:t>
            </a:r>
            <a:r>
              <a:rPr lang="tr-TR" sz="3200" b="1" dirty="0" err="1">
                <a:latin typeface="Comic Sans MS" panose="030F0702030302020204" pitchFamily="66" charset="0"/>
              </a:rPr>
              <a:t>Hümâyun’un</a:t>
            </a:r>
            <a:r>
              <a:rPr lang="tr-TR" sz="3200" b="1" dirty="0">
                <a:latin typeface="Comic Sans MS" panose="030F0702030302020204" pitchFamily="66" charset="0"/>
              </a:rPr>
              <a:t> hakimiyeti altına </a:t>
            </a:r>
            <a:r>
              <a:rPr lang="tr-TR" sz="3200" b="1" dirty="0" err="1">
                <a:latin typeface="Comic Sans MS" panose="030F0702030302020204" pitchFamily="66" charset="0"/>
              </a:rPr>
              <a:t>girmiştir.Mandu</a:t>
            </a:r>
            <a:r>
              <a:rPr lang="tr-TR" sz="3200" b="1" dirty="0">
                <a:latin typeface="Comic Sans MS" panose="030F0702030302020204" pitchFamily="66" charset="0"/>
              </a:rPr>
              <a:t> bölgesinin fethedilmesinin ardından inzivaya çekilen Hümâyun , kendini eğlenceye ve afyona vermiştir.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457200" y="384048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285666"/>
      </p:ext>
    </p:extLst>
  </p:cSld>
  <p:clrMapOvr>
    <a:masterClrMapping/>
  </p:clrMapOvr>
  <p:transition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384048"/>
            <a:ext cx="7467600" cy="6089904"/>
          </a:xfrm>
        </p:spPr>
        <p:txBody>
          <a:bodyPr>
            <a:normAutofit lnSpcReduction="10000"/>
          </a:bodyPr>
          <a:lstStyle/>
          <a:p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Bu sırada kardeşi Asker , </a:t>
            </a:r>
            <a:r>
              <a:rPr lang="tr-TR" sz="2800" b="1" dirty="0" err="1">
                <a:latin typeface="Comic Sans MS" panose="030F0702030302020204" pitchFamily="66" charset="0"/>
              </a:rPr>
              <a:t>Hümâyun’a</a:t>
            </a:r>
            <a:r>
              <a:rPr lang="tr-TR" sz="2800" b="1" dirty="0">
                <a:latin typeface="Comic Sans MS" panose="030F0702030302020204" pitchFamily="66" charset="0"/>
              </a:rPr>
              <a:t> olan bağlılığını yitirerek kendini hükümdar ilan etmiştir. Bunu haber alan Hümâyun keyfi eğlencelerini terk ederek </a:t>
            </a:r>
            <a:r>
              <a:rPr lang="tr-TR" sz="2800" b="1" dirty="0" err="1">
                <a:latin typeface="Comic Sans MS" panose="030F0702030302020204" pitchFamily="66" charset="0"/>
              </a:rPr>
              <a:t>Çitor’a</a:t>
            </a:r>
            <a:r>
              <a:rPr lang="tr-TR" sz="2800" b="1" dirty="0">
                <a:latin typeface="Comic Sans MS" panose="030F0702030302020204" pitchFamily="66" charset="0"/>
              </a:rPr>
              <a:t> hareket etmiş ,kardeşi Asker ile savaşmadan anlaşarak onu affetmiştir.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Bu durum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otoritesinin ne kadar zayıf olduğunun büyük bir göstergesidir. Ayrıca </a:t>
            </a:r>
            <a:r>
              <a:rPr lang="tr-TR" sz="2800" b="1" dirty="0" err="1">
                <a:latin typeface="Comic Sans MS" panose="030F0702030302020204" pitchFamily="66" charset="0"/>
              </a:rPr>
              <a:t>Gucerat’ın</a:t>
            </a:r>
            <a:r>
              <a:rPr lang="tr-TR" sz="2800" b="1" dirty="0">
                <a:latin typeface="Comic Sans MS" panose="030F0702030302020204" pitchFamily="66" charset="0"/>
              </a:rPr>
              <a:t> sık sık kaybedilişi ve kardeşler arasında çıkan yıpratıcı anlaşmazlıklar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kaçınılmaz sorunlar yaşayacağının habercisi olmuştur.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83568" y="384048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42040373"/>
      </p:ext>
    </p:extLst>
  </p:cSld>
  <p:clrMapOvr>
    <a:masterClrMapping/>
  </p:clrMapOvr>
  <p:transition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Hümâyun ,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Şah’ın kendisine olan sahte bağlılığının da etkisiyle kendini güvende hissetmiş ve </a:t>
            </a:r>
            <a:r>
              <a:rPr lang="tr-TR" sz="2800" b="1" dirty="0" err="1">
                <a:latin typeface="Comic Sans MS" panose="030F0702030302020204" pitchFamily="66" charset="0"/>
              </a:rPr>
              <a:t>afyona,zevk</a:t>
            </a:r>
            <a:r>
              <a:rPr lang="tr-TR" sz="2800" b="1" dirty="0">
                <a:latin typeface="Comic Sans MS" panose="030F0702030302020204" pitchFamily="66" charset="0"/>
              </a:rPr>
              <a:t> ve eğlencelere düşkünlük göstermiştir. Bu durum onu ordu ve halk arasında itibarsız kılmıştır.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Öte yandan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 </a:t>
            </a:r>
            <a:r>
              <a:rPr lang="tr-TR" sz="2800" b="1" dirty="0" err="1">
                <a:latin typeface="Comic Sans MS" panose="030F0702030302020204" pitchFamily="66" charset="0"/>
              </a:rPr>
              <a:t>Bengal’i</a:t>
            </a:r>
            <a:r>
              <a:rPr lang="tr-TR" sz="2800" b="1" dirty="0">
                <a:latin typeface="Comic Sans MS" panose="030F0702030302020204" pitchFamily="66" charset="0"/>
              </a:rPr>
              <a:t> alarak Afgan hakimiyetini genişletmiş ve Hindistan’da egemenliğini </a:t>
            </a:r>
            <a:r>
              <a:rPr lang="tr-TR" sz="2800" b="1" dirty="0" err="1">
                <a:latin typeface="Comic Sans MS" panose="030F0702030302020204" pitchFamily="66" charset="0"/>
              </a:rPr>
              <a:t>arttırmıştır.Aynı</a:t>
            </a:r>
            <a:r>
              <a:rPr lang="tr-TR" sz="2800" b="1" dirty="0">
                <a:latin typeface="Comic Sans MS" panose="030F0702030302020204" pitchFamily="66" charset="0"/>
              </a:rPr>
              <a:t> zamanda Delhi ve </a:t>
            </a:r>
            <a:r>
              <a:rPr lang="tr-TR" sz="2800" b="1" dirty="0" err="1">
                <a:latin typeface="Comic Sans MS" panose="030F0702030302020204" pitchFamily="66" charset="0"/>
              </a:rPr>
              <a:t>Agra</a:t>
            </a:r>
            <a:r>
              <a:rPr lang="tr-TR" sz="2800" b="1" dirty="0">
                <a:latin typeface="Comic Sans MS" panose="030F0702030302020204" pitchFamily="66" charset="0"/>
              </a:rPr>
              <a:t> bölgesi arasında kalan yerleri de alarak </a:t>
            </a:r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bu </a:t>
            </a:r>
            <a:r>
              <a:rPr lang="tr-TR" sz="2800" b="1" dirty="0" err="1">
                <a:latin typeface="Comic Sans MS" panose="030F0702030302020204" pitchFamily="66" charset="0"/>
              </a:rPr>
              <a:t>zafından</a:t>
            </a:r>
            <a:r>
              <a:rPr lang="tr-TR" sz="2800" b="1" dirty="0">
                <a:latin typeface="Comic Sans MS" panose="030F0702030302020204" pitchFamily="66" charset="0"/>
              </a:rPr>
              <a:t> güzelce yararlanmıştır.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Hümâyun’un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Şir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Şah’a Tahtını Kaybetmesi</a:t>
            </a:r>
          </a:p>
        </p:txBody>
      </p:sp>
    </p:spTree>
    <p:extLst>
      <p:ext uri="{BB962C8B-B14F-4D97-AF65-F5344CB8AC3E}">
        <p14:creationId xmlns:p14="http://schemas.microsoft.com/office/powerpoint/2010/main" val="3246684149"/>
      </p:ext>
    </p:extLst>
  </p:cSld>
  <p:clrMapOvr>
    <a:masterClrMapping/>
  </p:clrMapOvr>
  <p:transition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7467600" cy="6473952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sz="2800" b="1" dirty="0">
              <a:latin typeface="Comic Sans MS" panose="030F0702030302020204" pitchFamily="66" charset="0"/>
            </a:endParaRPr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E412DB6-EEA6-47D2-8896-C3698BA7D1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86409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72240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331640"/>
            <a:ext cx="7467600" cy="5142312"/>
          </a:xfrm>
        </p:spPr>
        <p:txBody>
          <a:bodyPr>
            <a:normAutofit/>
          </a:bodyPr>
          <a:lstStyle/>
          <a:p>
            <a:endParaRPr lang="tr-TR" b="1" dirty="0">
              <a:latin typeface="Comic Sans MS" panose="030F0702030302020204" pitchFamily="66" charset="0"/>
            </a:endParaRPr>
          </a:p>
          <a:p>
            <a:r>
              <a:rPr lang="tr-TR" sz="2800" b="1" dirty="0">
                <a:latin typeface="Comic Sans MS" panose="030F0702030302020204" pitchFamily="66" charset="0"/>
              </a:rPr>
              <a:t>6 Mart 1508 yılında doğan  Hümâyun , diğer adı </a:t>
            </a:r>
            <a:r>
              <a:rPr lang="tr-TR" sz="2800" b="1" dirty="0" err="1">
                <a:latin typeface="Comic Sans MS" panose="030F0702030302020204" pitchFamily="66" charset="0"/>
              </a:rPr>
              <a:t>Nâsırüddin</a:t>
            </a:r>
            <a:r>
              <a:rPr lang="tr-TR" sz="2800" b="1" dirty="0">
                <a:latin typeface="Comic Sans MS" panose="030F0702030302020204" pitchFamily="66" charset="0"/>
              </a:rPr>
              <a:t> Muhammed’dir.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Babür İmparatorluğu’nun ikinci hükümdarı olan Hümâyun , babası Babür Şah annesi köklü bir aileden gelen </a:t>
            </a:r>
            <a:r>
              <a:rPr lang="tr-TR" sz="2800" b="1" dirty="0" err="1">
                <a:latin typeface="Comic Sans MS" panose="030F0702030302020204" pitchFamily="66" charset="0"/>
              </a:rPr>
              <a:t>Mahım</a:t>
            </a:r>
            <a:r>
              <a:rPr lang="tr-TR" sz="2800" b="1" dirty="0">
                <a:latin typeface="Comic Sans MS" panose="030F0702030302020204" pitchFamily="66" charset="0"/>
              </a:rPr>
              <a:t> Begüm’dür.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Bugün Afganistan sınırları içerisinde bulunan Kâbil şehrinde dünyaya gelen Hümâyun küçük yaşlardan itibaren Türk geleneklerine göre yetiştirilmiştir</a:t>
            </a:r>
            <a:r>
              <a:rPr lang="tr-TR" sz="2800" b="1" dirty="0"/>
              <a:t>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83568" y="476672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663534" y="18864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Hümâyun’un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genel özellikleri</a:t>
            </a:r>
          </a:p>
        </p:txBody>
      </p:sp>
    </p:spTree>
    <p:extLst>
      <p:ext uri="{BB962C8B-B14F-4D97-AF65-F5344CB8AC3E}">
        <p14:creationId xmlns:p14="http://schemas.microsoft.com/office/powerpoint/2010/main" val="2229618099"/>
      </p:ext>
    </p:extLst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7467600" cy="6473952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sz="2800" b="1" dirty="0">
              <a:latin typeface="Comic Sans MS" panose="030F0702030302020204" pitchFamily="66" charset="0"/>
            </a:endParaRPr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12311FD-2C06-4A10-A5D7-9F2BDEFDA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83" y="-27602"/>
            <a:ext cx="4474840" cy="6858000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AB897887-6A20-4A2B-A359-C7FE800BD6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323" y="0"/>
            <a:ext cx="4301157" cy="683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955810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Kendisi Arapça ,Farsça ve Türkçe dillerine </a:t>
            </a:r>
            <a:r>
              <a:rPr lang="tr-TR" sz="2800" b="1" dirty="0" err="1">
                <a:latin typeface="Comic Sans MS" panose="030F0702030302020204" pitchFamily="66" charset="0"/>
              </a:rPr>
              <a:t>hakimdi.Çocukluk</a:t>
            </a:r>
            <a:r>
              <a:rPr lang="tr-TR" sz="2800" b="1" dirty="0">
                <a:latin typeface="Comic Sans MS" panose="030F0702030302020204" pitchFamily="66" charset="0"/>
              </a:rPr>
              <a:t> yaşlarından itibaren önemli savaşlara katılmış tecrübe edinmiştir.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12 yaşında dönemin önemli şehirlerinden </a:t>
            </a:r>
            <a:r>
              <a:rPr lang="tr-TR" sz="2800" b="1" dirty="0" err="1">
                <a:latin typeface="Comic Sans MS" panose="030F0702030302020204" pitchFamily="66" charset="0"/>
              </a:rPr>
              <a:t>Badeşan’a</a:t>
            </a:r>
            <a:r>
              <a:rPr lang="tr-TR" sz="2800" b="1" dirty="0">
                <a:latin typeface="Comic Sans MS" panose="030F0702030302020204" pitchFamily="66" charset="0"/>
              </a:rPr>
              <a:t> yönetici olarak görev yapmış, tecrübe edinmiştir.1526 yılında Hindistan-Türk tarihi açısından çok büyük öneme sahip olan </a:t>
            </a:r>
            <a:r>
              <a:rPr lang="tr-TR" sz="2800" b="1" dirty="0" err="1">
                <a:latin typeface="Comic Sans MS" panose="030F0702030302020204" pitchFamily="66" charset="0"/>
              </a:rPr>
              <a:t>Panipat</a:t>
            </a:r>
            <a:r>
              <a:rPr lang="tr-TR" sz="2800" b="1" dirty="0">
                <a:latin typeface="Comic Sans MS" panose="030F0702030302020204" pitchFamily="66" charset="0"/>
              </a:rPr>
              <a:t> Savaşı’na katılmış ve aktif rol oynamıştır.</a:t>
            </a:r>
          </a:p>
          <a:p>
            <a:endParaRPr lang="tr-TR" b="1" dirty="0">
              <a:latin typeface="Comic Sans MS" panose="030F0702030302020204" pitchFamily="66" charset="0"/>
            </a:endParaRPr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10809780"/>
      </p:ext>
    </p:extLst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7467600" cy="6285312"/>
          </a:xfrm>
        </p:spPr>
        <p:txBody>
          <a:bodyPr>
            <a:normAutofit/>
          </a:bodyPr>
          <a:lstStyle/>
          <a:p>
            <a:endParaRPr lang="tr-TR" sz="2800" b="1" dirty="0">
              <a:latin typeface="Comic Sans MS" panose="030F0702030302020204" pitchFamily="66" charset="0"/>
            </a:endParaRPr>
          </a:p>
          <a:p>
            <a:r>
              <a:rPr lang="tr-TR" sz="2800" b="1" dirty="0" err="1">
                <a:latin typeface="Comic Sans MS" panose="030F0702030302020204" pitchFamily="66" charset="0"/>
              </a:rPr>
              <a:t>Panipat</a:t>
            </a:r>
            <a:r>
              <a:rPr lang="tr-TR" sz="2800" b="1" dirty="0">
                <a:latin typeface="Comic Sans MS" panose="030F0702030302020204" pitchFamily="66" charset="0"/>
              </a:rPr>
              <a:t> Savaş’ında gösterdiği cesaretten ötürü babasının gözüne girmiş, tahtın babasından sonra en büyük adayı olmuştur.</a:t>
            </a:r>
          </a:p>
          <a:p>
            <a:r>
              <a:rPr lang="tr-TR" sz="2800" b="1" dirty="0" err="1">
                <a:latin typeface="Comic Sans MS" panose="030F0702030302020204" pitchFamily="66" charset="0"/>
              </a:rPr>
              <a:t>Hümâyun’un</a:t>
            </a:r>
            <a:r>
              <a:rPr lang="tr-TR" sz="2800" b="1" dirty="0">
                <a:latin typeface="Comic Sans MS" panose="030F0702030302020204" pitchFamily="66" charset="0"/>
              </a:rPr>
              <a:t> ayrıca üç kardeşi daha vardı. Adları </a:t>
            </a:r>
            <a:r>
              <a:rPr lang="tr-TR" sz="2800" b="1" dirty="0" err="1">
                <a:latin typeface="Comic Sans MS" panose="030F0702030302020204" pitchFamily="66" charset="0"/>
              </a:rPr>
              <a:t>Kamran,Hindal</a:t>
            </a:r>
            <a:r>
              <a:rPr lang="tr-TR" sz="2800" b="1" dirty="0">
                <a:latin typeface="Comic Sans MS" panose="030F0702030302020204" pitchFamily="66" charset="0"/>
              </a:rPr>
              <a:t> ve </a:t>
            </a:r>
            <a:r>
              <a:rPr lang="tr-TR" sz="2800" b="1" dirty="0" err="1">
                <a:latin typeface="Comic Sans MS" panose="030F0702030302020204" pitchFamily="66" charset="0"/>
              </a:rPr>
              <a:t>Asker’idi</a:t>
            </a:r>
            <a:r>
              <a:rPr lang="tr-TR" sz="2800" b="1" dirty="0">
                <a:latin typeface="Comic Sans MS" panose="030F0702030302020204" pitchFamily="66" charset="0"/>
              </a:rPr>
              <a:t>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Babası Büyük Türk Hükümdarı Babür’ün zamansız vefatının ardından , 22 yaşında 26 Aralık 1530 yılında </a:t>
            </a:r>
            <a:r>
              <a:rPr lang="tr-TR" sz="2800" b="1" dirty="0" err="1">
                <a:latin typeface="Comic Sans MS" panose="030F0702030302020204" pitchFamily="66" charset="0"/>
              </a:rPr>
              <a:t>Agra’da</a:t>
            </a:r>
            <a:r>
              <a:rPr lang="tr-TR" sz="2800" b="1" dirty="0">
                <a:latin typeface="Comic Sans MS" panose="030F0702030302020204" pitchFamily="66" charset="0"/>
              </a:rPr>
              <a:t> tahta geçmiştir.</a:t>
            </a:r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8035703"/>
      </p:ext>
    </p:extLst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832148"/>
            <a:ext cx="7467600" cy="5641804"/>
          </a:xfrm>
        </p:spPr>
        <p:txBody>
          <a:bodyPr>
            <a:normAutofit lnSpcReduction="10000"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sz="2800" b="1" dirty="0">
                <a:latin typeface="Comic Sans MS" panose="030F0702030302020204" pitchFamily="66" charset="0"/>
              </a:rPr>
              <a:t>Hükümdarlığını ilan ettikten hemen sonra kardeşlerine bağlılıklarından ötürü topraklar vermiştir. Kamran’a Kâbil ve </a:t>
            </a:r>
            <a:r>
              <a:rPr lang="tr-TR" sz="2800" b="1" dirty="0" err="1">
                <a:latin typeface="Comic Sans MS" panose="030F0702030302020204" pitchFamily="66" charset="0"/>
              </a:rPr>
              <a:t>Kandehar’i</a:t>
            </a:r>
            <a:r>
              <a:rPr lang="tr-TR" sz="2800" b="1" dirty="0">
                <a:latin typeface="Comic Sans MS" panose="030F0702030302020204" pitchFamily="66" charset="0"/>
              </a:rPr>
              <a:t> ,</a:t>
            </a:r>
            <a:r>
              <a:rPr lang="tr-TR" sz="2800" b="1" dirty="0" err="1">
                <a:latin typeface="Comic Sans MS" panose="030F0702030302020204" pitchFamily="66" charset="0"/>
              </a:rPr>
              <a:t>Hindal’e</a:t>
            </a:r>
            <a:r>
              <a:rPr lang="tr-TR" sz="2800" b="1" dirty="0">
                <a:latin typeface="Comic Sans MS" panose="030F0702030302020204" pitchFamily="66" charset="0"/>
              </a:rPr>
              <a:t> </a:t>
            </a:r>
            <a:r>
              <a:rPr lang="tr-TR" sz="2800" b="1" dirty="0" err="1">
                <a:latin typeface="Comic Sans MS" panose="030F0702030302020204" pitchFamily="66" charset="0"/>
              </a:rPr>
              <a:t>Alvan</a:t>
            </a:r>
            <a:r>
              <a:rPr lang="tr-TR" sz="2800" b="1" dirty="0">
                <a:latin typeface="Comic Sans MS" panose="030F0702030302020204" pitchFamily="66" charset="0"/>
              </a:rPr>
              <a:t> </a:t>
            </a:r>
            <a:r>
              <a:rPr lang="tr-TR" sz="2800" b="1" dirty="0" err="1">
                <a:latin typeface="Comic Sans MS" panose="030F0702030302020204" pitchFamily="66" charset="0"/>
              </a:rPr>
              <a:t>Mivat’ı,Asker’e</a:t>
            </a:r>
            <a:r>
              <a:rPr lang="tr-TR" sz="2800" b="1" dirty="0">
                <a:latin typeface="Comic Sans MS" panose="030F0702030302020204" pitchFamily="66" charset="0"/>
              </a:rPr>
              <a:t> ise </a:t>
            </a:r>
            <a:r>
              <a:rPr lang="tr-TR" sz="2800" b="1" dirty="0" err="1">
                <a:latin typeface="Comic Sans MS" panose="030F0702030302020204" pitchFamily="66" charset="0"/>
              </a:rPr>
              <a:t>Guceratı</a:t>
            </a:r>
            <a:r>
              <a:rPr lang="tr-TR" sz="2800" b="1" dirty="0">
                <a:latin typeface="Comic Sans MS" panose="030F0702030302020204" pitchFamily="66" charset="0"/>
              </a:rPr>
              <a:t> veren Hümâyun aslında bu faaliyetiyle kendi etki alanını azaltmıştır.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Hümâyun yaşadığı coğrafyada bölgesel </a:t>
            </a:r>
            <a:r>
              <a:rPr lang="tr-TR" sz="2800" b="1" dirty="0" err="1">
                <a:latin typeface="Comic Sans MS" panose="030F0702030302020204" pitchFamily="66" charset="0"/>
              </a:rPr>
              <a:t>sınırların,Türkler</a:t>
            </a:r>
            <a:r>
              <a:rPr lang="tr-TR" sz="2800" b="1" dirty="0">
                <a:latin typeface="Comic Sans MS" panose="030F0702030302020204" pitchFamily="66" charset="0"/>
              </a:rPr>
              <a:t> ve Afganlar arasında </a:t>
            </a:r>
            <a:r>
              <a:rPr lang="tr-TR" sz="2800" b="1" dirty="0" err="1">
                <a:latin typeface="Comic Sans MS" panose="030F0702030302020204" pitchFamily="66" charset="0"/>
              </a:rPr>
              <a:t>değiştiği,iç</a:t>
            </a:r>
            <a:r>
              <a:rPr lang="tr-TR" sz="2800" b="1" dirty="0">
                <a:latin typeface="Comic Sans MS" panose="030F0702030302020204" pitchFamily="66" charset="0"/>
              </a:rPr>
              <a:t> ve dış tehditlerin fazlaca olduğu bu dönemde tahta çıkmıştır.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611560" y="26521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err="1">
                <a:solidFill>
                  <a:schemeClr val="accent2">
                    <a:lumMod val="75000"/>
                  </a:schemeClr>
                </a:solidFill>
              </a:rPr>
              <a:t>Hümâyun’un</a:t>
            </a:r>
            <a:r>
              <a:rPr lang="tr-TR" sz="4400" b="1" dirty="0">
                <a:solidFill>
                  <a:schemeClr val="accent2">
                    <a:lumMod val="75000"/>
                  </a:schemeClr>
                </a:solidFill>
              </a:rPr>
              <a:t> ilk yılları</a:t>
            </a:r>
          </a:p>
        </p:txBody>
      </p:sp>
    </p:spTree>
    <p:extLst>
      <p:ext uri="{BB962C8B-B14F-4D97-AF65-F5344CB8AC3E}">
        <p14:creationId xmlns:p14="http://schemas.microsoft.com/office/powerpoint/2010/main" val="2197894401"/>
      </p:ext>
    </p:extLst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704800" y="590843"/>
            <a:ext cx="7467600" cy="6267157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Babür’ün 1526 yılında </a:t>
            </a:r>
            <a:r>
              <a:rPr lang="tr-TR" sz="2800" b="1" dirty="0" err="1">
                <a:latin typeface="Comic Sans MS" panose="030F0702030302020204" pitchFamily="66" charset="0"/>
              </a:rPr>
              <a:t>Panipat</a:t>
            </a:r>
            <a:r>
              <a:rPr lang="tr-TR" sz="2800" b="1" dirty="0">
                <a:latin typeface="Comic Sans MS" panose="030F0702030302020204" pitchFamily="66" charset="0"/>
              </a:rPr>
              <a:t> Savaş’ında hezimete uğrattığı İbrahim </a:t>
            </a:r>
            <a:r>
              <a:rPr lang="tr-TR" sz="2800" b="1" dirty="0" err="1">
                <a:latin typeface="Comic Sans MS" panose="030F0702030302020204" pitchFamily="66" charset="0"/>
              </a:rPr>
              <a:t>Lodi’nin</a:t>
            </a:r>
            <a:r>
              <a:rPr lang="tr-TR" sz="2800" b="1" dirty="0">
                <a:latin typeface="Comic Sans MS" panose="030F0702030302020204" pitchFamily="66" charset="0"/>
              </a:rPr>
              <a:t> kardeşi Mahmut </a:t>
            </a:r>
            <a:r>
              <a:rPr lang="tr-TR" sz="2800" b="1" dirty="0" err="1">
                <a:latin typeface="Comic Sans MS" panose="030F0702030302020204" pitchFamily="66" charset="0"/>
              </a:rPr>
              <a:t>Lodi,Hümâyun’u</a:t>
            </a:r>
            <a:r>
              <a:rPr lang="tr-TR" sz="2800" b="1" dirty="0">
                <a:latin typeface="Comic Sans MS" panose="030F0702030302020204" pitchFamily="66" charset="0"/>
              </a:rPr>
              <a:t> zayıf görmüş ve Afgan İmparatorluğunu yeniden canlandırmak amacıyla </a:t>
            </a:r>
            <a:r>
              <a:rPr lang="tr-TR" sz="2800" b="1" dirty="0" err="1">
                <a:latin typeface="Comic Sans MS" panose="030F0702030302020204" pitchFamily="66" charset="0"/>
              </a:rPr>
              <a:t>Jaipur’a</a:t>
            </a:r>
            <a:r>
              <a:rPr lang="tr-TR" sz="2800" b="1" dirty="0">
                <a:latin typeface="Comic Sans MS" panose="030F0702030302020204" pitchFamily="66" charset="0"/>
              </a:rPr>
              <a:t> saldırmıştır.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Kısa süren çatışmalar neticesinde </a:t>
            </a:r>
            <a:r>
              <a:rPr lang="tr-TR" sz="2800" b="1" dirty="0" err="1">
                <a:latin typeface="Comic Sans MS" panose="030F0702030302020204" pitchFamily="66" charset="0"/>
              </a:rPr>
              <a:t>Jaipur’u</a:t>
            </a:r>
            <a:r>
              <a:rPr lang="tr-TR" sz="2800" b="1" dirty="0">
                <a:latin typeface="Comic Sans MS" panose="030F0702030302020204" pitchFamily="66" charset="0"/>
              </a:rPr>
              <a:t> ele geçiren Mahmut </a:t>
            </a:r>
            <a:r>
              <a:rPr lang="tr-TR" sz="2800" b="1" dirty="0" err="1">
                <a:latin typeface="Comic Sans MS" panose="030F0702030302020204" pitchFamily="66" charset="0"/>
              </a:rPr>
              <a:t>Lodi’ye</a:t>
            </a:r>
            <a:r>
              <a:rPr lang="tr-TR" sz="2800" b="1" dirty="0">
                <a:latin typeface="Comic Sans MS" panose="030F0702030302020204" pitchFamily="66" charset="0"/>
              </a:rPr>
              <a:t> karşı koymak isteyen </a:t>
            </a:r>
            <a:r>
              <a:rPr lang="tr-TR" sz="2800" b="1" dirty="0" err="1">
                <a:latin typeface="Comic Sans MS" panose="030F0702030302020204" pitchFamily="66" charset="0"/>
              </a:rPr>
              <a:t>Hümâyun,Jaipur’a</a:t>
            </a:r>
            <a:r>
              <a:rPr lang="tr-TR" sz="2800" b="1" dirty="0">
                <a:latin typeface="Comic Sans MS" panose="030F0702030302020204" pitchFamily="66" charset="0"/>
              </a:rPr>
              <a:t> harekat düzenleyerek fazla zayiat vermeden geri almıştır. (1531)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971600" y="557383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1812320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Bu zafer sonrasında hakimiyetini güçlendirmiş ,kendisine şüpheyle bakan çevrelere göz dağı vermiştir. 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1531 yılında bu ufak çaplı zafer sonrasında ,</a:t>
            </a:r>
            <a:r>
              <a:rPr lang="tr-TR" sz="2800" b="1" dirty="0" err="1">
                <a:latin typeface="Comic Sans MS" panose="030F0702030302020204" pitchFamily="66" charset="0"/>
              </a:rPr>
              <a:t>Varanasi</a:t>
            </a:r>
            <a:r>
              <a:rPr lang="tr-TR" sz="2800" b="1" dirty="0">
                <a:latin typeface="Comic Sans MS" panose="030F0702030302020204" pitchFamily="66" charset="0"/>
              </a:rPr>
              <a:t> ve çevresinde güçlü bir ordusu olan </a:t>
            </a:r>
            <a:r>
              <a:rPr lang="tr-TR" sz="2800" b="1" dirty="0" err="1">
                <a:latin typeface="Comic Sans MS" panose="030F0702030302020204" pitchFamily="66" charset="0"/>
              </a:rPr>
              <a:t>Şir</a:t>
            </a:r>
            <a:r>
              <a:rPr lang="tr-TR" sz="2800" b="1" dirty="0">
                <a:latin typeface="Comic Sans MS" panose="030F0702030302020204" pitchFamily="66" charset="0"/>
              </a:rPr>
              <a:t> Şah’a asıl adı (</a:t>
            </a:r>
            <a:r>
              <a:rPr lang="tr-TR" sz="2800" b="1" dirty="0" err="1">
                <a:latin typeface="Comic Sans MS" panose="030F0702030302020204" pitchFamily="66" charset="0"/>
              </a:rPr>
              <a:t>Ferid</a:t>
            </a:r>
            <a:r>
              <a:rPr lang="tr-TR" sz="2800" b="1" dirty="0">
                <a:latin typeface="Comic Sans MS" panose="030F0702030302020204" pitchFamily="66" charset="0"/>
              </a:rPr>
              <a:t> </a:t>
            </a:r>
            <a:r>
              <a:rPr lang="tr-TR" sz="2800" b="1" dirty="0" err="1">
                <a:latin typeface="Comic Sans MS" panose="030F0702030302020204" pitchFamily="66" charset="0"/>
              </a:rPr>
              <a:t>İbn</a:t>
            </a:r>
            <a:r>
              <a:rPr lang="tr-TR" sz="2800" b="1" dirty="0">
                <a:latin typeface="Comic Sans MS" panose="030F0702030302020204" pitchFamily="66" charset="0"/>
              </a:rPr>
              <a:t> Hasan) </a:t>
            </a:r>
            <a:r>
              <a:rPr lang="tr-TR" sz="2800" b="1" dirty="0" err="1">
                <a:latin typeface="Comic Sans MS" panose="030F0702030302020204" pitchFamily="66" charset="0"/>
              </a:rPr>
              <a:t>Çunar’ı</a:t>
            </a:r>
            <a:r>
              <a:rPr lang="tr-TR" sz="2800" b="1" dirty="0">
                <a:latin typeface="Comic Sans MS" panose="030F0702030302020204" pitchFamily="66" charset="0"/>
              </a:rPr>
              <a:t> vermesi konusunda telkinde </a:t>
            </a:r>
            <a:r>
              <a:rPr lang="tr-TR" sz="2800" b="1" dirty="0" err="1">
                <a:latin typeface="Comic Sans MS" panose="030F0702030302020204" pitchFamily="66" charset="0"/>
              </a:rPr>
              <a:t>bulunmuştur.Afgan</a:t>
            </a:r>
            <a:r>
              <a:rPr lang="tr-TR" sz="2800" b="1" dirty="0">
                <a:latin typeface="Comic Sans MS" panose="030F0702030302020204" pitchFamily="66" charset="0"/>
              </a:rPr>
              <a:t> İmparatorluğu’ndan olumlu yanıt alamayan Hümâyun </a:t>
            </a:r>
            <a:r>
              <a:rPr lang="tr-TR" sz="2800" b="1" dirty="0" err="1">
                <a:latin typeface="Comic Sans MS" panose="030F0702030302020204" pitchFamily="66" charset="0"/>
              </a:rPr>
              <a:t>Çunar’ı</a:t>
            </a:r>
            <a:r>
              <a:rPr lang="tr-TR" sz="2800" b="1" dirty="0">
                <a:latin typeface="Comic Sans MS" panose="030F0702030302020204" pitchFamily="66" charset="0"/>
              </a:rPr>
              <a:t> kuşatmıştır.</a:t>
            </a:r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755576" y="384048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2810B918-8D89-4A37-9070-4EDD35934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876" y="2855926"/>
            <a:ext cx="7468247" cy="114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260885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7467600" cy="6117163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r>
              <a:rPr lang="tr-TR" b="1" dirty="0" err="1">
                <a:latin typeface="Comic Sans MS" panose="030F0702030302020204" pitchFamily="66" charset="0"/>
              </a:rPr>
              <a:t>Şir</a:t>
            </a:r>
            <a:r>
              <a:rPr lang="tr-TR" b="1" dirty="0">
                <a:latin typeface="Comic Sans MS" panose="030F0702030302020204" pitchFamily="66" charset="0"/>
              </a:rPr>
              <a:t> Şah’ın kuvvetli direnişi sonrasında her iki tarafta başarı elde edememiş ve anlaşma yapmak zorunda </a:t>
            </a:r>
            <a:r>
              <a:rPr lang="tr-TR" b="1" dirty="0" err="1">
                <a:latin typeface="Comic Sans MS" panose="030F0702030302020204" pitchFamily="66" charset="0"/>
              </a:rPr>
              <a:t>kalmışlardır.Şir</a:t>
            </a:r>
            <a:r>
              <a:rPr lang="tr-TR" b="1" dirty="0">
                <a:latin typeface="Comic Sans MS" panose="030F0702030302020204" pitchFamily="66" charset="0"/>
              </a:rPr>
              <a:t> Şah </a:t>
            </a:r>
            <a:r>
              <a:rPr lang="tr-TR" b="1" dirty="0" err="1">
                <a:latin typeface="Comic Sans MS" panose="030F0702030302020204" pitchFamily="66" charset="0"/>
              </a:rPr>
              <a:t>Hümâyun’u</a:t>
            </a:r>
            <a:r>
              <a:rPr lang="tr-TR" b="1" dirty="0">
                <a:latin typeface="Comic Sans MS" panose="030F0702030302020204" pitchFamily="66" charset="0"/>
              </a:rPr>
              <a:t> tanımış ve vergi verme sözünde </a:t>
            </a:r>
            <a:r>
              <a:rPr lang="tr-TR" b="1" dirty="0" err="1">
                <a:latin typeface="Comic Sans MS" panose="030F0702030302020204" pitchFamily="66" charset="0"/>
              </a:rPr>
              <a:t>bulunmuştur.Bu</a:t>
            </a:r>
            <a:r>
              <a:rPr lang="tr-TR" b="1" dirty="0">
                <a:latin typeface="Comic Sans MS" panose="030F0702030302020204" pitchFamily="66" charset="0"/>
              </a:rPr>
              <a:t> anlaşma sonrasında Hümâyun ordusunu çekme kararı almıştır.</a:t>
            </a:r>
          </a:p>
          <a:p>
            <a:r>
              <a:rPr lang="tr-TR" b="1" dirty="0" err="1">
                <a:latin typeface="Comic Sans MS" panose="030F0702030302020204" pitchFamily="66" charset="0"/>
              </a:rPr>
              <a:t>Hümâyun’un</a:t>
            </a:r>
            <a:r>
              <a:rPr lang="tr-TR" b="1" dirty="0">
                <a:latin typeface="Comic Sans MS" panose="030F0702030302020204" pitchFamily="66" charset="0"/>
              </a:rPr>
              <a:t> ,Mahmut </a:t>
            </a:r>
            <a:r>
              <a:rPr lang="tr-TR" b="1" dirty="0" err="1">
                <a:latin typeface="Comic Sans MS" panose="030F0702030302020204" pitchFamily="66" charset="0"/>
              </a:rPr>
              <a:t>Lodi’ye</a:t>
            </a:r>
            <a:r>
              <a:rPr lang="tr-TR" b="1" dirty="0">
                <a:latin typeface="Comic Sans MS" panose="030F0702030302020204" pitchFamily="66" charset="0"/>
              </a:rPr>
              <a:t> karşı kazandığı savaş sonrasında gelen bu başarısız kuşatma itibarını kaybetmesine neden </a:t>
            </a:r>
            <a:r>
              <a:rPr lang="tr-TR" b="1" dirty="0" err="1">
                <a:latin typeface="Comic Sans MS" panose="030F0702030302020204" pitchFamily="66" charset="0"/>
              </a:rPr>
              <a:t>olmuştur.İlk</a:t>
            </a:r>
            <a:r>
              <a:rPr lang="tr-TR" b="1" dirty="0">
                <a:latin typeface="Comic Sans MS" panose="030F0702030302020204" pitchFamily="66" charset="0"/>
              </a:rPr>
              <a:t> zaferine gölge düşürmüştür.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7519885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1479</TotalTime>
  <Words>776</Words>
  <Application>Microsoft Office PowerPoint</Application>
  <PresentationFormat>Ekran Gösterisi (4:3)</PresentationFormat>
  <Paragraphs>73</Paragraphs>
  <Slides>15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        HİN 309 YENİÇAĞ HİNDİSTAN TARİHİ  3. hafta  Hint-Türk İmparatorluğu Dönemi: hümayum ı        </vt:lpstr>
      <vt:lpstr>Hümâyun’un genel özellikleri</vt:lpstr>
      <vt:lpstr>PowerPoint Sunusu</vt:lpstr>
      <vt:lpstr>PowerPoint Sunusu</vt:lpstr>
      <vt:lpstr>PowerPoint Sunusu</vt:lpstr>
      <vt:lpstr>Hümâyun’un ilk yılları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Hümâyun’un Şir Şah’a Tahtını Kaybetmesi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153</cp:revision>
  <dcterms:created xsi:type="dcterms:W3CDTF">2014-11-21T09:52:05Z</dcterms:created>
  <dcterms:modified xsi:type="dcterms:W3CDTF">2020-03-04T16:03:54Z</dcterms:modified>
</cp:coreProperties>
</file>