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75" r:id="rId8"/>
    <p:sldId id="271" r:id="rId9"/>
    <p:sldId id="276" r:id="rId10"/>
    <p:sldId id="261" r:id="rId11"/>
    <p:sldId id="272" r:id="rId12"/>
    <p:sldId id="262" r:id="rId13"/>
    <p:sldId id="263" r:id="rId14"/>
    <p:sldId id="265" r:id="rId15"/>
    <p:sldId id="274" r:id="rId16"/>
    <p:sldId id="264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15.11.2015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15.11.2015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15.11.2015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15.11.2015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ALTINI ISLATAN ÇOCUĞA VE DIŞKI KAÇIRAN ÇOCUĞA YAKLAŞIM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Yrd. Doç. Dr. </a:t>
            </a:r>
            <a:r>
              <a:rPr lang="tr-TR" dirty="0" err="1" smtClean="0"/>
              <a:t>Gülnur</a:t>
            </a:r>
            <a:r>
              <a:rPr lang="tr-TR" dirty="0" smtClean="0"/>
              <a:t> GÖLLÜ BAHADIR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Ayrıntılı öykü</a:t>
            </a:r>
          </a:p>
          <a:p>
            <a:endParaRPr lang="tr-TR" dirty="0" smtClean="0"/>
          </a:p>
          <a:p>
            <a:r>
              <a:rPr lang="tr-TR" dirty="0" smtClean="0"/>
              <a:t>İşeme takip çizelgesi</a:t>
            </a:r>
          </a:p>
          <a:p>
            <a:endParaRPr lang="tr-TR" dirty="0" smtClean="0"/>
          </a:p>
          <a:p>
            <a:r>
              <a:rPr lang="tr-TR" dirty="0" smtClean="0"/>
              <a:t>Dikkatli fizik inceleme</a:t>
            </a:r>
          </a:p>
          <a:p>
            <a:endParaRPr lang="tr-TR" dirty="0" smtClean="0"/>
          </a:p>
          <a:p>
            <a:r>
              <a:rPr lang="tr-TR" dirty="0" smtClean="0"/>
              <a:t>Daha önce kullanılan tedaviler </a:t>
            </a:r>
          </a:p>
          <a:p>
            <a:endParaRPr lang="tr-TR" dirty="0" smtClean="0"/>
          </a:p>
          <a:p>
            <a:r>
              <a:rPr lang="tr-TR" dirty="0" smtClean="0"/>
              <a:t>Psikolojik olarak değerlendirme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C:\Documents and Settings\Gülnu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72000"/>
            <a:ext cx="3000382" cy="3429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TUTMA MANEVRALARI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Çocuk tamamen veya kısmen manevranın farkında olmayabilir ancak genellikle ebeveynler tarafından açıkça gözlenebilir</a:t>
            </a:r>
          </a:p>
          <a:p>
            <a:r>
              <a:rPr lang="tr-TR" dirty="0" smtClean="0"/>
              <a:t>Ayak ucunda durmak, bacaklar kuvvetlice çaprazlamak veya ayak topuğu </a:t>
            </a:r>
            <a:r>
              <a:rPr lang="tr-TR" dirty="0" err="1" smtClean="0"/>
              <a:t>perineye</a:t>
            </a:r>
            <a:r>
              <a:rPr lang="tr-TR" dirty="0" smtClean="0"/>
              <a:t> basacak şekilde yere çömelmek </a:t>
            </a:r>
          </a:p>
          <a:p>
            <a:r>
              <a:rPr lang="tr-TR" dirty="0" smtClean="0"/>
              <a:t>Mesane kontrolünün kazanılmasından veya beş yaşından önce geçersiz</a:t>
            </a:r>
            <a:endParaRPr lang="tr-TR" dirty="0"/>
          </a:p>
        </p:txBody>
      </p:sp>
      <p:pic>
        <p:nvPicPr>
          <p:cNvPr id="3074" name="Picture 2" descr="http://www.izmircocuksagligi.com/images/editor/idrar%20ka%C3%A7%C4%B1rma%201(1).png"/>
          <p:cNvPicPr>
            <a:picLocks noChangeAspect="1" noChangeArrowheads="1"/>
          </p:cNvPicPr>
          <p:nvPr/>
        </p:nvPicPr>
        <p:blipFill>
          <a:blip r:embed="rId2" cstate="print"/>
          <a:srcRect b="7477"/>
          <a:stretch>
            <a:fillRect/>
          </a:stretch>
        </p:blipFill>
        <p:spPr bwMode="auto">
          <a:xfrm>
            <a:off x="4520921" y="4365104"/>
            <a:ext cx="4623079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Ultrasonografi ile altta yatan anatomik problemleri dışla</a:t>
            </a:r>
          </a:p>
          <a:p>
            <a:r>
              <a:rPr lang="tr-TR" dirty="0" smtClean="0"/>
              <a:t>İdrar incelemesi</a:t>
            </a:r>
          </a:p>
          <a:p>
            <a:r>
              <a:rPr lang="tr-TR" dirty="0" smtClean="0"/>
              <a:t>İşeme akım çalışması</a:t>
            </a:r>
          </a:p>
          <a:p>
            <a:r>
              <a:rPr lang="tr-TR" dirty="0" smtClean="0"/>
              <a:t>Artık idrar kontrolü </a:t>
            </a:r>
          </a:p>
          <a:p>
            <a:endParaRPr lang="tr-TR" dirty="0" smtClean="0"/>
          </a:p>
          <a:p>
            <a:r>
              <a:rPr lang="tr-TR" dirty="0" err="1" smtClean="0"/>
              <a:t>İnkontinans</a:t>
            </a:r>
            <a:r>
              <a:rPr lang="tr-TR" dirty="0" smtClean="0"/>
              <a:t>+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smtClean="0"/>
              <a:t>işeme </a:t>
            </a:r>
            <a:r>
              <a:rPr lang="tr-TR" dirty="0" err="1" smtClean="0"/>
              <a:t>sistoüretrogram</a:t>
            </a:r>
            <a:r>
              <a:rPr lang="tr-TR" dirty="0" smtClean="0"/>
              <a:t>, </a:t>
            </a:r>
            <a:r>
              <a:rPr lang="tr-TR" dirty="0" err="1" smtClean="0"/>
              <a:t>ürodinami</a:t>
            </a:r>
            <a:r>
              <a:rPr lang="tr-TR" dirty="0" smtClean="0"/>
              <a:t>, </a:t>
            </a:r>
            <a:r>
              <a:rPr lang="tr-TR" dirty="0" err="1" smtClean="0"/>
              <a:t>üriner</a:t>
            </a:r>
            <a:r>
              <a:rPr lang="tr-TR" dirty="0" smtClean="0"/>
              <a:t> sistem sintigrafisi, </a:t>
            </a:r>
            <a:r>
              <a:rPr lang="tr-TR" dirty="0" err="1" smtClean="0"/>
              <a:t>sistoskopi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Enürezis</a:t>
            </a:r>
            <a:r>
              <a:rPr lang="tr-TR" dirty="0" smtClean="0"/>
              <a:t> </a:t>
            </a:r>
            <a:r>
              <a:rPr lang="tr-TR" dirty="0" err="1" smtClean="0"/>
              <a:t>nokturnada</a:t>
            </a:r>
            <a:endParaRPr lang="tr-TR" dirty="0" smtClean="0"/>
          </a:p>
          <a:p>
            <a:pPr lvl="1"/>
            <a:r>
              <a:rPr lang="tr-TR" dirty="0" smtClean="0"/>
              <a:t>Davranış tedavisi</a:t>
            </a:r>
          </a:p>
          <a:p>
            <a:pPr lvl="1"/>
            <a:r>
              <a:rPr lang="tr-TR" dirty="0" smtClean="0"/>
              <a:t>Medikal tedavi</a:t>
            </a:r>
          </a:p>
          <a:p>
            <a:pPr lvl="1"/>
            <a:endParaRPr lang="tr-TR" dirty="0" smtClean="0"/>
          </a:p>
          <a:p>
            <a:r>
              <a:rPr lang="tr-TR" dirty="0" err="1" smtClean="0"/>
              <a:t>Enürezis</a:t>
            </a:r>
            <a:r>
              <a:rPr lang="tr-TR" dirty="0" smtClean="0"/>
              <a:t> </a:t>
            </a:r>
            <a:r>
              <a:rPr lang="tr-TR" dirty="0" err="1" smtClean="0"/>
              <a:t>diurna</a:t>
            </a:r>
            <a:endParaRPr lang="tr-TR" dirty="0" smtClean="0"/>
          </a:p>
          <a:p>
            <a:pPr lvl="1"/>
            <a:r>
              <a:rPr lang="tr-TR" dirty="0" smtClean="0"/>
              <a:t>Dikkat eksikliği </a:t>
            </a:r>
            <a:r>
              <a:rPr lang="tr-TR" dirty="0" err="1" smtClean="0"/>
              <a:t>hiperaktivitenin</a:t>
            </a:r>
            <a:r>
              <a:rPr lang="tr-TR" dirty="0" smtClean="0"/>
              <a:t> tedavisi</a:t>
            </a:r>
          </a:p>
          <a:p>
            <a:pPr lvl="1"/>
            <a:endParaRPr lang="tr-TR" dirty="0" smtClean="0"/>
          </a:p>
          <a:p>
            <a:r>
              <a:rPr lang="tr-TR" dirty="0" err="1" smtClean="0"/>
              <a:t>İnkontinansda</a:t>
            </a:r>
            <a:r>
              <a:rPr lang="tr-TR" dirty="0" smtClean="0"/>
              <a:t> altta yatan neden bulunup nedene yönelik tedavi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C:\Documents and Settings\Gülnur\Desktop\Alt-islatma-sorunu-icin-ilacsiz-cozum__37032788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2339752" cy="3470487"/>
          </a:xfrm>
          <a:prstGeom prst="rect">
            <a:avLst/>
          </a:prstGeom>
          <a:noFill/>
        </p:spPr>
      </p:pic>
      <p:pic>
        <p:nvPicPr>
          <p:cNvPr id="6" name="Picture 2" descr="http://www.cocukuroloji.com/image.php?foto=depo/1232728012_picture181s.jpg&amp;w=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869160"/>
            <a:ext cx="2428892" cy="1821669"/>
          </a:xfrm>
          <a:prstGeom prst="rect">
            <a:avLst/>
          </a:prstGeom>
          <a:noFill/>
        </p:spPr>
      </p:pic>
      <p:pic>
        <p:nvPicPr>
          <p:cNvPr id="11266" name="Picture 2" descr="çocuk tuvalette nasıl oturmalı ile ilgili görsel sonucu"/>
          <p:cNvPicPr>
            <a:picLocks noChangeAspect="1" noChangeArrowheads="1"/>
          </p:cNvPicPr>
          <p:nvPr/>
        </p:nvPicPr>
        <p:blipFill>
          <a:blip r:embed="rId4" cstate="print"/>
          <a:srcRect b="11694"/>
          <a:stretch>
            <a:fillRect/>
          </a:stretch>
        </p:blipFill>
        <p:spPr bwMode="auto">
          <a:xfrm>
            <a:off x="4427984" y="332656"/>
            <a:ext cx="2047875" cy="1968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DIŞKI KAÇIRAN ÇOCUĞA YAKLAŞIM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user\Downloads\IMG_3102.JPG"/>
          <p:cNvPicPr>
            <a:picLocks noChangeAspect="1" noChangeArrowheads="1"/>
          </p:cNvPicPr>
          <p:nvPr/>
        </p:nvPicPr>
        <p:blipFill>
          <a:blip r:embed="rId2" cstate="print"/>
          <a:srcRect l="5612" r="31257"/>
          <a:stretch>
            <a:fillRect/>
          </a:stretch>
        </p:blipFill>
        <p:spPr bwMode="auto">
          <a:xfrm rot="5400000">
            <a:off x="1807928" y="-359657"/>
            <a:ext cx="5832648" cy="6929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755984"/>
          </a:xfrm>
        </p:spPr>
        <p:txBody>
          <a:bodyPr>
            <a:normAutofit fontScale="92500"/>
          </a:bodyPr>
          <a:lstStyle/>
          <a:p>
            <a:r>
              <a:rPr lang="tr-TR" dirty="0" err="1" smtClean="0"/>
              <a:t>Soiling</a:t>
            </a:r>
            <a:r>
              <a:rPr lang="tr-TR" dirty="0" smtClean="0"/>
              <a:t>; istemsiz dışkı kaçırılması(</a:t>
            </a:r>
            <a:r>
              <a:rPr lang="tr-TR" dirty="0" err="1" smtClean="0"/>
              <a:t>kilot</a:t>
            </a:r>
            <a:r>
              <a:rPr lang="tr-TR" dirty="0" smtClean="0"/>
              <a:t> kirlenmesi)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tr-TR" dirty="0" err="1" smtClean="0"/>
              <a:t>İnkontinans</a:t>
            </a:r>
            <a:r>
              <a:rPr lang="tr-TR" dirty="0" smtClean="0"/>
              <a:t>: Altta yatan hastalığa ikincil (organik, anatomik, </a:t>
            </a:r>
            <a:r>
              <a:rPr lang="tr-TR" dirty="0" err="1" smtClean="0"/>
              <a:t>inflamatuvar</a:t>
            </a:r>
            <a:r>
              <a:rPr lang="tr-TR" dirty="0" smtClean="0"/>
              <a:t> vs) dışkı kaçırma</a:t>
            </a:r>
          </a:p>
          <a:p>
            <a:endParaRPr lang="tr-TR" dirty="0" smtClean="0"/>
          </a:p>
          <a:p>
            <a:r>
              <a:rPr lang="tr-TR" dirty="0" err="1" smtClean="0"/>
              <a:t>Enkoprezis</a:t>
            </a:r>
            <a:r>
              <a:rPr lang="tr-TR" dirty="0" smtClean="0"/>
              <a:t>: Herhangi organik bir bozukluk olmaksızın dört yaş ve üzerinde en az 3-4 ay süre ile en az ayda bir kez uygunsuz ortamda ve şekilde kaka kaçırmadır</a:t>
            </a:r>
          </a:p>
          <a:p>
            <a:pPr lvl="1"/>
            <a:r>
              <a:rPr lang="tr-TR" dirty="0" smtClean="0"/>
              <a:t>Bebeklikten itibaren(</a:t>
            </a:r>
            <a:r>
              <a:rPr lang="tr-TR" dirty="0" err="1" smtClean="0"/>
              <a:t>primer</a:t>
            </a:r>
            <a:r>
              <a:rPr lang="tr-TR" dirty="0" smtClean="0"/>
              <a:t>) </a:t>
            </a:r>
          </a:p>
          <a:p>
            <a:pPr lvl="1"/>
            <a:r>
              <a:rPr lang="tr-TR" dirty="0" smtClean="0"/>
              <a:t>Kaka kontrolü sonrasında(</a:t>
            </a:r>
            <a:r>
              <a:rPr lang="tr-TR" dirty="0" err="1" smtClean="0"/>
              <a:t>sekonder</a:t>
            </a:r>
            <a:r>
              <a:rPr lang="tr-TR" dirty="0" smtClean="0"/>
              <a:t>)</a:t>
            </a:r>
          </a:p>
          <a:p>
            <a:pPr lvl="1"/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Kabızlık; sıklıkla herhangi altta yatan bir neden yokken görülür ve fonksiyonel kabızlık olarak tanımlanır, dışkının sert olması</a:t>
            </a:r>
          </a:p>
          <a:p>
            <a:endParaRPr lang="tr-TR" dirty="0" smtClean="0"/>
          </a:p>
          <a:p>
            <a:r>
              <a:rPr lang="tr-TR" dirty="0" err="1" smtClean="0"/>
              <a:t>Anorektal</a:t>
            </a:r>
            <a:r>
              <a:rPr lang="tr-TR" dirty="0" smtClean="0"/>
              <a:t> </a:t>
            </a:r>
            <a:r>
              <a:rPr lang="tr-TR" dirty="0" err="1" smtClean="0"/>
              <a:t>malformasyonlar</a:t>
            </a:r>
            <a:r>
              <a:rPr lang="tr-TR" dirty="0" smtClean="0"/>
              <a:t>, </a:t>
            </a:r>
            <a:r>
              <a:rPr lang="tr-TR" dirty="0" err="1" smtClean="0"/>
              <a:t>Hirschsprung</a:t>
            </a:r>
            <a:r>
              <a:rPr lang="tr-TR" dirty="0" smtClean="0"/>
              <a:t> hastalığı!!!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Ayrıntılı öykü</a:t>
            </a:r>
          </a:p>
          <a:p>
            <a:r>
              <a:rPr lang="tr-TR" dirty="0" smtClean="0"/>
              <a:t>Kaçırma takip çizelgesi</a:t>
            </a:r>
          </a:p>
          <a:p>
            <a:r>
              <a:rPr lang="tr-TR" dirty="0" smtClean="0"/>
              <a:t>Dikkatli fizik inceleme(öz </a:t>
            </a:r>
            <a:r>
              <a:rPr lang="tr-TR" dirty="0" err="1" smtClean="0"/>
              <a:t>spina</a:t>
            </a:r>
            <a:r>
              <a:rPr lang="tr-TR" dirty="0" smtClean="0"/>
              <a:t> </a:t>
            </a:r>
            <a:r>
              <a:rPr lang="tr-TR" dirty="0" err="1" smtClean="0"/>
              <a:t>bifida</a:t>
            </a:r>
            <a:r>
              <a:rPr lang="tr-TR" dirty="0" smtClean="0"/>
              <a:t>, anal </a:t>
            </a:r>
            <a:r>
              <a:rPr lang="tr-TR" dirty="0" err="1" smtClean="0"/>
              <a:t>fissür</a:t>
            </a:r>
            <a:r>
              <a:rPr lang="tr-TR" dirty="0" smtClean="0"/>
              <a:t>, anüsün yeri)</a:t>
            </a:r>
          </a:p>
          <a:p>
            <a:r>
              <a:rPr lang="tr-TR" dirty="0" smtClean="0"/>
              <a:t>Daha önce kullanılan tedaviler </a:t>
            </a:r>
          </a:p>
          <a:p>
            <a:r>
              <a:rPr lang="tr-TR" dirty="0" smtClean="0"/>
              <a:t>Psikolojik olarak değerlendirilme</a:t>
            </a:r>
          </a:p>
          <a:p>
            <a:r>
              <a:rPr lang="tr-TR" dirty="0" smtClean="0"/>
              <a:t>Ayakta direk karın </a:t>
            </a:r>
            <a:r>
              <a:rPr lang="tr-TR" dirty="0" err="1" smtClean="0"/>
              <a:t>grafisi</a:t>
            </a:r>
            <a:endParaRPr lang="tr-TR" dirty="0" smtClean="0"/>
          </a:p>
          <a:p>
            <a:r>
              <a:rPr lang="tr-TR" dirty="0" err="1" smtClean="0"/>
              <a:t>Lumbosakral</a:t>
            </a:r>
            <a:r>
              <a:rPr lang="tr-TR" dirty="0" smtClean="0"/>
              <a:t> MR </a:t>
            </a:r>
          </a:p>
          <a:p>
            <a:endParaRPr lang="tr-TR" dirty="0" smtClean="0"/>
          </a:p>
          <a:p>
            <a:r>
              <a:rPr lang="tr-TR" dirty="0" smtClean="0"/>
              <a:t>Gerekli durumlarda </a:t>
            </a:r>
            <a:r>
              <a:rPr lang="tr-TR" dirty="0" err="1" smtClean="0"/>
              <a:t>kolonik</a:t>
            </a:r>
            <a:r>
              <a:rPr lang="tr-TR" dirty="0" smtClean="0"/>
              <a:t> geçiş zamanı, kolon </a:t>
            </a:r>
            <a:r>
              <a:rPr lang="tr-TR" dirty="0" err="1" smtClean="0"/>
              <a:t>grafisi</a:t>
            </a:r>
            <a:r>
              <a:rPr lang="tr-TR" dirty="0" smtClean="0"/>
              <a:t> ve anal </a:t>
            </a:r>
            <a:r>
              <a:rPr lang="tr-TR" dirty="0" err="1" smtClean="0"/>
              <a:t>manometri</a:t>
            </a:r>
            <a:r>
              <a:rPr lang="tr-TR" dirty="0" smtClean="0"/>
              <a:t>, </a:t>
            </a:r>
            <a:r>
              <a:rPr lang="tr-TR" dirty="0" err="1" smtClean="0"/>
              <a:t>rektal</a:t>
            </a:r>
            <a:r>
              <a:rPr lang="tr-TR" dirty="0" smtClean="0"/>
              <a:t> biyopsi 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Tedavi </a:t>
            </a:r>
            <a:r>
              <a:rPr lang="tr-TR" dirty="0" smtClean="0"/>
              <a:t>nedene </a:t>
            </a:r>
            <a:r>
              <a:rPr lang="tr-TR" dirty="0" smtClean="0"/>
              <a:t>yönelik </a:t>
            </a:r>
          </a:p>
          <a:p>
            <a:endParaRPr lang="tr-TR" dirty="0" smtClean="0"/>
          </a:p>
          <a:p>
            <a:r>
              <a:rPr lang="tr-TR" dirty="0" smtClean="0"/>
              <a:t>Altta yatan kabızlığın düzeltilmesi(diyet, anal </a:t>
            </a:r>
            <a:r>
              <a:rPr lang="tr-TR" dirty="0" err="1" smtClean="0"/>
              <a:t>fissür</a:t>
            </a:r>
            <a:r>
              <a:rPr lang="tr-TR" dirty="0" smtClean="0"/>
              <a:t> tedavisi vs)</a:t>
            </a:r>
          </a:p>
          <a:p>
            <a:endParaRPr lang="tr-TR" dirty="0" smtClean="0"/>
          </a:p>
          <a:p>
            <a:r>
              <a:rPr lang="tr-TR" dirty="0" smtClean="0"/>
              <a:t>Tuvalet eğitiminin verilmesi </a:t>
            </a:r>
          </a:p>
          <a:p>
            <a:endParaRPr lang="tr-TR" dirty="0" smtClean="0"/>
          </a:p>
          <a:p>
            <a:r>
              <a:rPr lang="tr-TR" dirty="0" smtClean="0"/>
              <a:t>Ruhsal destek</a:t>
            </a:r>
          </a:p>
          <a:p>
            <a:endParaRPr lang="tr-TR" dirty="0" smtClean="0"/>
          </a:p>
          <a:p>
            <a:r>
              <a:rPr lang="tr-TR" dirty="0" err="1" smtClean="0"/>
              <a:t>Biyofeedback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8" name="Picture 4" descr="çocuk tuvalette nasıl oturmal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293" y="4155962"/>
            <a:ext cx="4203171" cy="270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ARTMIŞ YA DA AZALMIŞ İŞEME SIKLIĞI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5 yaş ↑, mesane kontrolünü tamamlamış </a:t>
            </a:r>
          </a:p>
          <a:p>
            <a:endParaRPr lang="tr-TR" dirty="0" smtClean="0"/>
          </a:p>
          <a:p>
            <a:r>
              <a:rPr lang="tr-TR" dirty="0" smtClean="0"/>
              <a:t>Günlük normal işeme sayısı 5- 7</a:t>
            </a:r>
          </a:p>
          <a:p>
            <a:endParaRPr lang="tr-TR" dirty="0" smtClean="0"/>
          </a:p>
          <a:p>
            <a:r>
              <a:rPr lang="tr-TR" dirty="0" smtClean="0"/>
              <a:t>Artmış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 tekrarlayan şekilde 8 ve ↑/ gün</a:t>
            </a:r>
          </a:p>
          <a:p>
            <a:r>
              <a:rPr lang="tr-TR" dirty="0" smtClean="0"/>
              <a:t>Azalmış </a:t>
            </a:r>
            <a:r>
              <a:rPr lang="tr-TR" dirty="0" smtClean="0">
                <a:sym typeface="Wingdings" pitchFamily="2" charset="2"/>
              </a:rPr>
              <a:t>4 ve↓/gün</a:t>
            </a:r>
            <a:r>
              <a:rPr lang="tr-TR" dirty="0" smtClean="0"/>
              <a:t> 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endParaRPr lang="tr-TR" sz="1300" dirty="0"/>
          </a:p>
        </p:txBody>
      </p:sp>
      <p:pic>
        <p:nvPicPr>
          <p:cNvPr id="5122" name="Picture 2" descr="http://us.123rf.com/450wm/joshyabb/joshyabb1408/joshyabb140800032/30636756-%C4%B0drar-tutma.jpg?ver=6"/>
          <p:cNvPicPr>
            <a:picLocks noChangeAspect="1" noChangeArrowheads="1"/>
          </p:cNvPicPr>
          <p:nvPr/>
        </p:nvPicPr>
        <p:blipFill>
          <a:blip r:embed="rId2" cstate="print"/>
          <a:srcRect t="29700" r="53334"/>
          <a:stretch>
            <a:fillRect/>
          </a:stretch>
        </p:blipFill>
        <p:spPr bwMode="auto">
          <a:xfrm>
            <a:off x="6502266" y="3744416"/>
            <a:ext cx="2606238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Ayrıntılı öykü ve fizik inceleme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i="1" dirty="0" err="1" smtClean="0"/>
              <a:t>Enürezis</a:t>
            </a:r>
            <a:r>
              <a:rPr lang="tr-TR" i="1" dirty="0" smtClean="0"/>
              <a:t> </a:t>
            </a:r>
            <a:r>
              <a:rPr lang="tr-TR" i="1" dirty="0" err="1" smtClean="0"/>
              <a:t>nokturna</a:t>
            </a:r>
            <a:endParaRPr lang="tr-TR" i="1" dirty="0" smtClean="0"/>
          </a:p>
          <a:p>
            <a:endParaRPr lang="tr-TR" i="1" dirty="0" smtClean="0"/>
          </a:p>
          <a:p>
            <a:r>
              <a:rPr lang="tr-TR" i="1" dirty="0" err="1" smtClean="0"/>
              <a:t>Enürezis</a:t>
            </a:r>
            <a:r>
              <a:rPr lang="tr-TR" i="1" dirty="0" smtClean="0"/>
              <a:t> </a:t>
            </a:r>
            <a:r>
              <a:rPr lang="tr-TR" i="1" dirty="0" err="1" smtClean="0"/>
              <a:t>diurna</a:t>
            </a:r>
            <a:endParaRPr lang="tr-TR" i="1" dirty="0" smtClean="0"/>
          </a:p>
          <a:p>
            <a:endParaRPr lang="tr-TR" i="1" dirty="0" smtClean="0"/>
          </a:p>
          <a:p>
            <a:r>
              <a:rPr lang="tr-TR" i="1" dirty="0" err="1" smtClean="0"/>
              <a:t>İnkontinans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ALTINI ISLATAN ÇOCUĞA YAKLAŞIM</a:t>
            </a:r>
            <a:endParaRPr lang="tr-TR" dirty="0"/>
          </a:p>
        </p:txBody>
      </p:sp>
      <p:pic>
        <p:nvPicPr>
          <p:cNvPr id="4" name="Picture 2" descr="C:\Documents and Settings\Gülnur\Desktop\20110221_2_1298305325_3a0z-0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40" y="0"/>
            <a:ext cx="2285992" cy="2285992"/>
          </a:xfrm>
          <a:prstGeom prst="rect">
            <a:avLst/>
          </a:prstGeom>
          <a:noFill/>
        </p:spPr>
      </p:pic>
      <p:pic>
        <p:nvPicPr>
          <p:cNvPr id="17410" name="Picture 2" descr="cocuklarda_gunduz_ve_gece_idrar_kacir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476750"/>
            <a:ext cx="5810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Uygunsuz yer ve zamanda gerçekleşen (gece uykuda) </a:t>
            </a:r>
            <a:r>
              <a:rPr lang="tr-TR" dirty="0" smtClean="0">
                <a:solidFill>
                  <a:srgbClr val="FF0000"/>
                </a:solidFill>
              </a:rPr>
              <a:t>normal</a:t>
            </a:r>
            <a:r>
              <a:rPr lang="tr-TR" dirty="0" smtClean="0"/>
              <a:t> işeme</a:t>
            </a:r>
          </a:p>
          <a:p>
            <a:endParaRPr lang="tr-TR" dirty="0" smtClean="0"/>
          </a:p>
          <a:p>
            <a:r>
              <a:rPr lang="tr-TR" dirty="0" smtClean="0"/>
              <a:t>Aile öyküsü genellikle +</a:t>
            </a:r>
          </a:p>
          <a:p>
            <a:r>
              <a:rPr lang="tr-TR" dirty="0" smtClean="0"/>
              <a:t>5 yaştan sonra mutlaka tedavi edilmeli 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Monosemptomatik</a:t>
            </a:r>
            <a:r>
              <a:rPr lang="tr-TR" dirty="0" smtClean="0"/>
              <a:t> </a:t>
            </a:r>
            <a:r>
              <a:rPr lang="tr-TR" dirty="0" err="1" smtClean="0"/>
              <a:t>enürezis</a:t>
            </a:r>
            <a:r>
              <a:rPr lang="tr-TR" dirty="0" smtClean="0"/>
              <a:t> </a:t>
            </a:r>
            <a:r>
              <a:rPr lang="tr-TR" dirty="0" err="1" smtClean="0"/>
              <a:t>nokturna</a:t>
            </a:r>
            <a:endParaRPr lang="tr-TR" dirty="0"/>
          </a:p>
        </p:txBody>
      </p:sp>
      <p:pic>
        <p:nvPicPr>
          <p:cNvPr id="16386" name="Picture 2" descr="http://www.anneoluncaanladim.com/img/al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697566"/>
            <a:ext cx="3419872" cy="3160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Gece/gündüz</a:t>
            </a:r>
          </a:p>
          <a:p>
            <a:r>
              <a:rPr lang="tr-TR" dirty="0" smtClean="0"/>
              <a:t>Uykuda/uyanık altını ıslatma</a:t>
            </a:r>
          </a:p>
          <a:p>
            <a:endParaRPr lang="tr-TR" dirty="0" smtClean="0"/>
          </a:p>
          <a:p>
            <a:r>
              <a:rPr lang="tr-TR" dirty="0" smtClean="0"/>
              <a:t>Genellikle dikkat eksikliği </a:t>
            </a:r>
            <a:r>
              <a:rPr lang="tr-TR" dirty="0" err="1" smtClean="0"/>
              <a:t>hiperaktivite</a:t>
            </a:r>
            <a:r>
              <a:rPr lang="tr-TR" dirty="0" smtClean="0"/>
              <a:t> ile beraber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Enürezis</a:t>
            </a:r>
            <a:r>
              <a:rPr lang="tr-TR" dirty="0" smtClean="0"/>
              <a:t> </a:t>
            </a:r>
            <a:r>
              <a:rPr lang="tr-TR" dirty="0" err="1" smtClean="0"/>
              <a:t>diurna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Enürezis</a:t>
            </a:r>
            <a:r>
              <a:rPr lang="tr-TR" dirty="0" smtClean="0"/>
              <a:t> dışındaki tüm durumlar</a:t>
            </a:r>
          </a:p>
          <a:p>
            <a:r>
              <a:rPr lang="tr-TR" dirty="0" smtClean="0"/>
              <a:t>Küçük miktarda ve işeme tam gerçekleşmez</a:t>
            </a:r>
          </a:p>
          <a:p>
            <a:r>
              <a:rPr lang="tr-TR" dirty="0" smtClean="0"/>
              <a:t>İstemsiz</a:t>
            </a:r>
          </a:p>
          <a:p>
            <a:endParaRPr lang="tr-TR" dirty="0" smtClean="0"/>
          </a:p>
          <a:p>
            <a:pPr lvl="1"/>
            <a:r>
              <a:rPr lang="tr-TR" dirty="0" err="1" smtClean="0"/>
              <a:t>Nöropatik</a:t>
            </a:r>
            <a:r>
              <a:rPr lang="tr-TR" dirty="0" smtClean="0"/>
              <a:t> mesane </a:t>
            </a:r>
            <a:r>
              <a:rPr lang="tr-TR" dirty="0" err="1" smtClean="0"/>
              <a:t>sfinkter</a:t>
            </a:r>
            <a:r>
              <a:rPr lang="tr-TR" dirty="0" smtClean="0"/>
              <a:t> </a:t>
            </a:r>
            <a:r>
              <a:rPr lang="tr-TR" dirty="0" err="1" smtClean="0"/>
              <a:t>disfonksiyonu</a:t>
            </a:r>
            <a:endParaRPr lang="tr-TR" dirty="0" smtClean="0"/>
          </a:p>
          <a:p>
            <a:pPr lvl="1"/>
            <a:r>
              <a:rPr lang="tr-TR" dirty="0" err="1" smtClean="0"/>
              <a:t>Nöropatik</a:t>
            </a:r>
            <a:r>
              <a:rPr lang="tr-TR" dirty="0" smtClean="0"/>
              <a:t> olmayan mesane </a:t>
            </a:r>
            <a:r>
              <a:rPr lang="tr-TR" dirty="0" err="1" smtClean="0"/>
              <a:t>sfinkter</a:t>
            </a:r>
            <a:r>
              <a:rPr lang="tr-TR" dirty="0" smtClean="0"/>
              <a:t> </a:t>
            </a:r>
            <a:r>
              <a:rPr lang="tr-TR" dirty="0" err="1" smtClean="0"/>
              <a:t>disfonksiyonu</a:t>
            </a:r>
            <a:endParaRPr lang="tr-TR" dirty="0" smtClean="0"/>
          </a:p>
          <a:p>
            <a:pPr lvl="1"/>
            <a:r>
              <a:rPr lang="tr-TR" dirty="0" smtClean="0"/>
              <a:t>Anatomik mesane </a:t>
            </a:r>
            <a:r>
              <a:rPr lang="tr-TR" dirty="0" err="1" smtClean="0"/>
              <a:t>sfinkter</a:t>
            </a:r>
            <a:r>
              <a:rPr lang="tr-TR" dirty="0" smtClean="0"/>
              <a:t> </a:t>
            </a:r>
            <a:r>
              <a:rPr lang="tr-TR" dirty="0" err="1" smtClean="0"/>
              <a:t>disfonksiyonu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İnkontinans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/>
          <a:lstStyle/>
          <a:p>
            <a:r>
              <a:rPr lang="tr-TR" dirty="0" smtClean="0"/>
              <a:t>SSS </a:t>
            </a:r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malformasyonları</a:t>
            </a:r>
            <a:r>
              <a:rPr lang="tr-TR" dirty="0" smtClean="0"/>
              <a:t> (</a:t>
            </a:r>
            <a:r>
              <a:rPr lang="tr-TR" dirty="0" err="1" smtClean="0"/>
              <a:t>Meningomyelosel</a:t>
            </a:r>
            <a:r>
              <a:rPr lang="tr-TR" dirty="0" smtClean="0"/>
              <a:t> vs)</a:t>
            </a:r>
          </a:p>
          <a:p>
            <a:endParaRPr lang="tr-TR" dirty="0" smtClean="0"/>
          </a:p>
          <a:p>
            <a:r>
              <a:rPr lang="tr-TR" dirty="0" smtClean="0"/>
              <a:t>SSS </a:t>
            </a:r>
            <a:r>
              <a:rPr lang="tr-TR" dirty="0" err="1" smtClean="0"/>
              <a:t>edinsel</a:t>
            </a:r>
            <a:r>
              <a:rPr lang="tr-TR" dirty="0" smtClean="0"/>
              <a:t> bozuklukları (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spasisite</a:t>
            </a:r>
            <a:r>
              <a:rPr lang="tr-TR" dirty="0" smtClean="0"/>
              <a:t> vs)</a:t>
            </a:r>
          </a:p>
          <a:p>
            <a:endParaRPr lang="tr-TR" dirty="0" smtClean="0"/>
          </a:p>
          <a:p>
            <a:r>
              <a:rPr lang="tr-TR" dirty="0" smtClean="0"/>
              <a:t>Kas fonksiyon bozuklukları(</a:t>
            </a:r>
            <a:r>
              <a:rPr lang="tr-TR" dirty="0" err="1" smtClean="0"/>
              <a:t>nöronal</a:t>
            </a:r>
            <a:r>
              <a:rPr lang="tr-TR" dirty="0" smtClean="0"/>
              <a:t> </a:t>
            </a:r>
            <a:r>
              <a:rPr lang="tr-TR" dirty="0" err="1" smtClean="0"/>
              <a:t>displazi</a:t>
            </a:r>
            <a:r>
              <a:rPr lang="tr-TR" dirty="0" smtClean="0"/>
              <a:t> vs)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Nöropatik</a:t>
            </a:r>
            <a:r>
              <a:rPr lang="tr-TR" dirty="0" smtClean="0"/>
              <a:t> mesane </a:t>
            </a:r>
            <a:r>
              <a:rPr lang="tr-TR" dirty="0" err="1" smtClean="0"/>
              <a:t>sfinkter</a:t>
            </a:r>
            <a:r>
              <a:rPr lang="tr-TR" dirty="0" smtClean="0"/>
              <a:t> </a:t>
            </a:r>
            <a:r>
              <a:rPr lang="tr-TR" dirty="0" err="1" smtClean="0"/>
              <a:t>disfonksiyonu</a:t>
            </a:r>
            <a:endParaRPr lang="tr-TR" dirty="0"/>
          </a:p>
        </p:txBody>
      </p:sp>
      <p:pic>
        <p:nvPicPr>
          <p:cNvPr id="32770" name="Picture 2" descr="meningomyelosel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328809"/>
            <a:ext cx="3921224" cy="2529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251520" y="1481328"/>
            <a:ext cx="8892480" cy="5116024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SIKIŞMA (</a:t>
            </a:r>
            <a:r>
              <a:rPr lang="tr-TR" dirty="0" err="1" smtClean="0"/>
              <a:t>Urgency</a:t>
            </a:r>
            <a:r>
              <a:rPr lang="tr-TR" dirty="0" smtClean="0"/>
              <a:t>)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sz="1600" dirty="0" smtClean="0"/>
              <a:t>Acilen işeme gereksiniminin duyumsandığı ani ve beklenmedik durum</a:t>
            </a:r>
          </a:p>
          <a:p>
            <a:endParaRPr lang="tr-TR" dirty="0" smtClean="0"/>
          </a:p>
          <a:p>
            <a:r>
              <a:rPr lang="tr-TR" dirty="0" err="1" smtClean="0"/>
              <a:t>Disfonksiyonel</a:t>
            </a:r>
            <a:r>
              <a:rPr lang="tr-TR" dirty="0" smtClean="0"/>
              <a:t> işeme</a:t>
            </a:r>
          </a:p>
          <a:p>
            <a:endParaRPr lang="tr-TR" dirty="0" smtClean="0"/>
          </a:p>
          <a:p>
            <a:r>
              <a:rPr lang="tr-TR" sz="2800" dirty="0" smtClean="0"/>
              <a:t>Yetersiz aktiviteli mesane(Tembel mesane)</a:t>
            </a:r>
          </a:p>
          <a:p>
            <a:endParaRPr lang="tr-TR" sz="2800" dirty="0" smtClean="0"/>
          </a:p>
          <a:p>
            <a:r>
              <a:rPr lang="tr-TR" sz="2800" dirty="0" smtClean="0"/>
              <a:t>Gülme </a:t>
            </a:r>
            <a:r>
              <a:rPr lang="tr-TR" sz="2800" dirty="0" err="1" smtClean="0"/>
              <a:t>inkontinansı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Stres </a:t>
            </a:r>
            <a:r>
              <a:rPr lang="tr-TR" sz="2800" dirty="0" err="1" smtClean="0"/>
              <a:t>inkontinans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err="1" smtClean="0"/>
              <a:t>Hinman</a:t>
            </a:r>
            <a:r>
              <a:rPr lang="tr-TR" sz="2800" dirty="0" smtClean="0"/>
              <a:t> sendromu</a:t>
            </a:r>
          </a:p>
          <a:p>
            <a:endParaRPr lang="tr-TR" sz="2800" dirty="0" smtClean="0"/>
          </a:p>
          <a:p>
            <a:r>
              <a:rPr lang="tr-TR" sz="2800" dirty="0" err="1" smtClean="0"/>
              <a:t>Ochoa</a:t>
            </a:r>
            <a:r>
              <a:rPr lang="tr-TR" sz="2800" dirty="0" smtClean="0"/>
              <a:t> sendromu</a:t>
            </a:r>
            <a:endParaRPr lang="tr-TR" sz="2800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Nöropatik</a:t>
            </a:r>
            <a:r>
              <a:rPr lang="tr-TR" dirty="0" smtClean="0"/>
              <a:t> olmayan mesane </a:t>
            </a:r>
            <a:r>
              <a:rPr lang="tr-TR" dirty="0" err="1" smtClean="0"/>
              <a:t>sfinkter</a:t>
            </a:r>
            <a:r>
              <a:rPr lang="tr-TR" dirty="0" smtClean="0"/>
              <a:t> </a:t>
            </a:r>
            <a:r>
              <a:rPr lang="tr-TR" dirty="0" err="1" smtClean="0"/>
              <a:t>disfonksiyonu</a:t>
            </a:r>
            <a:endParaRPr lang="tr-TR" dirty="0"/>
          </a:p>
        </p:txBody>
      </p:sp>
      <p:pic>
        <p:nvPicPr>
          <p:cNvPr id="4098" name="Picture 2" descr="http://www.cocukuroloji.com/Resim/535,gunduz-idrar-kacirma-resim-8jpg.png?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283438"/>
            <a:ext cx="2520280" cy="3601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Konjenital</a:t>
            </a:r>
            <a:r>
              <a:rPr lang="tr-TR" dirty="0" smtClean="0"/>
              <a:t> (</a:t>
            </a:r>
            <a:r>
              <a:rPr lang="tr-TR" dirty="0" err="1" smtClean="0"/>
              <a:t>ekstrofiya</a:t>
            </a:r>
            <a:r>
              <a:rPr lang="tr-TR" dirty="0" smtClean="0"/>
              <a:t> </a:t>
            </a:r>
            <a:r>
              <a:rPr lang="tr-TR" dirty="0" err="1" smtClean="0"/>
              <a:t>vezika</a:t>
            </a:r>
            <a:r>
              <a:rPr lang="tr-TR" dirty="0" smtClean="0"/>
              <a:t> vs)</a:t>
            </a:r>
          </a:p>
          <a:p>
            <a:endParaRPr lang="tr-TR" dirty="0" smtClean="0"/>
          </a:p>
          <a:p>
            <a:r>
              <a:rPr lang="tr-TR" dirty="0" err="1" smtClean="0"/>
              <a:t>Edinsel</a:t>
            </a:r>
            <a:r>
              <a:rPr lang="tr-TR" dirty="0" smtClean="0"/>
              <a:t> (travma vs)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Anatomik mesane </a:t>
            </a:r>
            <a:r>
              <a:rPr lang="tr-TR" dirty="0" err="1" smtClean="0"/>
              <a:t>sfinkter</a:t>
            </a:r>
            <a:r>
              <a:rPr lang="tr-TR" dirty="0" smtClean="0"/>
              <a:t> </a:t>
            </a:r>
            <a:r>
              <a:rPr lang="tr-TR" dirty="0" err="1" smtClean="0"/>
              <a:t>disfonksiyonu</a:t>
            </a:r>
            <a:endParaRPr lang="tr-TR" dirty="0"/>
          </a:p>
        </p:txBody>
      </p:sp>
      <p:sp>
        <p:nvSpPr>
          <p:cNvPr id="31746" name="AutoShape 2" descr="extrofia vesical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748" name="AutoShape 4" descr="extrofia vesical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750" name="AutoShape 6" descr="extrofia vesical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1752" name="Picture 8" descr="http://scielo.isciii.es/img/aue/v27n6/images/PAG450-457f1.jpg"/>
          <p:cNvPicPr>
            <a:picLocks noChangeAspect="1" noChangeArrowheads="1"/>
          </p:cNvPicPr>
          <p:nvPr/>
        </p:nvPicPr>
        <p:blipFill>
          <a:blip r:embed="rId2" cstate="print"/>
          <a:srcRect l="48653"/>
          <a:stretch>
            <a:fillRect/>
          </a:stretch>
        </p:blipFill>
        <p:spPr bwMode="auto">
          <a:xfrm>
            <a:off x="3131840" y="3169290"/>
            <a:ext cx="5124078" cy="3688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</TotalTime>
  <Words>452</Words>
  <Application>Microsoft Office PowerPoint</Application>
  <PresentationFormat>Ekran Gösterisi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Kalabalık</vt:lpstr>
      <vt:lpstr>ALTINI ISLATAN ÇOCUĞA VE DIŞKI KAÇIRAN ÇOCUĞA YAKLAŞIM</vt:lpstr>
      <vt:lpstr>ARTMIŞ YA DA AZALMIŞ İŞEME SIKLIĞI</vt:lpstr>
      <vt:lpstr>ALTINI ISLATAN ÇOCUĞA YAKLAŞIM</vt:lpstr>
      <vt:lpstr>Monosemptomatik enürezis nokturna</vt:lpstr>
      <vt:lpstr>Enürezis diurna</vt:lpstr>
      <vt:lpstr>İnkontinans </vt:lpstr>
      <vt:lpstr>Nöropatik mesane sfinkter disfonksiyonu</vt:lpstr>
      <vt:lpstr>Nöropatik olmayan mesane sfinkter disfonksiyonu</vt:lpstr>
      <vt:lpstr>Anatomik mesane sfinkter disfonksiyonu</vt:lpstr>
      <vt:lpstr>Slayt 10</vt:lpstr>
      <vt:lpstr>TUTMA MANEVRALARI</vt:lpstr>
      <vt:lpstr>Slayt 12</vt:lpstr>
      <vt:lpstr>Slayt 13</vt:lpstr>
      <vt:lpstr>DIŞKI KAÇIRAN ÇOCUĞA YAKLAŞIM</vt:lpstr>
      <vt:lpstr>Slayt 15</vt:lpstr>
      <vt:lpstr>Slayt 16</vt:lpstr>
      <vt:lpstr>Slayt 17</vt:lpstr>
      <vt:lpstr>Slayt 18</vt:lpstr>
      <vt:lpstr>Slayt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ALTINI ISLATAN ÇOCUĞA VE DIŞKI KAÇIRAN ÇOCUĞA YAKLAŞIM</dc:title>
  <dc:creator>user</dc:creator>
  <cp:lastModifiedBy>user</cp:lastModifiedBy>
  <cp:revision>18</cp:revision>
  <dcterms:created xsi:type="dcterms:W3CDTF">2015-11-08T09:03:10Z</dcterms:created>
  <dcterms:modified xsi:type="dcterms:W3CDTF">2015-11-15T14:10:29Z</dcterms:modified>
</cp:coreProperties>
</file>