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361" r:id="rId3"/>
    <p:sldId id="362" r:id="rId4"/>
    <p:sldId id="363" r:id="rId5"/>
    <p:sldId id="369" r:id="rId6"/>
    <p:sldId id="370" r:id="rId7"/>
    <p:sldId id="371" r:id="rId8"/>
    <p:sldId id="372" r:id="rId9"/>
    <p:sldId id="368" r:id="rId10"/>
    <p:sldId id="367" r:id="rId11"/>
    <p:sldId id="366" r:id="rId12"/>
    <p:sldId id="373" r:id="rId13"/>
    <p:sldId id="365" r:id="rId14"/>
    <p:sldId id="364" r:id="rId15"/>
    <p:sldId id="374" r:id="rId16"/>
    <p:sldId id="378" r:id="rId17"/>
    <p:sldId id="375" r:id="rId18"/>
    <p:sldId id="376" r:id="rId19"/>
    <p:sldId id="377" r:id="rId20"/>
    <p:sldId id="379" r:id="rId21"/>
    <p:sldId id="380" r:id="rId22"/>
    <p:sldId id="381" r:id="rId23"/>
    <p:sldId id="382" r:id="rId24"/>
    <p:sldId id="383" r:id="rId25"/>
    <p:sldId id="384" r:id="rId26"/>
    <p:sldId id="385" r:id="rId27"/>
    <p:sldId id="414" r:id="rId28"/>
    <p:sldId id="386" r:id="rId29"/>
    <p:sldId id="387" r:id="rId30"/>
    <p:sldId id="388" r:id="rId31"/>
    <p:sldId id="389" r:id="rId32"/>
    <p:sldId id="390" r:id="rId33"/>
    <p:sldId id="415" r:id="rId34"/>
    <p:sldId id="391" r:id="rId35"/>
    <p:sldId id="392" r:id="rId36"/>
    <p:sldId id="394" r:id="rId37"/>
    <p:sldId id="393" r:id="rId38"/>
    <p:sldId id="395" r:id="rId39"/>
    <p:sldId id="396" r:id="rId40"/>
    <p:sldId id="397" r:id="rId41"/>
    <p:sldId id="398" r:id="rId42"/>
    <p:sldId id="399" r:id="rId43"/>
    <p:sldId id="400" r:id="rId44"/>
    <p:sldId id="401" r:id="rId45"/>
    <p:sldId id="402" r:id="rId46"/>
    <p:sldId id="403" r:id="rId47"/>
    <p:sldId id="404" r:id="rId48"/>
    <p:sldId id="405" r:id="rId49"/>
    <p:sldId id="406" r:id="rId50"/>
    <p:sldId id="407" r:id="rId51"/>
    <p:sldId id="408" r:id="rId52"/>
    <p:sldId id="409" r:id="rId53"/>
    <p:sldId id="410" r:id="rId54"/>
    <p:sldId id="411" r:id="rId55"/>
    <p:sldId id="412" r:id="rId56"/>
    <p:sldId id="413" r:id="rId57"/>
    <p:sldId id="319" r:id="rId58"/>
    <p:sldId id="320" r:id="rId5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20" autoAdjust="0"/>
  </p:normalViewPr>
  <p:slideViewPr>
    <p:cSldViewPr>
      <p:cViewPr varScale="1">
        <p:scale>
          <a:sx n="50" d="100"/>
          <a:sy n="50" d="100"/>
        </p:scale>
        <p:origin x="1411"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A4A267-361E-4047-9E25-6360DD5F7FD1}" type="datetimeFigureOut">
              <a:rPr lang="tr-TR" smtClean="0"/>
              <a:t>2.05.2019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32EDFD-D2D3-4ABC-8137-6715CFEE28C2}" type="slidenum">
              <a:rPr lang="tr-TR" smtClean="0"/>
              <a:t>‹#›</a:t>
            </a:fld>
            <a:endParaRPr lang="tr-TR"/>
          </a:p>
        </p:txBody>
      </p:sp>
    </p:spTree>
    <p:extLst>
      <p:ext uri="{BB962C8B-B14F-4D97-AF65-F5344CB8AC3E}">
        <p14:creationId xmlns:p14="http://schemas.microsoft.com/office/powerpoint/2010/main" val="252032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A77557F-03C5-4309-BF7A-BE91AE8EAC87}" type="slidenum">
              <a:rPr lang="tr-TR" smtClean="0"/>
              <a:pPr/>
              <a:t>1</a:t>
            </a:fld>
            <a:endParaRPr lang="tr-TR"/>
          </a:p>
        </p:txBody>
      </p:sp>
    </p:spTree>
    <p:extLst>
      <p:ext uri="{BB962C8B-B14F-4D97-AF65-F5344CB8AC3E}">
        <p14:creationId xmlns:p14="http://schemas.microsoft.com/office/powerpoint/2010/main" val="2831289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732EDFD-D2D3-4ABC-8137-6715CFEE28C2}" type="slidenum">
              <a:rPr lang="tr-TR" smtClean="0"/>
              <a:t>57</a:t>
            </a:fld>
            <a:endParaRPr lang="tr-TR"/>
          </a:p>
        </p:txBody>
      </p:sp>
    </p:spTree>
    <p:extLst>
      <p:ext uri="{BB962C8B-B14F-4D97-AF65-F5344CB8AC3E}">
        <p14:creationId xmlns:p14="http://schemas.microsoft.com/office/powerpoint/2010/main" val="2104186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lı Resim">
    <p:spTree>
      <p:nvGrpSpPr>
        <p:cNvPr id="1" name=""/>
        <p:cNvGrpSpPr/>
        <p:nvPr/>
      </p:nvGrpSpPr>
      <p:grpSpPr>
        <a:xfrm>
          <a:off x="0" y="0"/>
          <a:ext cx="0" cy="0"/>
          <a:chOff x="0" y="0"/>
          <a:chExt cx="0" cy="0"/>
        </a:xfrm>
      </p:grpSpPr>
      <p:sp>
        <p:nvSpPr>
          <p:cNvPr id="5" name="4 Dikdörtgen"/>
          <p:cNvSpPr>
            <a:spLocks noChangeArrowheads="1"/>
          </p:cNvSpPr>
          <p:nvPr/>
        </p:nvSpPr>
        <p:spPr bwMode="auto">
          <a:xfrm>
            <a:off x="0" y="3068960"/>
            <a:ext cx="1512000" cy="657353"/>
          </a:xfrm>
          <a:prstGeom prst="rect">
            <a:avLst/>
          </a:prstGeom>
          <a:solidFill>
            <a:schemeClr val="accent3">
              <a:lumMod val="60000"/>
              <a:lumOff val="40000"/>
            </a:schemeClr>
          </a:solidFill>
          <a:ln w="50800" cap="rnd" cmpd="dbl" algn="ctr">
            <a:noFill/>
            <a:miter lim="800000"/>
            <a:headEnd/>
            <a:tailEnd/>
          </a:ln>
        </p:spPr>
        <p:txBody>
          <a:bodyPr lIns="111063" tIns="55531" rIns="111063" bIns="55531" anchor="ctr"/>
          <a:lstStyle/>
          <a:p>
            <a:pPr algn="ctr" defTabSz="1111810" fontAlgn="auto">
              <a:spcBef>
                <a:spcPts val="0"/>
              </a:spcBef>
              <a:spcAft>
                <a:spcPts val="0"/>
              </a:spcAft>
              <a:defRPr/>
            </a:pPr>
            <a:endParaRPr lang="en-US" dirty="0">
              <a:solidFill>
                <a:schemeClr val="lt1"/>
              </a:solidFill>
              <a:latin typeface="+mn-lt"/>
              <a:cs typeface="+mn-cs"/>
            </a:endParaRPr>
          </a:p>
        </p:txBody>
      </p:sp>
      <p:sp>
        <p:nvSpPr>
          <p:cNvPr id="6" name="5 Dikdörtgen"/>
          <p:cNvSpPr>
            <a:spLocks noChangeArrowheads="1"/>
          </p:cNvSpPr>
          <p:nvPr/>
        </p:nvSpPr>
        <p:spPr bwMode="auto">
          <a:xfrm>
            <a:off x="1545866" y="3075929"/>
            <a:ext cx="7598142" cy="650384"/>
          </a:xfrm>
          <a:prstGeom prst="rect">
            <a:avLst/>
          </a:prstGeom>
          <a:solidFill>
            <a:schemeClr val="tx2">
              <a:lumMod val="60000"/>
              <a:lumOff val="40000"/>
            </a:schemeClr>
          </a:solidFill>
          <a:ln w="50800" cap="rnd" cmpd="dbl" algn="ctr">
            <a:noFill/>
            <a:miter lim="800000"/>
            <a:headEnd/>
            <a:tailEnd/>
          </a:ln>
        </p:spPr>
        <p:txBody>
          <a:bodyPr lIns="111063" tIns="55531" rIns="111063" bIns="55531" anchor="ctr"/>
          <a:lstStyle/>
          <a:p>
            <a:pPr algn="ctr" defTabSz="1111810" fontAlgn="auto">
              <a:spcBef>
                <a:spcPts val="0"/>
              </a:spcBef>
              <a:spcAft>
                <a:spcPts val="0"/>
              </a:spcAft>
              <a:defRPr/>
            </a:pPr>
            <a:endParaRPr lang="en-US" dirty="0">
              <a:solidFill>
                <a:schemeClr val="lt1"/>
              </a:solidFill>
              <a:latin typeface="+mn-lt"/>
              <a:cs typeface="+mn-cs"/>
            </a:endParaRPr>
          </a:p>
        </p:txBody>
      </p:sp>
      <p:sp>
        <p:nvSpPr>
          <p:cNvPr id="8" name="7 Dikdörtgen"/>
          <p:cNvSpPr/>
          <p:nvPr userDrawn="1"/>
        </p:nvSpPr>
        <p:spPr>
          <a:xfrm>
            <a:off x="1" y="3789040"/>
            <a:ext cx="9144000" cy="30689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7673" tIns="48836" rIns="97673" bIns="48836" anchor="ctr"/>
          <a:lstStyle/>
          <a:p>
            <a:pPr algn="ctr">
              <a:defRPr/>
            </a:pPr>
            <a:endParaRPr lang="tr-TR"/>
          </a:p>
        </p:txBody>
      </p:sp>
      <p:sp>
        <p:nvSpPr>
          <p:cNvPr id="4" name="3 Metin Yer Tutucusu"/>
          <p:cNvSpPr>
            <a:spLocks noGrp="1"/>
          </p:cNvSpPr>
          <p:nvPr>
            <p:ph type="body" sz="half" idx="2"/>
          </p:nvPr>
        </p:nvSpPr>
        <p:spPr>
          <a:xfrm>
            <a:off x="1600200" y="3823319"/>
            <a:ext cx="6716217" cy="685801"/>
          </a:xfrm>
          <a:prstGeom prst="rect">
            <a:avLst/>
          </a:prstGeom>
        </p:spPr>
        <p:txBody>
          <a:bodyPr/>
          <a:lstStyle>
            <a:lvl1pPr marL="0" indent="0">
              <a:buFontTx/>
              <a:buNone/>
              <a:defRPr sz="2100"/>
            </a:lvl1pPr>
            <a:lvl2pPr>
              <a:buFontTx/>
              <a:buNone/>
              <a:defRPr sz="1400"/>
            </a:lvl2pPr>
            <a:lvl3pPr>
              <a:buFontTx/>
              <a:buNone/>
              <a:defRPr sz="1200"/>
            </a:lvl3pPr>
            <a:lvl4pPr>
              <a:buFontTx/>
              <a:buNone/>
              <a:defRPr sz="1100"/>
            </a:lvl4pPr>
            <a:lvl5pPr>
              <a:buFontTx/>
              <a:buNone/>
              <a:defRPr sz="1100"/>
            </a:lvl5pPr>
          </a:lstStyle>
          <a:p>
            <a:pPr lvl="0"/>
            <a:r>
              <a:rPr lang="tr-TR"/>
              <a:t>Asıl metin stillerini düzenlemek için tıklatın</a:t>
            </a:r>
          </a:p>
        </p:txBody>
      </p:sp>
      <p:sp>
        <p:nvSpPr>
          <p:cNvPr id="2" name="1 Başlık"/>
          <p:cNvSpPr>
            <a:spLocks noGrp="1"/>
          </p:cNvSpPr>
          <p:nvPr>
            <p:ph type="title"/>
          </p:nvPr>
        </p:nvSpPr>
        <p:spPr>
          <a:xfrm>
            <a:off x="1687338" y="3160480"/>
            <a:ext cx="4252815" cy="434345"/>
          </a:xfrm>
          <a:prstGeom prst="rect">
            <a:avLst/>
          </a:prstGeom>
        </p:spPr>
        <p:txBody>
          <a:bodyPr/>
          <a:lstStyle>
            <a:lvl1pPr algn="l">
              <a:buNone/>
              <a:defRPr sz="3400" b="0">
                <a:solidFill>
                  <a:srgbClr val="FFFFFF"/>
                </a:solidFill>
              </a:defRPr>
            </a:lvl1pPr>
          </a:lstStyle>
          <a:p>
            <a:r>
              <a:rPr lang="tr-TR" dirty="0"/>
              <a:t>Asıl başlık stili için tıklatın</a:t>
            </a:r>
            <a:endParaRPr lang="en-US" dirty="0"/>
          </a:p>
        </p:txBody>
      </p:sp>
      <p:sp>
        <p:nvSpPr>
          <p:cNvPr id="9" name="11 Veri Yer Tutucusu"/>
          <p:cNvSpPr>
            <a:spLocks noGrp="1"/>
          </p:cNvSpPr>
          <p:nvPr>
            <p:ph type="dt" sz="half" idx="10"/>
          </p:nvPr>
        </p:nvSpPr>
        <p:spPr>
          <a:xfrm>
            <a:off x="6249018" y="6248990"/>
            <a:ext cx="2666185" cy="365128"/>
          </a:xfrm>
        </p:spPr>
        <p:txBody>
          <a:bodyPr/>
          <a:lstStyle>
            <a:lvl1pPr>
              <a:defRPr/>
            </a:lvl1pPr>
          </a:lstStyle>
          <a:p>
            <a:pPr>
              <a:defRPr/>
            </a:pPr>
            <a:fld id="{F4F5C2C6-4272-4991-B50C-12AA22C1C9DE}" type="datetime1">
              <a:rPr lang="tr-TR" smtClean="0"/>
              <a:pPr>
                <a:defRPr/>
              </a:pPr>
              <a:t>2.05.2019</a:t>
            </a:fld>
            <a:endParaRPr lang="tr-TR"/>
          </a:p>
        </p:txBody>
      </p:sp>
      <p:sp>
        <p:nvSpPr>
          <p:cNvPr id="10" name="13 Altbilgi Yer Tutucusu"/>
          <p:cNvSpPr>
            <a:spLocks noGrp="1"/>
          </p:cNvSpPr>
          <p:nvPr>
            <p:ph type="ftr" sz="quarter" idx="11"/>
          </p:nvPr>
        </p:nvSpPr>
        <p:spPr>
          <a:xfrm>
            <a:off x="1600272" y="6246202"/>
            <a:ext cx="4572001" cy="365128"/>
          </a:xfrm>
        </p:spPr>
        <p:txBody>
          <a:bodyPr/>
          <a:lstStyle>
            <a:lvl1pPr>
              <a:defRPr/>
            </a:lvl1pPr>
          </a:lstStyle>
          <a:p>
            <a:pPr>
              <a:defRPr/>
            </a:pPr>
            <a:endParaRPr lang="tr-TR" dirty="0"/>
          </a:p>
        </p:txBody>
      </p:sp>
      <p:sp>
        <p:nvSpPr>
          <p:cNvPr id="11" name="Unvan 1"/>
          <p:cNvSpPr txBox="1">
            <a:spLocks/>
          </p:cNvSpPr>
          <p:nvPr userDrawn="1"/>
        </p:nvSpPr>
        <p:spPr>
          <a:xfrm rot="19943020">
            <a:off x="23580" y="2740501"/>
            <a:ext cx="9096840" cy="1376998"/>
          </a:xfrm>
          <a:prstGeom prst="rect">
            <a:avLst/>
          </a:prstGeom>
          <a:noFill/>
          <a:ln>
            <a:noFill/>
          </a:ln>
        </p:spPr>
        <p:txBody>
          <a:bodyPr anchor="b">
            <a:normAutofit fontScale="77500" lnSpcReduction="20000"/>
          </a:bodyPr>
          <a:ls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tr-TR" sz="8800" spc="50" dirty="0" smtClean="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Öğr. Gör. Fuat ATASOY</a:t>
            </a:r>
            <a:endParaRPr lang="tr-TR" sz="8800" spc="50" dirty="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77334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
        <p:nvSpPr>
          <p:cNvPr id="5" name="Unvan 1"/>
          <p:cNvSpPr txBox="1">
            <a:spLocks/>
          </p:cNvSpPr>
          <p:nvPr userDrawn="1"/>
        </p:nvSpPr>
        <p:spPr>
          <a:xfrm rot="19943020">
            <a:off x="23580" y="2740501"/>
            <a:ext cx="9096840" cy="1376998"/>
          </a:xfrm>
          <a:prstGeom prst="rect">
            <a:avLst/>
          </a:prstGeom>
          <a:noFill/>
          <a:ln>
            <a:noFill/>
          </a:ln>
        </p:spPr>
        <p:txBody>
          <a:bodyPr anchor="b">
            <a:normAutofit fontScale="77500" lnSpcReduction="20000"/>
          </a:bodyPr>
          <a:ls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tr-TR" sz="8800" spc="50" dirty="0" smtClean="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Öğr. Gör. Fuat ATASOY</a:t>
            </a:r>
            <a:endParaRPr lang="tr-TR" sz="8800" spc="50" dirty="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2.05.2019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Veri Yer Tutucusu"/>
          <p:cNvSpPr>
            <a:spLocks noGrp="1"/>
          </p:cNvSpPr>
          <p:nvPr>
            <p:ph type="dt" sz="quarter" idx="10"/>
          </p:nvPr>
        </p:nvSpPr>
        <p:spPr>
          <a:xfrm>
            <a:off x="7589478" y="6381328"/>
            <a:ext cx="1230994" cy="365128"/>
          </a:xfrm>
        </p:spPr>
        <p:txBody>
          <a:bodyPr/>
          <a:lstStyle/>
          <a:p>
            <a:pPr>
              <a:defRPr/>
            </a:pPr>
            <a:fld id="{83B264C0-35AC-412E-9356-0C6C68E5B980}" type="datetime1">
              <a:rPr lang="tr-TR" smtClean="0">
                <a:effectLst>
                  <a:outerShdw blurRad="38100" dist="38100" dir="2700000" algn="tl">
                    <a:srgbClr val="000000">
                      <a:alpha val="43137"/>
                    </a:srgbClr>
                  </a:outerShdw>
                </a:effectLst>
              </a:rPr>
              <a:pPr>
                <a:defRPr/>
              </a:pPr>
              <a:t>2.05.2019</a:t>
            </a:fld>
            <a:endParaRPr lang="tr-TR" dirty="0">
              <a:effectLst>
                <a:outerShdw blurRad="38100" dist="38100" dir="2700000" algn="tl">
                  <a:srgbClr val="000000">
                    <a:alpha val="43137"/>
                  </a:srgbClr>
                </a:outerShdw>
              </a:effectLst>
            </a:endParaRPr>
          </a:p>
        </p:txBody>
      </p:sp>
      <p:sp>
        <p:nvSpPr>
          <p:cNvPr id="6" name="5 Altbilgi Yer Tutucusu"/>
          <p:cNvSpPr>
            <a:spLocks noGrp="1"/>
          </p:cNvSpPr>
          <p:nvPr>
            <p:ph type="ftr" sz="quarter" idx="11"/>
          </p:nvPr>
        </p:nvSpPr>
        <p:spPr>
          <a:xfrm>
            <a:off x="107505" y="6381328"/>
            <a:ext cx="1812772" cy="365128"/>
          </a:xfrm>
        </p:spPr>
        <p:txBody>
          <a:bodyPr/>
          <a:lstStyle/>
          <a:p>
            <a:pPr>
              <a:defRPr/>
            </a:pPr>
            <a:endParaRPr lang="tr-TR" dirty="0">
              <a:effectLst>
                <a:outerShdw blurRad="38100" dist="38100" dir="2700000" algn="tl">
                  <a:srgbClr val="000000">
                    <a:alpha val="43137"/>
                  </a:srgbClr>
                </a:outerShdw>
              </a:effectLst>
            </a:endParaRPr>
          </a:p>
        </p:txBody>
      </p:sp>
      <p:sp>
        <p:nvSpPr>
          <p:cNvPr id="9" name="8 Dikdörtgen"/>
          <p:cNvSpPr/>
          <p:nvPr/>
        </p:nvSpPr>
        <p:spPr>
          <a:xfrm>
            <a:off x="2123728" y="3068960"/>
            <a:ext cx="6775728" cy="661720"/>
          </a:xfrm>
          <a:prstGeom prst="rect">
            <a:avLst/>
          </a:prstGeom>
          <a:noFill/>
        </p:spPr>
        <p:txBody>
          <a:bodyPr wrap="square" lIns="97673" tIns="0" rIns="97673" bIns="0" anchor="ctr" anchorCtr="0">
            <a:spAutoFit/>
            <a:scene3d>
              <a:camera prst="orthographicFront"/>
              <a:lightRig rig="soft" dir="t">
                <a:rot lat="0" lon="0" rev="10800000"/>
              </a:lightRig>
            </a:scene3d>
            <a:sp3d>
              <a:bevelT w="27940" h="12700"/>
              <a:contourClr>
                <a:srgbClr val="DDDDDD"/>
              </a:contourClr>
            </a:sp3d>
          </a:bodyPr>
          <a:lstStyle/>
          <a:p>
            <a:pPr algn="ctr">
              <a:defRPr/>
            </a:pPr>
            <a:r>
              <a:rPr lang="tr-TR" sz="4300" b="1" spc="161" dirty="0">
                <a:ln w="11430"/>
                <a:solidFill>
                  <a:srgbClr val="F8F8F8"/>
                </a:solidFill>
                <a:effectLst>
                  <a:outerShdw blurRad="38100" dist="38100" dir="2700000" algn="tl">
                    <a:srgbClr val="000000">
                      <a:alpha val="43137"/>
                    </a:srgbClr>
                  </a:outerShdw>
                </a:effectLst>
              </a:rPr>
              <a:t>ÖNBÜRO YÖNETİMİ</a:t>
            </a:r>
          </a:p>
        </p:txBody>
      </p:sp>
      <p:sp>
        <p:nvSpPr>
          <p:cNvPr id="7" name="1 Başlık"/>
          <p:cNvSpPr txBox="1">
            <a:spLocks/>
          </p:cNvSpPr>
          <p:nvPr/>
        </p:nvSpPr>
        <p:spPr bwMode="auto">
          <a:xfrm>
            <a:off x="1429893" y="404664"/>
            <a:ext cx="6245961" cy="23146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673" tIns="48836" rIns="97673" bIns="48836">
            <a:spAutoFit/>
          </a:bodyPr>
          <a:lstStyle>
            <a:defPPr>
              <a:defRPr lang="tr-TR"/>
            </a:defPPr>
            <a:lvl1pPr algn="ctr">
              <a:lnSpc>
                <a:spcPct val="150000"/>
              </a:lnSpc>
              <a:defRPr sz="43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0000" endA="300" endPos="50000" dist="29997" dir="5400000" sy="-100000" algn="bl" rotWithShape="0"/>
                </a:effectLst>
              </a:defRPr>
            </a:lvl1pPr>
          </a:lstStyle>
          <a:p>
            <a:r>
              <a:rPr lang="tr-TR" sz="3200" dirty="0">
                <a:effectLst>
                  <a:outerShdw blurRad="50800" algn="tl" rotWithShape="0">
                    <a:srgbClr val="000000"/>
                  </a:outerShdw>
                  <a:reflection blurRad="12700" stA="17000" endPos="50000" dist="50800" dir="5400000" sy="-100000" algn="bl" rotWithShape="0"/>
                </a:effectLst>
              </a:rPr>
              <a:t>Ankara Üniversitesi </a:t>
            </a:r>
          </a:p>
          <a:p>
            <a:r>
              <a:rPr lang="tr-TR" sz="3200" dirty="0">
                <a:effectLst>
                  <a:outerShdw blurRad="50800" algn="tl" rotWithShape="0">
                    <a:srgbClr val="000000"/>
                  </a:outerShdw>
                  <a:reflection blurRad="12700" stA="17000" endPos="50000" dist="50800" dir="5400000" sy="-100000" algn="bl" rotWithShape="0"/>
                </a:effectLst>
              </a:rPr>
              <a:t>Beypazarı Meslek Yüksekokulu</a:t>
            </a:r>
          </a:p>
          <a:p>
            <a:r>
              <a:rPr lang="tr-TR" sz="3200" dirty="0">
                <a:effectLst>
                  <a:outerShdw blurRad="50800" algn="tl" rotWithShape="0">
                    <a:srgbClr val="000000"/>
                  </a:outerShdw>
                  <a:reflection blurRad="12700" stA="17000" endPos="50000" dist="50800" dir="5400000" sy="-100000" algn="bl" rotWithShape="0"/>
                </a:effectLst>
              </a:rPr>
              <a:t>Turizm ve Otel İşletmeciliği</a:t>
            </a:r>
          </a:p>
        </p:txBody>
      </p:sp>
      <p:sp>
        <p:nvSpPr>
          <p:cNvPr id="3" name="Dikdörtgen 2"/>
          <p:cNvSpPr/>
          <p:nvPr/>
        </p:nvSpPr>
        <p:spPr>
          <a:xfrm>
            <a:off x="107504" y="4437112"/>
            <a:ext cx="9036496" cy="1815882"/>
          </a:xfrm>
          <a:prstGeom prst="rect">
            <a:avLst/>
          </a:prstGeom>
        </p:spPr>
        <p:txBody>
          <a:bodyPr wrap="square">
            <a:spAutoFit/>
          </a:bodyPr>
          <a:lstStyle/>
          <a:p>
            <a:r>
              <a:rPr lang="tr-TR" sz="2800" b="1" dirty="0"/>
              <a:t>Dersin kodu: </a:t>
            </a:r>
            <a:r>
              <a:rPr lang="tr-TR" sz="2800" dirty="0" smtClean="0"/>
              <a:t>BTO249</a:t>
            </a:r>
            <a:endParaRPr lang="tr-TR" sz="2800" dirty="0"/>
          </a:p>
          <a:p>
            <a:r>
              <a:rPr lang="tr-TR" sz="2800" b="1" dirty="0"/>
              <a:t>Sorumlu:</a:t>
            </a:r>
            <a:r>
              <a:rPr lang="tr-TR" sz="2800" dirty="0"/>
              <a:t> </a:t>
            </a:r>
            <a:r>
              <a:rPr lang="tr-TR" sz="2800" dirty="0" err="1"/>
              <a:t>Öğr</a:t>
            </a:r>
            <a:r>
              <a:rPr lang="tr-TR" sz="2800" dirty="0"/>
              <a:t>. Gör. Fuat ATASOY</a:t>
            </a:r>
          </a:p>
          <a:p>
            <a:r>
              <a:rPr lang="tr-TR" sz="2800" b="1" dirty="0"/>
              <a:t>Ünite:</a:t>
            </a:r>
            <a:r>
              <a:rPr lang="tr-TR" sz="2800" dirty="0"/>
              <a:t> 6</a:t>
            </a:r>
          </a:p>
          <a:p>
            <a:r>
              <a:rPr lang="tr-TR" sz="2800" b="1" dirty="0"/>
              <a:t>Ünitenin adı: </a:t>
            </a:r>
            <a:r>
              <a:rPr lang="tr-TR" sz="2800" dirty="0" err="1"/>
              <a:t>Önbüroda</a:t>
            </a:r>
            <a:r>
              <a:rPr lang="tr-TR" sz="2800" dirty="0"/>
              <a:t> Çalışma Düzeni ve Vardiyalar</a:t>
            </a:r>
          </a:p>
        </p:txBody>
      </p:sp>
    </p:spTree>
    <p:custDataLst>
      <p:tags r:id="rId1"/>
    </p:custDataLst>
    <p:extLst>
      <p:ext uri="{BB962C8B-B14F-4D97-AF65-F5344CB8AC3E}">
        <p14:creationId xmlns:p14="http://schemas.microsoft.com/office/powerpoint/2010/main" val="100840565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2F270E4-DA58-4E36-98A5-3D253C49422B}"/>
              </a:ext>
            </a:extLst>
          </p:cNvPr>
          <p:cNvSpPr/>
          <p:nvPr/>
        </p:nvSpPr>
        <p:spPr>
          <a:xfrm>
            <a:off x="251520" y="859065"/>
            <a:ext cx="8568952" cy="5139869"/>
          </a:xfrm>
          <a:prstGeom prst="rect">
            <a:avLst/>
          </a:prstGeom>
        </p:spPr>
        <p:txBody>
          <a:bodyPr wrap="square">
            <a:spAutoFit/>
          </a:bodyPr>
          <a:lstStyle/>
          <a:p>
            <a:pPr algn="ctr"/>
            <a:r>
              <a:rPr lang="tr-TR" sz="2800" b="1" dirty="0">
                <a:solidFill>
                  <a:srgbClr val="000000"/>
                </a:solidFill>
                <a:latin typeface="Times New Roman" panose="02020603050405020304" pitchFamily="18" charset="0"/>
                <a:cs typeface="Times New Roman" panose="02020603050405020304" pitchFamily="18" charset="0"/>
              </a:rPr>
              <a:t>Vardiyalar yapılan işlerin özelliklerine göre belirlenmektedir.</a:t>
            </a:r>
          </a:p>
          <a:p>
            <a:pPr algn="ctr"/>
            <a:r>
              <a:rPr lang="tr-TR" sz="2800" dirty="0">
                <a:solidFill>
                  <a:srgbClr val="000000"/>
                </a:solidFill>
                <a:latin typeface="Times New Roman" panose="02020603050405020304" pitchFamily="18" charset="0"/>
                <a:cs typeface="Times New Roman" panose="02020603050405020304" pitchFamily="18" charset="0"/>
              </a:rPr>
              <a:t/>
            </a:r>
            <a:br>
              <a:rPr lang="tr-TR" sz="2800" dirty="0">
                <a:solidFill>
                  <a:srgbClr val="000000"/>
                </a:solidFill>
                <a:latin typeface="Times New Roman" panose="02020603050405020304" pitchFamily="18" charset="0"/>
                <a:cs typeface="Times New Roman" panose="02020603050405020304" pitchFamily="18" charset="0"/>
              </a:rPr>
            </a:br>
            <a:r>
              <a:rPr lang="tr-TR" sz="3600" dirty="0">
                <a:solidFill>
                  <a:srgbClr val="000000"/>
                </a:solidFill>
                <a:latin typeface="Times New Roman" panose="02020603050405020304" pitchFamily="18" charset="0"/>
                <a:cs typeface="Times New Roman" panose="02020603050405020304" pitchFamily="18" charset="0"/>
              </a:rPr>
              <a:t>Örneğin; sabah vardiyası </a:t>
            </a:r>
            <a:r>
              <a:rPr lang="tr-TR" sz="3600" dirty="0" err="1">
                <a:solidFill>
                  <a:srgbClr val="FF0000"/>
                </a:solidFill>
                <a:latin typeface="Times New Roman" panose="02020603050405020304" pitchFamily="18" charset="0"/>
                <a:cs typeface="Times New Roman" panose="02020603050405020304" pitchFamily="18" charset="0"/>
              </a:rPr>
              <a:t>check-out</a:t>
            </a:r>
            <a:r>
              <a:rPr lang="tr-TR" sz="3600" dirty="0">
                <a:solidFill>
                  <a:srgbClr val="FF0000"/>
                </a:solidFill>
                <a:latin typeface="Times New Roman" panose="02020603050405020304" pitchFamily="18" charset="0"/>
                <a:cs typeface="Times New Roman" panose="02020603050405020304" pitchFamily="18" charset="0"/>
              </a:rPr>
              <a:t> </a:t>
            </a:r>
            <a:r>
              <a:rPr lang="tr-TR" sz="3600" dirty="0">
                <a:solidFill>
                  <a:srgbClr val="000000"/>
                </a:solidFill>
                <a:latin typeface="Times New Roman" panose="02020603050405020304" pitchFamily="18" charset="0"/>
                <a:cs typeface="Times New Roman" panose="02020603050405020304" pitchFamily="18" charset="0"/>
              </a:rPr>
              <a:t>işlemlerinin yoğunlukla başlamasından önce; akşam vardiyası </a:t>
            </a:r>
            <a:r>
              <a:rPr lang="tr-TR" sz="3600" dirty="0" err="1">
                <a:solidFill>
                  <a:srgbClr val="FF0000"/>
                </a:solidFill>
                <a:latin typeface="Times New Roman" panose="02020603050405020304" pitchFamily="18" charset="0"/>
                <a:cs typeface="Times New Roman" panose="02020603050405020304" pitchFamily="18" charset="0"/>
              </a:rPr>
              <a:t>check</a:t>
            </a:r>
            <a:r>
              <a:rPr lang="tr-TR" sz="3600" dirty="0">
                <a:solidFill>
                  <a:srgbClr val="FF0000"/>
                </a:solidFill>
                <a:latin typeface="Times New Roman" panose="02020603050405020304" pitchFamily="18" charset="0"/>
                <a:cs typeface="Times New Roman" panose="02020603050405020304" pitchFamily="18" charset="0"/>
              </a:rPr>
              <a:t>-in</a:t>
            </a:r>
            <a:r>
              <a:rPr lang="tr-TR" sz="3600" dirty="0">
                <a:solidFill>
                  <a:srgbClr val="000000"/>
                </a:solidFill>
                <a:latin typeface="Times New Roman" panose="02020603050405020304" pitchFamily="18" charset="0"/>
                <a:cs typeface="Times New Roman" panose="02020603050405020304" pitchFamily="18" charset="0"/>
              </a:rPr>
              <a:t> işlemlerinin yoğunlukla başlamasından önce; gece vardiyası ise gece işlemlerinin öncesinde başlar.</a:t>
            </a:r>
            <a:r>
              <a:rPr lang="tr-TR" sz="3600" dirty="0">
                <a:latin typeface="Times New Roman" panose="02020603050405020304" pitchFamily="18" charset="0"/>
                <a:cs typeface="Times New Roman" panose="02020603050405020304" pitchFamily="18" charset="0"/>
              </a:rPr>
              <a:t> </a:t>
            </a:r>
            <a:br>
              <a:rPr lang="tr-TR" sz="3600" dirty="0">
                <a:latin typeface="Times New Roman" panose="02020603050405020304" pitchFamily="18" charset="0"/>
                <a:cs typeface="Times New Roman" panose="02020603050405020304" pitchFamily="18" charset="0"/>
              </a:rPr>
            </a:b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0588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45ACDE0-D6F8-4369-91A2-55778CC27596}"/>
              </a:ext>
            </a:extLst>
          </p:cNvPr>
          <p:cNvSpPr/>
          <p:nvPr/>
        </p:nvSpPr>
        <p:spPr>
          <a:xfrm>
            <a:off x="107504" y="1556792"/>
            <a:ext cx="9145016" cy="3416320"/>
          </a:xfrm>
          <a:prstGeom prst="rect">
            <a:avLst/>
          </a:prstGeom>
        </p:spPr>
        <p:txBody>
          <a:bodyPr wrap="square">
            <a:spAutoFit/>
          </a:bodyPr>
          <a:lstStyle/>
          <a:p>
            <a:pPr algn="ctr"/>
            <a:r>
              <a:rPr lang="tr-TR" sz="5400" dirty="0">
                <a:solidFill>
                  <a:srgbClr val="000000"/>
                </a:solidFill>
                <a:latin typeface="Times New Roman" panose="02020603050405020304" pitchFamily="18" charset="0"/>
                <a:cs typeface="Times New Roman" panose="02020603050405020304" pitchFamily="18" charset="0"/>
              </a:rPr>
              <a:t>Ön büro bölümünde operasyon saatleri </a:t>
            </a:r>
            <a:r>
              <a:rPr lang="tr-TR" sz="5400" dirty="0">
                <a:solidFill>
                  <a:srgbClr val="FF0000"/>
                </a:solidFill>
                <a:latin typeface="Times New Roman" panose="02020603050405020304" pitchFamily="18" charset="0"/>
                <a:cs typeface="Times New Roman" panose="02020603050405020304" pitchFamily="18" charset="0"/>
              </a:rPr>
              <a:t>günde 24 </a:t>
            </a:r>
            <a:r>
              <a:rPr lang="tr-TR" sz="5400" b="1" dirty="0">
                <a:solidFill>
                  <a:srgbClr val="000000"/>
                </a:solidFill>
                <a:latin typeface="Times New Roman" panose="02020603050405020304" pitchFamily="18" charset="0"/>
                <a:cs typeface="Times New Roman" panose="02020603050405020304" pitchFamily="18" charset="0"/>
              </a:rPr>
              <a:t>saat</a:t>
            </a:r>
            <a:r>
              <a:rPr lang="tr-TR" sz="5400" dirty="0">
                <a:solidFill>
                  <a:srgbClr val="000000"/>
                </a:solidFill>
                <a:latin typeface="Times New Roman" panose="02020603050405020304" pitchFamily="18" charset="0"/>
                <a:cs typeface="Times New Roman" panose="02020603050405020304" pitchFamily="18" charset="0"/>
              </a:rPr>
              <a:t> ve </a:t>
            </a:r>
            <a:r>
              <a:rPr lang="tr-TR" sz="5400" dirty="0">
                <a:solidFill>
                  <a:srgbClr val="FF0000"/>
                </a:solidFill>
                <a:latin typeface="Times New Roman" panose="02020603050405020304" pitchFamily="18" charset="0"/>
                <a:cs typeface="Times New Roman" panose="02020603050405020304" pitchFamily="18" charset="0"/>
              </a:rPr>
              <a:t>haftada 7</a:t>
            </a:r>
            <a:r>
              <a:rPr lang="tr-TR" sz="5400" dirty="0">
                <a:solidFill>
                  <a:srgbClr val="000000"/>
                </a:solidFill>
                <a:latin typeface="Times New Roman" panose="02020603050405020304" pitchFamily="18" charset="0"/>
                <a:cs typeface="Times New Roman" panose="02020603050405020304" pitchFamily="18" charset="0"/>
              </a:rPr>
              <a:t> </a:t>
            </a:r>
            <a:r>
              <a:rPr lang="tr-TR" sz="5400" b="1" dirty="0">
                <a:solidFill>
                  <a:srgbClr val="000000"/>
                </a:solidFill>
                <a:latin typeface="Times New Roman" panose="02020603050405020304" pitchFamily="18" charset="0"/>
                <a:cs typeface="Times New Roman" panose="02020603050405020304" pitchFamily="18" charset="0"/>
              </a:rPr>
              <a:t>gündür.</a:t>
            </a:r>
            <a:r>
              <a:rPr lang="tr-TR" sz="5400" b="1" dirty="0">
                <a:latin typeface="Times New Roman" panose="02020603050405020304" pitchFamily="18" charset="0"/>
                <a:cs typeface="Times New Roman" panose="02020603050405020304" pitchFamily="18" charset="0"/>
              </a:rPr>
              <a:t> </a:t>
            </a:r>
            <a:br>
              <a:rPr lang="tr-TR" sz="5400" b="1" dirty="0">
                <a:latin typeface="Times New Roman" panose="02020603050405020304" pitchFamily="18" charset="0"/>
                <a:cs typeface="Times New Roman" panose="02020603050405020304" pitchFamily="18" charset="0"/>
              </a:rPr>
            </a:br>
            <a:endParaRPr lang="tr-TR"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3545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A66427D8-BADC-432E-B3C4-1A2610DC7E28}"/>
              </a:ext>
            </a:extLst>
          </p:cNvPr>
          <p:cNvSpPr/>
          <p:nvPr/>
        </p:nvSpPr>
        <p:spPr>
          <a:xfrm>
            <a:off x="0" y="476672"/>
            <a:ext cx="9036496" cy="7412607"/>
          </a:xfrm>
          <a:prstGeom prst="rect">
            <a:avLst/>
          </a:prstGeom>
        </p:spPr>
        <p:txBody>
          <a:bodyPr wrap="square">
            <a:spAutoFit/>
          </a:bodyPr>
          <a:lstStyle/>
          <a:p>
            <a:pPr algn="ctr"/>
            <a:r>
              <a:rPr lang="tr-TR" sz="2800" dirty="0">
                <a:solidFill>
                  <a:srgbClr val="000000"/>
                </a:solidFill>
                <a:latin typeface="Times New Roman" panose="02020603050405020304" pitchFamily="18" charset="0"/>
                <a:cs typeface="Times New Roman" panose="02020603050405020304" pitchFamily="18" charset="0"/>
              </a:rPr>
              <a:t>Ön büronun görevlerine ve iş akışına başlamadan önce, istihdam edilen personel aşağıdaki bilgilere sahip olmalıdır.</a:t>
            </a:r>
            <a:br>
              <a:rPr lang="tr-TR" sz="2800" dirty="0">
                <a:solidFill>
                  <a:srgbClr val="000000"/>
                </a:solidFill>
                <a:latin typeface="Times New Roman" panose="02020603050405020304" pitchFamily="18" charset="0"/>
                <a:cs typeface="Times New Roman" panose="02020603050405020304" pitchFamily="18" charset="0"/>
              </a:rPr>
            </a:br>
            <a:endParaRPr lang="tr-TR" sz="2800" dirty="0">
              <a:solidFill>
                <a:srgbClr val="000000"/>
              </a:solidFill>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
            </a:pPr>
            <a:r>
              <a:rPr lang="tr-TR" sz="2400" dirty="0">
                <a:solidFill>
                  <a:srgbClr val="FF0000"/>
                </a:solidFill>
                <a:latin typeface="Times New Roman" panose="02020603050405020304" pitchFamily="18" charset="0"/>
                <a:cs typeface="Times New Roman" panose="02020603050405020304" pitchFamily="18" charset="0"/>
              </a:rPr>
              <a:t>Odalar</a:t>
            </a:r>
            <a:r>
              <a:rPr lang="tr-TR" sz="2400" dirty="0">
                <a:solidFill>
                  <a:srgbClr val="000000"/>
                </a:solidFill>
                <a:latin typeface="Times New Roman" panose="02020603050405020304" pitchFamily="18" charset="0"/>
                <a:cs typeface="Times New Roman" panose="02020603050405020304" pitchFamily="18" charset="0"/>
              </a:rPr>
              <a:t> hakkında </a:t>
            </a:r>
            <a:r>
              <a:rPr lang="tr-TR" sz="2400" dirty="0">
                <a:solidFill>
                  <a:srgbClr val="FF0000"/>
                </a:solidFill>
                <a:latin typeface="Times New Roman" panose="02020603050405020304" pitchFamily="18" charset="0"/>
                <a:cs typeface="Times New Roman" panose="02020603050405020304" pitchFamily="18" charset="0"/>
              </a:rPr>
              <a:t>eksiksiz</a:t>
            </a:r>
            <a:r>
              <a:rPr lang="tr-TR" sz="2400" dirty="0">
                <a:solidFill>
                  <a:srgbClr val="000000"/>
                </a:solidFill>
                <a:latin typeface="Times New Roman" panose="02020603050405020304" pitchFamily="18" charset="0"/>
                <a:cs typeface="Times New Roman" panose="02020603050405020304" pitchFamily="18" charset="0"/>
              </a:rPr>
              <a:t> bilgiye sahip olmak.</a:t>
            </a:r>
          </a:p>
          <a:p>
            <a:pPr marL="342900" indent="-342900" algn="just">
              <a:lnSpc>
                <a:spcPct val="150000"/>
              </a:lnSpc>
              <a:buFont typeface="Wingdings" panose="05000000000000000000" pitchFamily="2" charset="2"/>
              <a:buChar char="§"/>
            </a:pPr>
            <a:r>
              <a:rPr lang="tr-TR" sz="2400" dirty="0">
                <a:solidFill>
                  <a:srgbClr val="FF0000"/>
                </a:solidFill>
                <a:latin typeface="Times New Roman" panose="02020603050405020304" pitchFamily="18" charset="0"/>
                <a:cs typeface="Times New Roman" panose="02020603050405020304" pitchFamily="18" charset="0"/>
              </a:rPr>
              <a:t>Otel ve sunulan hizmetler </a:t>
            </a:r>
            <a:r>
              <a:rPr lang="tr-TR" sz="2400" dirty="0">
                <a:solidFill>
                  <a:srgbClr val="000000"/>
                </a:solidFill>
                <a:latin typeface="Times New Roman" panose="02020603050405020304" pitchFamily="18" charset="0"/>
                <a:cs typeface="Times New Roman" panose="02020603050405020304" pitchFamily="18" charset="0"/>
              </a:rPr>
              <a:t>hakkında </a:t>
            </a:r>
            <a:r>
              <a:rPr lang="tr-TR" sz="2400" dirty="0">
                <a:solidFill>
                  <a:srgbClr val="FF0000"/>
                </a:solidFill>
                <a:latin typeface="Times New Roman" panose="02020603050405020304" pitchFamily="18" charset="0"/>
                <a:cs typeface="Times New Roman" panose="02020603050405020304" pitchFamily="18" charset="0"/>
              </a:rPr>
              <a:t>tam</a:t>
            </a:r>
            <a:r>
              <a:rPr lang="tr-TR" sz="2400" dirty="0">
                <a:solidFill>
                  <a:srgbClr val="000000"/>
                </a:solidFill>
                <a:latin typeface="Times New Roman" panose="02020603050405020304" pitchFamily="18" charset="0"/>
                <a:cs typeface="Times New Roman" panose="02020603050405020304" pitchFamily="18" charset="0"/>
              </a:rPr>
              <a:t> bir bilgiye sahip olmak.</a:t>
            </a:r>
          </a:p>
          <a:p>
            <a:pPr marL="342900" indent="-342900" algn="just">
              <a:lnSpc>
                <a:spcPct val="150000"/>
              </a:lnSpc>
              <a:buFont typeface="Wingdings" panose="05000000000000000000" pitchFamily="2" charset="2"/>
              <a:buChar char="§"/>
            </a:pPr>
            <a:r>
              <a:rPr lang="tr-TR" sz="2400" dirty="0">
                <a:latin typeface="Times New Roman" panose="02020603050405020304" pitchFamily="18" charset="0"/>
                <a:cs typeface="Times New Roman" panose="02020603050405020304" pitchFamily="18" charset="0"/>
              </a:rPr>
              <a:t> </a:t>
            </a:r>
            <a:r>
              <a:rPr lang="tr-TR" sz="2400" dirty="0">
                <a:solidFill>
                  <a:srgbClr val="FF0000"/>
                </a:solidFill>
                <a:latin typeface="Times New Roman" panose="02020603050405020304" pitchFamily="18" charset="0"/>
                <a:cs typeface="Times New Roman" panose="02020603050405020304" pitchFamily="18" charset="0"/>
              </a:rPr>
              <a:t>Dış görünümde </a:t>
            </a:r>
            <a:r>
              <a:rPr lang="tr-TR" sz="2400" dirty="0">
                <a:latin typeface="Times New Roman" panose="02020603050405020304" pitchFamily="18" charset="0"/>
                <a:cs typeface="Times New Roman" panose="02020603050405020304" pitchFamily="18" charset="0"/>
              </a:rPr>
              <a:t>otel kurallarına uyulması (Kılık Kıyafet ve Hijyen Talimatı),</a:t>
            </a:r>
          </a:p>
          <a:p>
            <a:pPr marL="342900" indent="-342900" algn="just">
              <a:lnSpc>
                <a:spcPct val="150000"/>
              </a:lnSpc>
              <a:buFont typeface="Wingdings" panose="05000000000000000000" pitchFamily="2" charset="2"/>
              <a:buChar char="§"/>
            </a:pPr>
            <a:r>
              <a:rPr lang="tr-TR" sz="2400" dirty="0">
                <a:latin typeface="Times New Roman" panose="02020603050405020304" pitchFamily="18" charset="0"/>
                <a:cs typeface="Times New Roman" panose="02020603050405020304" pitchFamily="18" charset="0"/>
              </a:rPr>
              <a:t> “</a:t>
            </a:r>
            <a:r>
              <a:rPr lang="tr-TR" sz="2400" dirty="0" err="1">
                <a:solidFill>
                  <a:srgbClr val="FF0000"/>
                </a:solidFill>
                <a:latin typeface="Times New Roman" panose="02020603050405020304" pitchFamily="18" charset="0"/>
                <a:cs typeface="Times New Roman" panose="02020603050405020304" pitchFamily="18" charset="0"/>
              </a:rPr>
              <a:t>Log</a:t>
            </a:r>
            <a:r>
              <a:rPr lang="tr-TR" sz="2400" dirty="0">
                <a:solidFill>
                  <a:srgbClr val="FF0000"/>
                </a:solidFill>
                <a:latin typeface="Times New Roman" panose="02020603050405020304" pitchFamily="18" charset="0"/>
                <a:cs typeface="Times New Roman" panose="02020603050405020304" pitchFamily="18" charset="0"/>
              </a:rPr>
              <a:t> </a:t>
            </a:r>
            <a:r>
              <a:rPr lang="tr-TR" sz="2400" dirty="0" err="1">
                <a:solidFill>
                  <a:srgbClr val="FF0000"/>
                </a:solidFill>
                <a:latin typeface="Times New Roman" panose="02020603050405020304" pitchFamily="18" charset="0"/>
                <a:cs typeface="Times New Roman" panose="02020603050405020304" pitchFamily="18" charset="0"/>
              </a:rPr>
              <a:t>Book</a:t>
            </a:r>
            <a:r>
              <a:rPr lang="tr-TR" sz="2400" dirty="0">
                <a:latin typeface="Times New Roman" panose="02020603050405020304" pitchFamily="18" charset="0"/>
                <a:cs typeface="Times New Roman" panose="02020603050405020304" pitchFamily="18" charset="0"/>
              </a:rPr>
              <a:t>” kontrol edilerek, </a:t>
            </a:r>
            <a:r>
              <a:rPr lang="tr-TR" sz="2400" dirty="0" err="1">
                <a:solidFill>
                  <a:srgbClr val="FF0000"/>
                </a:solidFill>
                <a:latin typeface="Times New Roman" panose="02020603050405020304" pitchFamily="18" charset="0"/>
                <a:cs typeface="Times New Roman" panose="02020603050405020304" pitchFamily="18" charset="0"/>
              </a:rPr>
              <a:t>shift</a:t>
            </a:r>
            <a:r>
              <a:rPr lang="tr-TR" sz="2400" dirty="0">
                <a:latin typeface="Times New Roman" panose="02020603050405020304" pitchFamily="18" charset="0"/>
                <a:cs typeface="Times New Roman" panose="02020603050405020304" pitchFamily="18" charset="0"/>
              </a:rPr>
              <a:t> devredilmesi ( </a:t>
            </a:r>
            <a:r>
              <a:rPr lang="tr-TR" sz="2400" dirty="0" err="1">
                <a:latin typeface="Times New Roman" panose="02020603050405020304" pitchFamily="18" charset="0"/>
                <a:cs typeface="Times New Roman" panose="02020603050405020304" pitchFamily="18" charset="0"/>
              </a:rPr>
              <a:t>Log</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Book</a:t>
            </a:r>
            <a:r>
              <a:rPr lang="tr-TR" sz="2400" dirty="0">
                <a:latin typeface="Times New Roman" panose="02020603050405020304" pitchFamily="18" charset="0"/>
                <a:cs typeface="Times New Roman" panose="02020603050405020304" pitchFamily="18" charset="0"/>
              </a:rPr>
              <a:t> ve </a:t>
            </a:r>
            <a:r>
              <a:rPr lang="tr-TR" sz="2400" dirty="0" err="1">
                <a:latin typeface="Times New Roman" panose="02020603050405020304" pitchFamily="18" charset="0"/>
                <a:cs typeface="Times New Roman" panose="02020603050405020304" pitchFamily="18" charset="0"/>
              </a:rPr>
              <a:t>Shift</a:t>
            </a:r>
            <a:r>
              <a:rPr lang="tr-TR" sz="2400" dirty="0">
                <a:latin typeface="Times New Roman" panose="02020603050405020304" pitchFamily="18" charset="0"/>
                <a:cs typeface="Times New Roman" panose="02020603050405020304" pitchFamily="18" charset="0"/>
              </a:rPr>
              <a:t> Devri Talimatı),</a:t>
            </a:r>
          </a:p>
          <a:p>
            <a:pPr marL="342900" indent="-342900" algn="just">
              <a:lnSpc>
                <a:spcPct val="150000"/>
              </a:lnSpc>
              <a:buFont typeface="Wingdings" panose="05000000000000000000" pitchFamily="2" charset="2"/>
              <a:buChar char="§"/>
            </a:pPr>
            <a:r>
              <a:rPr lang="tr-TR" sz="2400" dirty="0">
                <a:latin typeface="Times New Roman" panose="02020603050405020304" pitchFamily="18" charset="0"/>
                <a:cs typeface="Times New Roman" panose="02020603050405020304" pitchFamily="18" charset="0"/>
              </a:rPr>
              <a:t>Gün içerisindeki otel organizasyonu dahilindeki </a:t>
            </a:r>
            <a:r>
              <a:rPr lang="tr-TR" sz="2400" dirty="0">
                <a:solidFill>
                  <a:srgbClr val="FF0000"/>
                </a:solidFill>
                <a:latin typeface="Times New Roman" panose="02020603050405020304" pitchFamily="18" charset="0"/>
                <a:cs typeface="Times New Roman" panose="02020603050405020304" pitchFamily="18" charset="0"/>
              </a:rPr>
              <a:t>gelişme ve etkinliklerin </a:t>
            </a:r>
            <a:r>
              <a:rPr lang="tr-TR" sz="2400" dirty="0">
                <a:latin typeface="Times New Roman" panose="02020603050405020304" pitchFamily="18" charset="0"/>
                <a:cs typeface="Times New Roman" panose="02020603050405020304" pitchFamily="18" charset="0"/>
              </a:rPr>
              <a:t>aktarımı,</a:t>
            </a:r>
          </a:p>
          <a:p>
            <a:pPr marL="342900" indent="-342900" algn="just">
              <a:lnSpc>
                <a:spcPct val="150000"/>
              </a:lnSpc>
              <a:buFont typeface="Wingdings" panose="05000000000000000000" pitchFamily="2" charset="2"/>
              <a:buChar char="§"/>
            </a:pPr>
            <a:r>
              <a:rPr lang="tr-TR" sz="2400" dirty="0">
                <a:latin typeface="Times New Roman" panose="02020603050405020304" pitchFamily="18" charset="0"/>
                <a:cs typeface="Times New Roman" panose="02020603050405020304" pitchFamily="18" charset="0"/>
              </a:rPr>
              <a:t> Günlük </a:t>
            </a:r>
            <a:r>
              <a:rPr lang="tr-TR" sz="2400" dirty="0" err="1">
                <a:solidFill>
                  <a:srgbClr val="FF0000"/>
                </a:solidFill>
                <a:latin typeface="Times New Roman" panose="02020603050405020304" pitchFamily="18" charset="0"/>
                <a:cs typeface="Times New Roman" panose="02020603050405020304" pitchFamily="18" charset="0"/>
              </a:rPr>
              <a:t>shift</a:t>
            </a:r>
            <a:r>
              <a:rPr lang="tr-TR" sz="2400" dirty="0">
                <a:solidFill>
                  <a:srgbClr val="FF0000"/>
                </a:solidFill>
                <a:latin typeface="Times New Roman" panose="02020603050405020304" pitchFamily="18" charset="0"/>
                <a:cs typeface="Times New Roman" panose="02020603050405020304" pitchFamily="18" charset="0"/>
              </a:rPr>
              <a:t> raporlarının </a:t>
            </a:r>
            <a:r>
              <a:rPr lang="tr-TR" sz="2400" dirty="0">
                <a:latin typeface="Times New Roman" panose="02020603050405020304" pitchFamily="18" charset="0"/>
                <a:cs typeface="Times New Roman" panose="02020603050405020304" pitchFamily="18" charset="0"/>
              </a:rPr>
              <a:t>alınması ve kontrolü,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3457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5FAC4F5C-3B76-4744-B5A3-E164542A623A}"/>
              </a:ext>
            </a:extLst>
          </p:cNvPr>
          <p:cNvSpPr/>
          <p:nvPr/>
        </p:nvSpPr>
        <p:spPr>
          <a:xfrm>
            <a:off x="3131840" y="116632"/>
            <a:ext cx="3672408" cy="523220"/>
          </a:xfrm>
          <a:prstGeom prst="rect">
            <a:avLst/>
          </a:prstGeom>
        </p:spPr>
        <p:txBody>
          <a:bodyPr wrap="square">
            <a:spAutoFit/>
          </a:bodyPr>
          <a:lstStyle/>
          <a:p>
            <a:r>
              <a:rPr lang="tr-TR" sz="2800" b="1" dirty="0">
                <a:solidFill>
                  <a:srgbClr val="000000"/>
                </a:solidFill>
                <a:latin typeface="Times New Roman" panose="02020603050405020304" pitchFamily="18" charset="0"/>
                <a:cs typeface="Times New Roman" panose="02020603050405020304" pitchFamily="18" charset="0"/>
              </a:rPr>
              <a:t>SABAH VARDİYASI</a:t>
            </a:r>
            <a:endParaRPr lang="tr-TR" sz="2800" b="1" dirty="0"/>
          </a:p>
        </p:txBody>
      </p:sp>
      <p:sp>
        <p:nvSpPr>
          <p:cNvPr id="3" name="Dikdörtgen 2">
            <a:extLst>
              <a:ext uri="{FF2B5EF4-FFF2-40B4-BE49-F238E27FC236}">
                <a16:creationId xmlns:a16="http://schemas.microsoft.com/office/drawing/2014/main" id="{F2687F0B-5FD7-4CE6-9543-EE8988549CB7}"/>
              </a:ext>
            </a:extLst>
          </p:cNvPr>
          <p:cNvSpPr/>
          <p:nvPr/>
        </p:nvSpPr>
        <p:spPr>
          <a:xfrm>
            <a:off x="107504" y="726518"/>
            <a:ext cx="8731104" cy="2431435"/>
          </a:xfrm>
          <a:prstGeom prst="rect">
            <a:avLst/>
          </a:prstGeom>
        </p:spPr>
        <p:txBody>
          <a:bodyPr wrap="square">
            <a:spAutoFit/>
          </a:bodyPr>
          <a:lstStyle/>
          <a:p>
            <a:r>
              <a:rPr lang="tr-TR" sz="2400" b="1" dirty="0" err="1">
                <a:solidFill>
                  <a:srgbClr val="000000"/>
                </a:solidFill>
                <a:latin typeface="Times New Roman" panose="02020603050405020304" pitchFamily="18" charset="0"/>
                <a:cs typeface="Times New Roman" panose="02020603050405020304" pitchFamily="18" charset="0"/>
              </a:rPr>
              <a:t>Log</a:t>
            </a:r>
            <a:r>
              <a:rPr lang="tr-TR" sz="2400" b="1" dirty="0">
                <a:solidFill>
                  <a:srgbClr val="000000"/>
                </a:solidFill>
                <a:latin typeface="Times New Roman" panose="02020603050405020304" pitchFamily="18" charset="0"/>
                <a:cs typeface="Times New Roman" panose="02020603050405020304" pitchFamily="18" charset="0"/>
              </a:rPr>
              <a:t> </a:t>
            </a:r>
            <a:r>
              <a:rPr lang="tr-TR" sz="2400" b="1" dirty="0" err="1">
                <a:solidFill>
                  <a:srgbClr val="000000"/>
                </a:solidFill>
                <a:latin typeface="Times New Roman" panose="02020603050405020304" pitchFamily="18" charset="0"/>
                <a:cs typeface="Times New Roman" panose="02020603050405020304" pitchFamily="18" charset="0"/>
              </a:rPr>
              <a:t>Book’un</a:t>
            </a:r>
            <a:r>
              <a:rPr lang="tr-TR" sz="2400" b="1" dirty="0">
                <a:solidFill>
                  <a:srgbClr val="000000"/>
                </a:solidFill>
                <a:latin typeface="Times New Roman" panose="02020603050405020304" pitchFamily="18" charset="0"/>
                <a:cs typeface="Times New Roman" panose="02020603050405020304" pitchFamily="18" charset="0"/>
              </a:rPr>
              <a:t> okunması ve </a:t>
            </a:r>
            <a:r>
              <a:rPr lang="tr-TR" sz="2400" b="1" dirty="0" err="1">
                <a:solidFill>
                  <a:srgbClr val="000000"/>
                </a:solidFill>
                <a:latin typeface="Times New Roman" panose="02020603050405020304" pitchFamily="18" charset="0"/>
                <a:cs typeface="Times New Roman" panose="02020603050405020304" pitchFamily="18" charset="0"/>
              </a:rPr>
              <a:t>Hand</a:t>
            </a:r>
            <a:r>
              <a:rPr lang="tr-TR" sz="2400" b="1" dirty="0">
                <a:solidFill>
                  <a:srgbClr val="000000"/>
                </a:solidFill>
                <a:latin typeface="Times New Roman" panose="02020603050405020304" pitchFamily="18" charset="0"/>
                <a:cs typeface="Times New Roman" panose="02020603050405020304" pitchFamily="18" charset="0"/>
              </a:rPr>
              <a:t> </a:t>
            </a:r>
            <a:r>
              <a:rPr lang="tr-TR" sz="2400" b="1" dirty="0" err="1">
                <a:solidFill>
                  <a:srgbClr val="000000"/>
                </a:solidFill>
                <a:latin typeface="Times New Roman" panose="02020603050405020304" pitchFamily="18" charset="0"/>
                <a:cs typeface="Times New Roman" panose="02020603050405020304" pitchFamily="18" charset="0"/>
              </a:rPr>
              <a:t>Over</a:t>
            </a:r>
            <a:r>
              <a:rPr lang="tr-TR" sz="2400" b="1" dirty="0">
                <a:solidFill>
                  <a:srgbClr val="000000"/>
                </a:solidFill>
                <a:latin typeface="Times New Roman" panose="02020603050405020304" pitchFamily="18" charset="0"/>
                <a:cs typeface="Times New Roman" panose="02020603050405020304" pitchFamily="18" charset="0"/>
              </a:rPr>
              <a:t>:</a:t>
            </a:r>
          </a:p>
          <a:p>
            <a:endParaRPr lang="tr-TR" sz="2400" dirty="0">
              <a:solidFill>
                <a:srgbClr val="000000"/>
              </a:solidFill>
              <a:latin typeface="Times New Roman" panose="02020603050405020304" pitchFamily="18" charset="0"/>
              <a:cs typeface="Times New Roman" panose="02020603050405020304" pitchFamily="18" charset="0"/>
            </a:endParaRPr>
          </a:p>
          <a:p>
            <a:pPr algn="just"/>
            <a:r>
              <a:rPr lang="tr-TR" sz="2000" dirty="0">
                <a:solidFill>
                  <a:srgbClr val="000000"/>
                </a:solidFill>
                <a:latin typeface="Times New Roman" panose="02020603050405020304" pitchFamily="18" charset="0"/>
                <a:cs typeface="Times New Roman" panose="02020603050405020304" pitchFamily="18" charset="0"/>
              </a:rPr>
              <a:t>Seyir defteri olarak ta adlandırılan </a:t>
            </a:r>
            <a:r>
              <a:rPr lang="tr-TR" sz="2000" b="1" dirty="0" err="1">
                <a:solidFill>
                  <a:srgbClr val="FF0000"/>
                </a:solidFill>
                <a:latin typeface="Times New Roman" panose="02020603050405020304" pitchFamily="18" charset="0"/>
                <a:cs typeface="Times New Roman" panose="02020603050405020304" pitchFamily="18" charset="0"/>
              </a:rPr>
              <a:t>Log</a:t>
            </a:r>
            <a:r>
              <a:rPr lang="tr-TR" sz="2000" b="1" dirty="0">
                <a:solidFill>
                  <a:srgbClr val="FF0000"/>
                </a:solidFill>
                <a:latin typeface="Times New Roman" panose="02020603050405020304" pitchFamily="18" charset="0"/>
                <a:cs typeface="Times New Roman" panose="02020603050405020304" pitchFamily="18" charset="0"/>
              </a:rPr>
              <a:t> </a:t>
            </a:r>
            <a:r>
              <a:rPr lang="tr-TR" sz="2000" b="1" dirty="0" err="1">
                <a:solidFill>
                  <a:srgbClr val="FF0000"/>
                </a:solidFill>
                <a:latin typeface="Times New Roman" panose="02020603050405020304" pitchFamily="18" charset="0"/>
                <a:cs typeface="Times New Roman" panose="02020603050405020304" pitchFamily="18" charset="0"/>
              </a:rPr>
              <a:t>Book</a:t>
            </a:r>
            <a:r>
              <a:rPr lang="tr-TR" sz="2000" b="1" dirty="0">
                <a:solidFill>
                  <a:srgbClr val="FF0000"/>
                </a:solidFill>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önemli mesajların, daha sonra takip edilmesi gereken konuların ve işlerin yazıldığı defterdir. Amaç bir önceki gün ve geceden, o güne devreden tüm önemli olaylara vakıf olabilmektedir. Seyir defteri, bir sonraki vardiyaya devredilen mesajların, bilgilerin ve işlerin unutulmasını önler. </a:t>
            </a:r>
            <a:r>
              <a:rPr lang="tr-TR" sz="2400" dirty="0"/>
              <a:t/>
            </a:r>
            <a:br>
              <a:rPr lang="tr-TR" sz="2400" dirty="0"/>
            </a:br>
            <a:endParaRPr lang="tr-TR" sz="2400" dirty="0"/>
          </a:p>
        </p:txBody>
      </p:sp>
      <p:pic>
        <p:nvPicPr>
          <p:cNvPr id="4" name="Resim 3">
            <a:extLst>
              <a:ext uri="{FF2B5EF4-FFF2-40B4-BE49-F238E27FC236}">
                <a16:creationId xmlns:a16="http://schemas.microsoft.com/office/drawing/2014/main" id="{DE4A9138-E82C-45E4-AB3A-ED1904A272B7}"/>
              </a:ext>
            </a:extLst>
          </p:cNvPr>
          <p:cNvPicPr>
            <a:picLocks noChangeAspect="1"/>
          </p:cNvPicPr>
          <p:nvPr/>
        </p:nvPicPr>
        <p:blipFill rotWithShape="1">
          <a:blip r:embed="rId2"/>
          <a:srcRect l="5769" t="3548" r="1923"/>
          <a:stretch/>
        </p:blipFill>
        <p:spPr>
          <a:xfrm>
            <a:off x="2411760" y="3465007"/>
            <a:ext cx="3456384" cy="3229586"/>
          </a:xfrm>
          <a:prstGeom prst="rect">
            <a:avLst/>
          </a:prstGeom>
        </p:spPr>
      </p:pic>
      <p:pic>
        <p:nvPicPr>
          <p:cNvPr id="5" name="Resim 4">
            <a:extLst>
              <a:ext uri="{FF2B5EF4-FFF2-40B4-BE49-F238E27FC236}">
                <a16:creationId xmlns:a16="http://schemas.microsoft.com/office/drawing/2014/main" id="{11D68F62-103C-426B-BDD7-CA0C8064767F}"/>
              </a:ext>
            </a:extLst>
          </p:cNvPr>
          <p:cNvPicPr>
            <a:picLocks noChangeAspect="1"/>
          </p:cNvPicPr>
          <p:nvPr/>
        </p:nvPicPr>
        <p:blipFill rotWithShape="1">
          <a:blip r:embed="rId3"/>
          <a:srcRect l="15469" r="15436"/>
          <a:stretch/>
        </p:blipFill>
        <p:spPr>
          <a:xfrm>
            <a:off x="0" y="3418231"/>
            <a:ext cx="2088232" cy="3276361"/>
          </a:xfrm>
          <a:prstGeom prst="rect">
            <a:avLst/>
          </a:prstGeom>
        </p:spPr>
      </p:pic>
      <p:pic>
        <p:nvPicPr>
          <p:cNvPr id="6" name="Resim 5">
            <a:extLst>
              <a:ext uri="{FF2B5EF4-FFF2-40B4-BE49-F238E27FC236}">
                <a16:creationId xmlns:a16="http://schemas.microsoft.com/office/drawing/2014/main" id="{9FCA3C9D-D654-46B7-A4AC-FF01D38B1F16}"/>
              </a:ext>
            </a:extLst>
          </p:cNvPr>
          <p:cNvPicPr>
            <a:picLocks noChangeAspect="1"/>
          </p:cNvPicPr>
          <p:nvPr/>
        </p:nvPicPr>
        <p:blipFill>
          <a:blip r:embed="rId4"/>
          <a:stretch>
            <a:fillRect/>
          </a:stretch>
        </p:blipFill>
        <p:spPr>
          <a:xfrm>
            <a:off x="5796136" y="2944452"/>
            <a:ext cx="3347864" cy="3913548"/>
          </a:xfrm>
          <a:prstGeom prst="rect">
            <a:avLst/>
          </a:prstGeom>
        </p:spPr>
      </p:pic>
    </p:spTree>
    <p:extLst>
      <p:ext uri="{BB962C8B-B14F-4D97-AF65-F5344CB8AC3E}">
        <p14:creationId xmlns:p14="http://schemas.microsoft.com/office/powerpoint/2010/main" val="3754974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FE965EF1-4A36-4841-B62E-1F251069ED03}"/>
              </a:ext>
            </a:extLst>
          </p:cNvPr>
          <p:cNvSpPr/>
          <p:nvPr/>
        </p:nvSpPr>
        <p:spPr>
          <a:xfrm>
            <a:off x="-13176" y="0"/>
            <a:ext cx="9170352" cy="7109639"/>
          </a:xfrm>
          <a:prstGeom prst="rect">
            <a:avLst/>
          </a:prstGeom>
        </p:spPr>
        <p:txBody>
          <a:bodyPr wrap="square">
            <a:spAutoFit/>
          </a:bodyPr>
          <a:lstStyle/>
          <a:p>
            <a:r>
              <a:rPr lang="tr-TR" b="1" dirty="0">
                <a:solidFill>
                  <a:srgbClr val="000000"/>
                </a:solidFill>
                <a:latin typeface="Times New Roman" panose="02020603050405020304" pitchFamily="18" charset="0"/>
                <a:cs typeface="Times New Roman" panose="02020603050405020304" pitchFamily="18" charset="0"/>
              </a:rPr>
              <a:t>Günlük Giriş Listesinin (</a:t>
            </a:r>
            <a:r>
              <a:rPr lang="tr-TR" b="1" dirty="0" err="1">
                <a:solidFill>
                  <a:srgbClr val="000000"/>
                </a:solidFill>
                <a:latin typeface="Times New Roman" panose="02020603050405020304" pitchFamily="18" charset="0"/>
                <a:cs typeface="Times New Roman" panose="02020603050405020304" pitchFamily="18" charset="0"/>
              </a:rPr>
              <a:t>Arrival</a:t>
            </a:r>
            <a:r>
              <a:rPr lang="tr-TR" b="1" dirty="0">
                <a:solidFill>
                  <a:srgbClr val="000000"/>
                </a:solidFill>
                <a:latin typeface="Times New Roman" panose="02020603050405020304" pitchFamily="18" charset="0"/>
                <a:cs typeface="Times New Roman" panose="02020603050405020304" pitchFamily="18" charset="0"/>
              </a:rPr>
              <a:t> </a:t>
            </a:r>
            <a:r>
              <a:rPr lang="tr-TR" b="1" dirty="0" err="1">
                <a:solidFill>
                  <a:srgbClr val="000000"/>
                </a:solidFill>
                <a:latin typeface="Times New Roman" panose="02020603050405020304" pitchFamily="18" charset="0"/>
                <a:cs typeface="Times New Roman" panose="02020603050405020304" pitchFamily="18" charset="0"/>
              </a:rPr>
              <a:t>List</a:t>
            </a:r>
            <a:r>
              <a:rPr lang="tr-TR" b="1" dirty="0">
                <a:solidFill>
                  <a:srgbClr val="000000"/>
                </a:solidFill>
                <a:latin typeface="Times New Roman" panose="02020603050405020304" pitchFamily="18" charset="0"/>
                <a:cs typeface="Times New Roman" panose="02020603050405020304" pitchFamily="18" charset="0"/>
              </a:rPr>
              <a:t>), Rezervasyon Form ve </a:t>
            </a:r>
            <a:r>
              <a:rPr lang="tr-TR" b="1" dirty="0" err="1">
                <a:solidFill>
                  <a:srgbClr val="000000"/>
                </a:solidFill>
                <a:latin typeface="Times New Roman" panose="02020603050405020304" pitchFamily="18" charset="0"/>
                <a:cs typeface="Times New Roman" panose="02020603050405020304" pitchFamily="18" charset="0"/>
              </a:rPr>
              <a:t>Slip’lerinin</a:t>
            </a:r>
            <a:r>
              <a:rPr lang="tr-TR" b="1" dirty="0">
                <a:solidFill>
                  <a:srgbClr val="000000"/>
                </a:solidFill>
                <a:latin typeface="Times New Roman" panose="02020603050405020304" pitchFamily="18" charset="0"/>
                <a:cs typeface="Times New Roman" panose="02020603050405020304" pitchFamily="18" charset="0"/>
              </a:rPr>
              <a:t> Gözden Geçirilmesi:</a:t>
            </a:r>
            <a:r>
              <a:rPr lang="tr-TR" dirty="0">
                <a:latin typeface="Times New Roman" panose="02020603050405020304" pitchFamily="18" charset="0"/>
                <a:cs typeface="Times New Roman" panose="02020603050405020304" pitchFamily="18" charset="0"/>
              </a:rPr>
              <a:t> </a:t>
            </a:r>
            <a:br>
              <a:rPr lang="tr-TR" dirty="0">
                <a:latin typeface="Times New Roman" panose="02020603050405020304" pitchFamily="18" charset="0"/>
                <a:cs typeface="Times New Roman" panose="02020603050405020304" pitchFamily="18" charset="0"/>
              </a:rPr>
            </a:br>
            <a:r>
              <a:rPr lang="tr-TR" sz="2000" b="1" dirty="0" err="1">
                <a:solidFill>
                  <a:srgbClr val="FF0000"/>
                </a:solidFill>
                <a:latin typeface="Times New Roman" panose="02020603050405020304" pitchFamily="18" charset="0"/>
                <a:cs typeface="Times New Roman" panose="02020603050405020304" pitchFamily="18" charset="0"/>
              </a:rPr>
              <a:t>Arrival</a:t>
            </a:r>
            <a:r>
              <a:rPr lang="tr-TR" sz="2000" b="1" dirty="0">
                <a:solidFill>
                  <a:srgbClr val="FF0000"/>
                </a:solidFill>
                <a:latin typeface="Times New Roman" panose="02020603050405020304" pitchFamily="18" charset="0"/>
                <a:cs typeface="Times New Roman" panose="02020603050405020304" pitchFamily="18" charset="0"/>
              </a:rPr>
              <a:t> </a:t>
            </a:r>
            <a:r>
              <a:rPr lang="tr-TR" sz="2000" b="1" dirty="0" err="1">
                <a:solidFill>
                  <a:srgbClr val="FF0000"/>
                </a:solidFill>
                <a:latin typeface="Times New Roman" panose="02020603050405020304" pitchFamily="18" charset="0"/>
                <a:cs typeface="Times New Roman" panose="02020603050405020304" pitchFamily="18" charset="0"/>
              </a:rPr>
              <a:t>list</a:t>
            </a:r>
            <a:r>
              <a:rPr lang="tr-TR" sz="2000" dirty="0">
                <a:latin typeface="Times New Roman" panose="02020603050405020304" pitchFamily="18" charset="0"/>
                <a:cs typeface="Times New Roman" panose="02020603050405020304" pitchFamily="18" charset="0"/>
              </a:rPr>
              <a:t>, o günkü rezervasyonlu müşterileri bilmek ve bu konuda ilgili bölümlere haber vermek için tutulan bir listedir. </a:t>
            </a:r>
            <a:r>
              <a:rPr lang="tr-TR" sz="2000" b="1" dirty="0">
                <a:latin typeface="Times New Roman" panose="02020603050405020304" pitchFamily="18" charset="0"/>
                <a:cs typeface="Times New Roman" panose="02020603050405020304" pitchFamily="18" charset="0"/>
              </a:rPr>
              <a:t>Her gün ayrı</a:t>
            </a:r>
            <a:r>
              <a:rPr lang="tr-TR" sz="2000" dirty="0">
                <a:latin typeface="Times New Roman" panose="02020603050405020304" pitchFamily="18" charset="0"/>
                <a:cs typeface="Times New Roman" panose="02020603050405020304" pitchFamily="18" charset="0"/>
              </a:rPr>
              <a:t> olmak üzere tutulur. Bilgisayar kullanılmayan otellerde bir kaç kopyalı olarak düzenlenir ve ilgili bölümlere gönderilir. </a:t>
            </a:r>
          </a:p>
          <a:p>
            <a:endParaRPr lang="tr-TR" sz="20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Bilgisayardan alınan bir </a:t>
            </a:r>
            <a:r>
              <a:rPr lang="tr-TR" sz="2000" dirty="0" err="1">
                <a:latin typeface="Times New Roman" panose="02020603050405020304" pitchFamily="18" charset="0"/>
                <a:cs typeface="Times New Roman" panose="02020603050405020304" pitchFamily="18" charset="0"/>
              </a:rPr>
              <a:t>arrival</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listte</a:t>
            </a:r>
            <a:r>
              <a:rPr lang="tr-TR" sz="2000" dirty="0">
                <a:latin typeface="Times New Roman" panose="02020603050405020304" pitchFamily="18" charset="0"/>
                <a:cs typeface="Times New Roman" panose="02020603050405020304" pitchFamily="18" charset="0"/>
              </a:rPr>
              <a:t> şu bilgiler sırasıyla yer almaktadır:</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Folio</a:t>
            </a:r>
            <a:r>
              <a:rPr lang="tr-TR" sz="2000" b="1" dirty="0">
                <a:latin typeface="Times New Roman" panose="02020603050405020304" pitchFamily="18" charset="0"/>
                <a:cs typeface="Times New Roman" panose="02020603050405020304" pitchFamily="18" charset="0"/>
              </a:rPr>
              <a:t> numarası</a:t>
            </a: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Oda numarası</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Adı - Soyadı</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Kişi sayısı</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Acentesi veya rezervasyonlu olup olmadığı</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Check</a:t>
            </a:r>
            <a:r>
              <a:rPr lang="tr-TR" sz="2000" dirty="0">
                <a:latin typeface="Times New Roman" panose="02020603050405020304" pitchFamily="18" charset="0"/>
                <a:cs typeface="Times New Roman" panose="02020603050405020304" pitchFamily="18" charset="0"/>
              </a:rPr>
              <a:t> in (geliş) tarihi,</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Check</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out</a:t>
            </a:r>
            <a:r>
              <a:rPr lang="tr-TR" sz="2000" dirty="0">
                <a:latin typeface="Times New Roman" panose="02020603050405020304" pitchFamily="18" charset="0"/>
                <a:cs typeface="Times New Roman" panose="02020603050405020304" pitchFamily="18" charset="0"/>
              </a:rPr>
              <a:t> (gidiş) tarihi</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USD olarak ödeyecek müşterilerin USD olarak ücreti</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Pansiyon durumu</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Oda ücreti (Rate)</a:t>
            </a:r>
            <a:br>
              <a:rPr lang="tr-TR" sz="2000" b="1"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Kalış süresi (kaç gece kalacağı) (</a:t>
            </a:r>
            <a:r>
              <a:rPr lang="tr-TR" sz="2000" dirty="0" err="1">
                <a:latin typeface="Times New Roman" panose="02020603050405020304" pitchFamily="18" charset="0"/>
                <a:cs typeface="Times New Roman" panose="02020603050405020304" pitchFamily="18" charset="0"/>
              </a:rPr>
              <a:t>Night</a:t>
            </a:r>
            <a:r>
              <a:rPr lang="tr-TR" sz="2000" dirty="0">
                <a:latin typeface="Times New Roman" panose="02020603050405020304" pitchFamily="18" charset="0"/>
                <a:cs typeface="Times New Roman" panose="02020603050405020304" pitchFamily="18" charset="0"/>
              </a:rPr>
              <a:t>)</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Kahvaltı ücreti (</a:t>
            </a:r>
            <a:r>
              <a:rPr lang="tr-TR" sz="2000" dirty="0" err="1">
                <a:latin typeface="Times New Roman" panose="02020603050405020304" pitchFamily="18" charset="0"/>
                <a:cs typeface="Times New Roman" panose="02020603050405020304" pitchFamily="18" charset="0"/>
              </a:rPr>
              <a:t>Breakfast</a:t>
            </a:r>
            <a:r>
              <a:rPr lang="tr-TR" sz="2000" dirty="0">
                <a:latin typeface="Times New Roman" panose="02020603050405020304" pitchFamily="18" charset="0"/>
                <a:cs typeface="Times New Roman" panose="02020603050405020304" pitchFamily="18" charset="0"/>
              </a:rPr>
              <a:t>)</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Yemek Ücreti (öğle yemeği) (</a:t>
            </a:r>
            <a:r>
              <a:rPr lang="tr-TR" sz="2000" dirty="0" err="1">
                <a:latin typeface="Times New Roman" panose="02020603050405020304" pitchFamily="18" charset="0"/>
                <a:cs typeface="Times New Roman" panose="02020603050405020304" pitchFamily="18" charset="0"/>
              </a:rPr>
              <a:t>Lunch</a:t>
            </a:r>
            <a:r>
              <a:rPr lang="tr-TR" sz="2000" dirty="0">
                <a:latin typeface="Times New Roman" panose="02020603050405020304" pitchFamily="18" charset="0"/>
                <a:cs typeface="Times New Roman" panose="02020603050405020304" pitchFamily="18" charset="0"/>
              </a:rPr>
              <a:t>)</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Akşam yemeği (</a:t>
            </a:r>
            <a:r>
              <a:rPr lang="tr-TR" sz="2000" dirty="0" err="1">
                <a:latin typeface="Times New Roman" panose="02020603050405020304" pitchFamily="18" charset="0"/>
                <a:cs typeface="Times New Roman" panose="02020603050405020304" pitchFamily="18" charset="0"/>
              </a:rPr>
              <a:t>Dinner</a:t>
            </a:r>
            <a:r>
              <a:rPr lang="tr-TR" sz="2000" dirty="0">
                <a:latin typeface="Times New Roman" panose="02020603050405020304" pitchFamily="18" charset="0"/>
                <a:cs typeface="Times New Roman" panose="02020603050405020304" pitchFamily="18" charset="0"/>
              </a:rPr>
              <a:t>) </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4940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7E8FD47-8724-4DC4-9654-A4447C481D78}"/>
              </a:ext>
            </a:extLst>
          </p:cNvPr>
          <p:cNvSpPr/>
          <p:nvPr/>
        </p:nvSpPr>
        <p:spPr>
          <a:xfrm>
            <a:off x="143508" y="692696"/>
            <a:ext cx="8856984" cy="5016758"/>
          </a:xfrm>
          <a:prstGeom prst="rect">
            <a:avLst/>
          </a:prstGeom>
        </p:spPr>
        <p:txBody>
          <a:bodyPr wrap="square">
            <a:spAutoFit/>
          </a:bodyPr>
          <a:lstStyle/>
          <a:p>
            <a:pPr algn="ctr"/>
            <a:r>
              <a:rPr lang="tr-TR" sz="3200" dirty="0">
                <a:solidFill>
                  <a:srgbClr val="000000"/>
                </a:solidFill>
                <a:latin typeface="Times New Roman" panose="02020603050405020304" pitchFamily="18" charset="0"/>
                <a:cs typeface="Times New Roman" panose="02020603050405020304" pitchFamily="18" charset="0"/>
              </a:rPr>
              <a:t>Gece </a:t>
            </a:r>
            <a:r>
              <a:rPr lang="tr-TR" sz="3200" dirty="0" err="1">
                <a:solidFill>
                  <a:srgbClr val="000000"/>
                </a:solidFill>
                <a:latin typeface="Times New Roman" panose="02020603050405020304" pitchFamily="18" charset="0"/>
                <a:cs typeface="Times New Roman" panose="02020603050405020304" pitchFamily="18" charset="0"/>
              </a:rPr>
              <a:t>resepsiyonisti</a:t>
            </a:r>
            <a:r>
              <a:rPr lang="tr-TR" sz="3200" dirty="0">
                <a:solidFill>
                  <a:srgbClr val="000000"/>
                </a:solidFill>
                <a:latin typeface="Times New Roman" panose="02020603050405020304" pitchFamily="18" charset="0"/>
                <a:cs typeface="Times New Roman" panose="02020603050405020304" pitchFamily="18" charset="0"/>
              </a:rPr>
              <a:t> yeni günde gelecek olan  olan rezervasyon formları rezervasyon dosyalarından çıkarılır ve inceler.  Daha sonra, rezervasyon formlarını tek tek soyadlarının baş harflerine göre günlük gelecek odalar dosyasındaki  fihriste yerleştirir. Bu arada eksik slip veya rezervasyon formu olup olmadığını da </a:t>
            </a:r>
            <a:r>
              <a:rPr lang="tr-TR" sz="3200" dirty="0" err="1">
                <a:solidFill>
                  <a:srgbClr val="000000"/>
                </a:solidFill>
                <a:latin typeface="Times New Roman" panose="02020603050405020304" pitchFamily="18" charset="0"/>
                <a:cs typeface="Times New Roman" panose="02020603050405020304" pitchFamily="18" charset="0"/>
              </a:rPr>
              <a:t>tesbit</a:t>
            </a:r>
            <a:r>
              <a:rPr lang="tr-TR" sz="3200" dirty="0">
                <a:solidFill>
                  <a:srgbClr val="000000"/>
                </a:solidFill>
                <a:latin typeface="Times New Roman" panose="02020603050405020304" pitchFamily="18" charset="0"/>
                <a:cs typeface="Times New Roman" panose="02020603050405020304" pitchFamily="18" charset="0"/>
              </a:rPr>
              <a:t> edilir. Sabah vardiyasına gelen resepsiyon görevlisi de bu dosyadaki rezervasyon formlarını incelemek ile sorumludur.</a:t>
            </a: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3467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19B913A5-8AA7-4C57-93AE-0DAC954C3FD9}"/>
              </a:ext>
            </a:extLst>
          </p:cNvPr>
          <p:cNvSpPr/>
          <p:nvPr/>
        </p:nvSpPr>
        <p:spPr>
          <a:xfrm>
            <a:off x="539552" y="980728"/>
            <a:ext cx="7586510" cy="4031873"/>
          </a:xfrm>
          <a:prstGeom prst="rect">
            <a:avLst/>
          </a:prstGeom>
        </p:spPr>
        <p:txBody>
          <a:bodyPr wrap="square">
            <a:spAutoFit/>
          </a:bodyPr>
          <a:lstStyle/>
          <a:p>
            <a:pPr algn="ctr"/>
            <a:r>
              <a:rPr lang="tr-TR" sz="3200" b="1" dirty="0" err="1">
                <a:solidFill>
                  <a:srgbClr val="000000"/>
                </a:solidFill>
                <a:latin typeface="Times New Roman" panose="02020603050405020304" pitchFamily="18" charset="0"/>
                <a:cs typeface="Times New Roman" panose="02020603050405020304" pitchFamily="18" charset="0"/>
              </a:rPr>
              <a:t>Check</a:t>
            </a:r>
            <a:r>
              <a:rPr lang="tr-TR" sz="3200" b="1" dirty="0">
                <a:solidFill>
                  <a:srgbClr val="000000"/>
                </a:solidFill>
                <a:latin typeface="Times New Roman" panose="02020603050405020304" pitchFamily="18" charset="0"/>
                <a:cs typeface="Times New Roman" panose="02020603050405020304" pitchFamily="18" charset="0"/>
              </a:rPr>
              <a:t> – </a:t>
            </a:r>
            <a:r>
              <a:rPr lang="tr-TR" sz="3200" b="1" dirty="0" err="1">
                <a:solidFill>
                  <a:srgbClr val="000000"/>
                </a:solidFill>
                <a:latin typeface="Times New Roman" panose="02020603050405020304" pitchFamily="18" charset="0"/>
                <a:cs typeface="Times New Roman" panose="02020603050405020304" pitchFamily="18" charset="0"/>
              </a:rPr>
              <a:t>Out</a:t>
            </a:r>
            <a:r>
              <a:rPr lang="tr-TR" sz="3200" b="1" dirty="0">
                <a:solidFill>
                  <a:srgbClr val="000000"/>
                </a:solidFill>
                <a:latin typeface="Times New Roman" panose="02020603050405020304" pitchFamily="18" charset="0"/>
                <a:cs typeface="Times New Roman" panose="02020603050405020304" pitchFamily="18" charset="0"/>
              </a:rPr>
              <a:t> Listesinin Düzenlenmesi</a:t>
            </a:r>
          </a:p>
          <a:p>
            <a:pPr algn="ctr"/>
            <a:r>
              <a:rPr lang="tr-TR" sz="3200" dirty="0">
                <a:solidFill>
                  <a:srgbClr val="000000"/>
                </a:solidFill>
                <a:latin typeface="Times New Roman" panose="02020603050405020304" pitchFamily="18" charset="0"/>
                <a:cs typeface="Times New Roman" panose="02020603050405020304" pitchFamily="18" charset="0"/>
              </a:rPr>
              <a:t>Sabah vardiyasında çalışan personel o gün </a:t>
            </a:r>
            <a:r>
              <a:rPr lang="tr-TR" sz="3200" dirty="0" err="1">
                <a:solidFill>
                  <a:srgbClr val="000000"/>
                </a:solidFill>
                <a:latin typeface="Times New Roman" panose="02020603050405020304" pitchFamily="18" charset="0"/>
                <a:cs typeface="Times New Roman" panose="02020603050405020304" pitchFamily="18" charset="0"/>
              </a:rPr>
              <a:t>check-out</a:t>
            </a:r>
            <a:r>
              <a:rPr lang="tr-TR" sz="3200" dirty="0">
                <a:solidFill>
                  <a:srgbClr val="000000"/>
                </a:solidFill>
                <a:latin typeface="Times New Roman" panose="02020603050405020304" pitchFamily="18" charset="0"/>
                <a:cs typeface="Times New Roman" panose="02020603050405020304" pitchFamily="18" charset="0"/>
              </a:rPr>
              <a:t> olacak odaların listesini yapar. Bazı otellerde bu liste gece 24.00 – 08.00 (veya 23.00 – 07.00) </a:t>
            </a:r>
            <a:r>
              <a:rPr lang="tr-TR" sz="3200" dirty="0" err="1">
                <a:solidFill>
                  <a:srgbClr val="000000"/>
                </a:solidFill>
                <a:latin typeface="Times New Roman" panose="02020603050405020304" pitchFamily="18" charset="0"/>
                <a:cs typeface="Times New Roman" panose="02020603050405020304" pitchFamily="18" charset="0"/>
              </a:rPr>
              <a:t>şiftinde</a:t>
            </a:r>
            <a:r>
              <a:rPr lang="tr-TR" sz="3200" dirty="0">
                <a:solidFill>
                  <a:srgbClr val="000000"/>
                </a:solidFill>
                <a:latin typeface="Times New Roman" panose="02020603050405020304" pitchFamily="18" charset="0"/>
                <a:cs typeface="Times New Roman" panose="02020603050405020304" pitchFamily="18" charset="0"/>
              </a:rPr>
              <a:t> çalışan personel tarafından yapılır ve </a:t>
            </a:r>
            <a:r>
              <a:rPr lang="tr-TR" sz="3200" dirty="0" err="1">
                <a:solidFill>
                  <a:srgbClr val="000000"/>
                </a:solidFill>
                <a:latin typeface="Times New Roman" panose="02020603050405020304" pitchFamily="18" charset="0"/>
                <a:cs typeface="Times New Roman" panose="02020603050405020304" pitchFamily="18" charset="0"/>
              </a:rPr>
              <a:t>housekeeping</a:t>
            </a:r>
            <a:r>
              <a:rPr lang="tr-TR" sz="3200" dirty="0">
                <a:solidFill>
                  <a:srgbClr val="000000"/>
                </a:solidFill>
                <a:latin typeface="Times New Roman" panose="02020603050405020304" pitchFamily="18" charset="0"/>
                <a:cs typeface="Times New Roman" panose="02020603050405020304" pitchFamily="18" charset="0"/>
              </a:rPr>
              <a:t> bölümüne gönderilir.</a:t>
            </a:r>
            <a:r>
              <a:rPr lang="tr-TR" sz="3200" dirty="0">
                <a:latin typeface="Times New Roman" panose="02020603050405020304" pitchFamily="18" charset="0"/>
                <a:cs typeface="Times New Roman" panose="02020603050405020304" pitchFamily="18" charset="0"/>
              </a:rPr>
              <a:t> </a:t>
            </a:r>
            <a:br>
              <a:rPr lang="tr-TR" sz="3200" dirty="0">
                <a:latin typeface="Times New Roman" panose="02020603050405020304" pitchFamily="18" charset="0"/>
                <a:cs typeface="Times New Roman" panose="02020603050405020304" pitchFamily="18" charset="0"/>
              </a:rPr>
            </a:b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3586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D916AB45-A732-4A98-BE44-DA3E90897751}"/>
              </a:ext>
            </a:extLst>
          </p:cNvPr>
          <p:cNvSpPr/>
          <p:nvPr/>
        </p:nvSpPr>
        <p:spPr>
          <a:xfrm>
            <a:off x="27036" y="18470"/>
            <a:ext cx="8937452" cy="6678751"/>
          </a:xfrm>
          <a:prstGeom prst="rect">
            <a:avLst/>
          </a:prstGeom>
        </p:spPr>
        <p:txBody>
          <a:bodyPr wrap="square">
            <a:spAutoFit/>
          </a:bodyPr>
          <a:lstStyle/>
          <a:p>
            <a:r>
              <a:rPr lang="tr-TR" sz="2400" b="1" dirty="0" err="1">
                <a:solidFill>
                  <a:srgbClr val="000000"/>
                </a:solidFill>
                <a:latin typeface="Times New Roman" panose="02020603050405020304" pitchFamily="18" charset="0"/>
                <a:cs typeface="Times New Roman" panose="02020603050405020304" pitchFamily="18" charset="0"/>
              </a:rPr>
              <a:t>Check-Out</a:t>
            </a:r>
            <a:r>
              <a:rPr lang="tr-TR" sz="2400" b="1" dirty="0">
                <a:solidFill>
                  <a:srgbClr val="000000"/>
                </a:solidFill>
                <a:latin typeface="Times New Roman" panose="02020603050405020304" pitchFamily="18" charset="0"/>
                <a:cs typeface="Times New Roman" panose="02020603050405020304" pitchFamily="18" charset="0"/>
              </a:rPr>
              <a:t> Olmuş Müşteri Kartlarının </a:t>
            </a:r>
            <a:r>
              <a:rPr lang="tr-TR" sz="2400" b="1" dirty="0" err="1">
                <a:solidFill>
                  <a:srgbClr val="000000"/>
                </a:solidFill>
                <a:latin typeface="Times New Roman" panose="02020603050405020304" pitchFamily="18" charset="0"/>
                <a:cs typeface="Times New Roman" panose="02020603050405020304" pitchFamily="18" charset="0"/>
              </a:rPr>
              <a:t>Rack</a:t>
            </a:r>
            <a:r>
              <a:rPr lang="tr-TR" sz="2400" b="1" dirty="0">
                <a:solidFill>
                  <a:srgbClr val="000000"/>
                </a:solidFill>
                <a:latin typeface="Times New Roman" panose="02020603050405020304" pitchFamily="18" charset="0"/>
                <a:cs typeface="Times New Roman" panose="02020603050405020304" pitchFamily="18" charset="0"/>
              </a:rPr>
              <a:t> Üzerinde Tekrar Kontrolünün Yapılması :</a:t>
            </a:r>
          </a:p>
          <a:p>
            <a:pPr algn="just"/>
            <a:r>
              <a:rPr lang="tr-TR" sz="2400" b="1" dirty="0">
                <a:solidFill>
                  <a:srgbClr val="000000"/>
                </a:solidFill>
                <a:latin typeface="Times New Roman" panose="02020603050405020304" pitchFamily="18" charset="0"/>
                <a:cs typeface="Times New Roman" panose="02020603050405020304" pitchFamily="18" charset="0"/>
              </a:rPr>
              <a:t/>
            </a:r>
            <a:br>
              <a:rPr lang="tr-TR" sz="2400" b="1"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Resepsiyon memuru sabah 08.00’den önce </a:t>
            </a:r>
            <a:r>
              <a:rPr lang="tr-TR" sz="2400" dirty="0" err="1">
                <a:solidFill>
                  <a:srgbClr val="000000"/>
                </a:solidFill>
                <a:latin typeface="Times New Roman" panose="02020603050405020304" pitchFamily="18" charset="0"/>
                <a:cs typeface="Times New Roman" panose="02020603050405020304" pitchFamily="18" charset="0"/>
              </a:rPr>
              <a:t>check-out</a:t>
            </a:r>
            <a:r>
              <a:rPr lang="tr-TR" sz="2400" dirty="0">
                <a:solidFill>
                  <a:srgbClr val="000000"/>
                </a:solidFill>
                <a:latin typeface="Times New Roman" panose="02020603050405020304" pitchFamily="18" charset="0"/>
                <a:cs typeface="Times New Roman" panose="02020603050405020304" pitchFamily="18" charset="0"/>
              </a:rPr>
              <a:t> olmuş odalar varsa, bunların konaklama kartlarını ele alarak </a:t>
            </a:r>
            <a:r>
              <a:rPr lang="tr-TR" sz="2400" dirty="0" err="1">
                <a:solidFill>
                  <a:srgbClr val="000000"/>
                </a:solidFill>
                <a:latin typeface="Times New Roman" panose="02020603050405020304" pitchFamily="18" charset="0"/>
                <a:cs typeface="Times New Roman" panose="02020603050405020304" pitchFamily="18" charset="0"/>
              </a:rPr>
              <a:t>rack</a:t>
            </a:r>
            <a:r>
              <a:rPr lang="tr-TR" sz="2400" dirty="0">
                <a:solidFill>
                  <a:srgbClr val="000000"/>
                </a:solidFill>
                <a:latin typeface="Times New Roman" panose="02020603050405020304" pitchFamily="18" charset="0"/>
                <a:cs typeface="Times New Roman" panose="02020603050405020304" pitchFamily="18" charset="0"/>
              </a:rPr>
              <a:t> üzerinde tekrar kontrolünü yapar. </a:t>
            </a:r>
            <a:r>
              <a:rPr lang="tr-TR" sz="2400" dirty="0" err="1">
                <a:solidFill>
                  <a:srgbClr val="000000"/>
                </a:solidFill>
                <a:latin typeface="Times New Roman" panose="02020603050405020304" pitchFamily="18" charset="0"/>
                <a:cs typeface="Times New Roman" panose="02020603050405020304" pitchFamily="18" charset="0"/>
              </a:rPr>
              <a:t>Rack</a:t>
            </a:r>
            <a:r>
              <a:rPr lang="tr-TR" sz="2400" dirty="0">
                <a:solidFill>
                  <a:srgbClr val="000000"/>
                </a:solidFill>
                <a:latin typeface="Times New Roman" panose="02020603050405020304" pitchFamily="18" charset="0"/>
                <a:cs typeface="Times New Roman" panose="02020603050405020304" pitchFamily="18" charset="0"/>
              </a:rPr>
              <a:t> üzerinde kıvrılmamış </a:t>
            </a:r>
            <a:r>
              <a:rPr lang="tr-TR" sz="2400" dirty="0" err="1">
                <a:solidFill>
                  <a:srgbClr val="000000"/>
                </a:solidFill>
                <a:latin typeface="Times New Roman" panose="02020603050405020304" pitchFamily="18" charset="0"/>
                <a:cs typeface="Times New Roman" panose="02020603050405020304" pitchFamily="18" charset="0"/>
              </a:rPr>
              <a:t>slip’ler</a:t>
            </a:r>
            <a:r>
              <a:rPr lang="tr-TR" sz="2400" dirty="0">
                <a:solidFill>
                  <a:srgbClr val="000000"/>
                </a:solidFill>
                <a:latin typeface="Times New Roman" panose="02020603050405020304" pitchFamily="18" charset="0"/>
                <a:cs typeface="Times New Roman" panose="02020603050405020304" pitchFamily="18" charset="0"/>
              </a:rPr>
              <a:t> var ise, bunları kıvırır, </a:t>
            </a:r>
            <a:r>
              <a:rPr lang="tr-TR" sz="2400" dirty="0" err="1">
                <a:solidFill>
                  <a:srgbClr val="000000"/>
                </a:solidFill>
                <a:latin typeface="Times New Roman" panose="02020603050405020304" pitchFamily="18" charset="0"/>
                <a:cs typeface="Times New Roman" panose="02020603050405020304" pitchFamily="18" charset="0"/>
              </a:rPr>
              <a:t>check</a:t>
            </a:r>
            <a:r>
              <a:rPr lang="tr-TR" sz="2400" dirty="0">
                <a:solidFill>
                  <a:srgbClr val="000000"/>
                </a:solidFill>
                <a:latin typeface="Times New Roman" panose="02020603050405020304" pitchFamily="18" charset="0"/>
                <a:cs typeface="Times New Roman" panose="02020603050405020304" pitchFamily="18" charset="0"/>
              </a:rPr>
              <a:t> </a:t>
            </a:r>
            <a:r>
              <a:rPr lang="tr-TR" sz="2400" dirty="0" err="1">
                <a:solidFill>
                  <a:srgbClr val="000000"/>
                </a:solidFill>
                <a:latin typeface="Times New Roman" panose="02020603050405020304" pitchFamily="18" charset="0"/>
                <a:cs typeface="Times New Roman" panose="02020603050405020304" pitchFamily="18" charset="0"/>
              </a:rPr>
              <a:t>out</a:t>
            </a:r>
            <a:r>
              <a:rPr lang="tr-TR" sz="2400" dirty="0">
                <a:solidFill>
                  <a:srgbClr val="000000"/>
                </a:solidFill>
                <a:latin typeface="Times New Roman" panose="02020603050405020304" pitchFamily="18" charset="0"/>
                <a:cs typeface="Times New Roman" panose="02020603050405020304" pitchFamily="18" charset="0"/>
              </a:rPr>
              <a:t> olmuş odaların </a:t>
            </a:r>
            <a:r>
              <a:rPr lang="tr-TR" sz="2400" b="1" dirty="0">
                <a:solidFill>
                  <a:srgbClr val="FF0000"/>
                </a:solidFill>
                <a:latin typeface="Times New Roman" panose="02020603050405020304" pitchFamily="18" charset="0"/>
                <a:cs typeface="Times New Roman" panose="02020603050405020304" pitchFamily="18" charset="0"/>
              </a:rPr>
              <a:t>anahtar kontrolünü </a:t>
            </a:r>
            <a:r>
              <a:rPr lang="tr-TR" sz="2400" dirty="0">
                <a:solidFill>
                  <a:srgbClr val="000000"/>
                </a:solidFill>
                <a:latin typeface="Times New Roman" panose="02020603050405020304" pitchFamily="18" charset="0"/>
                <a:cs typeface="Times New Roman" panose="02020603050405020304" pitchFamily="18" charset="0"/>
              </a:rPr>
              <a:t>yapar, eksik anahtarları </a:t>
            </a:r>
            <a:r>
              <a:rPr lang="tr-TR" sz="2400" dirty="0" err="1">
                <a:solidFill>
                  <a:srgbClr val="000000"/>
                </a:solidFill>
                <a:latin typeface="Times New Roman" panose="02020603050405020304" pitchFamily="18" charset="0"/>
                <a:cs typeface="Times New Roman" panose="02020603050405020304" pitchFamily="18" charset="0"/>
              </a:rPr>
              <a:t>bellboy’la</a:t>
            </a:r>
            <a:r>
              <a:rPr lang="tr-TR" sz="2400" dirty="0">
                <a:solidFill>
                  <a:srgbClr val="000000"/>
                </a:solidFill>
                <a:latin typeface="Times New Roman" panose="02020603050405020304" pitchFamily="18" charset="0"/>
                <a:cs typeface="Times New Roman" panose="02020603050405020304" pitchFamily="18" charset="0"/>
              </a:rPr>
              <a:t> odalarından getirtir</a:t>
            </a:r>
            <a:r>
              <a:rPr lang="tr-TR" sz="2000" dirty="0">
                <a:solidFill>
                  <a:srgbClr val="000000"/>
                </a:solidFill>
                <a:latin typeface="Times New Roman" panose="02020603050405020304" pitchFamily="18" charset="0"/>
                <a:cs typeface="Times New Roman" panose="02020603050405020304" pitchFamily="18" charset="0"/>
              </a:rPr>
              <a:t>.</a:t>
            </a:r>
          </a:p>
          <a:p>
            <a:pPr algn="just"/>
            <a:endParaRPr lang="tr-TR" sz="2000" dirty="0">
              <a:solidFill>
                <a:srgbClr val="000000"/>
              </a:solidFill>
              <a:latin typeface="Times New Roman" panose="02020603050405020304" pitchFamily="18" charset="0"/>
              <a:cs typeface="Times New Roman" panose="02020603050405020304" pitchFamily="18" charset="0"/>
            </a:endParaRPr>
          </a:p>
          <a:p>
            <a:pPr algn="just"/>
            <a:r>
              <a:rPr lang="tr-TR" sz="2400" dirty="0" err="1">
                <a:solidFill>
                  <a:srgbClr val="000000"/>
                </a:solidFill>
                <a:latin typeface="Times New Roman" panose="02020603050405020304" pitchFamily="18" charset="0"/>
                <a:cs typeface="Times New Roman" panose="02020603050405020304" pitchFamily="18" charset="0"/>
              </a:rPr>
              <a:t>Rack</a:t>
            </a:r>
            <a:r>
              <a:rPr lang="tr-TR" sz="2400" dirty="0">
                <a:solidFill>
                  <a:srgbClr val="000000"/>
                </a:solidFill>
                <a:latin typeface="Times New Roman" panose="02020603050405020304" pitchFamily="18" charset="0"/>
                <a:cs typeface="Times New Roman" panose="02020603050405020304" pitchFamily="18" charset="0"/>
              </a:rPr>
              <a:t> ve slip kontrolü bilgisayarlı otomasyon sistemi kullanmayan işletmelerde yapılmaktadır. Günümüz modern tesislerinde  ön büroda </a:t>
            </a:r>
            <a:r>
              <a:rPr lang="tr-TR" sz="2400" dirty="0" err="1">
                <a:solidFill>
                  <a:srgbClr val="000000"/>
                </a:solidFill>
                <a:latin typeface="Times New Roman" panose="02020603050405020304" pitchFamily="18" charset="0"/>
                <a:cs typeface="Times New Roman" panose="02020603050405020304" pitchFamily="18" charset="0"/>
              </a:rPr>
              <a:t>deskte</a:t>
            </a:r>
            <a:r>
              <a:rPr lang="tr-TR" sz="2400" dirty="0">
                <a:solidFill>
                  <a:srgbClr val="000000"/>
                </a:solidFill>
                <a:latin typeface="Times New Roman" panose="02020603050405020304" pitchFamily="18" charset="0"/>
                <a:cs typeface="Times New Roman" panose="02020603050405020304" pitchFamily="18" charset="0"/>
              </a:rPr>
              <a:t> duran personelin arkasındaki duvarda ve ön büro </a:t>
            </a:r>
            <a:r>
              <a:rPr lang="tr-TR" sz="2400" dirty="0" err="1">
                <a:solidFill>
                  <a:srgbClr val="000000"/>
                </a:solidFill>
                <a:latin typeface="Times New Roman" panose="02020603050405020304" pitchFamily="18" charset="0"/>
                <a:cs typeface="Times New Roman" panose="02020603050405020304" pitchFamily="18" charset="0"/>
              </a:rPr>
              <a:t>deskinin</a:t>
            </a:r>
            <a:r>
              <a:rPr lang="tr-TR" sz="2400" dirty="0">
                <a:solidFill>
                  <a:srgbClr val="000000"/>
                </a:solidFill>
                <a:latin typeface="Times New Roman" panose="02020603050405020304" pitchFamily="18" charset="0"/>
                <a:cs typeface="Times New Roman" panose="02020603050405020304" pitchFamily="18" charset="0"/>
              </a:rPr>
              <a:t> içinde bulunan </a:t>
            </a:r>
            <a:r>
              <a:rPr lang="tr-TR" sz="2400" dirty="0" err="1">
                <a:solidFill>
                  <a:srgbClr val="000000"/>
                </a:solidFill>
                <a:latin typeface="Times New Roman" panose="02020603050405020304" pitchFamily="18" charset="0"/>
                <a:cs typeface="Times New Roman" panose="02020603050405020304" pitchFamily="18" charset="0"/>
              </a:rPr>
              <a:t>rackler</a:t>
            </a:r>
            <a:r>
              <a:rPr lang="tr-TR" sz="2400" dirty="0">
                <a:solidFill>
                  <a:srgbClr val="000000"/>
                </a:solidFill>
                <a:latin typeface="Times New Roman" panose="02020603050405020304" pitchFamily="18" charset="0"/>
                <a:cs typeface="Times New Roman" panose="02020603050405020304" pitchFamily="18" charset="0"/>
              </a:rPr>
              <a:t> kullanılmamaktadır. Ayrıca otel odalarının anahtar sistemleri değişmiştir. Eski tip anahtarlar yerini dijital anahtar kartlara bırakmıştır. Bu kart anahtarların çoğu zaman hangi odaya ait olduğunun tespitini anlık olarak yapmak zor olduğundan anahtar kontrolü işlemleri de pek fazla yapılmamaktadır.   </a:t>
            </a:r>
            <a:br>
              <a:rPr lang="tr-TR" sz="2400" dirty="0">
                <a:solidFill>
                  <a:srgbClr val="000000"/>
                </a:solidFill>
                <a:latin typeface="Times New Roman" panose="02020603050405020304" pitchFamily="18" charset="0"/>
                <a:cs typeface="Times New Roman" panose="02020603050405020304" pitchFamily="18" charset="0"/>
              </a:rPr>
            </a:br>
            <a:endParaRPr lang="tr-TR"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5363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95F22A4-6D11-4A94-993D-C78E0A86B346}"/>
              </a:ext>
            </a:extLst>
          </p:cNvPr>
          <p:cNvPicPr>
            <a:picLocks noChangeAspect="1"/>
          </p:cNvPicPr>
          <p:nvPr/>
        </p:nvPicPr>
        <p:blipFill>
          <a:blip r:embed="rId2"/>
          <a:stretch>
            <a:fillRect/>
          </a:stretch>
        </p:blipFill>
        <p:spPr>
          <a:xfrm>
            <a:off x="27279" y="0"/>
            <a:ext cx="4112674" cy="6858000"/>
          </a:xfrm>
          <a:prstGeom prst="rect">
            <a:avLst/>
          </a:prstGeom>
        </p:spPr>
      </p:pic>
      <p:pic>
        <p:nvPicPr>
          <p:cNvPr id="5" name="Resim 4">
            <a:extLst>
              <a:ext uri="{FF2B5EF4-FFF2-40B4-BE49-F238E27FC236}">
                <a16:creationId xmlns:a16="http://schemas.microsoft.com/office/drawing/2014/main" id="{4AC32A8F-4DBE-4AA9-A6E3-A3BC08A1D867}"/>
              </a:ext>
            </a:extLst>
          </p:cNvPr>
          <p:cNvPicPr>
            <a:picLocks noChangeAspect="1"/>
          </p:cNvPicPr>
          <p:nvPr/>
        </p:nvPicPr>
        <p:blipFill>
          <a:blip r:embed="rId3"/>
          <a:stretch>
            <a:fillRect/>
          </a:stretch>
        </p:blipFill>
        <p:spPr>
          <a:xfrm>
            <a:off x="4136869" y="15583"/>
            <a:ext cx="4979852" cy="4619625"/>
          </a:xfrm>
          <a:prstGeom prst="rect">
            <a:avLst/>
          </a:prstGeom>
        </p:spPr>
      </p:pic>
      <p:pic>
        <p:nvPicPr>
          <p:cNvPr id="6" name="Resim 5">
            <a:extLst>
              <a:ext uri="{FF2B5EF4-FFF2-40B4-BE49-F238E27FC236}">
                <a16:creationId xmlns:a16="http://schemas.microsoft.com/office/drawing/2014/main" id="{22270964-4E4B-48EB-9640-81F2D67C6EEB}"/>
              </a:ext>
            </a:extLst>
          </p:cNvPr>
          <p:cNvPicPr>
            <a:picLocks noChangeAspect="1"/>
          </p:cNvPicPr>
          <p:nvPr/>
        </p:nvPicPr>
        <p:blipFill>
          <a:blip r:embed="rId4"/>
          <a:stretch>
            <a:fillRect/>
          </a:stretch>
        </p:blipFill>
        <p:spPr>
          <a:xfrm>
            <a:off x="4136870" y="4509120"/>
            <a:ext cx="4979852" cy="2438127"/>
          </a:xfrm>
          <a:prstGeom prst="rect">
            <a:avLst/>
          </a:prstGeom>
        </p:spPr>
      </p:pic>
    </p:spTree>
    <p:extLst>
      <p:ext uri="{BB962C8B-B14F-4D97-AF65-F5344CB8AC3E}">
        <p14:creationId xmlns:p14="http://schemas.microsoft.com/office/powerpoint/2010/main" val="2765308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376FF37A-A0B4-4618-9760-51163A4DAC97}"/>
              </a:ext>
            </a:extLst>
          </p:cNvPr>
          <p:cNvSpPr/>
          <p:nvPr/>
        </p:nvSpPr>
        <p:spPr>
          <a:xfrm>
            <a:off x="454710" y="692696"/>
            <a:ext cx="8234580" cy="4832092"/>
          </a:xfrm>
          <a:prstGeom prst="rect">
            <a:avLst/>
          </a:prstGeom>
        </p:spPr>
        <p:txBody>
          <a:bodyPr wrap="square">
            <a:spAutoFit/>
          </a:bodyPr>
          <a:lstStyle/>
          <a:p>
            <a:pPr algn="ctr"/>
            <a:r>
              <a:rPr lang="tr-TR" sz="2800" b="1" dirty="0">
                <a:solidFill>
                  <a:srgbClr val="000000"/>
                </a:solidFill>
                <a:latin typeface="Times New Roman" panose="02020603050405020304" pitchFamily="18" charset="0"/>
                <a:cs typeface="Times New Roman" panose="02020603050405020304" pitchFamily="18" charset="0"/>
              </a:rPr>
              <a:t>Sabah </a:t>
            </a:r>
            <a:r>
              <a:rPr lang="tr-TR" sz="2800" b="1" dirty="0" err="1">
                <a:solidFill>
                  <a:srgbClr val="000000"/>
                </a:solidFill>
                <a:latin typeface="Times New Roman" panose="02020603050405020304" pitchFamily="18" charset="0"/>
                <a:cs typeface="Times New Roman" panose="02020603050405020304" pitchFamily="18" charset="0"/>
              </a:rPr>
              <a:t>Housekeeper</a:t>
            </a:r>
            <a:r>
              <a:rPr lang="tr-TR" sz="2800" b="1" dirty="0">
                <a:solidFill>
                  <a:srgbClr val="000000"/>
                </a:solidFill>
                <a:latin typeface="Times New Roman" panose="02020603050405020304" pitchFamily="18" charset="0"/>
                <a:cs typeface="Times New Roman" panose="02020603050405020304" pitchFamily="18" charset="0"/>
              </a:rPr>
              <a:t> Raporunun Kontrolü</a:t>
            </a:r>
            <a:br>
              <a:rPr lang="tr-TR" sz="2800" b="1" dirty="0">
                <a:solidFill>
                  <a:srgbClr val="000000"/>
                </a:solidFill>
                <a:latin typeface="Times New Roman" panose="02020603050405020304" pitchFamily="18" charset="0"/>
                <a:cs typeface="Times New Roman" panose="02020603050405020304" pitchFamily="18" charset="0"/>
              </a:rPr>
            </a:br>
            <a:endParaRPr lang="tr-TR" sz="2800" b="1" dirty="0">
              <a:solidFill>
                <a:srgbClr val="000000"/>
              </a:solidFill>
              <a:latin typeface="Times New Roman" panose="02020603050405020304" pitchFamily="18" charset="0"/>
              <a:cs typeface="Times New Roman" panose="02020603050405020304" pitchFamily="18" charset="0"/>
            </a:endParaRPr>
          </a:p>
          <a:p>
            <a:pPr algn="ctr"/>
            <a:r>
              <a:rPr lang="tr-TR" sz="2800" dirty="0">
                <a:solidFill>
                  <a:srgbClr val="000000"/>
                </a:solidFill>
                <a:latin typeface="Times New Roman" panose="02020603050405020304" pitchFamily="18" charset="0"/>
                <a:cs typeface="Times New Roman" panose="02020603050405020304" pitchFamily="18" charset="0"/>
              </a:rPr>
              <a:t>Sabah </a:t>
            </a:r>
            <a:r>
              <a:rPr lang="tr-TR" sz="2800" dirty="0" err="1">
                <a:solidFill>
                  <a:srgbClr val="000000"/>
                </a:solidFill>
                <a:latin typeface="Times New Roman" panose="02020603050405020304" pitchFamily="18" charset="0"/>
                <a:cs typeface="Times New Roman" panose="02020603050405020304" pitchFamily="18" charset="0"/>
              </a:rPr>
              <a:t>housekeeper</a:t>
            </a:r>
            <a:r>
              <a:rPr lang="tr-TR" sz="2800" dirty="0">
                <a:solidFill>
                  <a:srgbClr val="000000"/>
                </a:solidFill>
                <a:latin typeface="Times New Roman" panose="02020603050405020304" pitchFamily="18" charset="0"/>
                <a:cs typeface="Times New Roman" panose="02020603050405020304" pitchFamily="18" charset="0"/>
              </a:rPr>
              <a:t> raporu ön büroya gelince ön büroca, oda </a:t>
            </a:r>
            <a:r>
              <a:rPr lang="tr-TR" sz="2800" dirty="0" err="1">
                <a:solidFill>
                  <a:srgbClr val="000000"/>
                </a:solidFill>
                <a:latin typeface="Times New Roman" panose="02020603050405020304" pitchFamily="18" charset="0"/>
                <a:cs typeface="Times New Roman" panose="02020603050405020304" pitchFamily="18" charset="0"/>
              </a:rPr>
              <a:t>rack’i</a:t>
            </a:r>
            <a:r>
              <a:rPr lang="tr-TR" sz="2800" dirty="0">
                <a:solidFill>
                  <a:srgbClr val="000000"/>
                </a:solidFill>
                <a:latin typeface="Times New Roman" panose="02020603050405020304" pitchFamily="18" charset="0"/>
                <a:cs typeface="Times New Roman" panose="02020603050405020304" pitchFamily="18" charset="0"/>
              </a:rPr>
              <a:t> oda döküm cetveli ile rapor karşılaştırılarak gerekli kontrol yapılır ve </a:t>
            </a:r>
            <a:r>
              <a:rPr lang="tr-TR" sz="2800" b="1" dirty="0" err="1">
                <a:solidFill>
                  <a:srgbClr val="000000"/>
                </a:solidFill>
                <a:latin typeface="Times New Roman" panose="02020603050405020304" pitchFamily="18" charset="0"/>
                <a:cs typeface="Times New Roman" panose="02020603050405020304" pitchFamily="18" charset="0"/>
              </a:rPr>
              <a:t>mutabakatsızlıklar</a:t>
            </a:r>
            <a:r>
              <a:rPr lang="tr-TR" sz="2800" dirty="0">
                <a:solidFill>
                  <a:srgbClr val="000000"/>
                </a:solidFill>
                <a:latin typeface="Times New Roman" panose="02020603050405020304" pitchFamily="18" charset="0"/>
                <a:cs typeface="Times New Roman" panose="02020603050405020304" pitchFamily="18" charset="0"/>
              </a:rPr>
              <a:t> </a:t>
            </a:r>
            <a:r>
              <a:rPr lang="tr-TR" sz="2800" dirty="0" err="1">
                <a:solidFill>
                  <a:srgbClr val="000000"/>
                </a:solidFill>
                <a:latin typeface="Times New Roman" panose="02020603050405020304" pitchFamily="18" charset="0"/>
                <a:cs typeface="Times New Roman" panose="02020603050405020304" pitchFamily="18" charset="0"/>
              </a:rPr>
              <a:t>tesbit</a:t>
            </a:r>
            <a:r>
              <a:rPr lang="tr-TR" sz="2800" dirty="0">
                <a:solidFill>
                  <a:srgbClr val="000000"/>
                </a:solidFill>
                <a:latin typeface="Times New Roman" panose="02020603050405020304" pitchFamily="18" charset="0"/>
                <a:cs typeface="Times New Roman" panose="02020603050405020304" pitchFamily="18" charset="0"/>
              </a:rPr>
              <a:t> edilir. Gerektiğinde </a:t>
            </a:r>
            <a:r>
              <a:rPr lang="tr-TR" sz="2800" b="1" dirty="0" err="1">
                <a:solidFill>
                  <a:srgbClr val="FF0000"/>
                </a:solidFill>
                <a:latin typeface="Times New Roman" panose="02020603050405020304" pitchFamily="18" charset="0"/>
                <a:cs typeface="Times New Roman" panose="02020603050405020304" pitchFamily="18" charset="0"/>
              </a:rPr>
              <a:t>mutabakatsızlık</a:t>
            </a:r>
            <a:r>
              <a:rPr lang="tr-TR" sz="2800" b="1" dirty="0">
                <a:solidFill>
                  <a:srgbClr val="FF0000"/>
                </a:solidFill>
                <a:latin typeface="Times New Roman" panose="02020603050405020304" pitchFamily="18" charset="0"/>
                <a:cs typeface="Times New Roman" panose="02020603050405020304" pitchFamily="18" charset="0"/>
              </a:rPr>
              <a:t> raporu </a:t>
            </a:r>
            <a:r>
              <a:rPr lang="tr-TR" sz="2800" dirty="0">
                <a:solidFill>
                  <a:srgbClr val="000000"/>
                </a:solidFill>
                <a:latin typeface="Times New Roman" panose="02020603050405020304" pitchFamily="18" charset="0"/>
                <a:cs typeface="Times New Roman" panose="02020603050405020304" pitchFamily="18" charset="0"/>
              </a:rPr>
              <a:t>tanzim ederek gerekli düzeltmeleri yapar ve </a:t>
            </a:r>
            <a:r>
              <a:rPr lang="tr-TR" sz="2800" dirty="0" err="1">
                <a:solidFill>
                  <a:srgbClr val="000000"/>
                </a:solidFill>
                <a:latin typeface="Times New Roman" panose="02020603050405020304" pitchFamily="18" charset="0"/>
                <a:cs typeface="Times New Roman" panose="02020603050405020304" pitchFamily="18" charset="0"/>
              </a:rPr>
              <a:t>housekeeping</a:t>
            </a:r>
            <a:r>
              <a:rPr lang="tr-TR" sz="2800" dirty="0">
                <a:solidFill>
                  <a:srgbClr val="000000"/>
                </a:solidFill>
                <a:latin typeface="Times New Roman" panose="02020603050405020304" pitchFamily="18" charset="0"/>
                <a:cs typeface="Times New Roman" panose="02020603050405020304" pitchFamily="18" charset="0"/>
              </a:rPr>
              <a:t> ile mutabakat sağlar. Bazı otellerde </a:t>
            </a:r>
            <a:r>
              <a:rPr lang="tr-TR" sz="2800" dirty="0" err="1">
                <a:solidFill>
                  <a:srgbClr val="000000"/>
                </a:solidFill>
                <a:latin typeface="Times New Roman" panose="02020603050405020304" pitchFamily="18" charset="0"/>
                <a:cs typeface="Times New Roman" panose="02020603050405020304" pitchFamily="18" charset="0"/>
              </a:rPr>
              <a:t>mutabakatsızlık</a:t>
            </a:r>
            <a:r>
              <a:rPr lang="tr-TR" sz="2800" dirty="0">
                <a:solidFill>
                  <a:srgbClr val="000000"/>
                </a:solidFill>
                <a:latin typeface="Times New Roman" panose="02020603050405020304" pitchFamily="18" charset="0"/>
                <a:cs typeface="Times New Roman" panose="02020603050405020304" pitchFamily="18" charset="0"/>
              </a:rPr>
              <a:t> raporu </a:t>
            </a:r>
            <a:r>
              <a:rPr lang="tr-TR" sz="2800" b="1" dirty="0">
                <a:solidFill>
                  <a:srgbClr val="000000"/>
                </a:solidFill>
                <a:latin typeface="Times New Roman" panose="02020603050405020304" pitchFamily="18" charset="0"/>
                <a:cs typeface="Times New Roman" panose="02020603050405020304" pitchFamily="18" charset="0"/>
              </a:rPr>
              <a:t>muhasebece</a:t>
            </a:r>
            <a:r>
              <a:rPr lang="tr-TR" sz="2800" dirty="0">
                <a:solidFill>
                  <a:srgbClr val="000000"/>
                </a:solidFill>
                <a:latin typeface="Times New Roman" panose="02020603050405020304" pitchFamily="18" charset="0"/>
                <a:cs typeface="Times New Roman" panose="02020603050405020304" pitchFamily="18" charset="0"/>
              </a:rPr>
              <a:t> düzenlenir ve muhasebenin vereceği talimata göre gerekli işlemler yapılır</a:t>
            </a:r>
            <a:r>
              <a:rPr lang="tr-TR" sz="2800" dirty="0">
                <a:latin typeface="Times New Roman" panose="02020603050405020304" pitchFamily="18" charset="0"/>
                <a:cs typeface="Times New Roman" panose="02020603050405020304" pitchFamily="18" charset="0"/>
              </a:rPr>
              <a:t> </a:t>
            </a:r>
            <a:br>
              <a:rPr lang="tr-TR" sz="2800" dirty="0">
                <a:latin typeface="Times New Roman" panose="02020603050405020304" pitchFamily="18" charset="0"/>
                <a:cs typeface="Times New Roman" panose="02020603050405020304" pitchFamily="18" charset="0"/>
              </a:rPr>
            </a:b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1608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B5238F5-F7F0-464E-96A2-DAD0D9B474B1}"/>
              </a:ext>
            </a:extLst>
          </p:cNvPr>
          <p:cNvPicPr>
            <a:picLocks noChangeAspect="1"/>
          </p:cNvPicPr>
          <p:nvPr/>
        </p:nvPicPr>
        <p:blipFill>
          <a:blip r:embed="rId2"/>
          <a:stretch>
            <a:fillRect/>
          </a:stretch>
        </p:blipFill>
        <p:spPr>
          <a:xfrm>
            <a:off x="179512" y="332656"/>
            <a:ext cx="8640960" cy="6264695"/>
          </a:xfrm>
          <a:prstGeom prst="rect">
            <a:avLst/>
          </a:prstGeom>
        </p:spPr>
      </p:pic>
    </p:spTree>
    <p:extLst>
      <p:ext uri="{BB962C8B-B14F-4D97-AF65-F5344CB8AC3E}">
        <p14:creationId xmlns:p14="http://schemas.microsoft.com/office/powerpoint/2010/main" val="2083227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5D010E0D-8664-43E7-9522-D26C0FC3330A}"/>
              </a:ext>
            </a:extLst>
          </p:cNvPr>
          <p:cNvSpPr/>
          <p:nvPr/>
        </p:nvSpPr>
        <p:spPr>
          <a:xfrm>
            <a:off x="251520" y="620688"/>
            <a:ext cx="8496944" cy="6063198"/>
          </a:xfrm>
          <a:prstGeom prst="rect">
            <a:avLst/>
          </a:prstGeom>
        </p:spPr>
        <p:txBody>
          <a:bodyPr wrap="square">
            <a:spAutoFit/>
          </a:bodyPr>
          <a:lstStyle/>
          <a:p>
            <a:pPr algn="ctr"/>
            <a:r>
              <a:rPr lang="tr-TR" sz="2800" b="1" dirty="0" err="1">
                <a:solidFill>
                  <a:srgbClr val="000000"/>
                </a:solidFill>
                <a:latin typeface="Times New Roman" panose="02020603050405020304" pitchFamily="18" charset="0"/>
                <a:cs typeface="Times New Roman" panose="02020603050405020304" pitchFamily="18" charset="0"/>
              </a:rPr>
              <a:t>Check</a:t>
            </a:r>
            <a:r>
              <a:rPr lang="tr-TR" sz="2800" b="1" dirty="0">
                <a:solidFill>
                  <a:srgbClr val="000000"/>
                </a:solidFill>
                <a:latin typeface="Times New Roman" panose="02020603050405020304" pitchFamily="18" charset="0"/>
                <a:cs typeface="Times New Roman" panose="02020603050405020304" pitchFamily="18" charset="0"/>
              </a:rPr>
              <a:t> – </a:t>
            </a:r>
            <a:r>
              <a:rPr lang="tr-TR" sz="2800" b="1" dirty="0" err="1">
                <a:solidFill>
                  <a:srgbClr val="000000"/>
                </a:solidFill>
                <a:latin typeface="Times New Roman" panose="02020603050405020304" pitchFamily="18" charset="0"/>
                <a:cs typeface="Times New Roman" panose="02020603050405020304" pitchFamily="18" charset="0"/>
              </a:rPr>
              <a:t>Out</a:t>
            </a:r>
            <a:r>
              <a:rPr lang="tr-TR" sz="2800" b="1" dirty="0">
                <a:solidFill>
                  <a:srgbClr val="000000"/>
                </a:solidFill>
                <a:latin typeface="Times New Roman" panose="02020603050405020304" pitchFamily="18" charset="0"/>
                <a:cs typeface="Times New Roman" panose="02020603050405020304" pitchFamily="18" charset="0"/>
              </a:rPr>
              <a:t> Saatlerinin Takibi</a:t>
            </a:r>
            <a:br>
              <a:rPr lang="tr-TR" sz="2800" b="1" dirty="0">
                <a:solidFill>
                  <a:srgbClr val="000000"/>
                </a:solidFill>
                <a:latin typeface="Times New Roman" panose="02020603050405020304" pitchFamily="18" charset="0"/>
                <a:cs typeface="Times New Roman" panose="02020603050405020304" pitchFamily="18" charset="0"/>
              </a:rPr>
            </a:br>
            <a:r>
              <a:rPr lang="tr-TR" sz="2800" dirty="0">
                <a:solidFill>
                  <a:srgbClr val="000000"/>
                </a:solidFill>
                <a:latin typeface="Times New Roman" panose="02020603050405020304" pitchFamily="18" charset="0"/>
                <a:cs typeface="Times New Roman" panose="02020603050405020304" pitchFamily="18" charset="0"/>
              </a:rPr>
              <a:t>Ön büro </a:t>
            </a:r>
            <a:r>
              <a:rPr lang="tr-TR" sz="2800" dirty="0" err="1">
                <a:solidFill>
                  <a:srgbClr val="000000"/>
                </a:solidFill>
                <a:latin typeface="Times New Roman" panose="02020603050405020304" pitchFamily="18" charset="0"/>
                <a:cs typeface="Times New Roman" panose="02020603050405020304" pitchFamily="18" charset="0"/>
              </a:rPr>
              <a:t>check-out</a:t>
            </a:r>
            <a:r>
              <a:rPr lang="tr-TR" sz="2800" dirty="0">
                <a:solidFill>
                  <a:srgbClr val="000000"/>
                </a:solidFill>
                <a:latin typeface="Times New Roman" panose="02020603050405020304" pitchFamily="18" charset="0"/>
                <a:cs typeface="Times New Roman" panose="02020603050405020304" pitchFamily="18" charset="0"/>
              </a:rPr>
              <a:t> saati gelmiş, fakat henüz ayrılmamış odaları telefonla ikaz eder. Müşteri kalışını uzatmak istiyorsa ve yer durumu müsait ise kalış süresi ile ilgili gerekli değişikliği yapar ve bunu mutlaka </a:t>
            </a:r>
            <a:r>
              <a:rPr lang="tr-TR" sz="2800" b="1" dirty="0" err="1">
                <a:solidFill>
                  <a:srgbClr val="000000"/>
                </a:solidFill>
                <a:latin typeface="Times New Roman" panose="02020603050405020304" pitchFamily="18" charset="0"/>
                <a:cs typeface="Times New Roman" panose="02020603050405020304" pitchFamily="18" charset="0"/>
              </a:rPr>
              <a:t>extention</a:t>
            </a:r>
            <a:r>
              <a:rPr lang="tr-TR" sz="2800" dirty="0">
                <a:solidFill>
                  <a:srgbClr val="000000"/>
                </a:solidFill>
                <a:latin typeface="Times New Roman" panose="02020603050405020304" pitchFamily="18" charset="0"/>
                <a:cs typeface="Times New Roman" panose="02020603050405020304" pitchFamily="18" charset="0"/>
              </a:rPr>
              <a:t> listesine yazar. Müşteri yarım gün daha kalıp saat </a:t>
            </a:r>
            <a:r>
              <a:rPr lang="tr-TR" sz="2800" b="1" dirty="0">
                <a:solidFill>
                  <a:srgbClr val="FF0000"/>
                </a:solidFill>
                <a:latin typeface="Times New Roman" panose="02020603050405020304" pitchFamily="18" charset="0"/>
                <a:cs typeface="Times New Roman" panose="02020603050405020304" pitchFamily="18" charset="0"/>
              </a:rPr>
              <a:t>18.00’</a:t>
            </a:r>
            <a:r>
              <a:rPr lang="tr-TR" sz="2800" dirty="0">
                <a:solidFill>
                  <a:srgbClr val="000000"/>
                </a:solidFill>
                <a:latin typeface="Times New Roman" panose="02020603050405020304" pitchFamily="18" charset="0"/>
                <a:cs typeface="Times New Roman" panose="02020603050405020304" pitchFamily="18" charset="0"/>
              </a:rPr>
              <a:t>e kadar ayrılmak istiyor ise, bu takdirde işletmenin politikası doğrultusunda oda değişim formu kullanarak, pansiyon hariç oda ücretinin yarısı kadar “</a:t>
            </a:r>
            <a:r>
              <a:rPr lang="tr-TR" sz="2800" b="1" dirty="0" err="1">
                <a:solidFill>
                  <a:srgbClr val="FF0000"/>
                </a:solidFill>
                <a:latin typeface="Times New Roman" panose="02020603050405020304" pitchFamily="18" charset="0"/>
                <a:cs typeface="Times New Roman" panose="02020603050405020304" pitchFamily="18" charset="0"/>
              </a:rPr>
              <a:t>half</a:t>
            </a:r>
            <a:r>
              <a:rPr lang="tr-TR" sz="2800" b="1" dirty="0">
                <a:solidFill>
                  <a:srgbClr val="FF0000"/>
                </a:solidFill>
                <a:latin typeface="Times New Roman" panose="02020603050405020304" pitchFamily="18" charset="0"/>
                <a:cs typeface="Times New Roman" panose="02020603050405020304" pitchFamily="18" charset="0"/>
              </a:rPr>
              <a:t> </a:t>
            </a:r>
            <a:r>
              <a:rPr lang="tr-TR" sz="2800" b="1" dirty="0" err="1">
                <a:solidFill>
                  <a:srgbClr val="FF0000"/>
                </a:solidFill>
                <a:latin typeface="Times New Roman" panose="02020603050405020304" pitchFamily="18" charset="0"/>
                <a:cs typeface="Times New Roman" panose="02020603050405020304" pitchFamily="18" charset="0"/>
              </a:rPr>
              <a:t>day</a:t>
            </a:r>
            <a:r>
              <a:rPr lang="tr-TR" sz="2800" b="1" dirty="0">
                <a:solidFill>
                  <a:srgbClr val="FF0000"/>
                </a:solidFill>
                <a:latin typeface="Times New Roman" panose="02020603050405020304" pitchFamily="18" charset="0"/>
                <a:cs typeface="Times New Roman" panose="02020603050405020304" pitchFamily="18" charset="0"/>
              </a:rPr>
              <a:t> </a:t>
            </a:r>
            <a:r>
              <a:rPr lang="tr-TR" sz="2800" b="1" dirty="0" err="1">
                <a:solidFill>
                  <a:srgbClr val="FF0000"/>
                </a:solidFill>
                <a:latin typeface="Times New Roman" panose="02020603050405020304" pitchFamily="18" charset="0"/>
                <a:cs typeface="Times New Roman" panose="02020603050405020304" pitchFamily="18" charset="0"/>
              </a:rPr>
              <a:t>charge</a:t>
            </a:r>
            <a:r>
              <a:rPr lang="tr-TR" sz="2800" dirty="0">
                <a:solidFill>
                  <a:srgbClr val="000000"/>
                </a:solidFill>
                <a:latin typeface="Times New Roman" panose="02020603050405020304" pitchFamily="18" charset="0"/>
                <a:cs typeface="Times New Roman" panose="02020603050405020304" pitchFamily="18" charset="0"/>
              </a:rPr>
              <a:t>” basar ve bu odanın </a:t>
            </a:r>
            <a:r>
              <a:rPr lang="tr-TR" sz="2800" b="1" dirty="0">
                <a:solidFill>
                  <a:srgbClr val="000000"/>
                </a:solidFill>
                <a:latin typeface="Times New Roman" panose="02020603050405020304" pitchFamily="18" charset="0"/>
                <a:cs typeface="Times New Roman" panose="02020603050405020304" pitchFamily="18" charset="0"/>
              </a:rPr>
              <a:t>ayrılış saatini mesaj defterine</a:t>
            </a:r>
            <a:r>
              <a:rPr lang="tr-TR" sz="2800" dirty="0">
                <a:solidFill>
                  <a:srgbClr val="000000"/>
                </a:solidFill>
                <a:latin typeface="Times New Roman" panose="02020603050405020304" pitchFamily="18" charset="0"/>
                <a:cs typeface="Times New Roman" panose="02020603050405020304" pitchFamily="18" charset="0"/>
              </a:rPr>
              <a:t> not eder, </a:t>
            </a:r>
            <a:r>
              <a:rPr lang="tr-TR" sz="2800" b="1" dirty="0" err="1">
                <a:solidFill>
                  <a:srgbClr val="000000"/>
                </a:solidFill>
                <a:latin typeface="Times New Roman" panose="02020603050405020304" pitchFamily="18" charset="0"/>
                <a:cs typeface="Times New Roman" panose="02020603050405020304" pitchFamily="18" charset="0"/>
              </a:rPr>
              <a:t>housekeeping</a:t>
            </a:r>
            <a:r>
              <a:rPr lang="tr-TR" sz="2800" dirty="0">
                <a:solidFill>
                  <a:srgbClr val="000000"/>
                </a:solidFill>
                <a:latin typeface="Times New Roman" panose="02020603050405020304" pitchFamily="18" charset="0"/>
                <a:cs typeface="Times New Roman" panose="02020603050405020304" pitchFamily="18" charset="0"/>
              </a:rPr>
              <a:t> departmanına haber verilir. Oda durumunun müsait olması halinde bazen ücret alınmamaktadır.</a:t>
            </a:r>
            <a:r>
              <a:rPr lang="tr-TR" sz="2800"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8925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F83194A6-5A0E-4EA5-8EB5-1A266A592009}"/>
              </a:ext>
            </a:extLst>
          </p:cNvPr>
          <p:cNvSpPr/>
          <p:nvPr/>
        </p:nvSpPr>
        <p:spPr>
          <a:xfrm>
            <a:off x="179512" y="980728"/>
            <a:ext cx="8640960" cy="5078313"/>
          </a:xfrm>
          <a:prstGeom prst="rect">
            <a:avLst/>
          </a:prstGeom>
        </p:spPr>
        <p:txBody>
          <a:bodyPr wrap="square">
            <a:spAutoFit/>
          </a:bodyPr>
          <a:lstStyle/>
          <a:p>
            <a:pPr algn="ctr"/>
            <a:r>
              <a:rPr lang="tr-TR" sz="3600" b="1" dirty="0">
                <a:solidFill>
                  <a:srgbClr val="000000"/>
                </a:solidFill>
                <a:latin typeface="Times New Roman" panose="02020603050405020304" pitchFamily="18" charset="0"/>
                <a:cs typeface="Times New Roman" panose="02020603050405020304" pitchFamily="18" charset="0"/>
              </a:rPr>
              <a:t>İkinci </a:t>
            </a:r>
            <a:r>
              <a:rPr lang="tr-TR" sz="3600" b="1" dirty="0" err="1">
                <a:solidFill>
                  <a:srgbClr val="000000"/>
                </a:solidFill>
                <a:latin typeface="Times New Roman" panose="02020603050405020304" pitchFamily="18" charset="0"/>
                <a:cs typeface="Times New Roman" panose="02020603050405020304" pitchFamily="18" charset="0"/>
              </a:rPr>
              <a:t>Housekeeper</a:t>
            </a:r>
            <a:r>
              <a:rPr lang="tr-TR" sz="3600" b="1" dirty="0">
                <a:solidFill>
                  <a:srgbClr val="000000"/>
                </a:solidFill>
                <a:latin typeface="Times New Roman" panose="02020603050405020304" pitchFamily="18" charset="0"/>
                <a:cs typeface="Times New Roman" panose="02020603050405020304" pitchFamily="18" charset="0"/>
              </a:rPr>
              <a:t> Raporunun Kontrolü</a:t>
            </a:r>
            <a:br>
              <a:rPr lang="tr-TR" sz="3600" b="1" dirty="0">
                <a:solidFill>
                  <a:srgbClr val="000000"/>
                </a:solidFill>
                <a:latin typeface="Times New Roman" panose="02020603050405020304" pitchFamily="18" charset="0"/>
                <a:cs typeface="Times New Roman" panose="02020603050405020304" pitchFamily="18" charset="0"/>
              </a:rPr>
            </a:br>
            <a:endParaRPr lang="tr-TR" sz="3600" b="1" dirty="0">
              <a:solidFill>
                <a:srgbClr val="000000"/>
              </a:solidFill>
              <a:latin typeface="Times New Roman" panose="02020603050405020304" pitchFamily="18" charset="0"/>
              <a:cs typeface="Times New Roman" panose="02020603050405020304" pitchFamily="18" charset="0"/>
            </a:endParaRPr>
          </a:p>
          <a:p>
            <a:pPr algn="ctr"/>
            <a:r>
              <a:rPr lang="tr-TR" sz="3600" dirty="0">
                <a:solidFill>
                  <a:srgbClr val="000000"/>
                </a:solidFill>
                <a:latin typeface="Times New Roman" panose="02020603050405020304" pitchFamily="18" charset="0"/>
                <a:cs typeface="Times New Roman" panose="02020603050405020304" pitchFamily="18" charset="0"/>
              </a:rPr>
              <a:t>Tüm </a:t>
            </a:r>
            <a:r>
              <a:rPr lang="tr-TR" sz="3600" dirty="0" err="1">
                <a:solidFill>
                  <a:srgbClr val="000000"/>
                </a:solidFill>
                <a:latin typeface="Times New Roman" panose="02020603050405020304" pitchFamily="18" charset="0"/>
                <a:cs typeface="Times New Roman" panose="02020603050405020304" pitchFamily="18" charset="0"/>
              </a:rPr>
              <a:t>check</a:t>
            </a:r>
            <a:r>
              <a:rPr lang="tr-TR" sz="3600" dirty="0">
                <a:solidFill>
                  <a:srgbClr val="000000"/>
                </a:solidFill>
                <a:latin typeface="Times New Roman" panose="02020603050405020304" pitchFamily="18" charset="0"/>
                <a:cs typeface="Times New Roman" panose="02020603050405020304" pitchFamily="18" charset="0"/>
              </a:rPr>
              <a:t> </a:t>
            </a:r>
            <a:r>
              <a:rPr lang="tr-TR" sz="3600" dirty="0" err="1">
                <a:solidFill>
                  <a:srgbClr val="000000"/>
                </a:solidFill>
                <a:latin typeface="Times New Roman" panose="02020603050405020304" pitchFamily="18" charset="0"/>
                <a:cs typeface="Times New Roman" panose="02020603050405020304" pitchFamily="18" charset="0"/>
              </a:rPr>
              <a:t>out</a:t>
            </a:r>
            <a:r>
              <a:rPr lang="tr-TR" sz="3600" dirty="0">
                <a:solidFill>
                  <a:srgbClr val="000000"/>
                </a:solidFill>
                <a:latin typeface="Times New Roman" panose="02020603050405020304" pitchFamily="18" charset="0"/>
                <a:cs typeface="Times New Roman" panose="02020603050405020304" pitchFamily="18" charset="0"/>
              </a:rPr>
              <a:t> olacak odaların durumu ortaya çıktıktan sonra saat 17.00 sıralarında ikinci </a:t>
            </a:r>
            <a:r>
              <a:rPr lang="tr-TR" sz="3600" dirty="0" err="1">
                <a:solidFill>
                  <a:srgbClr val="000000"/>
                </a:solidFill>
                <a:latin typeface="Times New Roman" panose="02020603050405020304" pitchFamily="18" charset="0"/>
                <a:cs typeface="Times New Roman" panose="02020603050405020304" pitchFamily="18" charset="0"/>
              </a:rPr>
              <a:t>housekeeper</a:t>
            </a:r>
            <a:r>
              <a:rPr lang="tr-TR" sz="3600" dirty="0">
                <a:solidFill>
                  <a:srgbClr val="000000"/>
                </a:solidFill>
                <a:latin typeface="Times New Roman" panose="02020603050405020304" pitchFamily="18" charset="0"/>
                <a:cs typeface="Times New Roman" panose="02020603050405020304" pitchFamily="18" charset="0"/>
              </a:rPr>
              <a:t> raporu ön büroya gelir. </a:t>
            </a:r>
            <a:r>
              <a:rPr lang="tr-TR" sz="3600" b="1" dirty="0">
                <a:solidFill>
                  <a:srgbClr val="FF0000"/>
                </a:solidFill>
                <a:latin typeface="Times New Roman" panose="02020603050405020304" pitchFamily="18" charset="0"/>
                <a:cs typeface="Times New Roman" panose="02020603050405020304" pitchFamily="18" charset="0"/>
              </a:rPr>
              <a:t>Okey</a:t>
            </a:r>
            <a:r>
              <a:rPr lang="tr-TR" sz="3600" dirty="0">
                <a:solidFill>
                  <a:srgbClr val="000000"/>
                </a:solidFill>
                <a:latin typeface="Times New Roman" panose="02020603050405020304" pitchFamily="18" charset="0"/>
                <a:cs typeface="Times New Roman" panose="02020603050405020304" pitchFamily="18" charset="0"/>
              </a:rPr>
              <a:t> odaların slipleri </a:t>
            </a:r>
            <a:r>
              <a:rPr lang="tr-TR" sz="3600" dirty="0" err="1">
                <a:solidFill>
                  <a:srgbClr val="000000"/>
                </a:solidFill>
                <a:latin typeface="Times New Roman" panose="02020603050405020304" pitchFamily="18" charset="0"/>
                <a:cs typeface="Times New Roman" panose="02020603050405020304" pitchFamily="18" charset="0"/>
              </a:rPr>
              <a:t>rack’ten</a:t>
            </a:r>
            <a:r>
              <a:rPr lang="tr-TR" sz="3600" dirty="0">
                <a:solidFill>
                  <a:srgbClr val="000000"/>
                </a:solidFill>
                <a:latin typeface="Times New Roman" panose="02020603050405020304" pitchFamily="18" charset="0"/>
                <a:cs typeface="Times New Roman" panose="02020603050405020304" pitchFamily="18" charset="0"/>
              </a:rPr>
              <a:t> temizlenir. Şayet </a:t>
            </a:r>
            <a:r>
              <a:rPr lang="tr-TR" sz="3600" dirty="0" err="1">
                <a:solidFill>
                  <a:srgbClr val="000000"/>
                </a:solidFill>
                <a:latin typeface="Times New Roman" panose="02020603050405020304" pitchFamily="18" charset="0"/>
                <a:cs typeface="Times New Roman" panose="02020603050405020304" pitchFamily="18" charset="0"/>
              </a:rPr>
              <a:t>mutabakatsızlık</a:t>
            </a:r>
            <a:r>
              <a:rPr lang="tr-TR" sz="3600" dirty="0">
                <a:solidFill>
                  <a:srgbClr val="000000"/>
                </a:solidFill>
                <a:latin typeface="Times New Roman" panose="02020603050405020304" pitchFamily="18" charset="0"/>
                <a:cs typeface="Times New Roman" panose="02020603050405020304" pitchFamily="18" charset="0"/>
              </a:rPr>
              <a:t> varsa, sabah ki işlem tekrarlanır.</a:t>
            </a:r>
            <a:r>
              <a:rPr lang="tr-TR" sz="3600" dirty="0">
                <a:latin typeface="Times New Roman" panose="02020603050405020304" pitchFamily="18" charset="0"/>
                <a:cs typeface="Times New Roman" panose="02020603050405020304" pitchFamily="18" charset="0"/>
              </a:rPr>
              <a:t> </a:t>
            </a:r>
            <a:br>
              <a:rPr lang="tr-TR" sz="3600" dirty="0">
                <a:latin typeface="Times New Roman" panose="02020603050405020304" pitchFamily="18" charset="0"/>
                <a:cs typeface="Times New Roman" panose="02020603050405020304" pitchFamily="18" charset="0"/>
              </a:rPr>
            </a:br>
            <a:endParaRPr lang="tr-T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3495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EE57F5C3-597B-4044-A906-AD9C6061016D}"/>
              </a:ext>
            </a:extLst>
          </p:cNvPr>
          <p:cNvSpPr/>
          <p:nvPr/>
        </p:nvSpPr>
        <p:spPr>
          <a:xfrm>
            <a:off x="89756" y="476672"/>
            <a:ext cx="8964488" cy="5632311"/>
          </a:xfrm>
          <a:prstGeom prst="rect">
            <a:avLst/>
          </a:prstGeom>
        </p:spPr>
        <p:txBody>
          <a:bodyPr wrap="square">
            <a:spAutoFit/>
          </a:bodyPr>
          <a:lstStyle/>
          <a:p>
            <a:pPr algn="ctr"/>
            <a:r>
              <a:rPr lang="tr-TR" sz="2400" b="1" dirty="0">
                <a:solidFill>
                  <a:srgbClr val="000000"/>
                </a:solidFill>
                <a:latin typeface="Times New Roman" panose="02020603050405020304" pitchFamily="18" charset="0"/>
                <a:cs typeface="Times New Roman" panose="02020603050405020304" pitchFamily="18" charset="0"/>
              </a:rPr>
              <a:t>Kat Hizmetleri Raporu ile Mutabakat Sağlama </a:t>
            </a:r>
          </a:p>
          <a:p>
            <a:pPr algn="ctr"/>
            <a:r>
              <a:rPr lang="tr-TR" sz="2400" b="1" dirty="0">
                <a:solidFill>
                  <a:srgbClr val="000000"/>
                </a:solidFill>
                <a:latin typeface="Times New Roman" panose="02020603050405020304" pitchFamily="18" charset="0"/>
                <a:cs typeface="Times New Roman" panose="02020603050405020304" pitchFamily="18" charset="0"/>
              </a:rPr>
              <a:t>( </a:t>
            </a:r>
            <a:r>
              <a:rPr lang="tr-TR" sz="2400" b="1" dirty="0" err="1">
                <a:solidFill>
                  <a:srgbClr val="000000"/>
                </a:solidFill>
                <a:latin typeface="Times New Roman" panose="02020603050405020304" pitchFamily="18" charset="0"/>
                <a:cs typeface="Times New Roman" panose="02020603050405020304" pitchFamily="18" charset="0"/>
              </a:rPr>
              <a:t>Room</a:t>
            </a:r>
            <a:r>
              <a:rPr lang="tr-TR" sz="2400" b="1" dirty="0">
                <a:solidFill>
                  <a:srgbClr val="000000"/>
                </a:solidFill>
                <a:latin typeface="Times New Roman" panose="02020603050405020304" pitchFamily="18" charset="0"/>
                <a:cs typeface="Times New Roman" panose="02020603050405020304" pitchFamily="18" charset="0"/>
              </a:rPr>
              <a:t> </a:t>
            </a:r>
            <a:r>
              <a:rPr lang="tr-TR" sz="2400" b="1" dirty="0" err="1">
                <a:solidFill>
                  <a:srgbClr val="000000"/>
                </a:solidFill>
                <a:latin typeface="Times New Roman" panose="02020603050405020304" pitchFamily="18" charset="0"/>
                <a:cs typeface="Times New Roman" panose="02020603050405020304" pitchFamily="18" charset="0"/>
              </a:rPr>
              <a:t>Discrepancy</a:t>
            </a:r>
            <a:r>
              <a:rPr lang="tr-TR" sz="2400" b="1" dirty="0">
                <a:solidFill>
                  <a:srgbClr val="000000"/>
                </a:solidFill>
                <a:latin typeface="Times New Roman" panose="02020603050405020304" pitchFamily="18" charset="0"/>
                <a:cs typeface="Times New Roman" panose="02020603050405020304" pitchFamily="18" charset="0"/>
              </a:rPr>
              <a:t> Report)</a:t>
            </a:r>
            <a:br>
              <a:rPr lang="tr-TR" sz="2400" b="1" dirty="0">
                <a:solidFill>
                  <a:srgbClr val="000000"/>
                </a:solidFill>
                <a:latin typeface="Times New Roman" panose="02020603050405020304" pitchFamily="18" charset="0"/>
                <a:cs typeface="Times New Roman" panose="02020603050405020304" pitchFamily="18" charset="0"/>
              </a:rPr>
            </a:br>
            <a:endParaRPr lang="tr-TR" sz="2400" b="1" dirty="0">
              <a:solidFill>
                <a:srgbClr val="000000"/>
              </a:solidFill>
              <a:latin typeface="Times New Roman" panose="02020603050405020304" pitchFamily="18" charset="0"/>
              <a:cs typeface="Times New Roman" panose="02020603050405020304" pitchFamily="18" charset="0"/>
            </a:endParaRPr>
          </a:p>
          <a:p>
            <a:pPr algn="ctr"/>
            <a:r>
              <a:rPr lang="tr-TR" sz="2400" dirty="0" err="1">
                <a:solidFill>
                  <a:srgbClr val="000000"/>
                </a:solidFill>
                <a:latin typeface="Times New Roman" panose="02020603050405020304" pitchFamily="18" charset="0"/>
                <a:cs typeface="Times New Roman" panose="02020603050405020304" pitchFamily="18" charset="0"/>
              </a:rPr>
              <a:t>Housekeeping</a:t>
            </a:r>
            <a:r>
              <a:rPr lang="tr-TR" sz="2400" dirty="0">
                <a:solidFill>
                  <a:srgbClr val="000000"/>
                </a:solidFill>
                <a:latin typeface="Times New Roman" panose="02020603050405020304" pitchFamily="18" charset="0"/>
                <a:cs typeface="Times New Roman" panose="02020603050405020304" pitchFamily="18" charset="0"/>
              </a:rPr>
              <a:t> raporlarının resepsiyon tarafından kontrolü sırasında</a:t>
            </a:r>
            <a:br>
              <a:rPr lang="tr-TR" sz="2400" dirty="0">
                <a:solidFill>
                  <a:srgbClr val="000000"/>
                </a:solidFill>
                <a:latin typeface="Times New Roman" panose="02020603050405020304" pitchFamily="18" charset="0"/>
                <a:cs typeface="Times New Roman" panose="02020603050405020304" pitchFamily="18" charset="0"/>
              </a:rPr>
            </a:br>
            <a:r>
              <a:rPr lang="tr-TR" sz="2400" dirty="0" err="1">
                <a:solidFill>
                  <a:srgbClr val="000000"/>
                </a:solidFill>
                <a:latin typeface="Times New Roman" panose="02020603050405020304" pitchFamily="18" charset="0"/>
                <a:cs typeface="Times New Roman" panose="02020603050405020304" pitchFamily="18" charset="0"/>
              </a:rPr>
              <a:t>mutabakatsızlık</a:t>
            </a:r>
            <a:r>
              <a:rPr lang="tr-TR" sz="2400" dirty="0">
                <a:solidFill>
                  <a:srgbClr val="000000"/>
                </a:solidFill>
                <a:latin typeface="Times New Roman" panose="02020603050405020304" pitchFamily="18" charset="0"/>
                <a:cs typeface="Times New Roman" panose="02020603050405020304" pitchFamily="18" charset="0"/>
              </a:rPr>
              <a:t> bulunan odalar için </a:t>
            </a:r>
            <a:r>
              <a:rPr lang="tr-TR" sz="2400" dirty="0" err="1">
                <a:solidFill>
                  <a:srgbClr val="000000"/>
                </a:solidFill>
                <a:latin typeface="Times New Roman" panose="02020603050405020304" pitchFamily="18" charset="0"/>
                <a:cs typeface="Times New Roman" panose="02020603050405020304" pitchFamily="18" charset="0"/>
              </a:rPr>
              <a:t>mutabakatsızlık</a:t>
            </a:r>
            <a:r>
              <a:rPr lang="tr-TR" sz="2400" dirty="0">
                <a:solidFill>
                  <a:srgbClr val="000000"/>
                </a:solidFill>
                <a:latin typeface="Times New Roman" panose="02020603050405020304" pitchFamily="18" charset="0"/>
                <a:cs typeface="Times New Roman" panose="02020603050405020304" pitchFamily="18" charset="0"/>
              </a:rPr>
              <a:t> raporu düzenlenir. Konaklama işletmelerinde genellikle aşağıdaki </a:t>
            </a:r>
            <a:r>
              <a:rPr lang="tr-TR" sz="2400" dirty="0" err="1">
                <a:solidFill>
                  <a:srgbClr val="000000"/>
                </a:solidFill>
                <a:latin typeface="Times New Roman" panose="02020603050405020304" pitchFamily="18" charset="0"/>
                <a:cs typeface="Times New Roman" panose="02020603050405020304" pitchFamily="18" charset="0"/>
              </a:rPr>
              <a:t>mutabakatsızlık</a:t>
            </a:r>
            <a:r>
              <a:rPr lang="tr-TR" sz="2400" dirty="0">
                <a:solidFill>
                  <a:srgbClr val="000000"/>
                </a:solidFill>
                <a:latin typeface="Times New Roman" panose="02020603050405020304" pitchFamily="18" charset="0"/>
                <a:cs typeface="Times New Roman" panose="02020603050405020304" pitchFamily="18" charset="0"/>
              </a:rPr>
              <a:t> durumları görülür.</a:t>
            </a:r>
          </a:p>
          <a:p>
            <a:pPr algn="ctr"/>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 </a:t>
            </a:r>
            <a:r>
              <a:rPr lang="tr-TR" sz="2400" dirty="0" err="1">
                <a:solidFill>
                  <a:srgbClr val="000000"/>
                </a:solidFill>
                <a:latin typeface="Times New Roman" panose="02020603050405020304" pitchFamily="18" charset="0"/>
                <a:cs typeface="Times New Roman" panose="02020603050405020304" pitchFamily="18" charset="0"/>
              </a:rPr>
              <a:t>Resepsiyonist</a:t>
            </a:r>
            <a:r>
              <a:rPr lang="tr-TR" sz="2400" dirty="0">
                <a:solidFill>
                  <a:srgbClr val="000000"/>
                </a:solidFill>
                <a:latin typeface="Times New Roman" panose="02020603050405020304" pitchFamily="18" charset="0"/>
                <a:cs typeface="Times New Roman" panose="02020603050405020304" pitchFamily="18" charset="0"/>
              </a:rPr>
              <a:t> oda durum raporuna yanlış işaretleme yapmış ya da</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işaretleme yapmamıştır.</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 </a:t>
            </a:r>
            <a:r>
              <a:rPr lang="tr-TR" sz="2400" dirty="0" err="1">
                <a:solidFill>
                  <a:srgbClr val="000000"/>
                </a:solidFill>
                <a:latin typeface="Times New Roman" panose="02020603050405020304" pitchFamily="18" charset="0"/>
                <a:cs typeface="Times New Roman" panose="02020603050405020304" pitchFamily="18" charset="0"/>
              </a:rPr>
              <a:t>Housekeeping</a:t>
            </a:r>
            <a:r>
              <a:rPr lang="tr-TR" sz="2400" dirty="0">
                <a:solidFill>
                  <a:srgbClr val="000000"/>
                </a:solidFill>
                <a:latin typeface="Times New Roman" panose="02020603050405020304" pitchFamily="18" charset="0"/>
                <a:cs typeface="Times New Roman" panose="02020603050405020304" pitchFamily="18" charset="0"/>
              </a:rPr>
              <a:t> görevlisi yanlış işaretleme yapmış ya da işaretleme</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yapmamıştır.</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 Personel oda satışı yapmış fakat kayıtlarda bilinçli olarak göstermemiştir.</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6351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15834114-2FCD-40DB-86E0-465FB3521B5B}"/>
              </a:ext>
            </a:extLst>
          </p:cNvPr>
          <p:cNvSpPr/>
          <p:nvPr/>
        </p:nvSpPr>
        <p:spPr>
          <a:xfrm>
            <a:off x="179512" y="404664"/>
            <a:ext cx="8568952" cy="5324535"/>
          </a:xfrm>
          <a:prstGeom prst="rect">
            <a:avLst/>
          </a:prstGeom>
        </p:spPr>
        <p:txBody>
          <a:bodyPr wrap="square">
            <a:spAutoFit/>
          </a:bodyPr>
          <a:lstStyle/>
          <a:p>
            <a:pPr algn="ctr"/>
            <a:r>
              <a:rPr lang="tr-TR" sz="2000" dirty="0">
                <a:solidFill>
                  <a:srgbClr val="000000"/>
                </a:solidFill>
                <a:latin typeface="Times New Roman" panose="02020603050405020304" pitchFamily="18" charset="0"/>
                <a:cs typeface="Times New Roman" panose="02020603050405020304" pitchFamily="18" charset="0"/>
              </a:rPr>
              <a:t>İki veya üç nüsha olarak düzenlenecek </a:t>
            </a:r>
            <a:r>
              <a:rPr lang="tr-TR" sz="2000" b="1" dirty="0">
                <a:solidFill>
                  <a:srgbClr val="000000"/>
                </a:solidFill>
                <a:latin typeface="Times New Roman" panose="02020603050405020304" pitchFamily="18" charset="0"/>
                <a:cs typeface="Times New Roman" panose="02020603050405020304" pitchFamily="18" charset="0"/>
              </a:rPr>
              <a:t>“</a:t>
            </a:r>
            <a:r>
              <a:rPr lang="tr-TR" sz="2000" b="1" dirty="0" err="1">
                <a:solidFill>
                  <a:srgbClr val="000000"/>
                </a:solidFill>
                <a:latin typeface="Times New Roman" panose="02020603050405020304" pitchFamily="18" charset="0"/>
                <a:cs typeface="Times New Roman" panose="02020603050405020304" pitchFamily="18" charset="0"/>
              </a:rPr>
              <a:t>housekeeping</a:t>
            </a:r>
            <a:r>
              <a:rPr lang="tr-TR" sz="2000" b="1" dirty="0">
                <a:solidFill>
                  <a:srgbClr val="000000"/>
                </a:solidFill>
                <a:latin typeface="Times New Roman" panose="02020603050405020304" pitchFamily="18" charset="0"/>
                <a:cs typeface="Times New Roman" panose="02020603050405020304" pitchFamily="18" charset="0"/>
              </a:rPr>
              <a:t> </a:t>
            </a:r>
            <a:r>
              <a:rPr lang="tr-TR" sz="2000" b="1" dirty="0" err="1">
                <a:solidFill>
                  <a:srgbClr val="000000"/>
                </a:solidFill>
                <a:latin typeface="Times New Roman" panose="02020603050405020304" pitchFamily="18" charset="0"/>
                <a:cs typeface="Times New Roman" panose="02020603050405020304" pitchFamily="18" charset="0"/>
              </a:rPr>
              <a:t>mutabakatsızlık</a:t>
            </a:r>
            <a:r>
              <a:rPr lang="tr-TR" sz="2000" b="1" dirty="0">
                <a:solidFill>
                  <a:srgbClr val="000000"/>
                </a:solidFill>
                <a:latin typeface="Times New Roman" panose="02020603050405020304" pitchFamily="18" charset="0"/>
                <a:cs typeface="Times New Roman" panose="02020603050405020304" pitchFamily="18" charset="0"/>
              </a:rPr>
              <a:t> </a:t>
            </a:r>
            <a:r>
              <a:rPr lang="tr-TR" sz="2000" b="1" dirty="0" err="1">
                <a:solidFill>
                  <a:srgbClr val="000000"/>
                </a:solidFill>
                <a:latin typeface="Times New Roman" panose="02020603050405020304" pitchFamily="18" charset="0"/>
                <a:cs typeface="Times New Roman" panose="02020603050405020304" pitchFamily="18" charset="0"/>
              </a:rPr>
              <a:t>formu”</a:t>
            </a:r>
            <a:r>
              <a:rPr lang="tr-TR" sz="2000" dirty="0" err="1">
                <a:solidFill>
                  <a:srgbClr val="000000"/>
                </a:solidFill>
                <a:latin typeface="Times New Roman" panose="02020603050405020304" pitchFamily="18" charset="0"/>
                <a:cs typeface="Times New Roman" panose="02020603050405020304" pitchFamily="18" charset="0"/>
              </a:rPr>
              <a:t>na</a:t>
            </a:r>
            <a:r>
              <a:rPr lang="tr-TR" sz="2000" dirty="0">
                <a:solidFill>
                  <a:srgbClr val="000000"/>
                </a:solidFill>
                <a:latin typeface="Times New Roman" panose="02020603050405020304" pitchFamily="18" charset="0"/>
                <a:cs typeface="Times New Roman" panose="02020603050405020304" pitchFamily="18" charset="0"/>
              </a:rPr>
              <a:t> </a:t>
            </a:r>
            <a:r>
              <a:rPr lang="tr-TR" sz="2000" dirty="0" err="1">
                <a:solidFill>
                  <a:srgbClr val="000000"/>
                </a:solidFill>
                <a:latin typeface="Times New Roman" panose="02020603050405020304" pitchFamily="18" charset="0"/>
                <a:cs typeface="Times New Roman" panose="02020603050405020304" pitchFamily="18" charset="0"/>
              </a:rPr>
              <a:t>mutabakatsızlık</a:t>
            </a:r>
            <a:r>
              <a:rPr lang="tr-TR" sz="2000" dirty="0">
                <a:solidFill>
                  <a:srgbClr val="000000"/>
                </a:solidFill>
                <a:latin typeface="Times New Roman" panose="02020603050405020304" pitchFamily="18" charset="0"/>
                <a:cs typeface="Times New Roman" panose="02020603050405020304" pitchFamily="18" charset="0"/>
              </a:rPr>
              <a:t> bulunan odaların numaraları yazılır. Karşılarındaki birinci sütuna </a:t>
            </a:r>
            <a:r>
              <a:rPr lang="tr-TR" sz="2000" dirty="0" err="1">
                <a:solidFill>
                  <a:srgbClr val="000000"/>
                </a:solidFill>
                <a:latin typeface="Times New Roman" panose="02020603050405020304" pitchFamily="18" charset="0"/>
                <a:cs typeface="Times New Roman" panose="02020603050405020304" pitchFamily="18" charset="0"/>
              </a:rPr>
              <a:t>housekeeping</a:t>
            </a:r>
            <a:r>
              <a:rPr lang="tr-TR" sz="2000" dirty="0">
                <a:solidFill>
                  <a:srgbClr val="000000"/>
                </a:solidFill>
                <a:latin typeface="Times New Roman" panose="02020603050405020304" pitchFamily="18" charset="0"/>
                <a:cs typeface="Times New Roman" panose="02020603050405020304" pitchFamily="18" charset="0"/>
              </a:rPr>
              <a:t> raporundaki durum, ikinci sütuna resepsiyondaki durum yazılır ve alttaki “kontrol eden” hanesi, kontrolü yapan kişi, imzasını atarak, iki (üç) nüshayı da </a:t>
            </a:r>
            <a:r>
              <a:rPr lang="tr-TR" sz="2000" dirty="0" err="1">
                <a:solidFill>
                  <a:srgbClr val="000000"/>
                </a:solidFill>
                <a:latin typeface="Times New Roman" panose="02020603050405020304" pitchFamily="18" charset="0"/>
                <a:cs typeface="Times New Roman" panose="02020603050405020304" pitchFamily="18" charset="0"/>
              </a:rPr>
              <a:t>housekeeper’a</a:t>
            </a:r>
            <a:r>
              <a:rPr lang="tr-TR" sz="2000" dirty="0">
                <a:solidFill>
                  <a:srgbClr val="000000"/>
                </a:solidFill>
                <a:latin typeface="Times New Roman" panose="02020603050405020304" pitchFamily="18" charset="0"/>
                <a:cs typeface="Times New Roman" panose="02020603050405020304" pitchFamily="18" charset="0"/>
              </a:rPr>
              <a:t> geri yollar.</a:t>
            </a:r>
          </a:p>
          <a:p>
            <a:pPr algn="ctr"/>
            <a:r>
              <a:rPr lang="tr-TR" sz="2000" dirty="0">
                <a:solidFill>
                  <a:srgbClr val="000000"/>
                </a:solidFill>
                <a:latin typeface="Times New Roman" panose="02020603050405020304" pitchFamily="18" charset="0"/>
                <a:cs typeface="Times New Roman" panose="02020603050405020304" pitchFamily="18" charset="0"/>
              </a:rPr>
              <a:t/>
            </a:r>
            <a:br>
              <a:rPr lang="tr-TR" sz="2000" dirty="0">
                <a:solidFill>
                  <a:srgbClr val="000000"/>
                </a:solidFill>
                <a:latin typeface="Times New Roman" panose="02020603050405020304" pitchFamily="18" charset="0"/>
                <a:cs typeface="Times New Roman" panose="02020603050405020304" pitchFamily="18" charset="0"/>
              </a:rPr>
            </a:br>
            <a:r>
              <a:rPr lang="tr-TR" sz="2000" dirty="0" err="1">
                <a:solidFill>
                  <a:srgbClr val="000000"/>
                </a:solidFill>
                <a:latin typeface="Times New Roman" panose="02020603050405020304" pitchFamily="18" charset="0"/>
                <a:cs typeface="Times New Roman" panose="02020603050405020304" pitchFamily="18" charset="0"/>
              </a:rPr>
              <a:t>Housekeeper</a:t>
            </a:r>
            <a:r>
              <a:rPr lang="tr-TR" sz="2000" dirty="0">
                <a:solidFill>
                  <a:srgbClr val="000000"/>
                </a:solidFill>
                <a:latin typeface="Times New Roman" panose="02020603050405020304" pitchFamily="18" charset="0"/>
                <a:cs typeface="Times New Roman" panose="02020603050405020304" pitchFamily="18" charset="0"/>
              </a:rPr>
              <a:t>, üzerinde </a:t>
            </a:r>
            <a:r>
              <a:rPr lang="tr-TR" sz="2000" dirty="0" err="1">
                <a:solidFill>
                  <a:srgbClr val="000000"/>
                </a:solidFill>
                <a:latin typeface="Times New Roman" panose="02020603050405020304" pitchFamily="18" charset="0"/>
                <a:cs typeface="Times New Roman" panose="02020603050405020304" pitchFamily="18" charset="0"/>
              </a:rPr>
              <a:t>mutabakatsızlık</a:t>
            </a:r>
            <a:r>
              <a:rPr lang="tr-TR" sz="2000" dirty="0">
                <a:solidFill>
                  <a:srgbClr val="000000"/>
                </a:solidFill>
                <a:latin typeface="Times New Roman" panose="02020603050405020304" pitchFamily="18" charset="0"/>
                <a:cs typeface="Times New Roman" panose="02020603050405020304" pitchFamily="18" charset="0"/>
              </a:rPr>
              <a:t> olan bu odaları bir kere daha dikkatli bir şekilde kontrol ettirir ve </a:t>
            </a:r>
            <a:r>
              <a:rPr lang="tr-TR" sz="2000" dirty="0" err="1">
                <a:solidFill>
                  <a:srgbClr val="000000"/>
                </a:solidFill>
                <a:latin typeface="Times New Roman" panose="02020603050405020304" pitchFamily="18" charset="0"/>
                <a:cs typeface="Times New Roman" panose="02020603050405020304" pitchFamily="18" charset="0"/>
              </a:rPr>
              <a:t>mutabakatsızlık</a:t>
            </a:r>
            <a:r>
              <a:rPr lang="tr-TR" sz="2000" dirty="0">
                <a:solidFill>
                  <a:srgbClr val="000000"/>
                </a:solidFill>
                <a:latin typeface="Times New Roman" panose="02020603050405020304" pitchFamily="18" charset="0"/>
                <a:cs typeface="Times New Roman" panose="02020603050405020304" pitchFamily="18" charset="0"/>
              </a:rPr>
              <a:t> formunun üçüncü sütununa kesin durumu yazar, </a:t>
            </a:r>
            <a:r>
              <a:rPr lang="tr-TR" sz="2000" dirty="0" err="1">
                <a:solidFill>
                  <a:srgbClr val="000000"/>
                </a:solidFill>
                <a:latin typeface="Times New Roman" panose="02020603050405020304" pitchFamily="18" charset="0"/>
                <a:cs typeface="Times New Roman" panose="02020603050405020304" pitchFamily="18" charset="0"/>
              </a:rPr>
              <a:t>housekeeping</a:t>
            </a:r>
            <a:r>
              <a:rPr lang="tr-TR" sz="2000" dirty="0">
                <a:solidFill>
                  <a:srgbClr val="000000"/>
                </a:solidFill>
                <a:latin typeface="Times New Roman" panose="02020603050405020304" pitchFamily="18" charset="0"/>
                <a:cs typeface="Times New Roman" panose="02020603050405020304" pitchFamily="18" charset="0"/>
              </a:rPr>
              <a:t> hanesini imzalayarak resepsiyona iade eder.</a:t>
            </a:r>
          </a:p>
          <a:p>
            <a:pPr algn="ctr"/>
            <a:r>
              <a:rPr lang="tr-TR" sz="2000" dirty="0">
                <a:solidFill>
                  <a:srgbClr val="000000"/>
                </a:solidFill>
                <a:latin typeface="Times New Roman" panose="02020603050405020304" pitchFamily="18" charset="0"/>
                <a:cs typeface="Times New Roman" panose="02020603050405020304" pitchFamily="18" charset="0"/>
              </a:rPr>
              <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Tüm işlemleri tamamlanan </a:t>
            </a:r>
            <a:r>
              <a:rPr lang="tr-TR" sz="2000" dirty="0" err="1">
                <a:solidFill>
                  <a:srgbClr val="000000"/>
                </a:solidFill>
                <a:latin typeface="Times New Roman" panose="02020603050405020304" pitchFamily="18" charset="0"/>
                <a:cs typeface="Times New Roman" panose="02020603050405020304" pitchFamily="18" charset="0"/>
              </a:rPr>
              <a:t>mutabakatsızlık</a:t>
            </a:r>
            <a:r>
              <a:rPr lang="tr-TR" sz="2000" dirty="0">
                <a:solidFill>
                  <a:srgbClr val="000000"/>
                </a:solidFill>
                <a:latin typeface="Times New Roman" panose="02020603050405020304" pitchFamily="18" charset="0"/>
                <a:cs typeface="Times New Roman" panose="02020603050405020304" pitchFamily="18" charset="0"/>
              </a:rPr>
              <a:t> formu, ait olduğu </a:t>
            </a:r>
            <a:r>
              <a:rPr lang="tr-TR" sz="2000" dirty="0" err="1">
                <a:solidFill>
                  <a:srgbClr val="000000"/>
                </a:solidFill>
                <a:latin typeface="Times New Roman" panose="02020603050405020304" pitchFamily="18" charset="0"/>
                <a:cs typeface="Times New Roman" panose="02020603050405020304" pitchFamily="18" charset="0"/>
              </a:rPr>
              <a:t>housekeeper</a:t>
            </a:r>
            <a:r>
              <a:rPr lang="tr-TR" sz="2000" dirty="0">
                <a:solidFill>
                  <a:srgbClr val="000000"/>
                </a:solidFill>
                <a:latin typeface="Times New Roman" panose="02020603050405020304" pitchFamily="18" charset="0"/>
                <a:cs typeface="Times New Roman" panose="02020603050405020304" pitchFamily="18" charset="0"/>
              </a:rPr>
              <a:t> raporuna zımbalanarak dosyasına kaldırılır. Muhasebeye verilen diğer </a:t>
            </a:r>
            <a:r>
              <a:rPr lang="tr-TR" sz="2000" dirty="0" err="1">
                <a:solidFill>
                  <a:srgbClr val="000000"/>
                </a:solidFill>
                <a:latin typeface="Times New Roman" panose="02020603050405020304" pitchFamily="18" charset="0"/>
                <a:cs typeface="Times New Roman" panose="02020603050405020304" pitchFamily="18" charset="0"/>
              </a:rPr>
              <a:t>housekeeper</a:t>
            </a:r>
            <a:r>
              <a:rPr lang="tr-TR" sz="2000" dirty="0">
                <a:solidFill>
                  <a:srgbClr val="000000"/>
                </a:solidFill>
                <a:latin typeface="Times New Roman" panose="02020603050405020304" pitchFamily="18" charset="0"/>
                <a:cs typeface="Times New Roman" panose="02020603050405020304" pitchFamily="18" charset="0"/>
              </a:rPr>
              <a:t> raporu nüshası muhasebe </a:t>
            </a:r>
            <a:r>
              <a:rPr lang="tr-TR" sz="2000" dirty="0" err="1">
                <a:solidFill>
                  <a:srgbClr val="000000"/>
                </a:solidFill>
                <a:latin typeface="Times New Roman" panose="02020603050405020304" pitchFamily="18" charset="0"/>
                <a:cs typeface="Times New Roman" panose="02020603050405020304" pitchFamily="18" charset="0"/>
              </a:rPr>
              <a:t>coast</a:t>
            </a:r>
            <a:r>
              <a:rPr lang="tr-TR" sz="2000" dirty="0">
                <a:solidFill>
                  <a:srgbClr val="000000"/>
                </a:solidFill>
                <a:latin typeface="Times New Roman" panose="02020603050405020304" pitchFamily="18" charset="0"/>
                <a:cs typeface="Times New Roman" panose="02020603050405020304" pitchFamily="18" charset="0"/>
              </a:rPr>
              <a:t> </a:t>
            </a:r>
            <a:r>
              <a:rPr lang="tr-TR" sz="2000" dirty="0" err="1">
                <a:solidFill>
                  <a:srgbClr val="000000"/>
                </a:solidFill>
                <a:latin typeface="Times New Roman" panose="02020603050405020304" pitchFamily="18" charset="0"/>
                <a:cs typeface="Times New Roman" panose="02020603050405020304" pitchFamily="18" charset="0"/>
              </a:rPr>
              <a:t>control</a:t>
            </a:r>
            <a:r>
              <a:rPr lang="tr-TR" sz="2000" dirty="0">
                <a:solidFill>
                  <a:srgbClr val="000000"/>
                </a:solidFill>
                <a:latin typeface="Times New Roman" panose="02020603050405020304" pitchFamily="18" charset="0"/>
                <a:cs typeface="Times New Roman" panose="02020603050405020304" pitchFamily="18" charset="0"/>
              </a:rPr>
              <a:t> servisi tarafından bir önceki güne ait çarşaf ile karşılaştırarak </a:t>
            </a:r>
            <a:r>
              <a:rPr lang="tr-TR" sz="2000" dirty="0" err="1">
                <a:solidFill>
                  <a:srgbClr val="000000"/>
                </a:solidFill>
                <a:latin typeface="Times New Roman" panose="02020603050405020304" pitchFamily="18" charset="0"/>
                <a:cs typeface="Times New Roman" panose="02020603050405020304" pitchFamily="18" charset="0"/>
              </a:rPr>
              <a:t>mutabakatsızlıklar</a:t>
            </a:r>
            <a:r>
              <a:rPr lang="tr-TR" sz="2000" dirty="0">
                <a:solidFill>
                  <a:srgbClr val="000000"/>
                </a:solidFill>
                <a:latin typeface="Times New Roman" panose="02020603050405020304" pitchFamily="18" charset="0"/>
                <a:cs typeface="Times New Roman" panose="02020603050405020304" pitchFamily="18" charset="0"/>
              </a:rPr>
              <a:t> bulunur. Resepsiyonla temas kurularak, tespit edilen </a:t>
            </a:r>
            <a:r>
              <a:rPr lang="tr-TR" sz="2000" dirty="0" err="1">
                <a:solidFill>
                  <a:srgbClr val="000000"/>
                </a:solidFill>
                <a:latin typeface="Times New Roman" panose="02020603050405020304" pitchFamily="18" charset="0"/>
                <a:cs typeface="Times New Roman" panose="02020603050405020304" pitchFamily="18" charset="0"/>
              </a:rPr>
              <a:t>mutabakatsızlıklarla</a:t>
            </a:r>
            <a:r>
              <a:rPr lang="tr-TR" sz="2000" dirty="0">
                <a:solidFill>
                  <a:srgbClr val="000000"/>
                </a:solidFill>
                <a:latin typeface="Times New Roman" panose="02020603050405020304" pitchFamily="18" charset="0"/>
                <a:cs typeface="Times New Roman" panose="02020603050405020304" pitchFamily="18" charset="0"/>
              </a:rPr>
              <a:t> ilgili ne tür işlem yapıldığı kontrol edilir. Yapılmayan bir </a:t>
            </a:r>
            <a:r>
              <a:rPr lang="tr-TR" sz="2000" dirty="0" err="1">
                <a:solidFill>
                  <a:srgbClr val="000000"/>
                </a:solidFill>
                <a:latin typeface="Times New Roman" panose="02020603050405020304" pitchFamily="18" charset="0"/>
                <a:cs typeface="Times New Roman" panose="02020603050405020304" pitchFamily="18" charset="0"/>
              </a:rPr>
              <a:t>işlemvarsa</a:t>
            </a:r>
            <a:r>
              <a:rPr lang="tr-TR" sz="2000" dirty="0">
                <a:solidFill>
                  <a:srgbClr val="000000"/>
                </a:solidFill>
                <a:latin typeface="Times New Roman" panose="02020603050405020304" pitchFamily="18" charset="0"/>
                <a:cs typeface="Times New Roman" panose="02020603050405020304" pitchFamily="18" charset="0"/>
              </a:rPr>
              <a:t> resepsiyona sorulur.</a:t>
            </a:r>
            <a:r>
              <a:rPr lang="tr-TR" sz="2000" dirty="0">
                <a:latin typeface="Times New Roman" panose="02020603050405020304" pitchFamily="18" charset="0"/>
                <a:cs typeface="Times New Roman" panose="02020603050405020304" pitchFamily="18" charset="0"/>
              </a:rPr>
              <a:t> </a:t>
            </a:r>
            <a:br>
              <a:rPr lang="tr-TR" sz="2000" dirty="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2564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76E7B907-1B12-47AB-8298-E727E3E4C445}"/>
              </a:ext>
            </a:extLst>
          </p:cNvPr>
          <p:cNvSpPr/>
          <p:nvPr/>
        </p:nvSpPr>
        <p:spPr>
          <a:xfrm>
            <a:off x="323528" y="566678"/>
            <a:ext cx="8424936" cy="5724644"/>
          </a:xfrm>
          <a:prstGeom prst="rect">
            <a:avLst/>
          </a:prstGeom>
        </p:spPr>
        <p:txBody>
          <a:bodyPr wrap="square">
            <a:spAutoFit/>
          </a:bodyPr>
          <a:lstStyle/>
          <a:p>
            <a:pPr algn="ctr"/>
            <a:r>
              <a:rPr lang="tr-TR" b="1" dirty="0">
                <a:solidFill>
                  <a:srgbClr val="000000"/>
                </a:solidFill>
                <a:latin typeface="Times New Roman" panose="02020603050405020304" pitchFamily="18" charset="0"/>
                <a:cs typeface="Times New Roman" panose="02020603050405020304" pitchFamily="18" charset="0"/>
              </a:rPr>
              <a:t>Oda Blokajlarının Yapılması</a:t>
            </a:r>
            <a:br>
              <a:rPr lang="tr-TR" b="1" dirty="0">
                <a:solidFill>
                  <a:srgbClr val="000000"/>
                </a:solidFill>
                <a:latin typeface="Times New Roman" panose="02020603050405020304" pitchFamily="18" charset="0"/>
                <a:cs typeface="Times New Roman" panose="02020603050405020304" pitchFamily="18" charset="0"/>
              </a:rPr>
            </a:br>
            <a:endParaRPr lang="tr-TR" b="1" dirty="0">
              <a:solidFill>
                <a:srgbClr val="000000"/>
              </a:solidFill>
              <a:latin typeface="Times New Roman" panose="02020603050405020304" pitchFamily="18" charset="0"/>
              <a:cs typeface="Times New Roman" panose="02020603050405020304" pitchFamily="18" charset="0"/>
            </a:endParaRPr>
          </a:p>
          <a:p>
            <a:pPr algn="just"/>
            <a:r>
              <a:rPr lang="tr-TR" dirty="0">
                <a:solidFill>
                  <a:srgbClr val="000000"/>
                </a:solidFill>
                <a:latin typeface="Times New Roman" panose="02020603050405020304" pitchFamily="18" charset="0"/>
                <a:cs typeface="Times New Roman" panose="02020603050405020304" pitchFamily="18" charset="0"/>
              </a:rPr>
              <a:t>Bu işlem oda blokaj kartları kullanılarak yapılır. Münferit rezervasyon</a:t>
            </a:r>
            <a:br>
              <a:rPr lang="tr-TR" dirty="0">
                <a:solidFill>
                  <a:srgbClr val="000000"/>
                </a:solidFill>
                <a:latin typeface="Times New Roman" panose="02020603050405020304" pitchFamily="18" charset="0"/>
                <a:cs typeface="Times New Roman" panose="02020603050405020304" pitchFamily="18" charset="0"/>
              </a:rPr>
            </a:br>
            <a:r>
              <a:rPr lang="tr-TR" dirty="0">
                <a:solidFill>
                  <a:srgbClr val="000000"/>
                </a:solidFill>
                <a:latin typeface="Times New Roman" panose="02020603050405020304" pitchFamily="18" charset="0"/>
                <a:cs typeface="Times New Roman" panose="02020603050405020304" pitchFamily="18" charset="0"/>
              </a:rPr>
              <a:t>blokajı için, blokaj kartının üzerine kurşun kalemle, bloke edilen odanın </a:t>
            </a:r>
            <a:r>
              <a:rPr lang="tr-TR" dirty="0" err="1">
                <a:solidFill>
                  <a:srgbClr val="000000"/>
                </a:solidFill>
                <a:latin typeface="Times New Roman" panose="02020603050405020304" pitchFamily="18" charset="0"/>
                <a:cs typeface="Times New Roman" panose="02020603050405020304" pitchFamily="18" charset="0"/>
              </a:rPr>
              <a:t>no’su</a:t>
            </a:r>
            <a:r>
              <a:rPr lang="tr-TR" dirty="0">
                <a:solidFill>
                  <a:srgbClr val="000000"/>
                </a:solidFill>
                <a:latin typeface="Times New Roman" panose="02020603050405020304" pitchFamily="18" charset="0"/>
                <a:cs typeface="Times New Roman" panose="02020603050405020304" pitchFamily="18" charset="0"/>
              </a:rPr>
              <a:t>, adı ve soyadı, üstteki çıkıntıya ise geliş ve gidiş tarihleri  yazılır. Kart daha sonra </a:t>
            </a:r>
            <a:r>
              <a:rPr lang="tr-TR" dirty="0" err="1">
                <a:solidFill>
                  <a:srgbClr val="000000"/>
                </a:solidFill>
                <a:latin typeface="Times New Roman" panose="02020603050405020304" pitchFamily="18" charset="0"/>
                <a:cs typeface="Times New Roman" panose="02020603050405020304" pitchFamily="18" charset="0"/>
              </a:rPr>
              <a:t>rack’teki</a:t>
            </a:r>
            <a:r>
              <a:rPr lang="tr-TR" dirty="0">
                <a:solidFill>
                  <a:srgbClr val="000000"/>
                </a:solidFill>
                <a:latin typeface="Times New Roman" panose="02020603050405020304" pitchFamily="18" charset="0"/>
                <a:cs typeface="Times New Roman" panose="02020603050405020304" pitchFamily="18" charset="0"/>
              </a:rPr>
              <a:t> oda gözüne konulur. İşlem en geç sabah 10.00’da tamamlanmalıdır. </a:t>
            </a:r>
          </a:p>
          <a:p>
            <a:pPr algn="just"/>
            <a:r>
              <a:rPr lang="tr-TR" dirty="0">
                <a:solidFill>
                  <a:srgbClr val="000000"/>
                </a:solidFill>
                <a:latin typeface="Times New Roman" panose="02020603050405020304" pitchFamily="18" charset="0"/>
                <a:cs typeface="Times New Roman" panose="02020603050405020304" pitchFamily="18" charset="0"/>
              </a:rPr>
              <a:t/>
            </a:r>
            <a:br>
              <a:rPr lang="tr-TR" dirty="0">
                <a:solidFill>
                  <a:srgbClr val="000000"/>
                </a:solidFill>
                <a:latin typeface="Times New Roman" panose="02020603050405020304" pitchFamily="18" charset="0"/>
                <a:cs typeface="Times New Roman" panose="02020603050405020304" pitchFamily="18" charset="0"/>
              </a:rPr>
            </a:br>
            <a:r>
              <a:rPr lang="tr-TR" dirty="0">
                <a:solidFill>
                  <a:srgbClr val="000000"/>
                </a:solidFill>
                <a:latin typeface="Times New Roman" panose="02020603050405020304" pitchFamily="18" charset="0"/>
                <a:cs typeface="Times New Roman" panose="02020603050405020304" pitchFamily="18" charset="0"/>
              </a:rPr>
              <a:t>Rezervasyon </a:t>
            </a:r>
            <a:r>
              <a:rPr lang="tr-TR" dirty="0" err="1">
                <a:solidFill>
                  <a:srgbClr val="000000"/>
                </a:solidFill>
                <a:latin typeface="Times New Roman" panose="02020603050405020304" pitchFamily="18" charset="0"/>
                <a:cs typeface="Times New Roman" panose="02020603050405020304" pitchFamily="18" charset="0"/>
              </a:rPr>
              <a:t>rack’ındeki</a:t>
            </a:r>
            <a:r>
              <a:rPr lang="tr-TR" dirty="0">
                <a:solidFill>
                  <a:srgbClr val="000000"/>
                </a:solidFill>
                <a:latin typeface="Times New Roman" panose="02020603050405020304" pitchFamily="18" charset="0"/>
                <a:cs typeface="Times New Roman" panose="02020603050405020304" pitchFamily="18" charset="0"/>
              </a:rPr>
              <a:t> </a:t>
            </a:r>
            <a:r>
              <a:rPr lang="tr-TR" dirty="0" err="1">
                <a:solidFill>
                  <a:srgbClr val="000000"/>
                </a:solidFill>
                <a:latin typeface="Times New Roman" panose="02020603050405020304" pitchFamily="18" charset="0"/>
                <a:cs typeface="Times New Roman" panose="02020603050405020304" pitchFamily="18" charset="0"/>
              </a:rPr>
              <a:t>slip’in</a:t>
            </a:r>
            <a:r>
              <a:rPr lang="tr-TR" dirty="0">
                <a:solidFill>
                  <a:srgbClr val="000000"/>
                </a:solidFill>
                <a:latin typeface="Times New Roman" panose="02020603050405020304" pitchFamily="18" charset="0"/>
                <a:cs typeface="Times New Roman" panose="02020603050405020304" pitchFamily="18" charset="0"/>
              </a:rPr>
              <a:t> üzerine ise bloke edilen odanın </a:t>
            </a:r>
            <a:r>
              <a:rPr lang="tr-TR" dirty="0" err="1">
                <a:solidFill>
                  <a:srgbClr val="000000"/>
                </a:solidFill>
                <a:latin typeface="Times New Roman" panose="02020603050405020304" pitchFamily="18" charset="0"/>
                <a:cs typeface="Times New Roman" panose="02020603050405020304" pitchFamily="18" charset="0"/>
              </a:rPr>
              <a:t>no’su</a:t>
            </a:r>
            <a:r>
              <a:rPr lang="tr-TR" dirty="0">
                <a:solidFill>
                  <a:srgbClr val="000000"/>
                </a:solidFill>
                <a:latin typeface="Times New Roman" panose="02020603050405020304" pitchFamily="18" charset="0"/>
                <a:cs typeface="Times New Roman" panose="02020603050405020304" pitchFamily="18" charset="0"/>
              </a:rPr>
              <a:t> yazılır. Grupların blokajı içinse, belli renkte blokaj kartı seçilir, bir tanesinin üzerine grubun ismi, oda sayısı ve giriş – çıkış tarihi yazılarak boş gözlerden birine konulur. Aynı renkte diğer kartlar ise bloke edilen oda gözlerine yerleştirilir. Bunun üzerine herhangi bir şey yazılmaz Sadece üçüncü yatak veya bebek karyolası konmuş odalar, bu boş kartlarda özel bir işaretle belirtilir.</a:t>
            </a:r>
          </a:p>
          <a:p>
            <a:pPr algn="just"/>
            <a:r>
              <a:rPr lang="tr-TR" b="1" dirty="0">
                <a:solidFill>
                  <a:srgbClr val="FF0000"/>
                </a:solidFill>
                <a:latin typeface="Times New Roman" panose="02020603050405020304" pitchFamily="18" charset="0"/>
                <a:cs typeface="Times New Roman" panose="02020603050405020304" pitchFamily="18" charset="0"/>
              </a:rPr>
              <a:t>BU İŞLEMLER ESKİ TİP RACK İLE ÇALIŞAN TESİSLERE ÖZGÜDÜR.</a:t>
            </a:r>
          </a:p>
          <a:p>
            <a:pPr algn="just"/>
            <a:endParaRPr lang="tr-TR" b="1" dirty="0">
              <a:solidFill>
                <a:srgbClr val="FF0000"/>
              </a:solidFill>
              <a:latin typeface="Times New Roman" panose="02020603050405020304" pitchFamily="18" charset="0"/>
              <a:cs typeface="Times New Roman" panose="02020603050405020304" pitchFamily="18" charset="0"/>
            </a:endParaRPr>
          </a:p>
          <a:p>
            <a:pPr algn="ctr"/>
            <a:r>
              <a:rPr lang="tr-TR" sz="2400" dirty="0">
                <a:latin typeface="Times New Roman" panose="02020603050405020304" pitchFamily="18" charset="0"/>
                <a:cs typeface="Times New Roman" panose="02020603050405020304" pitchFamily="18" charset="0"/>
              </a:rPr>
              <a:t>Modern tesislerde oda blokajı yani gelecek odaların oda numaralarının belirlenmesi işlemi bir gün öncesinde genellikle rezervasyon şefi ya da ön büro şefi tarafından yapılır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7287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5E27E1-4B66-4187-BE09-DAFCD848F186}"/>
              </a:ext>
            </a:extLst>
          </p:cNvPr>
          <p:cNvSpPr/>
          <p:nvPr/>
        </p:nvSpPr>
        <p:spPr>
          <a:xfrm>
            <a:off x="341530" y="548680"/>
            <a:ext cx="8460940" cy="4893647"/>
          </a:xfrm>
          <a:prstGeom prst="rect">
            <a:avLst/>
          </a:prstGeom>
        </p:spPr>
        <p:txBody>
          <a:bodyPr wrap="square">
            <a:spAutoFit/>
          </a:bodyPr>
          <a:lstStyle/>
          <a:p>
            <a:pPr algn="ctr"/>
            <a:r>
              <a:rPr lang="tr-TR" sz="2400" b="1" dirty="0">
                <a:solidFill>
                  <a:srgbClr val="000000"/>
                </a:solidFill>
                <a:latin typeface="Times New Roman" panose="02020603050405020304" pitchFamily="18" charset="0"/>
                <a:cs typeface="Times New Roman" panose="02020603050405020304" pitchFamily="18" charset="0"/>
              </a:rPr>
              <a:t>Oda Değişikliği </a:t>
            </a:r>
            <a:r>
              <a:rPr lang="tr-TR" sz="2400" b="1" dirty="0">
                <a:solidFill>
                  <a:srgbClr val="FF0000"/>
                </a:solidFill>
                <a:latin typeface="Times New Roman" panose="02020603050405020304" pitchFamily="18" charset="0"/>
                <a:cs typeface="Times New Roman" panose="02020603050405020304" pitchFamily="18" charset="0"/>
              </a:rPr>
              <a:t>(</a:t>
            </a:r>
            <a:r>
              <a:rPr lang="tr-TR" sz="2400" b="1" dirty="0" err="1">
                <a:solidFill>
                  <a:srgbClr val="FF0000"/>
                </a:solidFill>
                <a:latin typeface="Times New Roman" panose="02020603050405020304" pitchFamily="18" charset="0"/>
                <a:cs typeface="Times New Roman" panose="02020603050405020304" pitchFamily="18" charset="0"/>
              </a:rPr>
              <a:t>Room</a:t>
            </a:r>
            <a:r>
              <a:rPr lang="tr-TR" sz="2400" b="1" dirty="0">
                <a:solidFill>
                  <a:srgbClr val="FF0000"/>
                </a:solidFill>
                <a:latin typeface="Times New Roman" panose="02020603050405020304" pitchFamily="18" charset="0"/>
                <a:cs typeface="Times New Roman" panose="02020603050405020304" pitchFamily="18" charset="0"/>
              </a:rPr>
              <a:t> </a:t>
            </a:r>
            <a:r>
              <a:rPr lang="tr-TR" sz="2400" b="1" dirty="0" err="1">
                <a:solidFill>
                  <a:srgbClr val="FF0000"/>
                </a:solidFill>
                <a:latin typeface="Times New Roman" panose="02020603050405020304" pitchFamily="18" charset="0"/>
                <a:cs typeface="Times New Roman" panose="02020603050405020304" pitchFamily="18" charset="0"/>
              </a:rPr>
              <a:t>Change</a:t>
            </a:r>
            <a:r>
              <a:rPr lang="tr-TR" sz="2400" b="1" dirty="0">
                <a:solidFill>
                  <a:srgbClr val="FF0000"/>
                </a:solidFill>
                <a:latin typeface="Times New Roman" panose="02020603050405020304" pitchFamily="18" charset="0"/>
                <a:cs typeface="Times New Roman" panose="02020603050405020304" pitchFamily="18" charset="0"/>
              </a:rPr>
              <a:t>)</a:t>
            </a:r>
            <a:r>
              <a:rPr lang="tr-TR" sz="2400" b="1" dirty="0">
                <a:solidFill>
                  <a:srgbClr val="000000"/>
                </a:solidFill>
                <a:latin typeface="Times New Roman" panose="02020603050405020304" pitchFamily="18" charset="0"/>
                <a:cs typeface="Times New Roman" panose="02020603050405020304" pitchFamily="18" charset="0"/>
              </a:rPr>
              <a:t> Talepleri ve Kontrolü</a:t>
            </a:r>
          </a:p>
          <a:p>
            <a:pPr algn="ctr"/>
            <a:r>
              <a:rPr lang="tr-TR" sz="2400" b="1" dirty="0">
                <a:solidFill>
                  <a:srgbClr val="000000"/>
                </a:solidFill>
                <a:latin typeface="Times New Roman" panose="02020603050405020304" pitchFamily="18" charset="0"/>
                <a:cs typeface="Times New Roman" panose="02020603050405020304" pitchFamily="18" charset="0"/>
              </a:rPr>
              <a:t/>
            </a:r>
            <a:br>
              <a:rPr lang="tr-TR" sz="2400" b="1"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Değişik nedenlerle müşterilerden oda değişikliği talepleri gelebilir</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Değişiklik talepleri rezervasyon aşamasından başlayarak otelin odalarının müşterilere doğru tanıtılamaması yada müşteri beklentilerinin tam olarak belirlenmeden oda verilmesinden de kaynaklanabilir. </a:t>
            </a:r>
          </a:p>
          <a:p>
            <a:pPr algn="ctr"/>
            <a:endParaRPr lang="tr-TR" sz="2400" dirty="0">
              <a:solidFill>
                <a:srgbClr val="000000"/>
              </a:solidFill>
              <a:latin typeface="Times New Roman" panose="02020603050405020304" pitchFamily="18" charset="0"/>
              <a:cs typeface="Times New Roman" panose="02020603050405020304" pitchFamily="18" charset="0"/>
            </a:endParaRPr>
          </a:p>
          <a:p>
            <a:pPr algn="ctr"/>
            <a:r>
              <a:rPr lang="tr-TR" sz="2400" dirty="0">
                <a:solidFill>
                  <a:srgbClr val="000000"/>
                </a:solidFill>
                <a:latin typeface="Times New Roman" panose="02020603050405020304" pitchFamily="18" charset="0"/>
                <a:cs typeface="Times New Roman" panose="02020603050405020304" pitchFamily="18" charset="0"/>
              </a:rPr>
              <a:t>Sebep ne olursa olsun değişiklik için form düzenlenmelidir. Formda müşterilerin </a:t>
            </a:r>
            <a:r>
              <a:rPr lang="tr-TR" sz="2400" b="1" dirty="0">
                <a:solidFill>
                  <a:srgbClr val="FF0000"/>
                </a:solidFill>
                <a:latin typeface="Times New Roman" panose="02020603050405020304" pitchFamily="18" charset="0"/>
                <a:cs typeface="Times New Roman" panose="02020603050405020304" pitchFamily="18" charset="0"/>
              </a:rPr>
              <a:t>hangi odadan hangi odaya geçtiklerini, varsa oda ücretlerindeki değişikliği, değişim sebebini ve zamanını, kim tarafından yapıldığı</a:t>
            </a:r>
            <a:r>
              <a:rPr lang="tr-TR" sz="2400" dirty="0">
                <a:solidFill>
                  <a:srgbClr val="000000"/>
                </a:solidFill>
                <a:latin typeface="Times New Roman" panose="02020603050405020304" pitchFamily="18" charset="0"/>
                <a:cs typeface="Times New Roman" panose="02020603050405020304" pitchFamily="18" charset="0"/>
              </a:rPr>
              <a:t> formda belirtilmelidir.</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9062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4EC4230-00FA-4880-8E1A-0EA43C720422}"/>
              </a:ext>
            </a:extLst>
          </p:cNvPr>
          <p:cNvSpPr/>
          <p:nvPr/>
        </p:nvSpPr>
        <p:spPr>
          <a:xfrm>
            <a:off x="539552" y="889844"/>
            <a:ext cx="7560840" cy="5724644"/>
          </a:xfrm>
          <a:prstGeom prst="rect">
            <a:avLst/>
          </a:prstGeom>
        </p:spPr>
        <p:txBody>
          <a:bodyPr wrap="square">
            <a:spAutoFit/>
          </a:bodyPr>
          <a:lstStyle/>
          <a:p>
            <a:pPr algn="ctr"/>
            <a:r>
              <a:rPr lang="tr-TR" sz="2400" dirty="0">
                <a:solidFill>
                  <a:srgbClr val="000000"/>
                </a:solidFill>
                <a:latin typeface="Times New Roman" panose="02020603050405020304" pitchFamily="18" charset="0"/>
                <a:cs typeface="Times New Roman" panose="02020603050405020304" pitchFamily="18" charset="0"/>
              </a:rPr>
              <a:t>Oda değişikliği formları 5 nüsha olarak düzenlenerek şu bölümlere/ birimlere gönderilir. </a:t>
            </a:r>
            <a:r>
              <a:rPr lang="tr-TR" sz="2400" dirty="0" err="1">
                <a:solidFill>
                  <a:srgbClr val="000000"/>
                </a:solidFill>
                <a:latin typeface="Times New Roman" panose="02020603050405020304" pitchFamily="18" charset="0"/>
                <a:cs typeface="Times New Roman" panose="02020603050405020304" pitchFamily="18" charset="0"/>
              </a:rPr>
              <a:t>Önkasiyer</a:t>
            </a:r>
            <a:r>
              <a:rPr lang="tr-TR" sz="2400" dirty="0">
                <a:solidFill>
                  <a:srgbClr val="000000"/>
                </a:solidFill>
                <a:latin typeface="Times New Roman" panose="02020603050405020304" pitchFamily="18" charset="0"/>
                <a:cs typeface="Times New Roman" panose="02020603050405020304" pitchFamily="18" charset="0"/>
              </a:rPr>
              <a:t>, </a:t>
            </a:r>
            <a:r>
              <a:rPr lang="tr-TR" sz="2400" dirty="0" err="1">
                <a:solidFill>
                  <a:srgbClr val="000000"/>
                </a:solidFill>
                <a:latin typeface="Times New Roman" panose="02020603050405020304" pitchFamily="18" charset="0"/>
                <a:cs typeface="Times New Roman" panose="02020603050405020304" pitchFamily="18" charset="0"/>
              </a:rPr>
              <a:t>belboy</a:t>
            </a:r>
            <a:r>
              <a:rPr lang="tr-TR" sz="2400" dirty="0">
                <a:solidFill>
                  <a:srgbClr val="000000"/>
                </a:solidFill>
                <a:latin typeface="Times New Roman" panose="02020603050405020304" pitchFamily="18" charset="0"/>
                <a:cs typeface="Times New Roman" panose="02020603050405020304" pitchFamily="18" charset="0"/>
              </a:rPr>
              <a:t>, </a:t>
            </a:r>
            <a:r>
              <a:rPr lang="tr-TR" sz="2400" dirty="0" err="1">
                <a:solidFill>
                  <a:srgbClr val="000000"/>
                </a:solidFill>
                <a:latin typeface="Times New Roman" panose="02020603050405020304" pitchFamily="18" charset="0"/>
                <a:cs typeface="Times New Roman" panose="02020603050405020304" pitchFamily="18" charset="0"/>
              </a:rPr>
              <a:t>housekeeping</a:t>
            </a:r>
            <a:r>
              <a:rPr lang="tr-TR" sz="2400" dirty="0">
                <a:solidFill>
                  <a:srgbClr val="000000"/>
                </a:solidFill>
                <a:latin typeface="Times New Roman" panose="02020603050405020304" pitchFamily="18" charset="0"/>
                <a:cs typeface="Times New Roman" panose="02020603050405020304" pitchFamily="18" charset="0"/>
              </a:rPr>
              <a:t> ve çamaşırhane.</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Her nüsha üzerinde hangi bölüme ait olduğu yazılıdır. Kopyaların karşılaştırılmaması için değişik renklerde basılı olur. Oda değişim fişlerinde şu bilgiler yer alır;</a:t>
            </a:r>
          </a:p>
          <a:p>
            <a:endParaRPr lang="tr-TR" dirty="0">
              <a:solidFill>
                <a:srgbClr val="000000"/>
              </a:solidFill>
              <a:latin typeface="Times New Roman" panose="02020603050405020304" pitchFamily="18" charset="0"/>
              <a:cs typeface="Times New Roman" panose="02020603050405020304" pitchFamily="18" charset="0"/>
            </a:endParaRPr>
          </a:p>
          <a:p>
            <a:endParaRPr lang="tr-TR" dirty="0">
              <a:solidFill>
                <a:srgbClr val="000000"/>
              </a:solidFill>
              <a:latin typeface="Times New Roman" panose="02020603050405020304" pitchFamily="18" charset="0"/>
              <a:cs typeface="Times New Roman" panose="02020603050405020304" pitchFamily="18" charset="0"/>
            </a:endParaRPr>
          </a:p>
          <a:p>
            <a:r>
              <a:rPr lang="tr-TR" dirty="0">
                <a:solidFill>
                  <a:srgbClr val="000000"/>
                </a:solidFill>
                <a:latin typeface="Times New Roman" panose="02020603050405020304" pitchFamily="18" charset="0"/>
                <a:cs typeface="Times New Roman" panose="02020603050405020304" pitchFamily="18" charset="0"/>
              </a:rPr>
              <a:t>• </a:t>
            </a:r>
            <a:r>
              <a:rPr lang="tr-TR" sz="2400" dirty="0">
                <a:solidFill>
                  <a:srgbClr val="000000"/>
                </a:solidFill>
                <a:latin typeface="Times New Roman" panose="02020603050405020304" pitchFamily="18" charset="0"/>
                <a:cs typeface="Times New Roman" panose="02020603050405020304" pitchFamily="18" charset="0"/>
              </a:rPr>
              <a:t>Değişimin yapıldığı tarih,</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 Müşterinin soyadı ve adı,</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 Eski oda numarası yeni oda numarası,</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 Eski oda ücreti yeni oda ücreti,</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 Tebliğ saati (müşteriye değişimin bildirildiği saat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 Değişimin sebebi,</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 Değişimi tasdik eden yetkilinin imzası</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4584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B5D904B0-11AD-403E-91D4-84D0E95D6589}"/>
              </a:ext>
            </a:extLst>
          </p:cNvPr>
          <p:cNvSpPr/>
          <p:nvPr/>
        </p:nvSpPr>
        <p:spPr>
          <a:xfrm>
            <a:off x="143508" y="476672"/>
            <a:ext cx="8856984" cy="5673348"/>
          </a:xfrm>
          <a:prstGeom prst="rect">
            <a:avLst/>
          </a:prstGeom>
        </p:spPr>
        <p:txBody>
          <a:bodyPr wrap="square">
            <a:spAutoFit/>
          </a:bodyPr>
          <a:lstStyle/>
          <a:p>
            <a:r>
              <a:rPr lang="tr-TR" sz="3200" baseline="-25000" dirty="0">
                <a:solidFill>
                  <a:srgbClr val="000000"/>
                </a:solidFill>
                <a:latin typeface="Times New Roman" panose="02020603050405020304" pitchFamily="18" charset="0"/>
                <a:cs typeface="Times New Roman" panose="02020603050405020304" pitchFamily="18" charset="0"/>
              </a:rPr>
              <a:t>Diğer İşler…</a:t>
            </a:r>
          </a:p>
          <a:p>
            <a:endParaRPr lang="tr-TR" sz="3200" baseline="-25000" dirty="0">
              <a:solidFill>
                <a:srgbClr val="000000"/>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tr-TR" sz="3200" baseline="-25000" dirty="0">
                <a:solidFill>
                  <a:srgbClr val="000000"/>
                </a:solidFill>
                <a:latin typeface="Times New Roman" panose="02020603050405020304" pitchFamily="18" charset="0"/>
                <a:cs typeface="Times New Roman" panose="02020603050405020304" pitchFamily="18" charset="0"/>
              </a:rPr>
              <a:t>Giriş yapan müşteriler listesinden rezervasyonlar kontrol edilerek oda tahsisi yapılmamış odalar varsa hemen oda tahsisleri yapılır. Sabah erken giriş yapmış müşteriler işaretlenir.</a:t>
            </a:r>
          </a:p>
          <a:p>
            <a:pPr marL="457200" indent="-457200" algn="just">
              <a:buFont typeface="Arial" panose="020B0604020202020204" pitchFamily="34" charset="0"/>
              <a:buChar char="•"/>
            </a:pPr>
            <a:endParaRPr lang="tr-TR" sz="3200" baseline="-25000" dirty="0">
              <a:solidFill>
                <a:srgbClr val="000000"/>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tr-TR" sz="3200" baseline="-25000" dirty="0">
                <a:solidFill>
                  <a:srgbClr val="000000"/>
                </a:solidFill>
                <a:latin typeface="Times New Roman" panose="02020603050405020304" pitchFamily="18" charset="0"/>
                <a:cs typeface="Times New Roman" panose="02020603050405020304" pitchFamily="18" charset="0"/>
              </a:rPr>
              <a:t>Rezervasyon formları incelenerek not ve özel istekler dikkate alınır. Örneğin; ek yatak, balkonlu oda. sigara içilmeyen oda, V.I.P. oda gibi.</a:t>
            </a:r>
          </a:p>
          <a:p>
            <a:pPr marL="457200" indent="-457200" algn="just">
              <a:buFont typeface="Arial" panose="020B0604020202020204" pitchFamily="34" charset="0"/>
              <a:buChar char="•"/>
            </a:pPr>
            <a:endParaRPr lang="tr-TR" sz="3200" baseline="-25000" dirty="0">
              <a:solidFill>
                <a:srgbClr val="000000"/>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tr-TR" sz="3200" baseline="-25000" dirty="0">
                <a:solidFill>
                  <a:srgbClr val="000000"/>
                </a:solidFill>
                <a:latin typeface="Times New Roman" panose="02020603050405020304" pitchFamily="18" charset="0"/>
                <a:cs typeface="Times New Roman" panose="02020603050405020304" pitchFamily="18" charset="0"/>
              </a:rPr>
              <a:t>Giriş yapan grup müşterileri için hazırlık yapılır. Yönetim tarafından gönderilmiş memorandumlar okunur, grup rezervasyonlarının dosyaları çıkartılarak incelenir. Oda tahsisi yapılmamış olanlar varsa oda tahsisi yapılır, özel istekler dikkate alınır.</a:t>
            </a:r>
          </a:p>
          <a:p>
            <a:pPr marL="457200" indent="-457200" algn="just">
              <a:buFont typeface="Arial" panose="020B0604020202020204" pitchFamily="34" charset="0"/>
              <a:buChar char="•"/>
            </a:pPr>
            <a:endParaRPr lang="tr-TR" sz="3200" baseline="-25000" dirty="0">
              <a:solidFill>
                <a:srgbClr val="000000"/>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tr-TR" sz="3200" baseline="-25000" dirty="0">
                <a:solidFill>
                  <a:srgbClr val="000000"/>
                </a:solidFill>
                <a:latin typeface="Times New Roman" panose="02020603050405020304" pitchFamily="18" charset="0"/>
                <a:cs typeface="Times New Roman" panose="02020603050405020304" pitchFamily="18" charset="0"/>
              </a:rPr>
              <a:t>Grupların anahtar zarfları hazırlanır</a:t>
            </a:r>
          </a:p>
          <a:p>
            <a:pPr marL="457200" indent="-457200" algn="just">
              <a:buFont typeface="Arial" panose="020B0604020202020204" pitchFamily="34" charset="0"/>
              <a:buChar char="•"/>
            </a:pPr>
            <a:endParaRPr lang="tr-TR" sz="3200" baseline="-25000" dirty="0">
              <a:solidFill>
                <a:srgbClr val="000000"/>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tr-TR" sz="3200" baseline="-25000" dirty="0" err="1">
                <a:solidFill>
                  <a:srgbClr val="000000"/>
                </a:solidFill>
                <a:latin typeface="Times New Roman" panose="02020603050405020304" pitchFamily="18" charset="0"/>
                <a:cs typeface="Times New Roman" panose="02020603050405020304" pitchFamily="18" charset="0"/>
              </a:rPr>
              <a:t>Check-out</a:t>
            </a:r>
            <a:r>
              <a:rPr lang="tr-TR" sz="3200" baseline="-25000" dirty="0">
                <a:solidFill>
                  <a:srgbClr val="000000"/>
                </a:solidFill>
                <a:latin typeface="Times New Roman" panose="02020603050405020304" pitchFamily="18" charset="0"/>
                <a:cs typeface="Times New Roman" panose="02020603050405020304" pitchFamily="18" charset="0"/>
              </a:rPr>
              <a:t> olan odaların faturaları kontrol edilir</a:t>
            </a:r>
          </a:p>
        </p:txBody>
      </p:sp>
    </p:spTree>
    <p:extLst>
      <p:ext uri="{BB962C8B-B14F-4D97-AF65-F5344CB8AC3E}">
        <p14:creationId xmlns:p14="http://schemas.microsoft.com/office/powerpoint/2010/main" val="2775968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2CA4A42-8D09-42F3-A2EB-2E6B1BD657C1}"/>
              </a:ext>
            </a:extLst>
          </p:cNvPr>
          <p:cNvPicPr>
            <a:picLocks noChangeAspect="1"/>
          </p:cNvPicPr>
          <p:nvPr/>
        </p:nvPicPr>
        <p:blipFill>
          <a:blip r:embed="rId2"/>
          <a:stretch>
            <a:fillRect/>
          </a:stretch>
        </p:blipFill>
        <p:spPr>
          <a:xfrm>
            <a:off x="12075" y="0"/>
            <a:ext cx="9131925" cy="6858000"/>
          </a:xfrm>
          <a:prstGeom prst="rect">
            <a:avLst/>
          </a:prstGeom>
        </p:spPr>
      </p:pic>
    </p:spTree>
    <p:extLst>
      <p:ext uri="{BB962C8B-B14F-4D97-AF65-F5344CB8AC3E}">
        <p14:creationId xmlns:p14="http://schemas.microsoft.com/office/powerpoint/2010/main" val="4030177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C49DBC6-424E-4CA9-8012-5635A21026A0}"/>
              </a:ext>
            </a:extLst>
          </p:cNvPr>
          <p:cNvSpPr/>
          <p:nvPr/>
        </p:nvSpPr>
        <p:spPr>
          <a:xfrm>
            <a:off x="2267744" y="116632"/>
            <a:ext cx="5184576" cy="954107"/>
          </a:xfrm>
          <a:prstGeom prst="rect">
            <a:avLst/>
          </a:prstGeom>
        </p:spPr>
        <p:txBody>
          <a:bodyPr wrap="square">
            <a:spAutoFit/>
          </a:bodyPr>
          <a:lstStyle/>
          <a:p>
            <a:r>
              <a:rPr lang="tr-TR" sz="2800" b="1" dirty="0">
                <a:latin typeface="Times New Roman" panose="02020603050405020304" pitchFamily="18" charset="0"/>
                <a:cs typeface="Times New Roman" panose="02020603050405020304" pitchFamily="18" charset="0"/>
              </a:rPr>
              <a:t>Resepsiyonda Akşam Vardiyası</a:t>
            </a:r>
            <a:r>
              <a:rPr lang="tr-TR" sz="2800" dirty="0">
                <a:latin typeface="Times New Roman" panose="02020603050405020304" pitchFamily="18" charset="0"/>
                <a:cs typeface="Times New Roman" panose="02020603050405020304" pitchFamily="18" charset="0"/>
              </a:rPr>
              <a:t> </a:t>
            </a:r>
            <a:br>
              <a:rPr lang="tr-TR" sz="2800" dirty="0">
                <a:latin typeface="Times New Roman" panose="02020603050405020304" pitchFamily="18" charset="0"/>
                <a:cs typeface="Times New Roman" panose="02020603050405020304" pitchFamily="18" charset="0"/>
              </a:rPr>
            </a:br>
            <a:endParaRPr lang="tr-TR" sz="2800" dirty="0">
              <a:latin typeface="Times New Roman" panose="02020603050405020304" pitchFamily="18" charset="0"/>
              <a:cs typeface="Times New Roman" panose="02020603050405020304" pitchFamily="18" charset="0"/>
            </a:endParaRPr>
          </a:p>
        </p:txBody>
      </p:sp>
      <p:sp>
        <p:nvSpPr>
          <p:cNvPr id="3" name="Dikdörtgen 2">
            <a:extLst>
              <a:ext uri="{FF2B5EF4-FFF2-40B4-BE49-F238E27FC236}">
                <a16:creationId xmlns:a16="http://schemas.microsoft.com/office/drawing/2014/main" id="{F588FE1F-E987-41CB-9034-618550A0CBF1}"/>
              </a:ext>
            </a:extLst>
          </p:cNvPr>
          <p:cNvSpPr/>
          <p:nvPr/>
        </p:nvSpPr>
        <p:spPr>
          <a:xfrm>
            <a:off x="107504" y="889844"/>
            <a:ext cx="8928992" cy="5262979"/>
          </a:xfrm>
          <a:prstGeom prst="rect">
            <a:avLst/>
          </a:prstGeom>
        </p:spPr>
        <p:txBody>
          <a:bodyPr wrap="square">
            <a:spAutoFit/>
          </a:bodyPr>
          <a:lstStyle/>
          <a:p>
            <a:pPr algn="ctr"/>
            <a:r>
              <a:rPr lang="tr-TR" sz="2400" b="1" dirty="0">
                <a:solidFill>
                  <a:srgbClr val="000000"/>
                </a:solidFill>
                <a:latin typeface="Times New Roman" panose="02020603050405020304" pitchFamily="18" charset="0"/>
                <a:cs typeface="Times New Roman" panose="02020603050405020304" pitchFamily="18" charset="0"/>
              </a:rPr>
              <a:t>Rezervasyonların ve Oda </a:t>
            </a:r>
            <a:r>
              <a:rPr lang="tr-TR" sz="2400" b="1" dirty="0" err="1">
                <a:solidFill>
                  <a:srgbClr val="000000"/>
                </a:solidFill>
                <a:latin typeface="Times New Roman" panose="02020603050405020304" pitchFamily="18" charset="0"/>
                <a:cs typeface="Times New Roman" panose="02020603050405020304" pitchFamily="18" charset="0"/>
              </a:rPr>
              <a:t>Rack’inin</a:t>
            </a:r>
            <a:r>
              <a:rPr lang="tr-TR" sz="2400" b="1" dirty="0">
                <a:solidFill>
                  <a:srgbClr val="000000"/>
                </a:solidFill>
                <a:latin typeface="Times New Roman" panose="02020603050405020304" pitchFamily="18" charset="0"/>
                <a:cs typeface="Times New Roman" panose="02020603050405020304" pitchFamily="18" charset="0"/>
              </a:rPr>
              <a:t> Gözden Geçirilmesi</a:t>
            </a:r>
          </a:p>
          <a:p>
            <a:pPr algn="ctr"/>
            <a:r>
              <a:rPr lang="tr-TR" sz="2400" b="1" dirty="0">
                <a:solidFill>
                  <a:srgbClr val="000000"/>
                </a:solidFill>
                <a:latin typeface="Times New Roman" panose="02020603050405020304" pitchFamily="18" charset="0"/>
                <a:cs typeface="Times New Roman" panose="02020603050405020304" pitchFamily="18" charset="0"/>
              </a:rPr>
              <a:t/>
            </a:r>
            <a:br>
              <a:rPr lang="tr-TR" sz="2400" b="1"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Akşam vardiyasında çalışan ön büro personelinin ilk görevi, gelecek olan rezervasyonları ve </a:t>
            </a:r>
            <a:r>
              <a:rPr lang="tr-TR" sz="2400" dirty="0" err="1">
                <a:solidFill>
                  <a:srgbClr val="000000"/>
                </a:solidFill>
                <a:latin typeface="Times New Roman" panose="02020603050405020304" pitchFamily="18" charset="0"/>
                <a:cs typeface="Times New Roman" panose="02020603050405020304" pitchFamily="18" charset="0"/>
              </a:rPr>
              <a:t>rack’teki</a:t>
            </a:r>
            <a:r>
              <a:rPr lang="tr-TR" sz="2400" dirty="0">
                <a:solidFill>
                  <a:srgbClr val="000000"/>
                </a:solidFill>
                <a:latin typeface="Times New Roman" panose="02020603050405020304" pitchFamily="18" charset="0"/>
                <a:cs typeface="Times New Roman" panose="02020603050405020304" pitchFamily="18" charset="0"/>
              </a:rPr>
              <a:t> blokajları tekrar gözden geçirmektir.</a:t>
            </a:r>
          </a:p>
          <a:p>
            <a:pPr algn="ctr"/>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Gelecek rezervasyonlar arasında VIP. müşteri varsa ve ağırlama yapılacaksa, gerekli işlemlerin yapılmasını geliş saatlerine göre takip eder.</a:t>
            </a:r>
          </a:p>
          <a:p>
            <a:pPr algn="ctr"/>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VIP. müşteri otele geldiğinde, talimat gereği ilgili müdür yardımcısı veya müdürü haberdar eder. Ayrıca gelecek odalarla ilgili bir eksiklik varsa (ilave yatak konması, çiçek vs.) </a:t>
            </a:r>
            <a:r>
              <a:rPr lang="tr-TR" sz="2400" dirty="0" err="1">
                <a:solidFill>
                  <a:srgbClr val="000000"/>
                </a:solidFill>
                <a:latin typeface="Times New Roman" panose="02020603050405020304" pitchFamily="18" charset="0"/>
                <a:cs typeface="Times New Roman" panose="02020603050405020304" pitchFamily="18" charset="0"/>
              </a:rPr>
              <a:t>housekeeping</a:t>
            </a:r>
            <a:r>
              <a:rPr lang="tr-TR" sz="2400" dirty="0">
                <a:solidFill>
                  <a:srgbClr val="000000"/>
                </a:solidFill>
                <a:latin typeface="Times New Roman" panose="02020603050405020304" pitchFamily="18" charset="0"/>
                <a:cs typeface="Times New Roman" panose="02020603050405020304" pitchFamily="18" charset="0"/>
              </a:rPr>
              <a:t> bölümüne gerekli</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talimatları verir.</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8161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DA38C169-0B44-465F-98DB-259282EF94A2}"/>
              </a:ext>
            </a:extLst>
          </p:cNvPr>
          <p:cNvPicPr>
            <a:picLocks noChangeAspect="1"/>
          </p:cNvPicPr>
          <p:nvPr/>
        </p:nvPicPr>
        <p:blipFill>
          <a:blip r:embed="rId2"/>
          <a:stretch>
            <a:fillRect/>
          </a:stretch>
        </p:blipFill>
        <p:spPr>
          <a:xfrm>
            <a:off x="395536" y="188640"/>
            <a:ext cx="7992888" cy="6250260"/>
          </a:xfrm>
          <a:prstGeom prst="rect">
            <a:avLst/>
          </a:prstGeom>
        </p:spPr>
      </p:pic>
    </p:spTree>
    <p:extLst>
      <p:ext uri="{BB962C8B-B14F-4D97-AF65-F5344CB8AC3E}">
        <p14:creationId xmlns:p14="http://schemas.microsoft.com/office/powerpoint/2010/main" val="3007310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E735958C-83E3-4E64-AB58-E033CE6E4A5C}"/>
              </a:ext>
            </a:extLst>
          </p:cNvPr>
          <p:cNvSpPr/>
          <p:nvPr/>
        </p:nvSpPr>
        <p:spPr>
          <a:xfrm>
            <a:off x="251520" y="197346"/>
            <a:ext cx="8424936" cy="5847755"/>
          </a:xfrm>
          <a:prstGeom prst="rect">
            <a:avLst/>
          </a:prstGeom>
        </p:spPr>
        <p:txBody>
          <a:bodyPr wrap="square">
            <a:spAutoFit/>
          </a:bodyPr>
          <a:lstStyle/>
          <a:p>
            <a:pPr algn="ctr"/>
            <a:r>
              <a:rPr lang="tr-TR" sz="2200" b="1" dirty="0">
                <a:solidFill>
                  <a:srgbClr val="000000"/>
                </a:solidFill>
                <a:latin typeface="Times New Roman" panose="02020603050405020304" pitchFamily="18" charset="0"/>
                <a:cs typeface="Times New Roman" panose="02020603050405020304" pitchFamily="18" charset="0"/>
              </a:rPr>
              <a:t>Geç </a:t>
            </a:r>
            <a:r>
              <a:rPr lang="tr-TR" sz="2200" b="1" dirty="0" err="1">
                <a:solidFill>
                  <a:srgbClr val="000000"/>
                </a:solidFill>
                <a:latin typeface="Times New Roman" panose="02020603050405020304" pitchFamily="18" charset="0"/>
                <a:cs typeface="Times New Roman" panose="02020603050405020304" pitchFamily="18" charset="0"/>
              </a:rPr>
              <a:t>Check-Out</a:t>
            </a:r>
            <a:r>
              <a:rPr lang="tr-TR" sz="2200" b="1" dirty="0">
                <a:solidFill>
                  <a:srgbClr val="000000"/>
                </a:solidFill>
                <a:latin typeface="Times New Roman" panose="02020603050405020304" pitchFamily="18" charset="0"/>
                <a:cs typeface="Times New Roman" panose="02020603050405020304" pitchFamily="18" charset="0"/>
              </a:rPr>
              <a:t> Olan Odaların </a:t>
            </a:r>
            <a:r>
              <a:rPr lang="tr-TR" sz="2200" b="1" dirty="0" err="1">
                <a:solidFill>
                  <a:srgbClr val="000000"/>
                </a:solidFill>
                <a:latin typeface="Times New Roman" panose="02020603050405020304" pitchFamily="18" charset="0"/>
                <a:cs typeface="Times New Roman" panose="02020603050405020304" pitchFamily="18" charset="0"/>
              </a:rPr>
              <a:t>Okeylenmesinin</a:t>
            </a:r>
            <a:r>
              <a:rPr lang="tr-TR" sz="2200" b="1" dirty="0">
                <a:solidFill>
                  <a:srgbClr val="000000"/>
                </a:solidFill>
                <a:latin typeface="Times New Roman" panose="02020603050405020304" pitchFamily="18" charset="0"/>
                <a:cs typeface="Times New Roman" panose="02020603050405020304" pitchFamily="18" charset="0"/>
              </a:rPr>
              <a:t> Sağlanması</a:t>
            </a:r>
            <a:br>
              <a:rPr lang="tr-TR" sz="2200" b="1" dirty="0">
                <a:solidFill>
                  <a:srgbClr val="000000"/>
                </a:solidFill>
                <a:latin typeface="Times New Roman" panose="02020603050405020304" pitchFamily="18" charset="0"/>
                <a:cs typeface="Times New Roman" panose="02020603050405020304" pitchFamily="18" charset="0"/>
              </a:rPr>
            </a:br>
            <a:r>
              <a:rPr lang="tr-TR" sz="2200" dirty="0">
                <a:solidFill>
                  <a:srgbClr val="000000"/>
                </a:solidFill>
                <a:latin typeface="Times New Roman" panose="02020603050405020304" pitchFamily="18" charset="0"/>
                <a:cs typeface="Times New Roman" panose="02020603050405020304" pitchFamily="18" charset="0"/>
              </a:rPr>
              <a:t>Ön büro, saat 18.00’den sonra ayrılacak odalar varsa, bu odaların</a:t>
            </a:r>
            <a:br>
              <a:rPr lang="tr-TR" sz="2200" dirty="0">
                <a:solidFill>
                  <a:srgbClr val="000000"/>
                </a:solidFill>
                <a:latin typeface="Times New Roman" panose="02020603050405020304" pitchFamily="18" charset="0"/>
                <a:cs typeface="Times New Roman" panose="02020603050405020304" pitchFamily="18" charset="0"/>
              </a:rPr>
            </a:br>
            <a:r>
              <a:rPr lang="tr-TR" sz="2200" dirty="0" err="1">
                <a:solidFill>
                  <a:srgbClr val="000000"/>
                </a:solidFill>
                <a:latin typeface="Times New Roman" panose="02020603050405020304" pitchFamily="18" charset="0"/>
                <a:cs typeface="Times New Roman" panose="02020603050405020304" pitchFamily="18" charset="0"/>
              </a:rPr>
              <a:t>okey’lenmesi</a:t>
            </a:r>
            <a:r>
              <a:rPr lang="tr-TR" sz="2200" dirty="0">
                <a:solidFill>
                  <a:srgbClr val="000000"/>
                </a:solidFill>
                <a:latin typeface="Times New Roman" panose="02020603050405020304" pitchFamily="18" charset="0"/>
                <a:cs typeface="Times New Roman" panose="02020603050405020304" pitchFamily="18" charset="0"/>
              </a:rPr>
              <a:t> için gece valesine talimat verir ve takip eder.</a:t>
            </a:r>
          </a:p>
          <a:p>
            <a:pPr algn="ctr"/>
            <a:r>
              <a:rPr lang="tr-TR" sz="2200" dirty="0">
                <a:solidFill>
                  <a:srgbClr val="000000"/>
                </a:solidFill>
                <a:latin typeface="Times New Roman" panose="02020603050405020304" pitchFamily="18" charset="0"/>
                <a:cs typeface="Times New Roman" panose="02020603050405020304" pitchFamily="18" charset="0"/>
              </a:rPr>
              <a:t/>
            </a:r>
            <a:br>
              <a:rPr lang="tr-TR" sz="2200" dirty="0">
                <a:solidFill>
                  <a:srgbClr val="000000"/>
                </a:solidFill>
                <a:latin typeface="Times New Roman" panose="02020603050405020304" pitchFamily="18" charset="0"/>
                <a:cs typeface="Times New Roman" panose="02020603050405020304" pitchFamily="18" charset="0"/>
              </a:rPr>
            </a:br>
            <a:r>
              <a:rPr lang="tr-TR" sz="2200" b="1" dirty="0">
                <a:solidFill>
                  <a:srgbClr val="000000"/>
                </a:solidFill>
                <a:latin typeface="Times New Roman" panose="02020603050405020304" pitchFamily="18" charset="0"/>
                <a:cs typeface="Times New Roman" panose="02020603050405020304" pitchFamily="18" charset="0"/>
              </a:rPr>
              <a:t>Sabah </a:t>
            </a:r>
            <a:r>
              <a:rPr lang="tr-TR" sz="2200" b="1" dirty="0" err="1">
                <a:solidFill>
                  <a:srgbClr val="000000"/>
                </a:solidFill>
                <a:latin typeface="Times New Roman" panose="02020603050405020304" pitchFamily="18" charset="0"/>
                <a:cs typeface="Times New Roman" panose="02020603050405020304" pitchFamily="18" charset="0"/>
              </a:rPr>
              <a:t>Şiftinde</a:t>
            </a:r>
            <a:r>
              <a:rPr lang="tr-TR" sz="2200" b="1" dirty="0">
                <a:solidFill>
                  <a:srgbClr val="000000"/>
                </a:solidFill>
                <a:latin typeface="Times New Roman" panose="02020603050405020304" pitchFamily="18" charset="0"/>
                <a:cs typeface="Times New Roman" panose="02020603050405020304" pitchFamily="18" charset="0"/>
              </a:rPr>
              <a:t> </a:t>
            </a:r>
            <a:r>
              <a:rPr lang="tr-TR" sz="2200" b="1" dirty="0" err="1">
                <a:solidFill>
                  <a:srgbClr val="000000"/>
                </a:solidFill>
                <a:latin typeface="Times New Roman" panose="02020603050405020304" pitchFamily="18" charset="0"/>
                <a:cs typeface="Times New Roman" panose="02020603050405020304" pitchFamily="18" charset="0"/>
              </a:rPr>
              <a:t>Check-out</a:t>
            </a:r>
            <a:r>
              <a:rPr lang="tr-TR" sz="2200" b="1" dirty="0">
                <a:solidFill>
                  <a:srgbClr val="000000"/>
                </a:solidFill>
                <a:latin typeface="Times New Roman" panose="02020603050405020304" pitchFamily="18" charset="0"/>
                <a:cs typeface="Times New Roman" panose="02020603050405020304" pitchFamily="18" charset="0"/>
              </a:rPr>
              <a:t> Olmuş Odalara Ait Konaklama</a:t>
            </a:r>
            <a:br>
              <a:rPr lang="tr-TR" sz="2200" b="1" dirty="0">
                <a:solidFill>
                  <a:srgbClr val="000000"/>
                </a:solidFill>
                <a:latin typeface="Times New Roman" panose="02020603050405020304" pitchFamily="18" charset="0"/>
                <a:cs typeface="Times New Roman" panose="02020603050405020304" pitchFamily="18" charset="0"/>
              </a:rPr>
            </a:br>
            <a:r>
              <a:rPr lang="tr-TR" sz="2200" b="1" dirty="0">
                <a:solidFill>
                  <a:srgbClr val="000000"/>
                </a:solidFill>
                <a:latin typeface="Times New Roman" panose="02020603050405020304" pitchFamily="18" charset="0"/>
                <a:cs typeface="Times New Roman" panose="02020603050405020304" pitchFamily="18" charset="0"/>
              </a:rPr>
              <a:t>Belgelerinin </a:t>
            </a:r>
            <a:r>
              <a:rPr lang="tr-TR" sz="2200" b="1" dirty="0" err="1">
                <a:solidFill>
                  <a:srgbClr val="000000"/>
                </a:solidFill>
                <a:latin typeface="Times New Roman" panose="02020603050405020304" pitchFamily="18" charset="0"/>
                <a:cs typeface="Times New Roman" panose="02020603050405020304" pitchFamily="18" charset="0"/>
              </a:rPr>
              <a:t>Rack’den</a:t>
            </a:r>
            <a:r>
              <a:rPr lang="tr-TR" sz="2200" b="1" dirty="0">
                <a:solidFill>
                  <a:srgbClr val="000000"/>
                </a:solidFill>
                <a:latin typeface="Times New Roman" panose="02020603050405020304" pitchFamily="18" charset="0"/>
                <a:cs typeface="Times New Roman" panose="02020603050405020304" pitchFamily="18" charset="0"/>
              </a:rPr>
              <a:t> Alınarak Tekrar Kontrolünün Sağlanması</a:t>
            </a:r>
            <a:br>
              <a:rPr lang="tr-TR" sz="2200" b="1" dirty="0">
                <a:solidFill>
                  <a:srgbClr val="000000"/>
                </a:solidFill>
                <a:latin typeface="Times New Roman" panose="02020603050405020304" pitchFamily="18" charset="0"/>
                <a:cs typeface="Times New Roman" panose="02020603050405020304" pitchFamily="18" charset="0"/>
              </a:rPr>
            </a:br>
            <a:r>
              <a:rPr lang="tr-TR" sz="2200" dirty="0" err="1">
                <a:solidFill>
                  <a:srgbClr val="000000"/>
                </a:solidFill>
                <a:latin typeface="Times New Roman" panose="02020603050405020304" pitchFamily="18" charset="0"/>
                <a:cs typeface="Times New Roman" panose="02020603050405020304" pitchFamily="18" charset="0"/>
              </a:rPr>
              <a:t>Check-out</a:t>
            </a:r>
            <a:r>
              <a:rPr lang="tr-TR" sz="2200" dirty="0">
                <a:solidFill>
                  <a:srgbClr val="000000"/>
                </a:solidFill>
                <a:latin typeface="Times New Roman" panose="02020603050405020304" pitchFamily="18" charset="0"/>
                <a:cs typeface="Times New Roman" panose="02020603050405020304" pitchFamily="18" charset="0"/>
              </a:rPr>
              <a:t> kutusunda onaylanmış </a:t>
            </a:r>
            <a:r>
              <a:rPr lang="tr-TR" sz="2200" dirty="0" err="1">
                <a:solidFill>
                  <a:srgbClr val="000000"/>
                </a:solidFill>
                <a:latin typeface="Times New Roman" panose="02020603050405020304" pitchFamily="18" charset="0"/>
                <a:cs typeface="Times New Roman" panose="02020603050405020304" pitchFamily="18" charset="0"/>
              </a:rPr>
              <a:t>check-out</a:t>
            </a:r>
            <a:r>
              <a:rPr lang="tr-TR" sz="2200" dirty="0">
                <a:solidFill>
                  <a:srgbClr val="000000"/>
                </a:solidFill>
                <a:latin typeface="Times New Roman" panose="02020603050405020304" pitchFamily="18" charset="0"/>
                <a:cs typeface="Times New Roman" panose="02020603050405020304" pitchFamily="18" charset="0"/>
              </a:rPr>
              <a:t> olmuş konaklama belgeleri varsa, bir kere daha </a:t>
            </a:r>
            <a:r>
              <a:rPr lang="tr-TR" sz="2200" dirty="0" err="1">
                <a:solidFill>
                  <a:srgbClr val="000000"/>
                </a:solidFill>
                <a:latin typeface="Times New Roman" panose="02020603050405020304" pitchFamily="18" charset="0"/>
                <a:cs typeface="Times New Roman" panose="02020603050405020304" pitchFamily="18" charset="0"/>
              </a:rPr>
              <a:t>rack’ten</a:t>
            </a:r>
            <a:r>
              <a:rPr lang="tr-TR" sz="2200" dirty="0">
                <a:solidFill>
                  <a:srgbClr val="000000"/>
                </a:solidFill>
                <a:latin typeface="Times New Roman" panose="02020603050405020304" pitchFamily="18" charset="0"/>
                <a:cs typeface="Times New Roman" panose="02020603050405020304" pitchFamily="18" charset="0"/>
              </a:rPr>
              <a:t> tek tek kontrol edilir ve giden listesine</a:t>
            </a:r>
            <a:br>
              <a:rPr lang="tr-TR" sz="2200" dirty="0">
                <a:solidFill>
                  <a:srgbClr val="000000"/>
                </a:solidFill>
                <a:latin typeface="Times New Roman" panose="02020603050405020304" pitchFamily="18" charset="0"/>
                <a:cs typeface="Times New Roman" panose="02020603050405020304" pitchFamily="18" charset="0"/>
              </a:rPr>
            </a:br>
            <a:r>
              <a:rPr lang="tr-TR" sz="2200" dirty="0">
                <a:solidFill>
                  <a:srgbClr val="000000"/>
                </a:solidFill>
                <a:latin typeface="Times New Roman" panose="02020603050405020304" pitchFamily="18" charset="0"/>
                <a:cs typeface="Times New Roman" panose="02020603050405020304" pitchFamily="18" charset="0"/>
              </a:rPr>
              <a:t>yazılmamış olanların yazılması </a:t>
            </a:r>
            <a:r>
              <a:rPr lang="tr-TR" sz="2200" dirty="0" err="1">
                <a:solidFill>
                  <a:srgbClr val="000000"/>
                </a:solidFill>
                <a:latin typeface="Times New Roman" panose="02020603050405020304" pitchFamily="18" charset="0"/>
                <a:cs typeface="Times New Roman" panose="02020603050405020304" pitchFamily="18" charset="0"/>
              </a:rPr>
              <a:t>sağlanılır</a:t>
            </a:r>
            <a:r>
              <a:rPr lang="tr-TR" sz="2200" dirty="0">
                <a:solidFill>
                  <a:srgbClr val="000000"/>
                </a:solidFill>
                <a:latin typeface="Times New Roman" panose="02020603050405020304" pitchFamily="18" charset="0"/>
                <a:cs typeface="Times New Roman" panose="02020603050405020304" pitchFamily="18" charset="0"/>
              </a:rPr>
              <a:t>.</a:t>
            </a:r>
          </a:p>
          <a:p>
            <a:pPr algn="ctr"/>
            <a:r>
              <a:rPr lang="tr-TR" sz="2200" dirty="0">
                <a:solidFill>
                  <a:srgbClr val="000000"/>
                </a:solidFill>
                <a:latin typeface="Times New Roman" panose="02020603050405020304" pitchFamily="18" charset="0"/>
                <a:cs typeface="Times New Roman" panose="02020603050405020304" pitchFamily="18" charset="0"/>
              </a:rPr>
              <a:t/>
            </a:r>
            <a:br>
              <a:rPr lang="tr-TR" sz="2200" dirty="0">
                <a:solidFill>
                  <a:srgbClr val="000000"/>
                </a:solidFill>
                <a:latin typeface="Times New Roman" panose="02020603050405020304" pitchFamily="18" charset="0"/>
                <a:cs typeface="Times New Roman" panose="02020603050405020304" pitchFamily="18" charset="0"/>
              </a:rPr>
            </a:br>
            <a:r>
              <a:rPr lang="tr-TR" sz="2200" b="1" dirty="0">
                <a:solidFill>
                  <a:srgbClr val="000000"/>
                </a:solidFill>
                <a:latin typeface="Times New Roman" panose="02020603050405020304" pitchFamily="18" charset="0"/>
                <a:cs typeface="Times New Roman" panose="02020603050405020304" pitchFamily="18" charset="0"/>
              </a:rPr>
              <a:t>Anahtar Kontrolünün Yapılması</a:t>
            </a:r>
            <a:br>
              <a:rPr lang="tr-TR" sz="2200" b="1" dirty="0">
                <a:solidFill>
                  <a:srgbClr val="000000"/>
                </a:solidFill>
                <a:latin typeface="Times New Roman" panose="02020603050405020304" pitchFamily="18" charset="0"/>
                <a:cs typeface="Times New Roman" panose="02020603050405020304" pitchFamily="18" charset="0"/>
              </a:rPr>
            </a:br>
            <a:r>
              <a:rPr lang="tr-TR" sz="2200" dirty="0">
                <a:solidFill>
                  <a:srgbClr val="000000"/>
                </a:solidFill>
                <a:latin typeface="Times New Roman" panose="02020603050405020304" pitchFamily="18" charset="0"/>
                <a:cs typeface="Times New Roman" panose="02020603050405020304" pitchFamily="18" charset="0"/>
              </a:rPr>
              <a:t>Boş ve bloke edilmemiş odaların anahtar kontrolü tekrar yapılır.</a:t>
            </a:r>
          </a:p>
          <a:p>
            <a:pPr algn="ctr"/>
            <a:r>
              <a:rPr lang="tr-TR" sz="2200" dirty="0">
                <a:solidFill>
                  <a:srgbClr val="000000"/>
                </a:solidFill>
                <a:latin typeface="Times New Roman" panose="02020603050405020304" pitchFamily="18" charset="0"/>
                <a:cs typeface="Times New Roman" panose="02020603050405020304" pitchFamily="18" charset="0"/>
              </a:rPr>
              <a:t/>
            </a:r>
            <a:br>
              <a:rPr lang="tr-TR" sz="2200" dirty="0">
                <a:solidFill>
                  <a:srgbClr val="000000"/>
                </a:solidFill>
                <a:latin typeface="Times New Roman" panose="02020603050405020304" pitchFamily="18" charset="0"/>
                <a:cs typeface="Times New Roman" panose="02020603050405020304" pitchFamily="18" charset="0"/>
              </a:rPr>
            </a:br>
            <a:r>
              <a:rPr lang="tr-TR" sz="2200" b="1" dirty="0">
                <a:solidFill>
                  <a:srgbClr val="000000"/>
                </a:solidFill>
                <a:latin typeface="Times New Roman" panose="02020603050405020304" pitchFamily="18" charset="0"/>
                <a:cs typeface="Times New Roman" panose="02020603050405020304" pitchFamily="18" charset="0"/>
              </a:rPr>
              <a:t>Memorandumların İncelenmesi</a:t>
            </a:r>
            <a:br>
              <a:rPr lang="tr-TR" sz="2200" b="1" dirty="0">
                <a:solidFill>
                  <a:srgbClr val="000000"/>
                </a:solidFill>
                <a:latin typeface="Times New Roman" panose="02020603050405020304" pitchFamily="18" charset="0"/>
                <a:cs typeface="Times New Roman" panose="02020603050405020304" pitchFamily="18" charset="0"/>
              </a:rPr>
            </a:br>
            <a:r>
              <a:rPr lang="tr-TR" sz="2200" dirty="0">
                <a:solidFill>
                  <a:srgbClr val="000000"/>
                </a:solidFill>
                <a:latin typeface="Times New Roman" panose="02020603050405020304" pitchFamily="18" charset="0"/>
                <a:cs typeface="Times New Roman" panose="02020603050405020304" pitchFamily="18" charset="0"/>
              </a:rPr>
              <a:t>Gelecek gruplar için çıkarılmış memorandumlar incelenir ve </a:t>
            </a:r>
            <a:r>
              <a:rPr lang="tr-TR" sz="2200" dirty="0" err="1">
                <a:solidFill>
                  <a:srgbClr val="000000"/>
                </a:solidFill>
                <a:latin typeface="Times New Roman" panose="02020603050405020304" pitchFamily="18" charset="0"/>
                <a:cs typeface="Times New Roman" panose="02020603050405020304" pitchFamily="18" charset="0"/>
              </a:rPr>
              <a:t>check</a:t>
            </a:r>
            <a:r>
              <a:rPr lang="tr-TR" sz="2200" dirty="0">
                <a:solidFill>
                  <a:srgbClr val="000000"/>
                </a:solidFill>
                <a:latin typeface="Times New Roman" panose="02020603050405020304" pitchFamily="18" charset="0"/>
                <a:cs typeface="Times New Roman" panose="02020603050405020304" pitchFamily="18" charset="0"/>
              </a:rPr>
              <a:t>-in</a:t>
            </a:r>
            <a:br>
              <a:rPr lang="tr-TR" sz="2200" dirty="0">
                <a:solidFill>
                  <a:srgbClr val="000000"/>
                </a:solidFill>
                <a:latin typeface="Times New Roman" panose="02020603050405020304" pitchFamily="18" charset="0"/>
                <a:cs typeface="Times New Roman" panose="02020603050405020304" pitchFamily="18" charset="0"/>
              </a:rPr>
            </a:br>
            <a:r>
              <a:rPr lang="tr-TR" sz="2200" dirty="0">
                <a:solidFill>
                  <a:srgbClr val="000000"/>
                </a:solidFill>
                <a:latin typeface="Times New Roman" panose="02020603050405020304" pitchFamily="18" charset="0"/>
                <a:cs typeface="Times New Roman" panose="02020603050405020304" pitchFamily="18" charset="0"/>
              </a:rPr>
              <a:t>işlemi için gerekli tüm hazırlıklar yapılır.</a:t>
            </a:r>
            <a:r>
              <a:rPr lang="tr-TR" sz="2200" dirty="0">
                <a:latin typeface="Times New Roman" panose="02020603050405020304" pitchFamily="18" charset="0"/>
                <a:cs typeface="Times New Roman" panose="02020603050405020304" pitchFamily="18" charset="0"/>
              </a:rPr>
              <a:t> </a:t>
            </a:r>
            <a:br>
              <a:rPr lang="tr-TR" sz="2200" dirty="0">
                <a:latin typeface="Times New Roman" panose="02020603050405020304" pitchFamily="18" charset="0"/>
                <a:cs typeface="Times New Roman" panose="02020603050405020304" pitchFamily="18" charset="0"/>
              </a:rPr>
            </a:br>
            <a:endParaRPr lang="tr-T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9937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B18DB736-7025-4BDF-9075-8E2A1FFD2480}"/>
              </a:ext>
            </a:extLst>
          </p:cNvPr>
          <p:cNvSpPr/>
          <p:nvPr/>
        </p:nvSpPr>
        <p:spPr>
          <a:xfrm>
            <a:off x="107504" y="476672"/>
            <a:ext cx="8460432" cy="5693866"/>
          </a:xfrm>
          <a:prstGeom prst="rect">
            <a:avLst/>
          </a:prstGeom>
        </p:spPr>
        <p:txBody>
          <a:bodyPr wrap="square">
            <a:spAutoFit/>
          </a:bodyPr>
          <a:lstStyle/>
          <a:p>
            <a:pPr algn="ctr"/>
            <a:r>
              <a:rPr lang="tr-TR" sz="2800" b="1" dirty="0">
                <a:solidFill>
                  <a:srgbClr val="000000"/>
                </a:solidFill>
                <a:latin typeface="Times New Roman" panose="02020603050405020304" pitchFamily="18" charset="0"/>
                <a:cs typeface="Times New Roman" panose="02020603050405020304" pitchFamily="18" charset="0"/>
              </a:rPr>
              <a:t>Ödeme İle İlgili Belgelerin </a:t>
            </a:r>
            <a:r>
              <a:rPr lang="tr-TR" sz="2800" b="1" dirty="0" err="1">
                <a:solidFill>
                  <a:srgbClr val="000000"/>
                </a:solidFill>
                <a:latin typeface="Times New Roman" panose="02020603050405020304" pitchFamily="18" charset="0"/>
                <a:cs typeface="Times New Roman" panose="02020603050405020304" pitchFamily="18" charset="0"/>
              </a:rPr>
              <a:t>Check</a:t>
            </a:r>
            <a:r>
              <a:rPr lang="tr-TR" sz="2800" b="1" dirty="0">
                <a:solidFill>
                  <a:srgbClr val="000000"/>
                </a:solidFill>
                <a:latin typeface="Times New Roman" panose="02020603050405020304" pitchFamily="18" charset="0"/>
                <a:cs typeface="Times New Roman" panose="02020603050405020304" pitchFamily="18" charset="0"/>
              </a:rPr>
              <a:t>-in İşleminde Takibi</a:t>
            </a:r>
            <a:br>
              <a:rPr lang="tr-TR" sz="2800" b="1" dirty="0">
                <a:solidFill>
                  <a:srgbClr val="000000"/>
                </a:solidFill>
                <a:latin typeface="Times New Roman" panose="02020603050405020304" pitchFamily="18" charset="0"/>
                <a:cs typeface="Times New Roman" panose="02020603050405020304" pitchFamily="18" charset="0"/>
              </a:rPr>
            </a:br>
            <a:endParaRPr lang="tr-TR" sz="2800" b="1" dirty="0">
              <a:solidFill>
                <a:srgbClr val="000000"/>
              </a:solidFill>
              <a:latin typeface="Times New Roman" panose="02020603050405020304" pitchFamily="18" charset="0"/>
              <a:cs typeface="Times New Roman" panose="02020603050405020304" pitchFamily="18" charset="0"/>
            </a:endParaRPr>
          </a:p>
          <a:p>
            <a:pPr algn="ctr"/>
            <a:r>
              <a:rPr lang="tr-TR" sz="2800" dirty="0" err="1">
                <a:solidFill>
                  <a:srgbClr val="000000"/>
                </a:solidFill>
                <a:latin typeface="Times New Roman" panose="02020603050405020304" pitchFamily="18" charset="0"/>
                <a:cs typeface="Times New Roman" panose="02020603050405020304" pitchFamily="18" charset="0"/>
              </a:rPr>
              <a:t>Check</a:t>
            </a:r>
            <a:r>
              <a:rPr lang="tr-TR" sz="2800" dirty="0">
                <a:solidFill>
                  <a:srgbClr val="000000"/>
                </a:solidFill>
                <a:latin typeface="Times New Roman" panose="02020603050405020304" pitchFamily="18" charset="0"/>
                <a:cs typeface="Times New Roman" panose="02020603050405020304" pitchFamily="18" charset="0"/>
              </a:rPr>
              <a:t>-in işleminde en önemli noktalardan birisi, </a:t>
            </a:r>
            <a:r>
              <a:rPr lang="tr-TR" sz="2800" b="1" dirty="0">
                <a:solidFill>
                  <a:srgbClr val="FF0000"/>
                </a:solidFill>
                <a:latin typeface="Times New Roman" panose="02020603050405020304" pitchFamily="18" charset="0"/>
                <a:cs typeface="Times New Roman" panose="02020603050405020304" pitchFamily="18" charset="0"/>
              </a:rPr>
              <a:t>ödeme mektubu, </a:t>
            </a:r>
            <a:r>
              <a:rPr lang="tr-TR" sz="2800" b="1" dirty="0" err="1">
                <a:solidFill>
                  <a:srgbClr val="FF0000"/>
                </a:solidFill>
                <a:latin typeface="Times New Roman" panose="02020603050405020304" pitchFamily="18" charset="0"/>
                <a:cs typeface="Times New Roman" panose="02020603050405020304" pitchFamily="18" charset="0"/>
              </a:rPr>
              <a:t>voucher</a:t>
            </a:r>
            <a:r>
              <a:rPr lang="tr-TR" sz="2800" b="1" dirty="0">
                <a:solidFill>
                  <a:srgbClr val="FF0000"/>
                </a:solidFill>
                <a:latin typeface="Times New Roman" panose="02020603050405020304" pitchFamily="18" charset="0"/>
                <a:cs typeface="Times New Roman" panose="02020603050405020304" pitchFamily="18" charset="0"/>
              </a:rPr>
              <a:t> veya rezervasyon formlarının müşteriden alınması </a:t>
            </a:r>
            <a:r>
              <a:rPr lang="tr-TR" sz="2800" dirty="0">
                <a:solidFill>
                  <a:srgbClr val="000000"/>
                </a:solidFill>
                <a:latin typeface="Times New Roman" panose="02020603050405020304" pitchFamily="18" charset="0"/>
                <a:cs typeface="Times New Roman" panose="02020603050405020304" pitchFamily="18" charset="0"/>
              </a:rPr>
              <a:t>ve müşteri kabul kartlarının arkasına çakılıp, aynı zamanda notunun yazılıp,</a:t>
            </a:r>
            <a:br>
              <a:rPr lang="tr-TR" sz="2800" dirty="0">
                <a:solidFill>
                  <a:srgbClr val="000000"/>
                </a:solidFill>
                <a:latin typeface="Times New Roman" panose="02020603050405020304" pitchFamily="18" charset="0"/>
                <a:cs typeface="Times New Roman" panose="02020603050405020304" pitchFamily="18" charset="0"/>
              </a:rPr>
            </a:br>
            <a:r>
              <a:rPr lang="tr-TR" sz="2800" dirty="0">
                <a:solidFill>
                  <a:srgbClr val="000000"/>
                </a:solidFill>
                <a:latin typeface="Times New Roman" panose="02020603050405020304" pitchFamily="18" charset="0"/>
                <a:cs typeface="Times New Roman" panose="02020603050405020304" pitchFamily="18" charset="0"/>
              </a:rPr>
              <a:t>imzalanmasıdır. </a:t>
            </a:r>
          </a:p>
          <a:p>
            <a:pPr algn="ctr"/>
            <a:endParaRPr lang="tr-TR" sz="2800" dirty="0">
              <a:solidFill>
                <a:srgbClr val="000000"/>
              </a:solidFill>
              <a:latin typeface="Times New Roman" panose="02020603050405020304" pitchFamily="18" charset="0"/>
              <a:cs typeface="Times New Roman" panose="02020603050405020304" pitchFamily="18" charset="0"/>
            </a:endParaRPr>
          </a:p>
          <a:p>
            <a:pPr algn="ctr"/>
            <a:r>
              <a:rPr lang="tr-TR" sz="2800" dirty="0">
                <a:solidFill>
                  <a:srgbClr val="000000"/>
                </a:solidFill>
                <a:latin typeface="Times New Roman" panose="02020603050405020304" pitchFamily="18" charset="0"/>
                <a:cs typeface="Times New Roman" panose="02020603050405020304" pitchFamily="18" charset="0"/>
              </a:rPr>
              <a:t>Bazen bu tür formlar önceden gelmiştir. Bunların</a:t>
            </a:r>
            <a:br>
              <a:rPr lang="tr-TR" sz="2800" dirty="0">
                <a:solidFill>
                  <a:srgbClr val="000000"/>
                </a:solidFill>
                <a:latin typeface="Times New Roman" panose="02020603050405020304" pitchFamily="18" charset="0"/>
                <a:cs typeface="Times New Roman" panose="02020603050405020304" pitchFamily="18" charset="0"/>
              </a:rPr>
            </a:br>
            <a:r>
              <a:rPr lang="tr-TR" sz="2800" dirty="0">
                <a:solidFill>
                  <a:srgbClr val="000000"/>
                </a:solidFill>
                <a:latin typeface="Times New Roman" panose="02020603050405020304" pitchFamily="18" charset="0"/>
                <a:cs typeface="Times New Roman" panose="02020603050405020304" pitchFamily="18" charset="0"/>
              </a:rPr>
              <a:t>rezervasyon formunun arkasına çakılı olması gerekmektedir. Bu sebepten rezervasyon formları kontrol edilirken, bu hususa çok dikkat edilmelidir.</a:t>
            </a:r>
            <a:r>
              <a:rPr lang="tr-TR" sz="2800" dirty="0">
                <a:latin typeface="Times New Roman" panose="02020603050405020304" pitchFamily="18" charset="0"/>
                <a:cs typeface="Times New Roman" panose="02020603050405020304" pitchFamily="18" charset="0"/>
              </a:rPr>
              <a:t> </a:t>
            </a:r>
            <a:br>
              <a:rPr lang="tr-TR" sz="2800" dirty="0">
                <a:latin typeface="Times New Roman" panose="02020603050405020304" pitchFamily="18" charset="0"/>
                <a:cs typeface="Times New Roman" panose="02020603050405020304" pitchFamily="18" charset="0"/>
              </a:rPr>
            </a:b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9694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76C8E7B2-6634-44BF-B27E-8E608747672C}"/>
              </a:ext>
            </a:extLst>
          </p:cNvPr>
          <p:cNvPicPr>
            <a:picLocks noChangeAspect="1"/>
          </p:cNvPicPr>
          <p:nvPr/>
        </p:nvPicPr>
        <p:blipFill>
          <a:blip r:embed="rId2"/>
          <a:stretch>
            <a:fillRect/>
          </a:stretch>
        </p:blipFill>
        <p:spPr>
          <a:xfrm>
            <a:off x="233518" y="764704"/>
            <a:ext cx="8676964" cy="5112568"/>
          </a:xfrm>
          <a:prstGeom prst="rect">
            <a:avLst/>
          </a:prstGeom>
        </p:spPr>
      </p:pic>
    </p:spTree>
    <p:extLst>
      <p:ext uri="{BB962C8B-B14F-4D97-AF65-F5344CB8AC3E}">
        <p14:creationId xmlns:p14="http://schemas.microsoft.com/office/powerpoint/2010/main" val="2593782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FCE4E00-5A99-449E-AB86-04CDE7D34231}"/>
              </a:ext>
            </a:extLst>
          </p:cNvPr>
          <p:cNvSpPr/>
          <p:nvPr/>
        </p:nvSpPr>
        <p:spPr>
          <a:xfrm>
            <a:off x="107504" y="264031"/>
            <a:ext cx="8928992" cy="6329938"/>
          </a:xfrm>
          <a:prstGeom prst="rect">
            <a:avLst/>
          </a:prstGeom>
        </p:spPr>
        <p:txBody>
          <a:bodyPr wrap="square">
            <a:spAutoFit/>
          </a:bodyPr>
          <a:lstStyle/>
          <a:p>
            <a:pPr marL="571500" indent="-571500" algn="just">
              <a:buFont typeface="Arial" panose="020B0604020202020204" pitchFamily="34" charset="0"/>
              <a:buChar char="•"/>
            </a:pPr>
            <a:r>
              <a:rPr lang="tr-TR" sz="3600" baseline="-25000" dirty="0">
                <a:solidFill>
                  <a:srgbClr val="000000"/>
                </a:solidFill>
                <a:latin typeface="Times New Roman" panose="02020603050405020304" pitchFamily="18" charset="0"/>
                <a:cs typeface="Times New Roman" panose="02020603050405020304" pitchFamily="18" charset="0"/>
              </a:rPr>
              <a:t>Garantisiz rezervasyonlar takip edilir. Duruma göre geç kalma nedenleri araştırılır. Saat 18:00 den sonra bu rezervasyonlara tahsis edilmiş odalar satılır.</a:t>
            </a:r>
          </a:p>
          <a:p>
            <a:pPr marL="571500" indent="-571500" algn="just">
              <a:buFont typeface="Arial" panose="020B0604020202020204" pitchFamily="34" charset="0"/>
              <a:buChar char="•"/>
            </a:pPr>
            <a:endParaRPr lang="tr-TR" sz="3600" baseline="-25000" dirty="0">
              <a:solidFill>
                <a:srgbClr val="000000"/>
              </a:solidFill>
              <a:latin typeface="Times New Roman" panose="02020603050405020304" pitchFamily="18" charset="0"/>
              <a:cs typeface="Times New Roman" panose="02020603050405020304" pitchFamily="18" charset="0"/>
            </a:endParaRPr>
          </a:p>
          <a:p>
            <a:pPr marL="571500" indent="-571500" algn="just">
              <a:buFont typeface="Arial" panose="020B0604020202020204" pitchFamily="34" charset="0"/>
              <a:buChar char="•"/>
            </a:pPr>
            <a:r>
              <a:rPr lang="tr-TR" sz="3600" baseline="-25000" dirty="0">
                <a:solidFill>
                  <a:srgbClr val="000000"/>
                </a:solidFill>
                <a:latin typeface="Times New Roman" panose="02020603050405020304" pitchFamily="18" charset="0"/>
                <a:cs typeface="Times New Roman" panose="02020603050405020304" pitchFamily="18" charset="0"/>
              </a:rPr>
              <a:t>Garantili rezervasyonlardan gelmeyenler araştırılır. Duruma göre hareket edilir.</a:t>
            </a:r>
          </a:p>
          <a:p>
            <a:pPr marL="571500" indent="-571500" algn="just">
              <a:buFont typeface="Arial" panose="020B0604020202020204" pitchFamily="34" charset="0"/>
              <a:buChar char="•"/>
            </a:pPr>
            <a:endParaRPr lang="tr-TR" sz="3600" baseline="-25000" dirty="0">
              <a:solidFill>
                <a:srgbClr val="000000"/>
              </a:solidFill>
              <a:latin typeface="Times New Roman" panose="02020603050405020304" pitchFamily="18" charset="0"/>
              <a:cs typeface="Times New Roman" panose="02020603050405020304" pitchFamily="18" charset="0"/>
            </a:endParaRPr>
          </a:p>
          <a:p>
            <a:pPr marL="571500" indent="-571500" algn="just">
              <a:buFont typeface="Arial" panose="020B0604020202020204" pitchFamily="34" charset="0"/>
              <a:buChar char="•"/>
            </a:pPr>
            <a:r>
              <a:rPr lang="tr-TR" sz="3600" baseline="-25000" dirty="0">
                <a:solidFill>
                  <a:srgbClr val="000000"/>
                </a:solidFill>
                <a:latin typeface="Times New Roman" panose="02020603050405020304" pitchFamily="18" charset="0"/>
                <a:cs typeface="Times New Roman" panose="02020603050405020304" pitchFamily="18" charset="0"/>
              </a:rPr>
              <a:t>Giriş yapan gruplarla ilgilenilir. Grup rehberi ile konuşarak özel istekleri dikkate alınır. Akşam yemeği yiyecek müşteri sayısı restorana bildirilir. Grup uyandırma listesi hazırlanır.</a:t>
            </a:r>
          </a:p>
          <a:p>
            <a:pPr marL="571500" indent="-571500" algn="just">
              <a:buFont typeface="Arial" panose="020B0604020202020204" pitchFamily="34" charset="0"/>
              <a:buChar char="•"/>
            </a:pPr>
            <a:endParaRPr lang="tr-TR" sz="3600" baseline="-25000" dirty="0">
              <a:solidFill>
                <a:srgbClr val="000000"/>
              </a:solidFill>
              <a:latin typeface="Times New Roman" panose="02020603050405020304" pitchFamily="18" charset="0"/>
              <a:cs typeface="Times New Roman" panose="02020603050405020304" pitchFamily="18" charset="0"/>
            </a:endParaRPr>
          </a:p>
          <a:p>
            <a:pPr marL="571500" indent="-571500" algn="just">
              <a:buFont typeface="Arial" panose="020B0604020202020204" pitchFamily="34" charset="0"/>
              <a:buChar char="•"/>
            </a:pPr>
            <a:r>
              <a:rPr lang="tr-TR" sz="3600" baseline="-25000" dirty="0">
                <a:solidFill>
                  <a:srgbClr val="000000"/>
                </a:solidFill>
                <a:latin typeface="Times New Roman" panose="02020603050405020304" pitchFamily="18" charset="0"/>
                <a:cs typeface="Times New Roman" panose="02020603050405020304" pitchFamily="18" charset="0"/>
              </a:rPr>
              <a:t>Müşterilerin otel departmanlarında yaptığı harcamaların adisyonları müşteri hesap kartına işlenir.</a:t>
            </a:r>
          </a:p>
          <a:p>
            <a:pPr marL="571500" indent="-571500" algn="just">
              <a:buFont typeface="Arial" panose="020B0604020202020204" pitchFamily="34" charset="0"/>
              <a:buChar char="•"/>
            </a:pPr>
            <a:endParaRPr lang="tr-TR" sz="3600" baseline="-25000" dirty="0">
              <a:solidFill>
                <a:srgbClr val="000000"/>
              </a:solidFill>
              <a:latin typeface="Times New Roman" panose="02020603050405020304" pitchFamily="18" charset="0"/>
              <a:cs typeface="Times New Roman" panose="02020603050405020304" pitchFamily="18" charset="0"/>
            </a:endParaRPr>
          </a:p>
          <a:p>
            <a:pPr marL="571500" indent="-571500" algn="just">
              <a:buFont typeface="Arial" panose="020B0604020202020204" pitchFamily="34" charset="0"/>
              <a:buChar char="•"/>
            </a:pPr>
            <a:r>
              <a:rPr lang="tr-TR" sz="3600" baseline="-25000" dirty="0">
                <a:latin typeface="Times New Roman" panose="02020603050405020304" pitchFamily="18" charset="0"/>
                <a:cs typeface="Times New Roman" panose="02020603050405020304" pitchFamily="18" charset="0"/>
              </a:rPr>
              <a:t>Kredisi dolan müşterilerden tahsilat yapılır, ara ödemeler tahsil edilir.</a:t>
            </a:r>
          </a:p>
          <a:p>
            <a:endParaRPr lang="tr-TR" sz="3200" baseline="-25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643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7C9CED1-56F6-4623-831F-5307DB205548}"/>
              </a:ext>
            </a:extLst>
          </p:cNvPr>
          <p:cNvSpPr/>
          <p:nvPr/>
        </p:nvSpPr>
        <p:spPr>
          <a:xfrm>
            <a:off x="323528" y="476672"/>
            <a:ext cx="8352928" cy="5632311"/>
          </a:xfrm>
          <a:prstGeom prst="rect">
            <a:avLst/>
          </a:prstGeom>
        </p:spPr>
        <p:txBody>
          <a:bodyPr wrap="square">
            <a:spAutoFit/>
          </a:bodyPr>
          <a:lstStyle/>
          <a:p>
            <a:pPr algn="ctr"/>
            <a:r>
              <a:rPr lang="tr-TR" sz="2400" b="1" dirty="0">
                <a:solidFill>
                  <a:srgbClr val="000000"/>
                </a:solidFill>
                <a:latin typeface="Times New Roman" panose="02020603050405020304" pitchFamily="18" charset="0"/>
                <a:cs typeface="Times New Roman" panose="02020603050405020304" pitchFamily="18" charset="0"/>
              </a:rPr>
              <a:t>Rezervasyonsuz “</a:t>
            </a:r>
            <a:r>
              <a:rPr lang="tr-TR" sz="2400" b="1" dirty="0" err="1">
                <a:solidFill>
                  <a:srgbClr val="000000"/>
                </a:solidFill>
                <a:latin typeface="Times New Roman" panose="02020603050405020304" pitchFamily="18" charset="0"/>
                <a:cs typeface="Times New Roman" panose="02020603050405020304" pitchFamily="18" charset="0"/>
              </a:rPr>
              <a:t>Walk</a:t>
            </a:r>
            <a:r>
              <a:rPr lang="tr-TR" sz="2400" b="1" dirty="0">
                <a:solidFill>
                  <a:srgbClr val="000000"/>
                </a:solidFill>
                <a:latin typeface="Times New Roman" panose="02020603050405020304" pitchFamily="18" charset="0"/>
                <a:cs typeface="Times New Roman" panose="02020603050405020304" pitchFamily="18" charset="0"/>
              </a:rPr>
              <a:t>-in” Müşteri Gelişini Sağlayıcı</a:t>
            </a:r>
            <a:br>
              <a:rPr lang="tr-TR" sz="2400" b="1" dirty="0">
                <a:solidFill>
                  <a:srgbClr val="000000"/>
                </a:solidFill>
                <a:latin typeface="Times New Roman" panose="02020603050405020304" pitchFamily="18" charset="0"/>
                <a:cs typeface="Times New Roman" panose="02020603050405020304" pitchFamily="18" charset="0"/>
              </a:rPr>
            </a:br>
            <a:r>
              <a:rPr lang="tr-TR" sz="2400" b="1" dirty="0">
                <a:solidFill>
                  <a:srgbClr val="000000"/>
                </a:solidFill>
                <a:latin typeface="Times New Roman" panose="02020603050405020304" pitchFamily="18" charset="0"/>
                <a:cs typeface="Times New Roman" panose="02020603050405020304" pitchFamily="18" charset="0"/>
              </a:rPr>
              <a:t>Çalışmaların Yapılması</a:t>
            </a:r>
          </a:p>
          <a:p>
            <a:pPr algn="just"/>
            <a:r>
              <a:rPr lang="tr-TR" sz="2400" b="1" dirty="0">
                <a:solidFill>
                  <a:srgbClr val="000000"/>
                </a:solidFill>
                <a:latin typeface="Times New Roman" panose="02020603050405020304" pitchFamily="18" charset="0"/>
                <a:cs typeface="Times New Roman" panose="02020603050405020304" pitchFamily="18" charset="0"/>
              </a:rPr>
              <a:t/>
            </a:r>
            <a:br>
              <a:rPr lang="tr-TR" sz="2400" b="1"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O gece için veya ileriye dönük elinde boş oda var ise, komşu tesisleri ve turizm ofislerini haberdar ederek bu durumu bildirir ve </a:t>
            </a:r>
            <a:r>
              <a:rPr lang="tr-TR" sz="2400" dirty="0" err="1">
                <a:solidFill>
                  <a:srgbClr val="000000"/>
                </a:solidFill>
                <a:latin typeface="Times New Roman" panose="02020603050405020304" pitchFamily="18" charset="0"/>
                <a:cs typeface="Times New Roman" panose="02020603050405020304" pitchFamily="18" charset="0"/>
              </a:rPr>
              <a:t>walk</a:t>
            </a:r>
            <a:r>
              <a:rPr lang="tr-TR" sz="2400" dirty="0">
                <a:solidFill>
                  <a:srgbClr val="000000"/>
                </a:solidFill>
                <a:latin typeface="Times New Roman" panose="02020603050405020304" pitchFamily="18" charset="0"/>
                <a:cs typeface="Times New Roman" panose="02020603050405020304" pitchFamily="18" charset="0"/>
              </a:rPr>
              <a:t>-in müşteri gelişini sağlar.</a:t>
            </a:r>
          </a:p>
          <a:p>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Akşam Şifti İçin:</a:t>
            </a:r>
          </a:p>
          <a:p>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 </a:t>
            </a:r>
            <a:r>
              <a:rPr lang="tr-TR" sz="2400" dirty="0" err="1">
                <a:solidFill>
                  <a:srgbClr val="000000"/>
                </a:solidFill>
                <a:latin typeface="Times New Roman" panose="02020603050405020304" pitchFamily="18" charset="0"/>
                <a:cs typeface="Times New Roman" panose="02020603050405020304" pitchFamily="18" charset="0"/>
              </a:rPr>
              <a:t>Deske</a:t>
            </a:r>
            <a:r>
              <a:rPr lang="tr-TR" sz="2400" dirty="0">
                <a:solidFill>
                  <a:srgbClr val="000000"/>
                </a:solidFill>
                <a:latin typeface="Times New Roman" panose="02020603050405020304" pitchFamily="18" charset="0"/>
                <a:cs typeface="Times New Roman" panose="02020603050405020304" pitchFamily="18" charset="0"/>
              </a:rPr>
              <a:t> çıkmadan önce görünümünü kontrol etme.</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 Rezervasyon formu ve sliplerini gözden geçirme.</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 Kasayı devir alma.</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 Mesaj defterini okuma.</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 Son kontrolleri yapma ve şifti devralma.</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88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7264984-7B19-4FAE-B6B5-7E4D954773E8}"/>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09296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796515D0-EEF5-4005-9ADB-D5CFCF604704}"/>
              </a:ext>
            </a:extLst>
          </p:cNvPr>
          <p:cNvSpPr/>
          <p:nvPr/>
        </p:nvSpPr>
        <p:spPr>
          <a:xfrm>
            <a:off x="2051720" y="1988840"/>
            <a:ext cx="5310336" cy="461665"/>
          </a:xfrm>
          <a:prstGeom prst="rect">
            <a:avLst/>
          </a:prstGeom>
        </p:spPr>
        <p:txBody>
          <a:bodyPr wrap="square">
            <a:spAutoFit/>
          </a:bodyPr>
          <a:lstStyle/>
          <a:p>
            <a:r>
              <a:rPr lang="tr-TR" sz="2400" b="1" dirty="0">
                <a:solidFill>
                  <a:srgbClr val="000000"/>
                </a:solidFill>
                <a:latin typeface="Times New Roman" panose="02020603050405020304" pitchFamily="18" charset="0"/>
                <a:cs typeface="Times New Roman" panose="02020603050405020304" pitchFamily="18" charset="0"/>
              </a:rPr>
              <a:t>DEĞERLENDİRME SORULARI</a:t>
            </a:r>
            <a:endParaRPr lang="tr-T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8132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BBE65E-EB59-4AFD-9684-567A3CF13CC5}"/>
              </a:ext>
            </a:extLst>
          </p:cNvPr>
          <p:cNvSpPr/>
          <p:nvPr/>
        </p:nvSpPr>
        <p:spPr>
          <a:xfrm>
            <a:off x="179512" y="1628800"/>
            <a:ext cx="8784976" cy="3323987"/>
          </a:xfrm>
          <a:prstGeom prst="rect">
            <a:avLst/>
          </a:prstGeom>
        </p:spPr>
        <p:txBody>
          <a:bodyPr wrap="square">
            <a:spAutoFit/>
          </a:bodyPr>
          <a:lstStyle/>
          <a:p>
            <a:pPr marL="457200" indent="-457200">
              <a:buAutoNum type="arabicPeriod"/>
            </a:pPr>
            <a:r>
              <a:rPr lang="tr-TR" sz="2400" dirty="0">
                <a:solidFill>
                  <a:srgbClr val="000000"/>
                </a:solidFill>
                <a:latin typeface="Times New Roman" panose="02020603050405020304" pitchFamily="18" charset="0"/>
                <a:cs typeface="Times New Roman" panose="02020603050405020304" pitchFamily="18" charset="0"/>
              </a:rPr>
              <a:t>Ön büro bölümünde personelin 24 saat içinde nöbetleşe çalışmasına ne denir?</a:t>
            </a:r>
          </a:p>
          <a:p>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a. Görev</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b. Rol</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c. Vardiya</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d. Sorumluluk</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e. Yetki</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2568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BBE65E-EB59-4AFD-9684-567A3CF13CC5}"/>
              </a:ext>
            </a:extLst>
          </p:cNvPr>
          <p:cNvSpPr/>
          <p:nvPr/>
        </p:nvSpPr>
        <p:spPr>
          <a:xfrm>
            <a:off x="179512" y="1628800"/>
            <a:ext cx="8784976" cy="3323987"/>
          </a:xfrm>
          <a:prstGeom prst="rect">
            <a:avLst/>
          </a:prstGeom>
        </p:spPr>
        <p:txBody>
          <a:bodyPr wrap="square">
            <a:spAutoFit/>
          </a:bodyPr>
          <a:lstStyle/>
          <a:p>
            <a:pPr marL="457200" indent="-457200">
              <a:buAutoNum type="arabicPeriod"/>
            </a:pPr>
            <a:r>
              <a:rPr lang="tr-TR" sz="2400" dirty="0">
                <a:solidFill>
                  <a:srgbClr val="000000"/>
                </a:solidFill>
                <a:latin typeface="Times New Roman" panose="02020603050405020304" pitchFamily="18" charset="0"/>
                <a:cs typeface="Times New Roman" panose="02020603050405020304" pitchFamily="18" charset="0"/>
              </a:rPr>
              <a:t>Ön büro bölümünde personelin 24 saat içinde nöbetleşe çalışmasına ne denir?</a:t>
            </a:r>
          </a:p>
          <a:p>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a. Görev</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b. Rol</a:t>
            </a:r>
            <a:br>
              <a:rPr lang="tr-TR" sz="2400" dirty="0">
                <a:solidFill>
                  <a:srgbClr val="000000"/>
                </a:solidFill>
                <a:latin typeface="Times New Roman" panose="02020603050405020304" pitchFamily="18" charset="0"/>
                <a:cs typeface="Times New Roman" panose="02020603050405020304" pitchFamily="18" charset="0"/>
              </a:rPr>
            </a:br>
            <a:r>
              <a:rPr lang="tr-TR" sz="2400" b="1" dirty="0">
                <a:solidFill>
                  <a:srgbClr val="000000"/>
                </a:solidFill>
                <a:latin typeface="Times New Roman" panose="02020603050405020304" pitchFamily="18" charset="0"/>
                <a:cs typeface="Times New Roman" panose="02020603050405020304" pitchFamily="18" charset="0"/>
              </a:rPr>
              <a:t>c. Vardiya</a:t>
            </a:r>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d. Sorumluluk</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e. Yetki</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3716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5203070-D57D-45FF-9BC3-22F8D76E8F58}"/>
              </a:ext>
            </a:extLst>
          </p:cNvPr>
          <p:cNvSpPr/>
          <p:nvPr/>
        </p:nvSpPr>
        <p:spPr>
          <a:xfrm>
            <a:off x="215516" y="1484784"/>
            <a:ext cx="8712968" cy="3416320"/>
          </a:xfrm>
          <a:prstGeom prst="rect">
            <a:avLst/>
          </a:prstGeom>
        </p:spPr>
        <p:txBody>
          <a:bodyPr wrap="square">
            <a:spAutoFit/>
          </a:bodyPr>
          <a:lstStyle/>
          <a:p>
            <a:r>
              <a:rPr lang="tr-TR" sz="2400" dirty="0">
                <a:solidFill>
                  <a:srgbClr val="000000"/>
                </a:solidFill>
                <a:latin typeface="Times New Roman" panose="02020603050405020304" pitchFamily="18" charset="0"/>
                <a:cs typeface="Times New Roman" panose="02020603050405020304" pitchFamily="18" charset="0"/>
              </a:rPr>
              <a:t>2. Önemli mesajların, daha sonra takip edilmesi gereken konuların ve işlerin yazıldığı deftere ne denir?</a:t>
            </a:r>
          </a:p>
          <a:p>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a. Seyir defteri</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b. Not defteri</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c. Kasa defteri</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d. Envanter defteri</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e. Etkinlik defteri</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5159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D4E51526-2B4F-4DF3-878C-84DA59FC918A}"/>
              </a:ext>
            </a:extLst>
          </p:cNvPr>
          <p:cNvPicPr>
            <a:picLocks noChangeAspect="1"/>
          </p:cNvPicPr>
          <p:nvPr/>
        </p:nvPicPr>
        <p:blipFill rotWithShape="1">
          <a:blip r:embed="rId2"/>
          <a:srcRect t="23261"/>
          <a:stretch/>
        </p:blipFill>
        <p:spPr>
          <a:xfrm>
            <a:off x="107504" y="1844824"/>
            <a:ext cx="8928992" cy="4248472"/>
          </a:xfrm>
          <a:prstGeom prst="rect">
            <a:avLst/>
          </a:prstGeom>
        </p:spPr>
      </p:pic>
      <p:sp>
        <p:nvSpPr>
          <p:cNvPr id="3" name="Dikdörtgen 2">
            <a:extLst>
              <a:ext uri="{FF2B5EF4-FFF2-40B4-BE49-F238E27FC236}">
                <a16:creationId xmlns:a16="http://schemas.microsoft.com/office/drawing/2014/main" id="{A9A00F80-1B6F-4306-8500-2C9E55DB1D55}"/>
              </a:ext>
            </a:extLst>
          </p:cNvPr>
          <p:cNvSpPr/>
          <p:nvPr/>
        </p:nvSpPr>
        <p:spPr>
          <a:xfrm>
            <a:off x="2747814" y="694437"/>
            <a:ext cx="3648371" cy="646331"/>
          </a:xfrm>
          <a:prstGeom prst="rect">
            <a:avLst/>
          </a:prstGeom>
        </p:spPr>
        <p:txBody>
          <a:bodyPr wrap="none">
            <a:spAutoFit/>
          </a:bodyPr>
          <a:lstStyle/>
          <a:p>
            <a:r>
              <a:rPr lang="tr-TR" sz="3600" b="1" dirty="0">
                <a:solidFill>
                  <a:srgbClr val="FF0000"/>
                </a:solidFill>
                <a:latin typeface="Times New Roman" panose="02020603050405020304" pitchFamily="18" charset="0"/>
                <a:cs typeface="Times New Roman" panose="02020603050405020304" pitchFamily="18" charset="0"/>
              </a:rPr>
              <a:t>REZERVASYON</a:t>
            </a:r>
          </a:p>
        </p:txBody>
      </p:sp>
    </p:spTree>
    <p:extLst>
      <p:ext uri="{BB962C8B-B14F-4D97-AF65-F5344CB8AC3E}">
        <p14:creationId xmlns:p14="http://schemas.microsoft.com/office/powerpoint/2010/main" val="960981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5203070-D57D-45FF-9BC3-22F8D76E8F58}"/>
              </a:ext>
            </a:extLst>
          </p:cNvPr>
          <p:cNvSpPr/>
          <p:nvPr/>
        </p:nvSpPr>
        <p:spPr>
          <a:xfrm>
            <a:off x="215516" y="1484784"/>
            <a:ext cx="8712968" cy="3416320"/>
          </a:xfrm>
          <a:prstGeom prst="rect">
            <a:avLst/>
          </a:prstGeom>
        </p:spPr>
        <p:txBody>
          <a:bodyPr wrap="square">
            <a:spAutoFit/>
          </a:bodyPr>
          <a:lstStyle/>
          <a:p>
            <a:r>
              <a:rPr lang="tr-TR" sz="2400" dirty="0">
                <a:solidFill>
                  <a:srgbClr val="000000"/>
                </a:solidFill>
                <a:latin typeface="Times New Roman" panose="02020603050405020304" pitchFamily="18" charset="0"/>
                <a:cs typeface="Times New Roman" panose="02020603050405020304" pitchFamily="18" charset="0"/>
              </a:rPr>
              <a:t>2. Önemli mesajların, daha sonra takip edilmesi gereken konuların ve işlerin yazıldığı deftere ne denir?</a:t>
            </a:r>
          </a:p>
          <a:p>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a</a:t>
            </a:r>
            <a:r>
              <a:rPr lang="tr-TR" sz="2400" b="1" dirty="0">
                <a:solidFill>
                  <a:srgbClr val="000000"/>
                </a:solidFill>
                <a:latin typeface="Times New Roman" panose="02020603050405020304" pitchFamily="18" charset="0"/>
                <a:cs typeface="Times New Roman" panose="02020603050405020304" pitchFamily="18" charset="0"/>
              </a:rPr>
              <a:t>. Seyir defteri</a:t>
            </a:r>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b. Not defteri</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c. Kasa defteri</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d. Envanter defteri</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e. Etkinlik defteri</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4584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82C836A-5729-4B58-9687-F74AE5D8F9FD}"/>
              </a:ext>
            </a:extLst>
          </p:cNvPr>
          <p:cNvSpPr/>
          <p:nvPr/>
        </p:nvSpPr>
        <p:spPr>
          <a:xfrm>
            <a:off x="107504" y="1720840"/>
            <a:ext cx="8640960" cy="3416320"/>
          </a:xfrm>
          <a:prstGeom prst="rect">
            <a:avLst/>
          </a:prstGeom>
        </p:spPr>
        <p:txBody>
          <a:bodyPr wrap="square">
            <a:spAutoFit/>
          </a:bodyPr>
          <a:lstStyle/>
          <a:p>
            <a:r>
              <a:rPr lang="tr-TR" sz="2400" dirty="0">
                <a:solidFill>
                  <a:srgbClr val="000000"/>
                </a:solidFill>
                <a:latin typeface="Times New Roman" panose="02020603050405020304" pitchFamily="18" charset="0"/>
                <a:cs typeface="Times New Roman" panose="02020603050405020304" pitchFamily="18" charset="0"/>
              </a:rPr>
              <a:t>3. Aşağıdakilerden hangisi elektronik ve akıllı kartların özelliklerinden değildir?</a:t>
            </a:r>
          </a:p>
          <a:p>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a. Misafir emniyeti sağlar.</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b. Taşıması kolaydır.</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c. Enerji tasarrufu sağlar.</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d. </a:t>
            </a:r>
            <a:r>
              <a:rPr lang="tr-TR" sz="2400" dirty="0" err="1">
                <a:solidFill>
                  <a:srgbClr val="000000"/>
                </a:solidFill>
                <a:latin typeface="Times New Roman" panose="02020603050405020304" pitchFamily="18" charset="0"/>
                <a:cs typeface="Times New Roman" panose="02020603050405020304" pitchFamily="18" charset="0"/>
              </a:rPr>
              <a:t>Check</a:t>
            </a:r>
            <a:r>
              <a:rPr lang="tr-TR" sz="2400" dirty="0">
                <a:solidFill>
                  <a:srgbClr val="000000"/>
                </a:solidFill>
                <a:latin typeface="Times New Roman" panose="02020603050405020304" pitchFamily="18" charset="0"/>
                <a:cs typeface="Times New Roman" panose="02020603050405020304" pitchFamily="18" charset="0"/>
              </a:rPr>
              <a:t>-in yapan her müşteriye aynı kart verilir.</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e. Çıkışta geri alınır</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7767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82C836A-5729-4B58-9687-F74AE5D8F9FD}"/>
              </a:ext>
            </a:extLst>
          </p:cNvPr>
          <p:cNvSpPr/>
          <p:nvPr/>
        </p:nvSpPr>
        <p:spPr>
          <a:xfrm>
            <a:off x="251520" y="1628800"/>
            <a:ext cx="8640960" cy="3416320"/>
          </a:xfrm>
          <a:prstGeom prst="rect">
            <a:avLst/>
          </a:prstGeom>
        </p:spPr>
        <p:txBody>
          <a:bodyPr wrap="square">
            <a:spAutoFit/>
          </a:bodyPr>
          <a:lstStyle/>
          <a:p>
            <a:r>
              <a:rPr lang="tr-TR" sz="2400" dirty="0">
                <a:solidFill>
                  <a:srgbClr val="000000"/>
                </a:solidFill>
                <a:latin typeface="Times New Roman" panose="02020603050405020304" pitchFamily="18" charset="0"/>
                <a:cs typeface="Times New Roman" panose="02020603050405020304" pitchFamily="18" charset="0"/>
              </a:rPr>
              <a:t>3. Aşağıdakilerden hangisi elektronik ve akıllı kartların özelliklerinden değildir?</a:t>
            </a:r>
          </a:p>
          <a:p>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a. Misafir emniyeti sağlar.</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b. Taşıması kolaydır.</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c. Enerji tasarrufu sağlar.</a:t>
            </a:r>
            <a:br>
              <a:rPr lang="tr-TR" sz="2400" dirty="0">
                <a:solidFill>
                  <a:srgbClr val="000000"/>
                </a:solidFill>
                <a:latin typeface="Times New Roman" panose="02020603050405020304" pitchFamily="18" charset="0"/>
                <a:cs typeface="Times New Roman" panose="02020603050405020304" pitchFamily="18" charset="0"/>
              </a:rPr>
            </a:br>
            <a:r>
              <a:rPr lang="tr-TR" sz="2400" b="1" dirty="0">
                <a:solidFill>
                  <a:srgbClr val="000000"/>
                </a:solidFill>
                <a:latin typeface="Times New Roman" panose="02020603050405020304" pitchFamily="18" charset="0"/>
                <a:cs typeface="Times New Roman" panose="02020603050405020304" pitchFamily="18" charset="0"/>
              </a:rPr>
              <a:t>d. </a:t>
            </a:r>
            <a:r>
              <a:rPr lang="tr-TR" sz="2400" b="1" dirty="0" err="1">
                <a:solidFill>
                  <a:srgbClr val="000000"/>
                </a:solidFill>
                <a:latin typeface="Times New Roman" panose="02020603050405020304" pitchFamily="18" charset="0"/>
                <a:cs typeface="Times New Roman" panose="02020603050405020304" pitchFamily="18" charset="0"/>
              </a:rPr>
              <a:t>Check</a:t>
            </a:r>
            <a:r>
              <a:rPr lang="tr-TR" sz="2400" b="1" dirty="0">
                <a:solidFill>
                  <a:srgbClr val="000000"/>
                </a:solidFill>
                <a:latin typeface="Times New Roman" panose="02020603050405020304" pitchFamily="18" charset="0"/>
                <a:cs typeface="Times New Roman" panose="02020603050405020304" pitchFamily="18" charset="0"/>
              </a:rPr>
              <a:t>-in yapan her müşteriye aynı kart verilir.</a:t>
            </a:r>
            <a:br>
              <a:rPr lang="tr-TR" sz="2400" b="1"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e. Çıkışta geri alınır</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2962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E600760E-76E7-43DB-B621-8914711662E7}"/>
              </a:ext>
            </a:extLst>
          </p:cNvPr>
          <p:cNvSpPr/>
          <p:nvPr/>
        </p:nvSpPr>
        <p:spPr>
          <a:xfrm>
            <a:off x="107504" y="1844824"/>
            <a:ext cx="8352928" cy="3416320"/>
          </a:xfrm>
          <a:prstGeom prst="rect">
            <a:avLst/>
          </a:prstGeom>
        </p:spPr>
        <p:txBody>
          <a:bodyPr wrap="square">
            <a:spAutoFit/>
          </a:bodyPr>
          <a:lstStyle/>
          <a:p>
            <a:r>
              <a:rPr lang="tr-TR" sz="2400" dirty="0">
                <a:solidFill>
                  <a:srgbClr val="000000"/>
                </a:solidFill>
                <a:latin typeface="Times New Roman" panose="02020603050405020304" pitchFamily="18" charset="0"/>
                <a:cs typeface="Times New Roman" panose="02020603050405020304" pitchFamily="18" charset="0"/>
              </a:rPr>
              <a:t>4. Aşağıdakilerden hangisi akşam vardiya değişiminde yapılan işlemlerden biri değildir?</a:t>
            </a:r>
          </a:p>
          <a:p>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a. Uyandırma yapılacak ise, uyandırma listesini alma</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b. Kasayı devir alma</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c. Memorandumların incelenmesi</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d. Anahtar kontrolü yapma</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e. </a:t>
            </a:r>
            <a:r>
              <a:rPr lang="tr-TR" sz="2400" dirty="0" err="1">
                <a:solidFill>
                  <a:srgbClr val="000000"/>
                </a:solidFill>
                <a:latin typeface="Times New Roman" panose="02020603050405020304" pitchFamily="18" charset="0"/>
                <a:cs typeface="Times New Roman" panose="02020603050405020304" pitchFamily="18" charset="0"/>
              </a:rPr>
              <a:t>Room</a:t>
            </a:r>
            <a:r>
              <a:rPr lang="tr-TR" sz="2400" dirty="0">
                <a:solidFill>
                  <a:srgbClr val="000000"/>
                </a:solidFill>
                <a:latin typeface="Times New Roman" panose="02020603050405020304" pitchFamily="18" charset="0"/>
                <a:cs typeface="Times New Roman" panose="02020603050405020304" pitchFamily="18" charset="0"/>
              </a:rPr>
              <a:t> </a:t>
            </a:r>
            <a:r>
              <a:rPr lang="tr-TR" sz="2400" dirty="0" err="1">
                <a:solidFill>
                  <a:srgbClr val="000000"/>
                </a:solidFill>
                <a:latin typeface="Times New Roman" panose="02020603050405020304" pitchFamily="18" charset="0"/>
                <a:cs typeface="Times New Roman" panose="02020603050405020304" pitchFamily="18" charset="0"/>
              </a:rPr>
              <a:t>change</a:t>
            </a:r>
            <a:r>
              <a:rPr lang="tr-TR" sz="2400" dirty="0">
                <a:solidFill>
                  <a:srgbClr val="000000"/>
                </a:solidFill>
                <a:latin typeface="Times New Roman" panose="02020603050405020304" pitchFamily="18" charset="0"/>
                <a:cs typeface="Times New Roman" panose="02020603050405020304" pitchFamily="18" charset="0"/>
              </a:rPr>
              <a:t> yapma</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86958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E600760E-76E7-43DB-B621-8914711662E7}"/>
              </a:ext>
            </a:extLst>
          </p:cNvPr>
          <p:cNvSpPr/>
          <p:nvPr/>
        </p:nvSpPr>
        <p:spPr>
          <a:xfrm>
            <a:off x="107504" y="1844824"/>
            <a:ext cx="8352928" cy="3416320"/>
          </a:xfrm>
          <a:prstGeom prst="rect">
            <a:avLst/>
          </a:prstGeom>
        </p:spPr>
        <p:txBody>
          <a:bodyPr wrap="square">
            <a:spAutoFit/>
          </a:bodyPr>
          <a:lstStyle/>
          <a:p>
            <a:r>
              <a:rPr lang="tr-TR" sz="2400" dirty="0">
                <a:solidFill>
                  <a:srgbClr val="000000"/>
                </a:solidFill>
                <a:latin typeface="Times New Roman" panose="02020603050405020304" pitchFamily="18" charset="0"/>
                <a:cs typeface="Times New Roman" panose="02020603050405020304" pitchFamily="18" charset="0"/>
              </a:rPr>
              <a:t>4. Aşağıdakilerden hangisi akşam vardiya </a:t>
            </a:r>
            <a:r>
              <a:rPr lang="tr-TR" sz="2400" dirty="0">
                <a:solidFill>
                  <a:srgbClr val="FF0000"/>
                </a:solidFill>
                <a:latin typeface="Times New Roman" panose="02020603050405020304" pitchFamily="18" charset="0"/>
                <a:cs typeface="Times New Roman" panose="02020603050405020304" pitchFamily="18" charset="0"/>
              </a:rPr>
              <a:t>değişiminde</a:t>
            </a:r>
            <a:r>
              <a:rPr lang="tr-TR" sz="2400" dirty="0">
                <a:solidFill>
                  <a:srgbClr val="000000"/>
                </a:solidFill>
                <a:latin typeface="Times New Roman" panose="02020603050405020304" pitchFamily="18" charset="0"/>
                <a:cs typeface="Times New Roman" panose="02020603050405020304" pitchFamily="18" charset="0"/>
              </a:rPr>
              <a:t> yapılan işlemlerden biri değildir?</a:t>
            </a:r>
          </a:p>
          <a:p>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a. </a:t>
            </a:r>
            <a:r>
              <a:rPr lang="tr-TR" sz="2400" b="1" dirty="0">
                <a:solidFill>
                  <a:srgbClr val="000000"/>
                </a:solidFill>
                <a:latin typeface="Times New Roman" panose="02020603050405020304" pitchFamily="18" charset="0"/>
                <a:cs typeface="Times New Roman" panose="02020603050405020304" pitchFamily="18" charset="0"/>
              </a:rPr>
              <a:t>Uyandırma yapılacak ise, uyandırma listesini alma</a:t>
            </a:r>
            <a:br>
              <a:rPr lang="tr-TR" sz="2400" b="1"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b. Kasayı devir alma</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c. Memorandumların incelenmesi</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d. Anahtar kontrolü yapma</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e</a:t>
            </a:r>
            <a:r>
              <a:rPr lang="tr-TR" sz="2400" b="1" dirty="0">
                <a:solidFill>
                  <a:srgbClr val="000000"/>
                </a:solidFill>
                <a:latin typeface="Times New Roman" panose="02020603050405020304" pitchFamily="18" charset="0"/>
                <a:cs typeface="Times New Roman" panose="02020603050405020304" pitchFamily="18" charset="0"/>
              </a:rPr>
              <a:t>. </a:t>
            </a:r>
            <a:r>
              <a:rPr lang="tr-TR" sz="2400" dirty="0" err="1">
                <a:solidFill>
                  <a:srgbClr val="000000"/>
                </a:solidFill>
                <a:latin typeface="Times New Roman" panose="02020603050405020304" pitchFamily="18" charset="0"/>
                <a:cs typeface="Times New Roman" panose="02020603050405020304" pitchFamily="18" charset="0"/>
              </a:rPr>
              <a:t>Room</a:t>
            </a:r>
            <a:r>
              <a:rPr lang="tr-TR" sz="2400" dirty="0">
                <a:solidFill>
                  <a:srgbClr val="000000"/>
                </a:solidFill>
                <a:latin typeface="Times New Roman" panose="02020603050405020304" pitchFamily="18" charset="0"/>
                <a:cs typeface="Times New Roman" panose="02020603050405020304" pitchFamily="18" charset="0"/>
              </a:rPr>
              <a:t> </a:t>
            </a:r>
            <a:r>
              <a:rPr lang="tr-TR" sz="2400" dirty="0" err="1">
                <a:solidFill>
                  <a:srgbClr val="000000"/>
                </a:solidFill>
                <a:latin typeface="Times New Roman" panose="02020603050405020304" pitchFamily="18" charset="0"/>
                <a:cs typeface="Times New Roman" panose="02020603050405020304" pitchFamily="18" charset="0"/>
              </a:rPr>
              <a:t>change</a:t>
            </a:r>
            <a:r>
              <a:rPr lang="tr-TR" sz="2400" dirty="0">
                <a:solidFill>
                  <a:srgbClr val="000000"/>
                </a:solidFill>
                <a:latin typeface="Times New Roman" panose="02020603050405020304" pitchFamily="18" charset="0"/>
                <a:cs typeface="Times New Roman" panose="02020603050405020304" pitchFamily="18" charset="0"/>
              </a:rPr>
              <a:t> yapma</a:t>
            </a:r>
            <a:r>
              <a:rPr lang="tr-TR" sz="2400" dirty="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
            </a:r>
            <a:br>
              <a:rPr lang="tr-TR" sz="2400" b="1" dirty="0">
                <a:latin typeface="Times New Roman" panose="02020603050405020304" pitchFamily="18" charset="0"/>
                <a:cs typeface="Times New Roman" panose="02020603050405020304" pitchFamily="18" charset="0"/>
              </a:rPr>
            </a:br>
            <a:endParaRPr lang="tr-T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2078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2519A4E9-0B9D-4F2E-AC8E-36D2DAD5C932}"/>
              </a:ext>
            </a:extLst>
          </p:cNvPr>
          <p:cNvSpPr/>
          <p:nvPr/>
        </p:nvSpPr>
        <p:spPr>
          <a:xfrm>
            <a:off x="539552" y="1859340"/>
            <a:ext cx="8136904" cy="3785652"/>
          </a:xfrm>
          <a:prstGeom prst="rect">
            <a:avLst/>
          </a:prstGeom>
        </p:spPr>
        <p:txBody>
          <a:bodyPr wrap="square">
            <a:spAutoFit/>
          </a:bodyPr>
          <a:lstStyle/>
          <a:p>
            <a:pPr algn="just"/>
            <a:r>
              <a:rPr lang="tr-TR" sz="2400" dirty="0">
                <a:solidFill>
                  <a:srgbClr val="000000"/>
                </a:solidFill>
                <a:latin typeface="Times New Roman" panose="02020603050405020304" pitchFamily="18" charset="0"/>
                <a:cs typeface="Times New Roman" panose="02020603050405020304" pitchFamily="18" charset="0"/>
              </a:rPr>
              <a:t>5. Konukların oda anahtarlarını resepsiyona verme-alma işlemlerinde anahtarların kendilerine ait olduğunu belgelemek için kullanılan kartlara ne denir?</a:t>
            </a:r>
          </a:p>
          <a:p>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a. Oda kartı</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b. Anahtar kartı</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c. Misafir kartı</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d. Oda tanıtım kılıf kartı</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e. Pas kartı</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38124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2519A4E9-0B9D-4F2E-AC8E-36D2DAD5C932}"/>
              </a:ext>
            </a:extLst>
          </p:cNvPr>
          <p:cNvSpPr/>
          <p:nvPr/>
        </p:nvSpPr>
        <p:spPr>
          <a:xfrm>
            <a:off x="539552" y="1859340"/>
            <a:ext cx="8136904" cy="3785652"/>
          </a:xfrm>
          <a:prstGeom prst="rect">
            <a:avLst/>
          </a:prstGeom>
        </p:spPr>
        <p:txBody>
          <a:bodyPr wrap="square">
            <a:spAutoFit/>
          </a:bodyPr>
          <a:lstStyle/>
          <a:p>
            <a:pPr algn="just"/>
            <a:r>
              <a:rPr lang="tr-TR" sz="2400" dirty="0">
                <a:solidFill>
                  <a:srgbClr val="000000"/>
                </a:solidFill>
                <a:latin typeface="Times New Roman" panose="02020603050405020304" pitchFamily="18" charset="0"/>
                <a:cs typeface="Times New Roman" panose="02020603050405020304" pitchFamily="18" charset="0"/>
              </a:rPr>
              <a:t>5. Konukların oda anahtarlarını resepsiyona verme-alma işlemlerinde anahtarların kendilerine ait olduğunu belgelemek için kullanılan kartlara ne denir?</a:t>
            </a:r>
          </a:p>
          <a:p>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a</a:t>
            </a:r>
            <a:r>
              <a:rPr lang="tr-TR" sz="2400" b="1" dirty="0">
                <a:solidFill>
                  <a:srgbClr val="000000"/>
                </a:solidFill>
                <a:latin typeface="Times New Roman" panose="02020603050405020304" pitchFamily="18" charset="0"/>
                <a:cs typeface="Times New Roman" panose="02020603050405020304" pitchFamily="18" charset="0"/>
              </a:rPr>
              <a:t>. </a:t>
            </a:r>
            <a:r>
              <a:rPr lang="tr-TR" sz="2400" dirty="0">
                <a:solidFill>
                  <a:srgbClr val="000000"/>
                </a:solidFill>
                <a:latin typeface="Times New Roman" panose="02020603050405020304" pitchFamily="18" charset="0"/>
                <a:cs typeface="Times New Roman" panose="02020603050405020304" pitchFamily="18" charset="0"/>
              </a:rPr>
              <a:t>Oda kartı</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b. </a:t>
            </a:r>
            <a:r>
              <a:rPr lang="tr-TR" sz="2400" b="1" dirty="0">
                <a:solidFill>
                  <a:srgbClr val="000000"/>
                </a:solidFill>
                <a:latin typeface="Times New Roman" panose="02020603050405020304" pitchFamily="18" charset="0"/>
                <a:cs typeface="Times New Roman" panose="02020603050405020304" pitchFamily="18" charset="0"/>
              </a:rPr>
              <a:t>Anahtar kartı</a:t>
            </a:r>
            <a:br>
              <a:rPr lang="tr-TR" sz="2400" b="1"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c. Misafir kartı</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d. Oda tanıtım kılıf kartı</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e. Pas kartı</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C253C4BD-E695-41EA-AF11-B57D8595EE4D}"/>
              </a:ext>
            </a:extLst>
          </p:cNvPr>
          <p:cNvPicPr>
            <a:picLocks noChangeAspect="1"/>
          </p:cNvPicPr>
          <p:nvPr/>
        </p:nvPicPr>
        <p:blipFill>
          <a:blip r:embed="rId2"/>
          <a:stretch>
            <a:fillRect/>
          </a:stretch>
        </p:blipFill>
        <p:spPr>
          <a:xfrm>
            <a:off x="4860032" y="3212976"/>
            <a:ext cx="3045566" cy="2362770"/>
          </a:xfrm>
          <a:prstGeom prst="rect">
            <a:avLst/>
          </a:prstGeom>
        </p:spPr>
      </p:pic>
    </p:spTree>
    <p:extLst>
      <p:ext uri="{BB962C8B-B14F-4D97-AF65-F5344CB8AC3E}">
        <p14:creationId xmlns:p14="http://schemas.microsoft.com/office/powerpoint/2010/main" val="2008822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26014913-DD7B-4F13-87D4-12A0533EB404}"/>
              </a:ext>
            </a:extLst>
          </p:cNvPr>
          <p:cNvSpPr/>
          <p:nvPr/>
        </p:nvSpPr>
        <p:spPr>
          <a:xfrm>
            <a:off x="539552" y="1720840"/>
            <a:ext cx="7704856" cy="3416320"/>
          </a:xfrm>
          <a:prstGeom prst="rect">
            <a:avLst/>
          </a:prstGeom>
        </p:spPr>
        <p:txBody>
          <a:bodyPr wrap="square">
            <a:spAutoFit/>
          </a:bodyPr>
          <a:lstStyle/>
          <a:p>
            <a:r>
              <a:rPr lang="tr-TR" sz="2400" dirty="0">
                <a:solidFill>
                  <a:srgbClr val="000000"/>
                </a:solidFill>
                <a:latin typeface="Times New Roman" panose="02020603050405020304" pitchFamily="18" charset="0"/>
                <a:cs typeface="Times New Roman" panose="02020603050405020304" pitchFamily="18" charset="0"/>
              </a:rPr>
              <a:t>6. Ön büro Bölümünde bir günde kaç vardiya vardır?</a:t>
            </a:r>
          </a:p>
          <a:p>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a. 2</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b. 4</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c. 3</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d. 1</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e. 5</a:t>
            </a:r>
            <a:br>
              <a:rPr lang="tr-TR" sz="2400" dirty="0">
                <a:solidFill>
                  <a:srgbClr val="000000"/>
                </a:solidFill>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14898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26014913-DD7B-4F13-87D4-12A0533EB404}"/>
              </a:ext>
            </a:extLst>
          </p:cNvPr>
          <p:cNvSpPr/>
          <p:nvPr/>
        </p:nvSpPr>
        <p:spPr>
          <a:xfrm>
            <a:off x="539552" y="1720840"/>
            <a:ext cx="7704856" cy="3416320"/>
          </a:xfrm>
          <a:prstGeom prst="rect">
            <a:avLst/>
          </a:prstGeom>
        </p:spPr>
        <p:txBody>
          <a:bodyPr wrap="square">
            <a:spAutoFit/>
          </a:bodyPr>
          <a:lstStyle/>
          <a:p>
            <a:r>
              <a:rPr lang="tr-TR" sz="2400" dirty="0">
                <a:solidFill>
                  <a:srgbClr val="000000"/>
                </a:solidFill>
                <a:latin typeface="Times New Roman" panose="02020603050405020304" pitchFamily="18" charset="0"/>
                <a:cs typeface="Times New Roman" panose="02020603050405020304" pitchFamily="18" charset="0"/>
              </a:rPr>
              <a:t>6. Ön büro Bölümünde bir günde kaç vardiya vardır?</a:t>
            </a:r>
          </a:p>
          <a:p>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a. 2</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b. 4</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c</a:t>
            </a:r>
            <a:r>
              <a:rPr lang="tr-TR" sz="2400" b="1" dirty="0">
                <a:solidFill>
                  <a:srgbClr val="000000"/>
                </a:solidFill>
                <a:latin typeface="Times New Roman" panose="02020603050405020304" pitchFamily="18" charset="0"/>
                <a:cs typeface="Times New Roman" panose="02020603050405020304" pitchFamily="18" charset="0"/>
              </a:rPr>
              <a:t>. 3</a:t>
            </a:r>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d. 1</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e. 5</a:t>
            </a:r>
            <a:br>
              <a:rPr lang="tr-TR" sz="2400" dirty="0">
                <a:solidFill>
                  <a:srgbClr val="000000"/>
                </a:solidFill>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27292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F6B444B-93B4-484F-A761-5445683EA517}"/>
              </a:ext>
            </a:extLst>
          </p:cNvPr>
          <p:cNvSpPr/>
          <p:nvPr/>
        </p:nvSpPr>
        <p:spPr>
          <a:xfrm>
            <a:off x="179512" y="1628800"/>
            <a:ext cx="8568952" cy="3416320"/>
          </a:xfrm>
          <a:prstGeom prst="rect">
            <a:avLst/>
          </a:prstGeom>
        </p:spPr>
        <p:txBody>
          <a:bodyPr wrap="square">
            <a:spAutoFit/>
          </a:bodyPr>
          <a:lstStyle/>
          <a:p>
            <a:r>
              <a:rPr lang="tr-TR" sz="2400" dirty="0">
                <a:solidFill>
                  <a:srgbClr val="000000"/>
                </a:solidFill>
                <a:latin typeface="Times New Roman" panose="02020603050405020304" pitchFamily="18" charset="0"/>
                <a:cs typeface="Times New Roman" panose="02020603050405020304" pitchFamily="18" charset="0"/>
              </a:rPr>
              <a:t>7. Tesisteki tüm alanları (ofisler, mutfak, depolar, odalar, salonlar, vb.) açmak için kullanılan anahtar aşağıdakilerden hangisidir?</a:t>
            </a:r>
          </a:p>
          <a:p>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a. Kat görevlileri anahtarı</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b. Kat pas anahtarı ( </a:t>
            </a:r>
            <a:r>
              <a:rPr lang="tr-TR" sz="2400" dirty="0" err="1">
                <a:solidFill>
                  <a:srgbClr val="000000"/>
                </a:solidFill>
                <a:latin typeface="Times New Roman" panose="02020603050405020304" pitchFamily="18" charset="0"/>
                <a:cs typeface="Times New Roman" panose="02020603050405020304" pitchFamily="18" charset="0"/>
              </a:rPr>
              <a:t>Sub</a:t>
            </a:r>
            <a:r>
              <a:rPr lang="tr-TR" sz="2400" dirty="0">
                <a:solidFill>
                  <a:srgbClr val="000000"/>
                </a:solidFill>
                <a:latin typeface="Times New Roman" panose="02020603050405020304" pitchFamily="18" charset="0"/>
                <a:cs typeface="Times New Roman" panose="02020603050405020304" pitchFamily="18" charset="0"/>
              </a:rPr>
              <a:t> </a:t>
            </a:r>
            <a:r>
              <a:rPr lang="tr-TR" sz="2400" dirty="0" err="1">
                <a:solidFill>
                  <a:srgbClr val="000000"/>
                </a:solidFill>
                <a:latin typeface="Times New Roman" panose="02020603050405020304" pitchFamily="18" charset="0"/>
                <a:cs typeface="Times New Roman" panose="02020603050405020304" pitchFamily="18" charset="0"/>
              </a:rPr>
              <a:t>Muster</a:t>
            </a:r>
            <a:r>
              <a:rPr lang="tr-TR" sz="2400" dirty="0">
                <a:solidFill>
                  <a:srgbClr val="000000"/>
                </a:solidFill>
                <a:latin typeface="Times New Roman" panose="02020603050405020304" pitchFamily="18" charset="0"/>
                <a:cs typeface="Times New Roman" panose="02020603050405020304" pitchFamily="18" charset="0"/>
              </a:rPr>
              <a:t> </a:t>
            </a:r>
            <a:r>
              <a:rPr lang="tr-TR" sz="2400" dirty="0" err="1">
                <a:solidFill>
                  <a:srgbClr val="000000"/>
                </a:solidFill>
                <a:latin typeface="Times New Roman" panose="02020603050405020304" pitchFamily="18" charset="0"/>
                <a:cs typeface="Times New Roman" panose="02020603050405020304" pitchFamily="18" charset="0"/>
              </a:rPr>
              <a:t>Key</a:t>
            </a:r>
            <a:r>
              <a:rPr lang="tr-TR" sz="2400" dirty="0">
                <a:solidFill>
                  <a:srgbClr val="000000"/>
                </a:solidFill>
                <a:latin typeface="Times New Roman" panose="02020603050405020304" pitchFamily="18" charset="0"/>
                <a:cs typeface="Times New Roman" panose="02020603050405020304" pitchFamily="18" charset="0"/>
              </a:rPr>
              <a:t>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c. Ana pas anahtarı ( Master </a:t>
            </a:r>
            <a:r>
              <a:rPr lang="tr-TR" sz="2400" dirty="0" err="1">
                <a:solidFill>
                  <a:srgbClr val="000000"/>
                </a:solidFill>
                <a:latin typeface="Times New Roman" panose="02020603050405020304" pitchFamily="18" charset="0"/>
                <a:cs typeface="Times New Roman" panose="02020603050405020304" pitchFamily="18" charset="0"/>
              </a:rPr>
              <a:t>Key</a:t>
            </a:r>
            <a:r>
              <a:rPr lang="tr-TR" sz="2400" dirty="0">
                <a:solidFill>
                  <a:srgbClr val="000000"/>
                </a:solidFill>
                <a:latin typeface="Times New Roman" panose="02020603050405020304" pitchFamily="18" charset="0"/>
                <a:cs typeface="Times New Roman" panose="02020603050405020304" pitchFamily="18" charset="0"/>
              </a:rPr>
              <a:t>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d. Bina pas anahtarı ( General Master </a:t>
            </a:r>
            <a:r>
              <a:rPr lang="tr-TR" sz="2400" dirty="0" err="1">
                <a:solidFill>
                  <a:srgbClr val="000000"/>
                </a:solidFill>
                <a:latin typeface="Times New Roman" panose="02020603050405020304" pitchFamily="18" charset="0"/>
                <a:cs typeface="Times New Roman" panose="02020603050405020304" pitchFamily="18" charset="0"/>
              </a:rPr>
              <a:t>Key</a:t>
            </a:r>
            <a:r>
              <a:rPr lang="tr-TR" sz="2400" dirty="0">
                <a:solidFill>
                  <a:srgbClr val="000000"/>
                </a:solidFill>
                <a:latin typeface="Times New Roman" panose="02020603050405020304" pitchFamily="18" charset="0"/>
                <a:cs typeface="Times New Roman" panose="02020603050405020304" pitchFamily="18" charset="0"/>
              </a:rPr>
              <a:t>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e. Ön büro pas anahtarı (Front Office Master </a:t>
            </a:r>
            <a:r>
              <a:rPr lang="tr-TR" sz="2400" dirty="0" err="1">
                <a:solidFill>
                  <a:srgbClr val="000000"/>
                </a:solidFill>
                <a:latin typeface="Times New Roman" panose="02020603050405020304" pitchFamily="18" charset="0"/>
                <a:cs typeface="Times New Roman" panose="02020603050405020304" pitchFamily="18" charset="0"/>
              </a:rPr>
              <a:t>Key</a:t>
            </a:r>
            <a:r>
              <a:rPr lang="tr-TR" sz="2400" dirty="0">
                <a:solidFill>
                  <a:srgbClr val="000000"/>
                </a:solidFill>
                <a:latin typeface="Times New Roman" panose="02020603050405020304" pitchFamily="18" charset="0"/>
                <a:cs typeface="Times New Roman" panose="02020603050405020304" pitchFamily="18" charset="0"/>
              </a:rPr>
              <a:t>)</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364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A9A00F80-1B6F-4306-8500-2C9E55DB1D55}"/>
              </a:ext>
            </a:extLst>
          </p:cNvPr>
          <p:cNvSpPr/>
          <p:nvPr/>
        </p:nvSpPr>
        <p:spPr>
          <a:xfrm>
            <a:off x="2747814" y="694437"/>
            <a:ext cx="3134191" cy="646331"/>
          </a:xfrm>
          <a:prstGeom prst="rect">
            <a:avLst/>
          </a:prstGeom>
        </p:spPr>
        <p:txBody>
          <a:bodyPr wrap="none">
            <a:spAutoFit/>
          </a:bodyPr>
          <a:lstStyle/>
          <a:p>
            <a:r>
              <a:rPr lang="tr-TR" sz="3600" b="1" dirty="0">
                <a:solidFill>
                  <a:srgbClr val="FF0000"/>
                </a:solidFill>
                <a:latin typeface="Times New Roman" panose="02020603050405020304" pitchFamily="18" charset="0"/>
                <a:cs typeface="Times New Roman" panose="02020603050405020304" pitchFamily="18" charset="0"/>
              </a:rPr>
              <a:t>RESEPSİYON</a:t>
            </a:r>
          </a:p>
        </p:txBody>
      </p:sp>
      <p:pic>
        <p:nvPicPr>
          <p:cNvPr id="4" name="Resim 3">
            <a:extLst>
              <a:ext uri="{FF2B5EF4-FFF2-40B4-BE49-F238E27FC236}">
                <a16:creationId xmlns:a16="http://schemas.microsoft.com/office/drawing/2014/main" id="{87C70D90-2009-45DF-83D2-4CBC543DF79F}"/>
              </a:ext>
            </a:extLst>
          </p:cNvPr>
          <p:cNvPicPr>
            <a:picLocks noChangeAspect="1"/>
          </p:cNvPicPr>
          <p:nvPr/>
        </p:nvPicPr>
        <p:blipFill>
          <a:blip r:embed="rId2"/>
          <a:stretch>
            <a:fillRect/>
          </a:stretch>
        </p:blipFill>
        <p:spPr>
          <a:xfrm>
            <a:off x="179512" y="1772816"/>
            <a:ext cx="8856984" cy="4320479"/>
          </a:xfrm>
          <a:prstGeom prst="rect">
            <a:avLst/>
          </a:prstGeom>
        </p:spPr>
      </p:pic>
    </p:spTree>
    <p:extLst>
      <p:ext uri="{BB962C8B-B14F-4D97-AF65-F5344CB8AC3E}">
        <p14:creationId xmlns:p14="http://schemas.microsoft.com/office/powerpoint/2010/main" val="17925537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F6B444B-93B4-484F-A761-5445683EA517}"/>
              </a:ext>
            </a:extLst>
          </p:cNvPr>
          <p:cNvSpPr/>
          <p:nvPr/>
        </p:nvSpPr>
        <p:spPr>
          <a:xfrm>
            <a:off x="179512" y="1628800"/>
            <a:ext cx="8568952" cy="3416320"/>
          </a:xfrm>
          <a:prstGeom prst="rect">
            <a:avLst/>
          </a:prstGeom>
        </p:spPr>
        <p:txBody>
          <a:bodyPr wrap="square">
            <a:spAutoFit/>
          </a:bodyPr>
          <a:lstStyle/>
          <a:p>
            <a:r>
              <a:rPr lang="tr-TR" sz="2400" dirty="0">
                <a:solidFill>
                  <a:srgbClr val="000000"/>
                </a:solidFill>
                <a:latin typeface="Times New Roman" panose="02020603050405020304" pitchFamily="18" charset="0"/>
                <a:cs typeface="Times New Roman" panose="02020603050405020304" pitchFamily="18" charset="0"/>
              </a:rPr>
              <a:t>7. Tesisteki tüm alanları (ofisler, mutfak, depolar, odalar, salonlar, vb.) açmak için kullanılan anahtar aşağıdakilerden hangisidir?</a:t>
            </a:r>
          </a:p>
          <a:p>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a. Kat görevlileri anahtarı</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b. Kat pas anahtarı ( </a:t>
            </a:r>
            <a:r>
              <a:rPr lang="tr-TR" sz="2400" dirty="0" err="1">
                <a:solidFill>
                  <a:srgbClr val="000000"/>
                </a:solidFill>
                <a:latin typeface="Times New Roman" panose="02020603050405020304" pitchFamily="18" charset="0"/>
                <a:cs typeface="Times New Roman" panose="02020603050405020304" pitchFamily="18" charset="0"/>
              </a:rPr>
              <a:t>Sub</a:t>
            </a:r>
            <a:r>
              <a:rPr lang="tr-TR" sz="2400" dirty="0">
                <a:solidFill>
                  <a:srgbClr val="000000"/>
                </a:solidFill>
                <a:latin typeface="Times New Roman" panose="02020603050405020304" pitchFamily="18" charset="0"/>
                <a:cs typeface="Times New Roman" panose="02020603050405020304" pitchFamily="18" charset="0"/>
              </a:rPr>
              <a:t> </a:t>
            </a:r>
            <a:r>
              <a:rPr lang="tr-TR" sz="2400" dirty="0" err="1">
                <a:solidFill>
                  <a:srgbClr val="000000"/>
                </a:solidFill>
                <a:latin typeface="Times New Roman" panose="02020603050405020304" pitchFamily="18" charset="0"/>
                <a:cs typeface="Times New Roman" panose="02020603050405020304" pitchFamily="18" charset="0"/>
              </a:rPr>
              <a:t>Muster</a:t>
            </a:r>
            <a:r>
              <a:rPr lang="tr-TR" sz="2400" dirty="0">
                <a:solidFill>
                  <a:srgbClr val="000000"/>
                </a:solidFill>
                <a:latin typeface="Times New Roman" panose="02020603050405020304" pitchFamily="18" charset="0"/>
                <a:cs typeface="Times New Roman" panose="02020603050405020304" pitchFamily="18" charset="0"/>
              </a:rPr>
              <a:t> </a:t>
            </a:r>
            <a:r>
              <a:rPr lang="tr-TR" sz="2400" dirty="0" err="1">
                <a:solidFill>
                  <a:srgbClr val="000000"/>
                </a:solidFill>
                <a:latin typeface="Times New Roman" panose="02020603050405020304" pitchFamily="18" charset="0"/>
                <a:cs typeface="Times New Roman" panose="02020603050405020304" pitchFamily="18" charset="0"/>
              </a:rPr>
              <a:t>Key</a:t>
            </a:r>
            <a:r>
              <a:rPr lang="tr-TR" sz="2400" dirty="0">
                <a:solidFill>
                  <a:srgbClr val="000000"/>
                </a:solidFill>
                <a:latin typeface="Times New Roman" panose="02020603050405020304" pitchFamily="18" charset="0"/>
                <a:cs typeface="Times New Roman" panose="02020603050405020304" pitchFamily="18" charset="0"/>
              </a:rPr>
              <a:t>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c. Ana pas anahtarı ( Master </a:t>
            </a:r>
            <a:r>
              <a:rPr lang="tr-TR" sz="2400" dirty="0" err="1">
                <a:solidFill>
                  <a:srgbClr val="000000"/>
                </a:solidFill>
                <a:latin typeface="Times New Roman" panose="02020603050405020304" pitchFamily="18" charset="0"/>
                <a:cs typeface="Times New Roman" panose="02020603050405020304" pitchFamily="18" charset="0"/>
              </a:rPr>
              <a:t>Key</a:t>
            </a:r>
            <a:r>
              <a:rPr lang="tr-TR" sz="2400" dirty="0">
                <a:solidFill>
                  <a:srgbClr val="000000"/>
                </a:solidFill>
                <a:latin typeface="Times New Roman" panose="02020603050405020304" pitchFamily="18" charset="0"/>
                <a:cs typeface="Times New Roman" panose="02020603050405020304" pitchFamily="18" charset="0"/>
              </a:rPr>
              <a:t>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d</a:t>
            </a:r>
            <a:r>
              <a:rPr lang="tr-TR" sz="2400" b="1" dirty="0">
                <a:solidFill>
                  <a:srgbClr val="000000"/>
                </a:solidFill>
                <a:latin typeface="Times New Roman" panose="02020603050405020304" pitchFamily="18" charset="0"/>
                <a:cs typeface="Times New Roman" panose="02020603050405020304" pitchFamily="18" charset="0"/>
              </a:rPr>
              <a:t>. Bina pas anahtarı ( General Master </a:t>
            </a:r>
            <a:r>
              <a:rPr lang="tr-TR" sz="2400" b="1" dirty="0" err="1">
                <a:solidFill>
                  <a:srgbClr val="000000"/>
                </a:solidFill>
                <a:latin typeface="Times New Roman" panose="02020603050405020304" pitchFamily="18" charset="0"/>
                <a:cs typeface="Times New Roman" panose="02020603050405020304" pitchFamily="18" charset="0"/>
              </a:rPr>
              <a:t>Key</a:t>
            </a:r>
            <a:r>
              <a:rPr lang="tr-TR" sz="2400" b="1" dirty="0">
                <a:solidFill>
                  <a:srgbClr val="000000"/>
                </a:solidFill>
                <a:latin typeface="Times New Roman" panose="02020603050405020304" pitchFamily="18" charset="0"/>
                <a:cs typeface="Times New Roman" panose="02020603050405020304" pitchFamily="18" charset="0"/>
              </a:rPr>
              <a:t> )</a:t>
            </a:r>
            <a:br>
              <a:rPr lang="tr-TR" sz="2400" b="1"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e. Ön büro pas anahtarı (Front Office Master </a:t>
            </a:r>
            <a:r>
              <a:rPr lang="tr-TR" sz="2400" dirty="0" err="1">
                <a:solidFill>
                  <a:srgbClr val="000000"/>
                </a:solidFill>
                <a:latin typeface="Times New Roman" panose="02020603050405020304" pitchFamily="18" charset="0"/>
                <a:cs typeface="Times New Roman" panose="02020603050405020304" pitchFamily="18" charset="0"/>
              </a:rPr>
              <a:t>Key</a:t>
            </a:r>
            <a:r>
              <a:rPr lang="tr-TR" sz="2400" dirty="0">
                <a:solidFill>
                  <a:srgbClr val="000000"/>
                </a:solidFill>
                <a:latin typeface="Times New Roman" panose="02020603050405020304" pitchFamily="18" charset="0"/>
                <a:cs typeface="Times New Roman" panose="02020603050405020304" pitchFamily="18" charset="0"/>
              </a:rPr>
              <a:t>)</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84180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D38DD08-43C2-4DDC-946D-EC68151964E5}"/>
              </a:ext>
            </a:extLst>
          </p:cNvPr>
          <p:cNvSpPr/>
          <p:nvPr/>
        </p:nvSpPr>
        <p:spPr>
          <a:xfrm>
            <a:off x="107504" y="797510"/>
            <a:ext cx="8784976" cy="5262979"/>
          </a:xfrm>
          <a:prstGeom prst="rect">
            <a:avLst/>
          </a:prstGeom>
        </p:spPr>
        <p:txBody>
          <a:bodyPr wrap="square">
            <a:spAutoFit/>
          </a:bodyPr>
          <a:lstStyle/>
          <a:p>
            <a:pPr algn="just"/>
            <a:r>
              <a:rPr lang="tr-TR" sz="2400" dirty="0">
                <a:solidFill>
                  <a:srgbClr val="000000"/>
                </a:solidFill>
                <a:latin typeface="Times New Roman" panose="02020603050405020304" pitchFamily="18" charset="0"/>
                <a:cs typeface="Times New Roman" panose="02020603050405020304" pitchFamily="18" charset="0"/>
              </a:rPr>
              <a:t>8. Konaklama tesislerinde </a:t>
            </a:r>
            <a:r>
              <a:rPr lang="tr-TR" sz="2400" dirty="0" err="1">
                <a:solidFill>
                  <a:srgbClr val="000000"/>
                </a:solidFill>
                <a:latin typeface="Times New Roman" panose="02020603050405020304" pitchFamily="18" charset="0"/>
                <a:cs typeface="Times New Roman" panose="02020603050405020304" pitchFamily="18" charset="0"/>
              </a:rPr>
              <a:t>check-out</a:t>
            </a:r>
            <a:r>
              <a:rPr lang="tr-TR" sz="2400" dirty="0">
                <a:solidFill>
                  <a:srgbClr val="000000"/>
                </a:solidFill>
                <a:latin typeface="Times New Roman" panose="02020603050405020304" pitchFamily="18" charset="0"/>
                <a:cs typeface="Times New Roman" panose="02020603050405020304" pitchFamily="18" charset="0"/>
              </a:rPr>
              <a:t> saatinin genellikle 11.00 – 12.00 olarak belirlenmesi ve konaklama belgelerinde belirtilmesinin nedeni nedir?</a:t>
            </a:r>
          </a:p>
          <a:p>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a. Konuğun </a:t>
            </a:r>
            <a:r>
              <a:rPr lang="tr-TR" sz="2400" dirty="0" err="1">
                <a:solidFill>
                  <a:srgbClr val="000000"/>
                </a:solidFill>
                <a:latin typeface="Times New Roman" panose="02020603050405020304" pitchFamily="18" charset="0"/>
                <a:cs typeface="Times New Roman" panose="02020603050405020304" pitchFamily="18" charset="0"/>
              </a:rPr>
              <a:t>check-out</a:t>
            </a:r>
            <a:r>
              <a:rPr lang="tr-TR" sz="2400" dirty="0">
                <a:solidFill>
                  <a:srgbClr val="000000"/>
                </a:solidFill>
                <a:latin typeface="Times New Roman" panose="02020603050405020304" pitchFamily="18" charset="0"/>
                <a:cs typeface="Times New Roman" panose="02020603050405020304" pitchFamily="18" charset="0"/>
              </a:rPr>
              <a:t> günü yalnızca sabah kahvaltı </a:t>
            </a:r>
            <a:r>
              <a:rPr lang="tr-TR" sz="2400" dirty="0" err="1">
                <a:solidFill>
                  <a:srgbClr val="000000"/>
                </a:solidFill>
                <a:latin typeface="Times New Roman" panose="02020603050405020304" pitchFamily="18" charset="0"/>
                <a:cs typeface="Times New Roman" panose="02020603050405020304" pitchFamily="18" charset="0"/>
              </a:rPr>
              <a:t>alabileceği,öğlen</a:t>
            </a:r>
            <a:r>
              <a:rPr lang="tr-TR" sz="2400" dirty="0">
                <a:solidFill>
                  <a:srgbClr val="000000"/>
                </a:solidFill>
                <a:latin typeface="Times New Roman" panose="02020603050405020304" pitchFamily="18" charset="0"/>
                <a:cs typeface="Times New Roman" panose="02020603050405020304" pitchFamily="18" charset="0"/>
              </a:rPr>
              <a:t> yemeğini ise alamayacağının belirtilmesi.</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b. Konukların odalarını nispeten erken saatlerde </a:t>
            </a:r>
            <a:r>
              <a:rPr lang="tr-TR" sz="2400" dirty="0" err="1">
                <a:solidFill>
                  <a:srgbClr val="000000"/>
                </a:solidFill>
                <a:latin typeface="Times New Roman" panose="02020603050405020304" pitchFamily="18" charset="0"/>
                <a:cs typeface="Times New Roman" panose="02020603050405020304" pitchFamily="18" charset="0"/>
              </a:rPr>
              <a:t>boşaltarak,odanın</a:t>
            </a:r>
            <a:r>
              <a:rPr lang="tr-TR" sz="2400" dirty="0">
                <a:solidFill>
                  <a:srgbClr val="000000"/>
                </a:solidFill>
                <a:latin typeface="Times New Roman" panose="02020603050405020304" pitchFamily="18" charset="0"/>
                <a:cs typeface="Times New Roman" panose="02020603050405020304" pitchFamily="18" charset="0"/>
              </a:rPr>
              <a:t> tekrar satışa hazır hale getirilebilmesi.</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c. Belirtilen saatlerden sonra yapılan </a:t>
            </a:r>
            <a:r>
              <a:rPr lang="tr-TR" sz="2400" dirty="0" err="1">
                <a:solidFill>
                  <a:srgbClr val="000000"/>
                </a:solidFill>
                <a:latin typeface="Times New Roman" panose="02020603050405020304" pitchFamily="18" charset="0"/>
                <a:cs typeface="Times New Roman" panose="02020603050405020304" pitchFamily="18" charset="0"/>
              </a:rPr>
              <a:t>check-outlarda</a:t>
            </a:r>
            <a:r>
              <a:rPr lang="tr-TR" sz="2400" dirty="0">
                <a:solidFill>
                  <a:srgbClr val="000000"/>
                </a:solidFill>
                <a:latin typeface="Times New Roman" panose="02020603050405020304" pitchFamily="18" charset="0"/>
                <a:cs typeface="Times New Roman" panose="02020603050405020304" pitchFamily="18" charset="0"/>
              </a:rPr>
              <a:t> ilave bir ücret talep edilebilmesi.</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d. Oda hazırlığının bir süreç gerektirdiğinden otele bunun için zaman kazandırmasından</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e. Hepsi</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52201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D38DD08-43C2-4DDC-946D-EC68151964E5}"/>
              </a:ext>
            </a:extLst>
          </p:cNvPr>
          <p:cNvSpPr/>
          <p:nvPr/>
        </p:nvSpPr>
        <p:spPr>
          <a:xfrm>
            <a:off x="107504" y="797510"/>
            <a:ext cx="8784976" cy="5262979"/>
          </a:xfrm>
          <a:prstGeom prst="rect">
            <a:avLst/>
          </a:prstGeom>
        </p:spPr>
        <p:txBody>
          <a:bodyPr wrap="square">
            <a:spAutoFit/>
          </a:bodyPr>
          <a:lstStyle/>
          <a:p>
            <a:pPr algn="just"/>
            <a:r>
              <a:rPr lang="tr-TR" sz="2400" dirty="0">
                <a:solidFill>
                  <a:srgbClr val="000000"/>
                </a:solidFill>
                <a:latin typeface="Times New Roman" panose="02020603050405020304" pitchFamily="18" charset="0"/>
                <a:cs typeface="Times New Roman" panose="02020603050405020304" pitchFamily="18" charset="0"/>
              </a:rPr>
              <a:t>8. Konaklama tesislerinde </a:t>
            </a:r>
            <a:r>
              <a:rPr lang="tr-TR" sz="2400" dirty="0" err="1">
                <a:solidFill>
                  <a:srgbClr val="000000"/>
                </a:solidFill>
                <a:latin typeface="Times New Roman" panose="02020603050405020304" pitchFamily="18" charset="0"/>
                <a:cs typeface="Times New Roman" panose="02020603050405020304" pitchFamily="18" charset="0"/>
              </a:rPr>
              <a:t>check-out</a:t>
            </a:r>
            <a:r>
              <a:rPr lang="tr-TR" sz="2400" dirty="0">
                <a:solidFill>
                  <a:srgbClr val="000000"/>
                </a:solidFill>
                <a:latin typeface="Times New Roman" panose="02020603050405020304" pitchFamily="18" charset="0"/>
                <a:cs typeface="Times New Roman" panose="02020603050405020304" pitchFamily="18" charset="0"/>
              </a:rPr>
              <a:t> saatinin genellikle 11.00 – 12.00 olarak belirlenmesi ve konaklama belgelerinde belirtilmesinin nedeni nedir?</a:t>
            </a:r>
          </a:p>
          <a:p>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a. Konuğun </a:t>
            </a:r>
            <a:r>
              <a:rPr lang="tr-TR" sz="2400" dirty="0" err="1">
                <a:solidFill>
                  <a:srgbClr val="000000"/>
                </a:solidFill>
                <a:latin typeface="Times New Roman" panose="02020603050405020304" pitchFamily="18" charset="0"/>
                <a:cs typeface="Times New Roman" panose="02020603050405020304" pitchFamily="18" charset="0"/>
              </a:rPr>
              <a:t>check-out</a:t>
            </a:r>
            <a:r>
              <a:rPr lang="tr-TR" sz="2400" dirty="0">
                <a:solidFill>
                  <a:srgbClr val="000000"/>
                </a:solidFill>
                <a:latin typeface="Times New Roman" panose="02020603050405020304" pitchFamily="18" charset="0"/>
                <a:cs typeface="Times New Roman" panose="02020603050405020304" pitchFamily="18" charset="0"/>
              </a:rPr>
              <a:t> günü yalnızca sabah kahvaltı </a:t>
            </a:r>
            <a:r>
              <a:rPr lang="tr-TR" sz="2400" dirty="0" err="1">
                <a:solidFill>
                  <a:srgbClr val="000000"/>
                </a:solidFill>
                <a:latin typeface="Times New Roman" panose="02020603050405020304" pitchFamily="18" charset="0"/>
                <a:cs typeface="Times New Roman" panose="02020603050405020304" pitchFamily="18" charset="0"/>
              </a:rPr>
              <a:t>alabileceği,öğlen</a:t>
            </a:r>
            <a:r>
              <a:rPr lang="tr-TR" sz="2400" dirty="0">
                <a:solidFill>
                  <a:srgbClr val="000000"/>
                </a:solidFill>
                <a:latin typeface="Times New Roman" panose="02020603050405020304" pitchFamily="18" charset="0"/>
                <a:cs typeface="Times New Roman" panose="02020603050405020304" pitchFamily="18" charset="0"/>
              </a:rPr>
              <a:t> yemeğini ise alamayacağının belirtilmesi.</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b. Konukların odalarını nispeten erken saatlerde </a:t>
            </a:r>
            <a:r>
              <a:rPr lang="tr-TR" sz="2400" dirty="0" err="1">
                <a:solidFill>
                  <a:srgbClr val="000000"/>
                </a:solidFill>
                <a:latin typeface="Times New Roman" panose="02020603050405020304" pitchFamily="18" charset="0"/>
                <a:cs typeface="Times New Roman" panose="02020603050405020304" pitchFamily="18" charset="0"/>
              </a:rPr>
              <a:t>boşaltarak,odanın</a:t>
            </a:r>
            <a:r>
              <a:rPr lang="tr-TR" sz="2400" dirty="0">
                <a:solidFill>
                  <a:srgbClr val="000000"/>
                </a:solidFill>
                <a:latin typeface="Times New Roman" panose="02020603050405020304" pitchFamily="18" charset="0"/>
                <a:cs typeface="Times New Roman" panose="02020603050405020304" pitchFamily="18" charset="0"/>
              </a:rPr>
              <a:t> tekrar satışa hazır hale getirilebilmesi.</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c. Belirtilen saatlerden sonra yapılan </a:t>
            </a:r>
            <a:r>
              <a:rPr lang="tr-TR" sz="2400" dirty="0" err="1">
                <a:solidFill>
                  <a:srgbClr val="000000"/>
                </a:solidFill>
                <a:latin typeface="Times New Roman" panose="02020603050405020304" pitchFamily="18" charset="0"/>
                <a:cs typeface="Times New Roman" panose="02020603050405020304" pitchFamily="18" charset="0"/>
              </a:rPr>
              <a:t>check-outlarda</a:t>
            </a:r>
            <a:r>
              <a:rPr lang="tr-TR" sz="2400" dirty="0">
                <a:solidFill>
                  <a:srgbClr val="000000"/>
                </a:solidFill>
                <a:latin typeface="Times New Roman" panose="02020603050405020304" pitchFamily="18" charset="0"/>
                <a:cs typeface="Times New Roman" panose="02020603050405020304" pitchFamily="18" charset="0"/>
              </a:rPr>
              <a:t> ilave bir ücret talep edilebilmesi.</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d. Oda hazırlığının bir süreç gerektirdiğinden otele bunun için zaman kazandırmasından</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e. </a:t>
            </a:r>
            <a:r>
              <a:rPr lang="tr-TR" sz="2400" b="1" dirty="0">
                <a:solidFill>
                  <a:srgbClr val="000000"/>
                </a:solidFill>
                <a:latin typeface="Times New Roman" panose="02020603050405020304" pitchFamily="18" charset="0"/>
                <a:cs typeface="Times New Roman" panose="02020603050405020304" pitchFamily="18" charset="0"/>
              </a:rPr>
              <a:t>Hepsi</a:t>
            </a:r>
            <a:r>
              <a:rPr lang="tr-TR" sz="2400" b="1"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32345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A1A896F-F204-4698-B9ED-28C06DE0D780}"/>
              </a:ext>
            </a:extLst>
          </p:cNvPr>
          <p:cNvSpPr/>
          <p:nvPr/>
        </p:nvSpPr>
        <p:spPr>
          <a:xfrm>
            <a:off x="107504" y="1772816"/>
            <a:ext cx="8712968" cy="3416320"/>
          </a:xfrm>
          <a:prstGeom prst="rect">
            <a:avLst/>
          </a:prstGeom>
        </p:spPr>
        <p:txBody>
          <a:bodyPr wrap="square">
            <a:spAutoFit/>
          </a:bodyPr>
          <a:lstStyle/>
          <a:p>
            <a:r>
              <a:rPr lang="tr-TR" sz="2400" dirty="0">
                <a:solidFill>
                  <a:srgbClr val="000000"/>
                </a:solidFill>
                <a:latin typeface="Times New Roman" panose="02020603050405020304" pitchFamily="18" charset="0"/>
                <a:cs typeface="Times New Roman" panose="02020603050405020304" pitchFamily="18" charset="0"/>
              </a:rPr>
              <a:t>9. Oda değişikliği (</a:t>
            </a:r>
            <a:r>
              <a:rPr lang="tr-TR" sz="2400" dirty="0" err="1">
                <a:solidFill>
                  <a:srgbClr val="000000"/>
                </a:solidFill>
                <a:latin typeface="Times New Roman" panose="02020603050405020304" pitchFamily="18" charset="0"/>
                <a:cs typeface="Times New Roman" panose="02020603050405020304" pitchFamily="18" charset="0"/>
              </a:rPr>
              <a:t>room</a:t>
            </a:r>
            <a:r>
              <a:rPr lang="tr-TR" sz="2400" dirty="0">
                <a:solidFill>
                  <a:srgbClr val="000000"/>
                </a:solidFill>
                <a:latin typeface="Times New Roman" panose="02020603050405020304" pitchFamily="18" charset="0"/>
                <a:cs typeface="Times New Roman" panose="02020603050405020304" pitchFamily="18" charset="0"/>
              </a:rPr>
              <a:t> </a:t>
            </a:r>
            <a:r>
              <a:rPr lang="tr-TR" sz="2400" dirty="0" err="1">
                <a:solidFill>
                  <a:srgbClr val="000000"/>
                </a:solidFill>
                <a:latin typeface="Times New Roman" panose="02020603050405020304" pitchFamily="18" charset="0"/>
                <a:cs typeface="Times New Roman" panose="02020603050405020304" pitchFamily="18" charset="0"/>
              </a:rPr>
              <a:t>change</a:t>
            </a:r>
            <a:r>
              <a:rPr lang="tr-TR" sz="2400" dirty="0">
                <a:solidFill>
                  <a:srgbClr val="000000"/>
                </a:solidFill>
                <a:latin typeface="Times New Roman" panose="02020603050405020304" pitchFamily="18" charset="0"/>
                <a:cs typeface="Times New Roman" panose="02020603050405020304" pitchFamily="18" charset="0"/>
              </a:rPr>
              <a:t>) formu aşağıdakilerden hangisine gönderilmez?</a:t>
            </a:r>
          </a:p>
          <a:p>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a. Oda servisi</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b. </a:t>
            </a:r>
            <a:r>
              <a:rPr lang="tr-TR" sz="2400" dirty="0" err="1">
                <a:solidFill>
                  <a:srgbClr val="000000"/>
                </a:solidFill>
                <a:latin typeface="Times New Roman" panose="02020603050405020304" pitchFamily="18" charset="0"/>
                <a:cs typeface="Times New Roman" panose="02020603050405020304" pitchFamily="18" charset="0"/>
              </a:rPr>
              <a:t>Önkasiyer</a:t>
            </a:r>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c. </a:t>
            </a:r>
            <a:r>
              <a:rPr lang="tr-TR" sz="2400" dirty="0" err="1">
                <a:solidFill>
                  <a:srgbClr val="000000"/>
                </a:solidFill>
                <a:latin typeface="Times New Roman" panose="02020603050405020304" pitchFamily="18" charset="0"/>
                <a:cs typeface="Times New Roman" panose="02020603050405020304" pitchFamily="18" charset="0"/>
              </a:rPr>
              <a:t>Belboy</a:t>
            </a:r>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d. </a:t>
            </a:r>
            <a:r>
              <a:rPr lang="tr-TR" sz="2400" dirty="0" err="1">
                <a:solidFill>
                  <a:srgbClr val="000000"/>
                </a:solidFill>
                <a:latin typeface="Times New Roman" panose="02020603050405020304" pitchFamily="18" charset="0"/>
                <a:cs typeface="Times New Roman" panose="02020603050405020304" pitchFamily="18" charset="0"/>
              </a:rPr>
              <a:t>Housekeeping</a:t>
            </a:r>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e. Çamaşırhane</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9496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A1A896F-F204-4698-B9ED-28C06DE0D780}"/>
              </a:ext>
            </a:extLst>
          </p:cNvPr>
          <p:cNvSpPr/>
          <p:nvPr/>
        </p:nvSpPr>
        <p:spPr>
          <a:xfrm>
            <a:off x="107504" y="1772816"/>
            <a:ext cx="8712968" cy="3416320"/>
          </a:xfrm>
          <a:prstGeom prst="rect">
            <a:avLst/>
          </a:prstGeom>
        </p:spPr>
        <p:txBody>
          <a:bodyPr wrap="square">
            <a:spAutoFit/>
          </a:bodyPr>
          <a:lstStyle/>
          <a:p>
            <a:r>
              <a:rPr lang="tr-TR" sz="2400" dirty="0">
                <a:solidFill>
                  <a:srgbClr val="000000"/>
                </a:solidFill>
                <a:latin typeface="Times New Roman" panose="02020603050405020304" pitchFamily="18" charset="0"/>
                <a:cs typeface="Times New Roman" panose="02020603050405020304" pitchFamily="18" charset="0"/>
              </a:rPr>
              <a:t>9. Oda değişikliği (</a:t>
            </a:r>
            <a:r>
              <a:rPr lang="tr-TR" sz="2400" dirty="0" err="1">
                <a:solidFill>
                  <a:srgbClr val="000000"/>
                </a:solidFill>
                <a:latin typeface="Times New Roman" panose="02020603050405020304" pitchFamily="18" charset="0"/>
                <a:cs typeface="Times New Roman" panose="02020603050405020304" pitchFamily="18" charset="0"/>
              </a:rPr>
              <a:t>room</a:t>
            </a:r>
            <a:r>
              <a:rPr lang="tr-TR" sz="2400" dirty="0">
                <a:solidFill>
                  <a:srgbClr val="000000"/>
                </a:solidFill>
                <a:latin typeface="Times New Roman" panose="02020603050405020304" pitchFamily="18" charset="0"/>
                <a:cs typeface="Times New Roman" panose="02020603050405020304" pitchFamily="18" charset="0"/>
              </a:rPr>
              <a:t> </a:t>
            </a:r>
            <a:r>
              <a:rPr lang="tr-TR" sz="2400" dirty="0" err="1">
                <a:solidFill>
                  <a:srgbClr val="000000"/>
                </a:solidFill>
                <a:latin typeface="Times New Roman" panose="02020603050405020304" pitchFamily="18" charset="0"/>
                <a:cs typeface="Times New Roman" panose="02020603050405020304" pitchFamily="18" charset="0"/>
              </a:rPr>
              <a:t>change</a:t>
            </a:r>
            <a:r>
              <a:rPr lang="tr-TR" sz="2400" dirty="0">
                <a:solidFill>
                  <a:srgbClr val="000000"/>
                </a:solidFill>
                <a:latin typeface="Times New Roman" panose="02020603050405020304" pitchFamily="18" charset="0"/>
                <a:cs typeface="Times New Roman" panose="02020603050405020304" pitchFamily="18" charset="0"/>
              </a:rPr>
              <a:t>) formu aşağıdakilerden hangisine gönderilmez?</a:t>
            </a:r>
          </a:p>
          <a:p>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a. </a:t>
            </a:r>
            <a:r>
              <a:rPr lang="tr-TR" sz="2400" b="1" dirty="0">
                <a:solidFill>
                  <a:srgbClr val="000000"/>
                </a:solidFill>
                <a:latin typeface="Times New Roman" panose="02020603050405020304" pitchFamily="18" charset="0"/>
                <a:cs typeface="Times New Roman" panose="02020603050405020304" pitchFamily="18" charset="0"/>
              </a:rPr>
              <a:t>Oda servisi</a:t>
            </a:r>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b. </a:t>
            </a:r>
            <a:r>
              <a:rPr lang="tr-TR" sz="2400" dirty="0" err="1">
                <a:solidFill>
                  <a:srgbClr val="000000"/>
                </a:solidFill>
                <a:latin typeface="Times New Roman" panose="02020603050405020304" pitchFamily="18" charset="0"/>
                <a:cs typeface="Times New Roman" panose="02020603050405020304" pitchFamily="18" charset="0"/>
              </a:rPr>
              <a:t>Önkasiyer</a:t>
            </a:r>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c. </a:t>
            </a:r>
            <a:r>
              <a:rPr lang="tr-TR" sz="2400" dirty="0" err="1">
                <a:solidFill>
                  <a:srgbClr val="000000"/>
                </a:solidFill>
                <a:latin typeface="Times New Roman" panose="02020603050405020304" pitchFamily="18" charset="0"/>
                <a:cs typeface="Times New Roman" panose="02020603050405020304" pitchFamily="18" charset="0"/>
              </a:rPr>
              <a:t>Belboy</a:t>
            </a:r>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d. </a:t>
            </a:r>
            <a:r>
              <a:rPr lang="tr-TR" sz="2400" dirty="0" err="1">
                <a:solidFill>
                  <a:srgbClr val="000000"/>
                </a:solidFill>
                <a:latin typeface="Times New Roman" panose="02020603050405020304" pitchFamily="18" charset="0"/>
                <a:cs typeface="Times New Roman" panose="02020603050405020304" pitchFamily="18" charset="0"/>
              </a:rPr>
              <a:t>Housekeeping</a:t>
            </a:r>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e. Çamaşırhane</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17096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01A54FE3-0F2B-47B3-9DB8-70E7CFA3AB3D}"/>
              </a:ext>
            </a:extLst>
          </p:cNvPr>
          <p:cNvSpPr/>
          <p:nvPr/>
        </p:nvSpPr>
        <p:spPr>
          <a:xfrm>
            <a:off x="395536" y="908720"/>
            <a:ext cx="7992888" cy="4093428"/>
          </a:xfrm>
          <a:prstGeom prst="rect">
            <a:avLst/>
          </a:prstGeom>
        </p:spPr>
        <p:txBody>
          <a:bodyPr wrap="square">
            <a:spAutoFit/>
          </a:bodyPr>
          <a:lstStyle/>
          <a:p>
            <a:r>
              <a:rPr lang="tr-TR" sz="2000" dirty="0">
                <a:solidFill>
                  <a:srgbClr val="000000"/>
                </a:solidFill>
                <a:latin typeface="Times New Roman" panose="02020603050405020304" pitchFamily="18" charset="0"/>
                <a:cs typeface="Times New Roman" panose="02020603050405020304" pitchFamily="18" charset="0"/>
              </a:rPr>
              <a:t>10. Aşağıdaki tanımlamaya göre boşluğa ne gelmelidir?</a:t>
            </a:r>
          </a:p>
          <a:p>
            <a:pPr algn="just"/>
            <a:r>
              <a:rPr lang="tr-TR" sz="2000" dirty="0">
                <a:solidFill>
                  <a:srgbClr val="000000"/>
                </a:solidFill>
                <a:latin typeface="Times New Roman" panose="02020603050405020304" pitchFamily="18" charset="0"/>
                <a:cs typeface="Times New Roman" panose="02020603050405020304" pitchFamily="18" charset="0"/>
              </a:rPr>
              <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“Gece </a:t>
            </a:r>
            <a:r>
              <a:rPr lang="tr-TR" sz="2000" dirty="0" err="1">
                <a:solidFill>
                  <a:srgbClr val="000000"/>
                </a:solidFill>
                <a:latin typeface="Times New Roman" panose="02020603050405020304" pitchFamily="18" charset="0"/>
                <a:cs typeface="Times New Roman" panose="02020603050405020304" pitchFamily="18" charset="0"/>
              </a:rPr>
              <a:t>resepsiyonisti</a:t>
            </a:r>
            <a:r>
              <a:rPr lang="tr-TR" sz="2000" dirty="0">
                <a:solidFill>
                  <a:srgbClr val="000000"/>
                </a:solidFill>
                <a:latin typeface="Times New Roman" panose="02020603050405020304" pitchFamily="18" charset="0"/>
                <a:cs typeface="Times New Roman" panose="02020603050405020304" pitchFamily="18" charset="0"/>
              </a:rPr>
              <a:t> gece işlemlerinde (</a:t>
            </a:r>
            <a:r>
              <a:rPr lang="tr-TR" sz="2000" dirty="0" err="1">
                <a:solidFill>
                  <a:srgbClr val="000000"/>
                </a:solidFill>
                <a:latin typeface="Times New Roman" panose="02020603050405020304" pitchFamily="18" charset="0"/>
                <a:cs typeface="Times New Roman" panose="02020603050405020304" pitchFamily="18" charset="0"/>
              </a:rPr>
              <a:t>Night</a:t>
            </a:r>
            <a:r>
              <a:rPr lang="tr-TR" sz="2000" dirty="0">
                <a:solidFill>
                  <a:srgbClr val="000000"/>
                </a:solidFill>
                <a:latin typeface="Times New Roman" panose="02020603050405020304" pitchFamily="18" charset="0"/>
                <a:cs typeface="Times New Roman" panose="02020603050405020304" pitchFamily="18" charset="0"/>
              </a:rPr>
              <a:t> </a:t>
            </a:r>
            <a:r>
              <a:rPr lang="tr-TR" sz="2000" dirty="0" err="1">
                <a:solidFill>
                  <a:srgbClr val="000000"/>
                </a:solidFill>
                <a:latin typeface="Times New Roman" panose="02020603050405020304" pitchFamily="18" charset="0"/>
                <a:cs typeface="Times New Roman" panose="02020603050405020304" pitchFamily="18" charset="0"/>
              </a:rPr>
              <a:t>Audit</a:t>
            </a:r>
            <a:r>
              <a:rPr lang="tr-TR" sz="2000" dirty="0">
                <a:solidFill>
                  <a:srgbClr val="000000"/>
                </a:solidFill>
                <a:latin typeface="Times New Roman" panose="02020603050405020304" pitchFamily="18" charset="0"/>
                <a:cs typeface="Times New Roman" panose="02020603050405020304" pitchFamily="18" charset="0"/>
              </a:rPr>
              <a:t>) bir önceki güne ait tüm hesapları ve işlemleri sıfırlar. Otelde kalan müşteriler hakkında rapor düzenler. Bu rapora …………. denir. Bu raporda oda ve kişi sayılarına ait dökümler vardır. Bu raporun bir nüshası da kat hizmetlerine gönderilir”</a:t>
            </a:r>
          </a:p>
          <a:p>
            <a:r>
              <a:rPr lang="tr-TR" sz="2000" dirty="0">
                <a:solidFill>
                  <a:srgbClr val="000000"/>
                </a:solidFill>
                <a:latin typeface="Times New Roman" panose="02020603050405020304" pitchFamily="18" charset="0"/>
                <a:cs typeface="Times New Roman" panose="02020603050405020304" pitchFamily="18" charset="0"/>
              </a:rPr>
              <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a. </a:t>
            </a:r>
            <a:r>
              <a:rPr lang="tr-TR" sz="2000" dirty="0" err="1">
                <a:solidFill>
                  <a:srgbClr val="000000"/>
                </a:solidFill>
                <a:latin typeface="Times New Roman" panose="02020603050405020304" pitchFamily="18" charset="0"/>
                <a:cs typeface="Times New Roman" panose="02020603050405020304" pitchFamily="18" charset="0"/>
              </a:rPr>
              <a:t>Housekeeping</a:t>
            </a:r>
            <a:r>
              <a:rPr lang="tr-TR" sz="2000" dirty="0">
                <a:solidFill>
                  <a:srgbClr val="000000"/>
                </a:solidFill>
                <a:latin typeface="Times New Roman" panose="02020603050405020304" pitchFamily="18" charset="0"/>
                <a:cs typeface="Times New Roman" panose="02020603050405020304" pitchFamily="18" charset="0"/>
              </a:rPr>
              <a:t> Raporu</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b. Uyuşmazlık Raporu</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c. Tahsilat Raporu</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d. Oda Sayım Cetveli</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e. Resmi Müşteri Listesi</a:t>
            </a:r>
            <a:r>
              <a:rPr lang="tr-TR" sz="2000" dirty="0">
                <a:latin typeface="Times New Roman" panose="02020603050405020304" pitchFamily="18" charset="0"/>
                <a:cs typeface="Times New Roman" panose="02020603050405020304" pitchFamily="18" charset="0"/>
              </a:rPr>
              <a:t> </a:t>
            </a:r>
            <a:br>
              <a:rPr lang="tr-TR" sz="2000" dirty="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1448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01A54FE3-0F2B-47B3-9DB8-70E7CFA3AB3D}"/>
              </a:ext>
            </a:extLst>
          </p:cNvPr>
          <p:cNvSpPr/>
          <p:nvPr/>
        </p:nvSpPr>
        <p:spPr>
          <a:xfrm>
            <a:off x="395536" y="908720"/>
            <a:ext cx="7992888" cy="4093428"/>
          </a:xfrm>
          <a:prstGeom prst="rect">
            <a:avLst/>
          </a:prstGeom>
        </p:spPr>
        <p:txBody>
          <a:bodyPr wrap="square">
            <a:spAutoFit/>
          </a:bodyPr>
          <a:lstStyle/>
          <a:p>
            <a:r>
              <a:rPr lang="tr-TR" sz="2000" dirty="0">
                <a:solidFill>
                  <a:srgbClr val="000000"/>
                </a:solidFill>
                <a:latin typeface="Times New Roman" panose="02020603050405020304" pitchFamily="18" charset="0"/>
                <a:cs typeface="Times New Roman" panose="02020603050405020304" pitchFamily="18" charset="0"/>
              </a:rPr>
              <a:t>10. Aşağıdaki tanımlamaya göre boşluğa ne gelmelidir?</a:t>
            </a:r>
          </a:p>
          <a:p>
            <a:pPr algn="just"/>
            <a:r>
              <a:rPr lang="tr-TR" sz="2000" dirty="0">
                <a:solidFill>
                  <a:srgbClr val="000000"/>
                </a:solidFill>
                <a:latin typeface="Times New Roman" panose="02020603050405020304" pitchFamily="18" charset="0"/>
                <a:cs typeface="Times New Roman" panose="02020603050405020304" pitchFamily="18" charset="0"/>
              </a:rPr>
              <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“Gece </a:t>
            </a:r>
            <a:r>
              <a:rPr lang="tr-TR" sz="2000" dirty="0" err="1">
                <a:solidFill>
                  <a:srgbClr val="000000"/>
                </a:solidFill>
                <a:latin typeface="Times New Roman" panose="02020603050405020304" pitchFamily="18" charset="0"/>
                <a:cs typeface="Times New Roman" panose="02020603050405020304" pitchFamily="18" charset="0"/>
              </a:rPr>
              <a:t>resepsiyonisti</a:t>
            </a:r>
            <a:r>
              <a:rPr lang="tr-TR" sz="2000" dirty="0">
                <a:solidFill>
                  <a:srgbClr val="000000"/>
                </a:solidFill>
                <a:latin typeface="Times New Roman" panose="02020603050405020304" pitchFamily="18" charset="0"/>
                <a:cs typeface="Times New Roman" panose="02020603050405020304" pitchFamily="18" charset="0"/>
              </a:rPr>
              <a:t> gece işlemlerinde (</a:t>
            </a:r>
            <a:r>
              <a:rPr lang="tr-TR" sz="2000" dirty="0" err="1">
                <a:solidFill>
                  <a:srgbClr val="000000"/>
                </a:solidFill>
                <a:latin typeface="Times New Roman" panose="02020603050405020304" pitchFamily="18" charset="0"/>
                <a:cs typeface="Times New Roman" panose="02020603050405020304" pitchFamily="18" charset="0"/>
              </a:rPr>
              <a:t>Night</a:t>
            </a:r>
            <a:r>
              <a:rPr lang="tr-TR" sz="2000" dirty="0">
                <a:solidFill>
                  <a:srgbClr val="000000"/>
                </a:solidFill>
                <a:latin typeface="Times New Roman" panose="02020603050405020304" pitchFamily="18" charset="0"/>
                <a:cs typeface="Times New Roman" panose="02020603050405020304" pitchFamily="18" charset="0"/>
              </a:rPr>
              <a:t> </a:t>
            </a:r>
            <a:r>
              <a:rPr lang="tr-TR" sz="2000" dirty="0" err="1">
                <a:solidFill>
                  <a:srgbClr val="000000"/>
                </a:solidFill>
                <a:latin typeface="Times New Roman" panose="02020603050405020304" pitchFamily="18" charset="0"/>
                <a:cs typeface="Times New Roman" panose="02020603050405020304" pitchFamily="18" charset="0"/>
              </a:rPr>
              <a:t>Audit</a:t>
            </a:r>
            <a:r>
              <a:rPr lang="tr-TR" sz="2000" dirty="0">
                <a:solidFill>
                  <a:srgbClr val="000000"/>
                </a:solidFill>
                <a:latin typeface="Times New Roman" panose="02020603050405020304" pitchFamily="18" charset="0"/>
                <a:cs typeface="Times New Roman" panose="02020603050405020304" pitchFamily="18" charset="0"/>
              </a:rPr>
              <a:t>) bir önceki güne ait tüm hesapları ve işlemleri sıfırlar. Otelde kalan müşteriler hakkında rapor düzenler. Bu rapora …………. denir. Bu raporda oda ve kişi sayılarına ait dökümler vardır. Bu raporun bir nüshası da kat hizmetlerine gönderilir”</a:t>
            </a:r>
          </a:p>
          <a:p>
            <a:r>
              <a:rPr lang="tr-TR" sz="2000" dirty="0">
                <a:solidFill>
                  <a:srgbClr val="000000"/>
                </a:solidFill>
                <a:latin typeface="Times New Roman" panose="02020603050405020304" pitchFamily="18" charset="0"/>
                <a:cs typeface="Times New Roman" panose="02020603050405020304" pitchFamily="18" charset="0"/>
              </a:rPr>
              <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a. </a:t>
            </a:r>
            <a:r>
              <a:rPr lang="tr-TR" sz="2000" dirty="0" err="1">
                <a:solidFill>
                  <a:srgbClr val="000000"/>
                </a:solidFill>
                <a:latin typeface="Times New Roman" panose="02020603050405020304" pitchFamily="18" charset="0"/>
                <a:cs typeface="Times New Roman" panose="02020603050405020304" pitchFamily="18" charset="0"/>
              </a:rPr>
              <a:t>Housekeeping</a:t>
            </a:r>
            <a:r>
              <a:rPr lang="tr-TR" sz="2000" dirty="0">
                <a:solidFill>
                  <a:srgbClr val="000000"/>
                </a:solidFill>
                <a:latin typeface="Times New Roman" panose="02020603050405020304" pitchFamily="18" charset="0"/>
                <a:cs typeface="Times New Roman" panose="02020603050405020304" pitchFamily="18" charset="0"/>
              </a:rPr>
              <a:t> Raporu</a:t>
            </a:r>
            <a:br>
              <a:rPr lang="tr-TR" sz="2000" dirty="0">
                <a:solidFill>
                  <a:srgbClr val="000000"/>
                </a:solidFill>
                <a:latin typeface="Times New Roman" panose="02020603050405020304" pitchFamily="18" charset="0"/>
                <a:cs typeface="Times New Roman" panose="02020603050405020304" pitchFamily="18" charset="0"/>
              </a:rPr>
            </a:br>
            <a:r>
              <a:rPr lang="tr-TR" sz="2000" b="1" dirty="0">
                <a:solidFill>
                  <a:srgbClr val="000000"/>
                </a:solidFill>
                <a:latin typeface="Times New Roman" panose="02020603050405020304" pitchFamily="18" charset="0"/>
                <a:cs typeface="Times New Roman" panose="02020603050405020304" pitchFamily="18" charset="0"/>
              </a:rPr>
              <a:t>b. </a:t>
            </a:r>
            <a:r>
              <a:rPr lang="tr-TR" sz="2000" dirty="0">
                <a:solidFill>
                  <a:srgbClr val="000000"/>
                </a:solidFill>
                <a:latin typeface="Times New Roman" panose="02020603050405020304" pitchFamily="18" charset="0"/>
                <a:cs typeface="Times New Roman" panose="02020603050405020304" pitchFamily="18" charset="0"/>
              </a:rPr>
              <a:t>Uyuşmazlık Raporu</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c. Tahsilat Raporu</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d</a:t>
            </a:r>
            <a:r>
              <a:rPr lang="tr-TR" sz="2000" b="1" dirty="0">
                <a:solidFill>
                  <a:srgbClr val="000000"/>
                </a:solidFill>
                <a:latin typeface="Times New Roman" panose="02020603050405020304" pitchFamily="18" charset="0"/>
                <a:cs typeface="Times New Roman" panose="02020603050405020304" pitchFamily="18" charset="0"/>
              </a:rPr>
              <a:t>. Oda Sayım Cetveli</a:t>
            </a:r>
            <a:r>
              <a:rPr lang="tr-TR" sz="2000" dirty="0">
                <a:solidFill>
                  <a:srgbClr val="000000"/>
                </a:solidFill>
                <a:latin typeface="Times New Roman" panose="02020603050405020304" pitchFamily="18" charset="0"/>
                <a:cs typeface="Times New Roman" panose="02020603050405020304" pitchFamily="18" charset="0"/>
              </a:rPr>
              <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e. Resmi Müşteri Listesi</a:t>
            </a:r>
            <a:r>
              <a:rPr lang="tr-TR" sz="2000" dirty="0">
                <a:latin typeface="Times New Roman" panose="02020603050405020304" pitchFamily="18" charset="0"/>
                <a:cs typeface="Times New Roman" panose="02020603050405020304" pitchFamily="18" charset="0"/>
              </a:rPr>
              <a:t> </a:t>
            </a:r>
            <a:br>
              <a:rPr lang="tr-TR" sz="2000" dirty="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3614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F5421BF-5784-4CE0-9FF0-F37E2B494691}"/>
              </a:ext>
            </a:extLst>
          </p:cNvPr>
          <p:cNvPicPr>
            <a:picLocks noChangeAspect="1"/>
          </p:cNvPicPr>
          <p:nvPr/>
        </p:nvPicPr>
        <p:blipFill>
          <a:blip r:embed="rId3"/>
          <a:stretch>
            <a:fillRect/>
          </a:stretch>
        </p:blipFill>
        <p:spPr>
          <a:xfrm>
            <a:off x="0" y="28575"/>
            <a:ext cx="4788024" cy="6829425"/>
          </a:xfrm>
          <a:prstGeom prst="rect">
            <a:avLst/>
          </a:prstGeom>
        </p:spPr>
      </p:pic>
      <p:pic>
        <p:nvPicPr>
          <p:cNvPr id="3" name="Resim 2">
            <a:extLst>
              <a:ext uri="{FF2B5EF4-FFF2-40B4-BE49-F238E27FC236}">
                <a16:creationId xmlns:a16="http://schemas.microsoft.com/office/drawing/2014/main" id="{E79EB49F-A879-4738-84BD-B823312066E7}"/>
              </a:ext>
            </a:extLst>
          </p:cNvPr>
          <p:cNvPicPr>
            <a:picLocks noChangeAspect="1"/>
          </p:cNvPicPr>
          <p:nvPr/>
        </p:nvPicPr>
        <p:blipFill>
          <a:blip r:embed="rId4"/>
          <a:stretch>
            <a:fillRect/>
          </a:stretch>
        </p:blipFill>
        <p:spPr>
          <a:xfrm>
            <a:off x="5148064" y="34151"/>
            <a:ext cx="3995936" cy="6553200"/>
          </a:xfrm>
          <a:prstGeom prst="rect">
            <a:avLst/>
          </a:prstGeom>
        </p:spPr>
      </p:pic>
    </p:spTree>
    <p:extLst>
      <p:ext uri="{BB962C8B-B14F-4D97-AF65-F5344CB8AC3E}">
        <p14:creationId xmlns:p14="http://schemas.microsoft.com/office/powerpoint/2010/main" val="56688423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CACC3A4B-15F9-46A4-92C0-3D8B5396E154}"/>
              </a:ext>
            </a:extLst>
          </p:cNvPr>
          <p:cNvPicPr>
            <a:picLocks noChangeAspect="1"/>
          </p:cNvPicPr>
          <p:nvPr/>
        </p:nvPicPr>
        <p:blipFill>
          <a:blip r:embed="rId2"/>
          <a:stretch>
            <a:fillRect/>
          </a:stretch>
        </p:blipFill>
        <p:spPr>
          <a:xfrm>
            <a:off x="21000" y="0"/>
            <a:ext cx="5055055" cy="6858000"/>
          </a:xfrm>
          <a:prstGeom prst="rect">
            <a:avLst/>
          </a:prstGeom>
        </p:spPr>
      </p:pic>
      <p:pic>
        <p:nvPicPr>
          <p:cNvPr id="3" name="Resim 2">
            <a:extLst>
              <a:ext uri="{FF2B5EF4-FFF2-40B4-BE49-F238E27FC236}">
                <a16:creationId xmlns:a16="http://schemas.microsoft.com/office/drawing/2014/main" id="{F4CCEAF7-EA89-474B-97C3-A91F5198FD09}"/>
              </a:ext>
            </a:extLst>
          </p:cNvPr>
          <p:cNvPicPr>
            <a:picLocks noChangeAspect="1"/>
          </p:cNvPicPr>
          <p:nvPr/>
        </p:nvPicPr>
        <p:blipFill>
          <a:blip r:embed="rId3"/>
          <a:stretch>
            <a:fillRect/>
          </a:stretch>
        </p:blipFill>
        <p:spPr>
          <a:xfrm>
            <a:off x="5061104" y="548680"/>
            <a:ext cx="3514725" cy="5400600"/>
          </a:xfrm>
          <a:prstGeom prst="rect">
            <a:avLst/>
          </a:prstGeom>
        </p:spPr>
      </p:pic>
    </p:spTree>
    <p:extLst>
      <p:ext uri="{BB962C8B-B14F-4D97-AF65-F5344CB8AC3E}">
        <p14:creationId xmlns:p14="http://schemas.microsoft.com/office/powerpoint/2010/main" val="191187562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A9A00F80-1B6F-4306-8500-2C9E55DB1D55}"/>
              </a:ext>
            </a:extLst>
          </p:cNvPr>
          <p:cNvSpPr/>
          <p:nvPr/>
        </p:nvSpPr>
        <p:spPr>
          <a:xfrm>
            <a:off x="2747814" y="694437"/>
            <a:ext cx="2159566" cy="646331"/>
          </a:xfrm>
          <a:prstGeom prst="rect">
            <a:avLst/>
          </a:prstGeom>
        </p:spPr>
        <p:txBody>
          <a:bodyPr wrap="none">
            <a:spAutoFit/>
          </a:bodyPr>
          <a:lstStyle/>
          <a:p>
            <a:r>
              <a:rPr lang="tr-TR" sz="3600" b="1" dirty="0">
                <a:solidFill>
                  <a:srgbClr val="FF0000"/>
                </a:solidFill>
                <a:latin typeface="Times New Roman" panose="02020603050405020304" pitchFamily="18" charset="0"/>
                <a:cs typeface="Times New Roman" panose="02020603050405020304" pitchFamily="18" charset="0"/>
              </a:rPr>
              <a:t>ÖNKASA</a:t>
            </a:r>
          </a:p>
        </p:txBody>
      </p:sp>
      <p:pic>
        <p:nvPicPr>
          <p:cNvPr id="2" name="Resim 1">
            <a:extLst>
              <a:ext uri="{FF2B5EF4-FFF2-40B4-BE49-F238E27FC236}">
                <a16:creationId xmlns:a16="http://schemas.microsoft.com/office/drawing/2014/main" id="{32E4BE56-529E-4A81-B913-9FFD49947BFE}"/>
              </a:ext>
            </a:extLst>
          </p:cNvPr>
          <p:cNvPicPr>
            <a:picLocks noChangeAspect="1"/>
          </p:cNvPicPr>
          <p:nvPr/>
        </p:nvPicPr>
        <p:blipFill>
          <a:blip r:embed="rId2"/>
          <a:stretch>
            <a:fillRect/>
          </a:stretch>
        </p:blipFill>
        <p:spPr>
          <a:xfrm>
            <a:off x="395536" y="1988840"/>
            <a:ext cx="8496944" cy="3888432"/>
          </a:xfrm>
          <a:prstGeom prst="rect">
            <a:avLst/>
          </a:prstGeom>
        </p:spPr>
      </p:pic>
    </p:spTree>
    <p:extLst>
      <p:ext uri="{BB962C8B-B14F-4D97-AF65-F5344CB8AC3E}">
        <p14:creationId xmlns:p14="http://schemas.microsoft.com/office/powerpoint/2010/main" val="1907622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A9A00F80-1B6F-4306-8500-2C9E55DB1D55}"/>
              </a:ext>
            </a:extLst>
          </p:cNvPr>
          <p:cNvSpPr/>
          <p:nvPr/>
        </p:nvSpPr>
        <p:spPr>
          <a:xfrm>
            <a:off x="3059832" y="550421"/>
            <a:ext cx="2390398" cy="646331"/>
          </a:xfrm>
          <a:prstGeom prst="rect">
            <a:avLst/>
          </a:prstGeom>
        </p:spPr>
        <p:txBody>
          <a:bodyPr wrap="none">
            <a:spAutoFit/>
          </a:bodyPr>
          <a:lstStyle/>
          <a:p>
            <a:r>
              <a:rPr lang="tr-TR" sz="3600" b="1" dirty="0">
                <a:solidFill>
                  <a:srgbClr val="FF0000"/>
                </a:solidFill>
                <a:latin typeface="Times New Roman" panose="02020603050405020304" pitchFamily="18" charset="0"/>
                <a:cs typeface="Times New Roman" panose="02020603050405020304" pitchFamily="18" charset="0"/>
              </a:rPr>
              <a:t>DANIŞMA</a:t>
            </a:r>
          </a:p>
        </p:txBody>
      </p:sp>
      <p:pic>
        <p:nvPicPr>
          <p:cNvPr id="4" name="Resim 3">
            <a:extLst>
              <a:ext uri="{FF2B5EF4-FFF2-40B4-BE49-F238E27FC236}">
                <a16:creationId xmlns:a16="http://schemas.microsoft.com/office/drawing/2014/main" id="{D7AADE11-E510-46F2-B483-BB2446373121}"/>
              </a:ext>
            </a:extLst>
          </p:cNvPr>
          <p:cNvPicPr>
            <a:picLocks noChangeAspect="1"/>
          </p:cNvPicPr>
          <p:nvPr/>
        </p:nvPicPr>
        <p:blipFill>
          <a:blip r:embed="rId2"/>
          <a:stretch>
            <a:fillRect/>
          </a:stretch>
        </p:blipFill>
        <p:spPr>
          <a:xfrm>
            <a:off x="359532" y="1196752"/>
            <a:ext cx="8424936" cy="1924050"/>
          </a:xfrm>
          <a:prstGeom prst="rect">
            <a:avLst/>
          </a:prstGeom>
        </p:spPr>
      </p:pic>
      <p:pic>
        <p:nvPicPr>
          <p:cNvPr id="5" name="Resim 4">
            <a:extLst>
              <a:ext uri="{FF2B5EF4-FFF2-40B4-BE49-F238E27FC236}">
                <a16:creationId xmlns:a16="http://schemas.microsoft.com/office/drawing/2014/main" id="{675173BC-7A9D-4D1F-943A-1889A66E8530}"/>
              </a:ext>
            </a:extLst>
          </p:cNvPr>
          <p:cNvPicPr>
            <a:picLocks noChangeAspect="1"/>
          </p:cNvPicPr>
          <p:nvPr/>
        </p:nvPicPr>
        <p:blipFill>
          <a:blip r:embed="rId3"/>
          <a:stretch>
            <a:fillRect/>
          </a:stretch>
        </p:blipFill>
        <p:spPr>
          <a:xfrm>
            <a:off x="359532" y="3212976"/>
            <a:ext cx="8424936" cy="3194739"/>
          </a:xfrm>
          <a:prstGeom prst="rect">
            <a:avLst/>
          </a:prstGeom>
        </p:spPr>
      </p:pic>
    </p:spTree>
    <p:extLst>
      <p:ext uri="{BB962C8B-B14F-4D97-AF65-F5344CB8AC3E}">
        <p14:creationId xmlns:p14="http://schemas.microsoft.com/office/powerpoint/2010/main" val="1286247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A9A00F80-1B6F-4306-8500-2C9E55DB1D55}"/>
              </a:ext>
            </a:extLst>
          </p:cNvPr>
          <p:cNvSpPr/>
          <p:nvPr/>
        </p:nvSpPr>
        <p:spPr>
          <a:xfrm>
            <a:off x="3059832" y="550421"/>
            <a:ext cx="2390398" cy="646331"/>
          </a:xfrm>
          <a:prstGeom prst="rect">
            <a:avLst/>
          </a:prstGeom>
        </p:spPr>
        <p:txBody>
          <a:bodyPr wrap="none">
            <a:spAutoFit/>
          </a:bodyPr>
          <a:lstStyle/>
          <a:p>
            <a:r>
              <a:rPr lang="tr-TR" sz="3600" b="1" dirty="0">
                <a:solidFill>
                  <a:srgbClr val="FF0000"/>
                </a:solidFill>
                <a:latin typeface="Times New Roman" panose="02020603050405020304" pitchFamily="18" charset="0"/>
                <a:cs typeface="Times New Roman" panose="02020603050405020304" pitchFamily="18" charset="0"/>
              </a:rPr>
              <a:t>SANTRAL</a:t>
            </a:r>
          </a:p>
        </p:txBody>
      </p:sp>
      <p:pic>
        <p:nvPicPr>
          <p:cNvPr id="2" name="Resim 1">
            <a:extLst>
              <a:ext uri="{FF2B5EF4-FFF2-40B4-BE49-F238E27FC236}">
                <a16:creationId xmlns:a16="http://schemas.microsoft.com/office/drawing/2014/main" id="{FAB6E7AA-4633-4CCA-B0F9-147AFD5F0C59}"/>
              </a:ext>
            </a:extLst>
          </p:cNvPr>
          <p:cNvPicPr>
            <a:picLocks noChangeAspect="1"/>
          </p:cNvPicPr>
          <p:nvPr/>
        </p:nvPicPr>
        <p:blipFill>
          <a:blip r:embed="rId2"/>
          <a:stretch>
            <a:fillRect/>
          </a:stretch>
        </p:blipFill>
        <p:spPr>
          <a:xfrm>
            <a:off x="405628" y="1628800"/>
            <a:ext cx="8558860" cy="4104456"/>
          </a:xfrm>
          <a:prstGeom prst="rect">
            <a:avLst/>
          </a:prstGeom>
        </p:spPr>
      </p:pic>
    </p:spTree>
    <p:extLst>
      <p:ext uri="{BB962C8B-B14F-4D97-AF65-F5344CB8AC3E}">
        <p14:creationId xmlns:p14="http://schemas.microsoft.com/office/powerpoint/2010/main" val="1859847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7BDEA60-F86C-4152-9626-8334D9C2C7A6}"/>
              </a:ext>
            </a:extLst>
          </p:cNvPr>
          <p:cNvSpPr/>
          <p:nvPr/>
        </p:nvSpPr>
        <p:spPr>
          <a:xfrm>
            <a:off x="2286000" y="116632"/>
            <a:ext cx="4572000" cy="830997"/>
          </a:xfrm>
          <a:prstGeom prst="rect">
            <a:avLst/>
          </a:prstGeom>
        </p:spPr>
        <p:txBody>
          <a:bodyPr>
            <a:spAutoFit/>
          </a:bodyPr>
          <a:lstStyle/>
          <a:p>
            <a:r>
              <a:rPr lang="tr-TR" sz="2400" b="1">
                <a:latin typeface="Times New Roman" panose="02020603050405020304" pitchFamily="18" charset="0"/>
                <a:cs typeface="Times New Roman" panose="02020603050405020304" pitchFamily="18" charset="0"/>
              </a:rPr>
              <a:t>Vardiyaların ( Shift )Belirlenmesi</a:t>
            </a:r>
            <a:r>
              <a:rPr lang="tr-TR" sz="2400">
                <a:latin typeface="Times New Roman" panose="02020603050405020304" pitchFamily="18" charset="0"/>
                <a:cs typeface="Times New Roman" panose="02020603050405020304" pitchFamily="18" charset="0"/>
              </a:rPr>
              <a:t> </a:t>
            </a:r>
            <a:br>
              <a:rPr lang="tr-TR" sz="240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Dikdörtgen 2">
            <a:extLst>
              <a:ext uri="{FF2B5EF4-FFF2-40B4-BE49-F238E27FC236}">
                <a16:creationId xmlns:a16="http://schemas.microsoft.com/office/drawing/2014/main" id="{A4680AD8-7CA0-4115-A508-8D98F3BFBC8D}"/>
              </a:ext>
            </a:extLst>
          </p:cNvPr>
          <p:cNvSpPr/>
          <p:nvPr/>
        </p:nvSpPr>
        <p:spPr>
          <a:xfrm>
            <a:off x="395536" y="947629"/>
            <a:ext cx="8424936" cy="2246769"/>
          </a:xfrm>
          <a:prstGeom prst="rect">
            <a:avLst/>
          </a:prstGeom>
        </p:spPr>
        <p:txBody>
          <a:bodyPr wrap="square">
            <a:spAutoFit/>
          </a:bodyPr>
          <a:lstStyle/>
          <a:p>
            <a:pPr algn="just"/>
            <a:r>
              <a:rPr lang="tr-TR" sz="2000" dirty="0">
                <a:solidFill>
                  <a:srgbClr val="000000"/>
                </a:solidFill>
                <a:latin typeface="Times New Roman" panose="02020603050405020304" pitchFamily="18" charset="0"/>
                <a:cs typeface="Times New Roman" panose="02020603050405020304" pitchFamily="18" charset="0"/>
              </a:rPr>
              <a:t>Ön büroda çalışma saatleri, otel işletmesinin </a:t>
            </a:r>
            <a:r>
              <a:rPr lang="tr-TR" sz="2000" b="1" dirty="0">
                <a:latin typeface="Times New Roman" panose="02020603050405020304" pitchFamily="18" charset="0"/>
                <a:cs typeface="Times New Roman" panose="02020603050405020304" pitchFamily="18" charset="0"/>
              </a:rPr>
              <a:t>yapısına, büyüklüğüne ve</a:t>
            </a:r>
            <a:br>
              <a:rPr lang="tr-TR" sz="2000" b="1" dirty="0">
                <a:latin typeface="Times New Roman" panose="02020603050405020304" pitchFamily="18" charset="0"/>
                <a:cs typeface="Times New Roman" panose="02020603050405020304" pitchFamily="18" charset="0"/>
              </a:rPr>
            </a:br>
            <a:r>
              <a:rPr lang="tr-TR" sz="2000" b="1" dirty="0">
                <a:latin typeface="Times New Roman" panose="02020603050405020304" pitchFamily="18" charset="0"/>
                <a:cs typeface="Times New Roman" panose="02020603050405020304" pitchFamily="18" charset="0"/>
              </a:rPr>
              <a:t>personel sayısına</a:t>
            </a:r>
            <a:r>
              <a:rPr lang="tr-TR" sz="2000" dirty="0">
                <a:solidFill>
                  <a:srgbClr val="000000"/>
                </a:solidFill>
                <a:latin typeface="Times New Roman" panose="02020603050405020304" pitchFamily="18" charset="0"/>
                <a:cs typeface="Times New Roman" panose="02020603050405020304" pitchFamily="18" charset="0"/>
              </a:rPr>
              <a:t> göre değişiklik göstermektedir. Ayrıca yapılan </a:t>
            </a:r>
            <a:r>
              <a:rPr lang="tr-TR" sz="2000" b="1" dirty="0">
                <a:solidFill>
                  <a:srgbClr val="000000"/>
                </a:solidFill>
                <a:latin typeface="Times New Roman" panose="02020603050405020304" pitchFamily="18" charset="0"/>
                <a:cs typeface="Times New Roman" panose="02020603050405020304" pitchFamily="18" charset="0"/>
              </a:rPr>
              <a:t>işlerin</a:t>
            </a:r>
            <a:br>
              <a:rPr lang="tr-TR" sz="2000" b="1" dirty="0">
                <a:solidFill>
                  <a:srgbClr val="000000"/>
                </a:solidFill>
                <a:latin typeface="Times New Roman" panose="02020603050405020304" pitchFamily="18" charset="0"/>
                <a:cs typeface="Times New Roman" panose="02020603050405020304" pitchFamily="18" charset="0"/>
              </a:rPr>
            </a:br>
            <a:r>
              <a:rPr lang="tr-TR" sz="2000" b="1" dirty="0">
                <a:solidFill>
                  <a:srgbClr val="000000"/>
                </a:solidFill>
                <a:latin typeface="Times New Roman" panose="02020603050405020304" pitchFamily="18" charset="0"/>
                <a:cs typeface="Times New Roman" panose="02020603050405020304" pitchFamily="18" charset="0"/>
              </a:rPr>
              <a:t>yönetimi ve iş akışı</a:t>
            </a:r>
            <a:r>
              <a:rPr lang="tr-TR" sz="2000" dirty="0">
                <a:solidFill>
                  <a:srgbClr val="000000"/>
                </a:solidFill>
                <a:latin typeface="Times New Roman" panose="02020603050405020304" pitchFamily="18" charset="0"/>
                <a:cs typeface="Times New Roman" panose="02020603050405020304" pitchFamily="18" charset="0"/>
              </a:rPr>
              <a:t> çalışma saatlerinin belirlenmesinde diğer bir etkendir. Büyük ve orta büyüklükteki otel işletmelerinin ön büro bölümünde müşterilere 24 saat hizmet verilmesi, iş yoğunluğunun fazla olması</a:t>
            </a:r>
            <a:br>
              <a:rPr lang="tr-TR" sz="2000" dirty="0">
                <a:solidFill>
                  <a:srgbClr val="000000"/>
                </a:solidFill>
                <a:latin typeface="Times New Roman" panose="02020603050405020304" pitchFamily="18" charset="0"/>
                <a:cs typeface="Times New Roman" panose="02020603050405020304" pitchFamily="18" charset="0"/>
              </a:rPr>
            </a:br>
            <a:r>
              <a:rPr lang="tr-TR" sz="2000" dirty="0">
                <a:solidFill>
                  <a:srgbClr val="000000"/>
                </a:solidFill>
                <a:latin typeface="Times New Roman" panose="02020603050405020304" pitchFamily="18" charset="0"/>
                <a:cs typeface="Times New Roman" panose="02020603050405020304" pitchFamily="18" charset="0"/>
              </a:rPr>
              <a:t>nedeniyle personel </a:t>
            </a:r>
            <a:r>
              <a:rPr lang="tr-TR" sz="2000" b="1" dirty="0">
                <a:latin typeface="Times New Roman" panose="02020603050405020304" pitchFamily="18" charset="0"/>
                <a:cs typeface="Times New Roman" panose="02020603050405020304" pitchFamily="18" charset="0"/>
              </a:rPr>
              <a:t>üç vardiya (</a:t>
            </a:r>
            <a:r>
              <a:rPr lang="tr-TR" sz="2000" b="1" dirty="0" err="1">
                <a:latin typeface="Times New Roman" panose="02020603050405020304" pitchFamily="18" charset="0"/>
                <a:cs typeface="Times New Roman" panose="02020603050405020304" pitchFamily="18" charset="0"/>
              </a:rPr>
              <a:t>shift</a:t>
            </a:r>
            <a:r>
              <a:rPr lang="tr-TR" sz="2000" b="1" dirty="0">
                <a:latin typeface="Times New Roman" panose="02020603050405020304" pitchFamily="18" charset="0"/>
                <a:cs typeface="Times New Roman" panose="02020603050405020304" pitchFamily="18" charset="0"/>
              </a:rPr>
              <a:t>) </a:t>
            </a:r>
            <a:r>
              <a:rPr lang="tr-TR" sz="2000" dirty="0">
                <a:solidFill>
                  <a:srgbClr val="000000"/>
                </a:solidFill>
                <a:latin typeface="Times New Roman" panose="02020603050405020304" pitchFamily="18" charset="0"/>
                <a:cs typeface="Times New Roman" panose="02020603050405020304" pitchFamily="18" charset="0"/>
              </a:rPr>
              <a:t>istihdam edilmektedir.</a:t>
            </a:r>
            <a:r>
              <a:rPr lang="tr-TR" sz="2000" dirty="0">
                <a:latin typeface="Times New Roman" panose="02020603050405020304" pitchFamily="18" charset="0"/>
                <a:cs typeface="Times New Roman" panose="02020603050405020304" pitchFamily="18" charset="0"/>
              </a:rPr>
              <a:t> </a:t>
            </a:r>
            <a:br>
              <a:rPr lang="tr-TR" sz="2000" dirty="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0D2E1EAA-C4DA-4498-87E8-0B9E8986A251}"/>
              </a:ext>
            </a:extLst>
          </p:cNvPr>
          <p:cNvPicPr>
            <a:picLocks noChangeAspect="1"/>
          </p:cNvPicPr>
          <p:nvPr/>
        </p:nvPicPr>
        <p:blipFill rotWithShape="1">
          <a:blip r:embed="rId2"/>
          <a:srcRect r="24107"/>
          <a:stretch/>
        </p:blipFill>
        <p:spPr>
          <a:xfrm>
            <a:off x="395536" y="3429000"/>
            <a:ext cx="8424935" cy="2481371"/>
          </a:xfrm>
          <a:prstGeom prst="rect">
            <a:avLst/>
          </a:prstGeom>
        </p:spPr>
      </p:pic>
      <p:sp>
        <p:nvSpPr>
          <p:cNvPr id="5" name="Dikdörtgen 4">
            <a:extLst>
              <a:ext uri="{FF2B5EF4-FFF2-40B4-BE49-F238E27FC236}">
                <a16:creationId xmlns:a16="http://schemas.microsoft.com/office/drawing/2014/main" id="{3C37AC9A-8E1E-47D9-BCA0-9446D4DC870B}"/>
              </a:ext>
            </a:extLst>
          </p:cNvPr>
          <p:cNvSpPr/>
          <p:nvPr/>
        </p:nvSpPr>
        <p:spPr>
          <a:xfrm rot="10800000" flipH="1" flipV="1">
            <a:off x="3215393" y="4292303"/>
            <a:ext cx="486683" cy="523220"/>
          </a:xfrm>
          <a:prstGeom prst="rect">
            <a:avLst/>
          </a:prstGeom>
        </p:spPr>
        <p:txBody>
          <a:bodyPr wrap="square">
            <a:spAutoFit/>
          </a:bodyPr>
          <a:lstStyle/>
          <a:p>
            <a:r>
              <a:rPr lang="tr-TR" sz="2800" b="1" dirty="0">
                <a:solidFill>
                  <a:srgbClr val="FF0000"/>
                </a:solidFill>
                <a:latin typeface="Times New Roman" panose="02020603050405020304" pitchFamily="18" charset="0"/>
                <a:cs typeface="Times New Roman" panose="02020603050405020304" pitchFamily="18" charset="0"/>
              </a:rPr>
              <a:t>A</a:t>
            </a:r>
            <a:endParaRPr lang="tr-TR" sz="2800" b="1" dirty="0">
              <a:solidFill>
                <a:srgbClr val="FF0000"/>
              </a:solidFill>
            </a:endParaRPr>
          </a:p>
        </p:txBody>
      </p:sp>
      <p:sp>
        <p:nvSpPr>
          <p:cNvPr id="6" name="Dikdörtgen 5">
            <a:extLst>
              <a:ext uri="{FF2B5EF4-FFF2-40B4-BE49-F238E27FC236}">
                <a16:creationId xmlns:a16="http://schemas.microsoft.com/office/drawing/2014/main" id="{794AED5E-7DBC-4F68-A6D0-6F301772430C}"/>
              </a:ext>
            </a:extLst>
          </p:cNvPr>
          <p:cNvSpPr/>
          <p:nvPr/>
        </p:nvSpPr>
        <p:spPr>
          <a:xfrm rot="10800000" flipH="1" flipV="1">
            <a:off x="3248538" y="5338743"/>
            <a:ext cx="486683" cy="523220"/>
          </a:xfrm>
          <a:prstGeom prst="rect">
            <a:avLst/>
          </a:prstGeom>
        </p:spPr>
        <p:txBody>
          <a:bodyPr wrap="square">
            <a:spAutoFit/>
          </a:bodyPr>
          <a:lstStyle/>
          <a:p>
            <a:r>
              <a:rPr lang="tr-TR" sz="2800" b="1" dirty="0">
                <a:solidFill>
                  <a:srgbClr val="FF0000"/>
                </a:solidFill>
                <a:latin typeface="Times New Roman" panose="02020603050405020304" pitchFamily="18" charset="0"/>
                <a:cs typeface="Times New Roman" panose="02020603050405020304" pitchFamily="18" charset="0"/>
              </a:rPr>
              <a:t>C</a:t>
            </a:r>
            <a:endParaRPr lang="tr-TR" sz="2800" b="1" dirty="0">
              <a:solidFill>
                <a:srgbClr val="FF0000"/>
              </a:solidFill>
            </a:endParaRPr>
          </a:p>
        </p:txBody>
      </p:sp>
      <p:sp>
        <p:nvSpPr>
          <p:cNvPr id="7" name="Dikdörtgen 6">
            <a:extLst>
              <a:ext uri="{FF2B5EF4-FFF2-40B4-BE49-F238E27FC236}">
                <a16:creationId xmlns:a16="http://schemas.microsoft.com/office/drawing/2014/main" id="{0B420F19-41D7-48D8-AAED-130536F47E2D}"/>
              </a:ext>
            </a:extLst>
          </p:cNvPr>
          <p:cNvSpPr/>
          <p:nvPr/>
        </p:nvSpPr>
        <p:spPr>
          <a:xfrm rot="10800000" flipH="1" flipV="1">
            <a:off x="3231966" y="4815523"/>
            <a:ext cx="486683" cy="523220"/>
          </a:xfrm>
          <a:prstGeom prst="rect">
            <a:avLst/>
          </a:prstGeom>
        </p:spPr>
        <p:txBody>
          <a:bodyPr wrap="square">
            <a:spAutoFit/>
          </a:bodyPr>
          <a:lstStyle/>
          <a:p>
            <a:r>
              <a:rPr lang="tr-TR" sz="2800" b="1" dirty="0">
                <a:solidFill>
                  <a:srgbClr val="FF0000"/>
                </a:solidFill>
                <a:latin typeface="Times New Roman" panose="02020603050405020304" pitchFamily="18" charset="0"/>
                <a:cs typeface="Times New Roman" panose="02020603050405020304" pitchFamily="18" charset="0"/>
              </a:rPr>
              <a:t>B</a:t>
            </a:r>
            <a:endParaRPr lang="tr-TR" sz="2800" b="1" dirty="0">
              <a:solidFill>
                <a:srgbClr val="FF0000"/>
              </a:solidFill>
            </a:endParaRPr>
          </a:p>
        </p:txBody>
      </p:sp>
    </p:spTree>
    <p:extLst>
      <p:ext uri="{BB962C8B-B14F-4D97-AF65-F5344CB8AC3E}">
        <p14:creationId xmlns:p14="http://schemas.microsoft.com/office/powerpoint/2010/main" val="10871379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GUID" val="9f650a77-afbb-4bc6-95db-db089ed5b922"/>
  <p:tag name="ISPRING_AUDIO_BITRATE" val="0"/>
  <p:tag name="GENSWF_ADVANCE_TIME" val="2.00"/>
  <p:tag name="ISPRING_SLIDE_INDENT_LEVEL" val="0"/>
  <p:tag name="ISPRING_PRESENTER_ID" val="{E62F8C43-81F2-4C7F-A537-4C824B19C06A}"/>
  <p:tag name="ISPRING_CUSTOM_TIMING_USED" val="0"/>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TotalTime>
  <Words>903</Words>
  <Application>Microsoft Office PowerPoint</Application>
  <PresentationFormat>Ekran Gösterisi (4:3)</PresentationFormat>
  <Paragraphs>151</Paragraphs>
  <Slides>58</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58</vt:i4>
      </vt:variant>
    </vt:vector>
  </HeadingPairs>
  <TitlesOfParts>
    <vt:vector size="63" baseType="lpstr">
      <vt:lpstr>Arial</vt:lpstr>
      <vt:lpstr>Calibri</vt:lpstr>
      <vt:lpstr>Times New Roman</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cp:lastModifiedBy>Fuat Atasoy</cp:lastModifiedBy>
  <cp:revision>60</cp:revision>
  <dcterms:modified xsi:type="dcterms:W3CDTF">2019-05-02T13:49:56Z</dcterms:modified>
</cp:coreProperties>
</file>