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1"/>
  </p:notesMasterIdLst>
  <p:sldIdLst>
    <p:sldId id="256" r:id="rId2"/>
    <p:sldId id="262" r:id="rId3"/>
    <p:sldId id="261" r:id="rId4"/>
    <p:sldId id="263" r:id="rId5"/>
    <p:sldId id="264" r:id="rId6"/>
    <p:sldId id="266" r:id="rId7"/>
    <p:sldId id="267" r:id="rId8"/>
    <p:sldId id="268" r:id="rId9"/>
    <p:sldId id="270"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autoAdjust="0"/>
    <p:restoredTop sz="80447" autoAdjust="0"/>
  </p:normalViewPr>
  <p:slideViewPr>
    <p:cSldViewPr snapToGrid="0">
      <p:cViewPr varScale="1">
        <p:scale>
          <a:sx n="58" d="100"/>
          <a:sy n="58" d="100"/>
        </p:scale>
        <p:origin x="12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43F37-07DB-4059-8288-065C277B7F0B}" type="datetimeFigureOut">
              <a:rPr lang="en-GB" smtClean="0"/>
              <a:t>29/06/2022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9E161-5A59-4A6C-B280-D0531614E2F8}" type="slidenum">
              <a:rPr lang="en-GB" smtClean="0"/>
              <a:t>‹#›</a:t>
            </a:fld>
            <a:endParaRPr lang="en-GB"/>
          </a:p>
        </p:txBody>
      </p:sp>
    </p:spTree>
    <p:extLst>
      <p:ext uri="{BB962C8B-B14F-4D97-AF65-F5344CB8AC3E}">
        <p14:creationId xmlns:p14="http://schemas.microsoft.com/office/powerpoint/2010/main" val="147159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FF0000"/>
                </a:solidFill>
                <a:effectLst/>
                <a:latin typeface="Times New Roman" panose="02020603050405020304" pitchFamily="18" charset="0"/>
                <a:ea typeface="Times New Roman" panose="02020603050405020304" pitchFamily="18" charset="0"/>
              </a:rPr>
              <a:t>Queen Victoria came to the throne in 1837 and reigned until her death in 190l. By the time Victoria died the monarchy was better loved among the British than it had ever been before</a:t>
            </a: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2</a:t>
            </a:fld>
            <a:endParaRPr lang="en-GB"/>
          </a:p>
        </p:txBody>
      </p:sp>
    </p:spTree>
    <p:extLst>
      <p:ext uri="{BB962C8B-B14F-4D97-AF65-F5344CB8AC3E}">
        <p14:creationId xmlns:p14="http://schemas.microsoft.com/office/powerpoint/2010/main" val="803043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12</a:t>
            </a:fld>
            <a:endParaRPr lang="en-GB"/>
          </a:p>
        </p:txBody>
      </p:sp>
    </p:spTree>
    <p:extLst>
      <p:ext uri="{BB962C8B-B14F-4D97-AF65-F5344CB8AC3E}">
        <p14:creationId xmlns:p14="http://schemas.microsoft.com/office/powerpoint/2010/main" val="241084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13</a:t>
            </a:fld>
            <a:endParaRPr lang="en-GB"/>
          </a:p>
        </p:txBody>
      </p:sp>
    </p:spTree>
    <p:extLst>
      <p:ext uri="{BB962C8B-B14F-4D97-AF65-F5344CB8AC3E}">
        <p14:creationId xmlns:p14="http://schemas.microsoft.com/office/powerpoint/2010/main" val="382547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Irish who went to the United States did not forget the old country. Nor did they forgive Britain. By 1880 many Irish Americans were rich and powerful and were able to support the Irish freedom movement. They have had an influence on British policy in Ireland ever since</a:t>
            </a: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14</a:t>
            </a:fld>
            <a:endParaRPr lang="en-GB"/>
          </a:p>
        </p:txBody>
      </p:sp>
    </p:spTree>
    <p:extLst>
      <p:ext uri="{BB962C8B-B14F-4D97-AF65-F5344CB8AC3E}">
        <p14:creationId xmlns:p14="http://schemas.microsoft.com/office/powerpoint/2010/main" val="216244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15</a:t>
            </a:fld>
            <a:endParaRPr lang="en-GB"/>
          </a:p>
        </p:txBody>
      </p:sp>
    </p:spTree>
    <p:extLst>
      <p:ext uri="{BB962C8B-B14F-4D97-AF65-F5344CB8AC3E}">
        <p14:creationId xmlns:p14="http://schemas.microsoft.com/office/powerpoint/2010/main" val="17888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17</a:t>
            </a:fld>
            <a:endParaRPr lang="en-GB"/>
          </a:p>
        </p:txBody>
      </p:sp>
    </p:spTree>
    <p:extLst>
      <p:ext uri="{BB962C8B-B14F-4D97-AF65-F5344CB8AC3E}">
        <p14:creationId xmlns:p14="http://schemas.microsoft.com/office/powerpoint/2010/main" val="17294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18</a:t>
            </a:fld>
            <a:endParaRPr lang="en-GB"/>
          </a:p>
        </p:txBody>
      </p:sp>
    </p:spTree>
    <p:extLst>
      <p:ext uri="{BB962C8B-B14F-4D97-AF65-F5344CB8AC3E}">
        <p14:creationId xmlns:p14="http://schemas.microsoft.com/office/powerpoint/2010/main" val="3563472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19</a:t>
            </a:fld>
            <a:endParaRPr lang="en-GB"/>
          </a:p>
        </p:txBody>
      </p:sp>
    </p:spTree>
    <p:extLst>
      <p:ext uri="{BB962C8B-B14F-4D97-AF65-F5344CB8AC3E}">
        <p14:creationId xmlns:p14="http://schemas.microsoft.com/office/powerpoint/2010/main" val="2883256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20</a:t>
            </a:fld>
            <a:endParaRPr lang="en-GB"/>
          </a:p>
        </p:txBody>
      </p:sp>
    </p:spTree>
    <p:extLst>
      <p:ext uri="{BB962C8B-B14F-4D97-AF65-F5344CB8AC3E}">
        <p14:creationId xmlns:p14="http://schemas.microsoft.com/office/powerpoint/2010/main" val="2383598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just">
              <a:lnSpc>
                <a:spcPct val="150000"/>
              </a:lnSpc>
              <a:spcBef>
                <a:spcPts val="600"/>
              </a:spcBef>
              <a:spcAft>
                <a:spcPts val="600"/>
              </a:spcAft>
            </a:pP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21</a:t>
            </a:fld>
            <a:endParaRPr lang="en-GB"/>
          </a:p>
        </p:txBody>
      </p:sp>
    </p:spTree>
    <p:extLst>
      <p:ext uri="{BB962C8B-B14F-4D97-AF65-F5344CB8AC3E}">
        <p14:creationId xmlns:p14="http://schemas.microsoft.com/office/powerpoint/2010/main" val="2191114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22</a:t>
            </a:fld>
            <a:endParaRPr lang="en-GB"/>
          </a:p>
        </p:txBody>
      </p:sp>
    </p:spTree>
    <p:extLst>
      <p:ext uri="{BB962C8B-B14F-4D97-AF65-F5344CB8AC3E}">
        <p14:creationId xmlns:p14="http://schemas.microsoft.com/office/powerpoint/2010/main" val="294687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3</a:t>
            </a:fld>
            <a:endParaRPr lang="en-GB"/>
          </a:p>
        </p:txBody>
      </p:sp>
    </p:spTree>
    <p:extLst>
      <p:ext uri="{BB962C8B-B14F-4D97-AF65-F5344CB8AC3E}">
        <p14:creationId xmlns:p14="http://schemas.microsoft.com/office/powerpoint/2010/main" val="1638543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23</a:t>
            </a:fld>
            <a:endParaRPr lang="en-GB"/>
          </a:p>
        </p:txBody>
      </p:sp>
    </p:spTree>
    <p:extLst>
      <p:ext uri="{BB962C8B-B14F-4D97-AF65-F5344CB8AC3E}">
        <p14:creationId xmlns:p14="http://schemas.microsoft.com/office/powerpoint/2010/main" val="2458240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24</a:t>
            </a:fld>
            <a:endParaRPr lang="en-GB"/>
          </a:p>
        </p:txBody>
      </p:sp>
    </p:spTree>
    <p:extLst>
      <p:ext uri="{BB962C8B-B14F-4D97-AF65-F5344CB8AC3E}">
        <p14:creationId xmlns:p14="http://schemas.microsoft.com/office/powerpoint/2010/main" val="3286548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founding of the WSPU was followed by a wave of militant suffrage activism. One woman slashed a painting in a museum; others mowed the words “Votes for Women” into a golf course, rendering it temporarily unfit for use. Another suffragette, Emily Wilding Davison, killed herself in 1913 by throwing herself in front of a racehorse owned by the king at the Derby, England’s most prestigious horse race.</a:t>
            </a: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25</a:t>
            </a:fld>
            <a:endParaRPr lang="en-GB"/>
          </a:p>
        </p:txBody>
      </p:sp>
    </p:spTree>
    <p:extLst>
      <p:ext uri="{BB962C8B-B14F-4D97-AF65-F5344CB8AC3E}">
        <p14:creationId xmlns:p14="http://schemas.microsoft.com/office/powerpoint/2010/main" val="113061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26</a:t>
            </a:fld>
            <a:endParaRPr lang="en-GB"/>
          </a:p>
        </p:txBody>
      </p:sp>
    </p:spTree>
    <p:extLst>
      <p:ext uri="{BB962C8B-B14F-4D97-AF65-F5344CB8AC3E}">
        <p14:creationId xmlns:p14="http://schemas.microsoft.com/office/powerpoint/2010/main" val="2453361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27</a:t>
            </a:fld>
            <a:endParaRPr lang="en-GB"/>
          </a:p>
        </p:txBody>
      </p:sp>
    </p:spTree>
    <p:extLst>
      <p:ext uri="{BB962C8B-B14F-4D97-AF65-F5344CB8AC3E}">
        <p14:creationId xmlns:p14="http://schemas.microsoft.com/office/powerpoint/2010/main" val="3218129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28</a:t>
            </a:fld>
            <a:endParaRPr lang="en-GB"/>
          </a:p>
        </p:txBody>
      </p:sp>
    </p:spTree>
    <p:extLst>
      <p:ext uri="{BB962C8B-B14F-4D97-AF65-F5344CB8AC3E}">
        <p14:creationId xmlns:p14="http://schemas.microsoft.com/office/powerpoint/2010/main" val="5126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4</a:t>
            </a:fld>
            <a:endParaRPr lang="en-GB"/>
          </a:p>
        </p:txBody>
      </p:sp>
    </p:spTree>
    <p:extLst>
      <p:ext uri="{BB962C8B-B14F-4D97-AF65-F5344CB8AC3E}">
        <p14:creationId xmlns:p14="http://schemas.microsoft.com/office/powerpoint/2010/main" val="181555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5</a:t>
            </a:fld>
            <a:endParaRPr lang="en-GB"/>
          </a:p>
        </p:txBody>
      </p:sp>
    </p:spTree>
    <p:extLst>
      <p:ext uri="{BB962C8B-B14F-4D97-AF65-F5344CB8AC3E}">
        <p14:creationId xmlns:p14="http://schemas.microsoft.com/office/powerpoint/2010/main" val="28375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6</a:t>
            </a:fld>
            <a:endParaRPr lang="en-GB"/>
          </a:p>
        </p:txBody>
      </p:sp>
    </p:spTree>
    <p:extLst>
      <p:ext uri="{BB962C8B-B14F-4D97-AF65-F5344CB8AC3E}">
        <p14:creationId xmlns:p14="http://schemas.microsoft.com/office/powerpoint/2010/main" val="225139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7</a:t>
            </a:fld>
            <a:endParaRPr lang="en-GB"/>
          </a:p>
        </p:txBody>
      </p:sp>
    </p:spTree>
    <p:extLst>
      <p:ext uri="{BB962C8B-B14F-4D97-AF65-F5344CB8AC3E}">
        <p14:creationId xmlns:p14="http://schemas.microsoft.com/office/powerpoint/2010/main" val="297862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A9E161-5A59-4A6C-B280-D0531614E2F8}" type="slidenum">
              <a:rPr lang="en-GB" smtClean="0"/>
              <a:t>8</a:t>
            </a:fld>
            <a:endParaRPr lang="en-GB"/>
          </a:p>
        </p:txBody>
      </p:sp>
    </p:spTree>
    <p:extLst>
      <p:ext uri="{BB962C8B-B14F-4D97-AF65-F5344CB8AC3E}">
        <p14:creationId xmlns:p14="http://schemas.microsoft.com/office/powerpoint/2010/main" val="181358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10</a:t>
            </a:fld>
            <a:endParaRPr lang="en-GB"/>
          </a:p>
        </p:txBody>
      </p:sp>
    </p:spTree>
    <p:extLst>
      <p:ext uri="{BB962C8B-B14F-4D97-AF65-F5344CB8AC3E}">
        <p14:creationId xmlns:p14="http://schemas.microsoft.com/office/powerpoint/2010/main" val="1419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tr-TR"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9E161-5A59-4A6C-B280-D0531614E2F8}" type="slidenum">
              <a:rPr lang="en-GB" smtClean="0"/>
              <a:t>11</a:t>
            </a:fld>
            <a:endParaRPr lang="en-GB"/>
          </a:p>
        </p:txBody>
      </p:sp>
    </p:spTree>
    <p:extLst>
      <p:ext uri="{BB962C8B-B14F-4D97-AF65-F5344CB8AC3E}">
        <p14:creationId xmlns:p14="http://schemas.microsoft.com/office/powerpoint/2010/main" val="2493089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6/29/2022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46533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6/29/2022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8424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6/29/2022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631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6/29/2022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1585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6/29/2022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6951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6/29/2022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3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6/29/2022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1336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6/29/2022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0972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6/29/2022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2319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6/29/2022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235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6/29/2022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0902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6/29/2022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635637616"/>
      </p:ext>
    </p:extLst>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4"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fi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fif"/><Relationship Id="rId5" Type="http://schemas.openxmlformats.org/officeDocument/2006/relationships/image" Target="../media/image27.jfif"/><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jfif"/><Relationship Id="rId5"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9" name="Picture 3" descr="Abstract water pattern with orange and red colors mixing with blue">
            <a:extLst>
              <a:ext uri="{FF2B5EF4-FFF2-40B4-BE49-F238E27FC236}">
                <a16:creationId xmlns:a16="http://schemas.microsoft.com/office/drawing/2014/main" id="{A0B7736E-603A-4E41-9E66-B7F6348FD29C}"/>
              </a:ext>
            </a:extLst>
          </p:cNvPr>
          <p:cNvPicPr>
            <a:picLocks noChangeAspect="1"/>
          </p:cNvPicPr>
          <p:nvPr/>
        </p:nvPicPr>
        <p:blipFill rotWithShape="1">
          <a:blip r:embed="rId2">
            <a:alphaModFix amt="60000"/>
          </a:blip>
          <a:srcRect t="14313" b="29448"/>
          <a:stretch/>
        </p:blipFill>
        <p:spPr>
          <a:xfrm>
            <a:off x="20" y="10"/>
            <a:ext cx="12191980" cy="6856614"/>
          </a:xfrm>
          <a:prstGeom prst="rect">
            <a:avLst/>
          </a:prstGeom>
        </p:spPr>
      </p:pic>
      <p:grpSp>
        <p:nvGrpSpPr>
          <p:cNvPr id="13" name="Group 12">
            <a:extLst>
              <a:ext uri="{FF2B5EF4-FFF2-40B4-BE49-F238E27FC236}">
                <a16:creationId xmlns:a16="http://schemas.microsoft.com/office/drawing/2014/main" id="{5EDAD761-2CF4-463A-AD87-1D4E8549D7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D9DF7D3C-2892-4632-9E66-4D1E023A00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FAD08-001D-4400-AF80-51C864EF74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86A4984E-B9CC-4E26-B28B-4C27AA72A6A7}"/>
              </a:ext>
            </a:extLst>
          </p:cNvPr>
          <p:cNvSpPr>
            <a:spLocks noGrp="1"/>
          </p:cNvSpPr>
          <p:nvPr>
            <p:ph type="ctrTitle"/>
          </p:nvPr>
        </p:nvSpPr>
        <p:spPr>
          <a:xfrm>
            <a:off x="838200" y="740211"/>
            <a:ext cx="7530685" cy="3163864"/>
          </a:xfrm>
        </p:spPr>
        <p:txBody>
          <a:bodyPr>
            <a:normAutofit/>
          </a:bodyPr>
          <a:lstStyle/>
          <a:p>
            <a:pPr algn="l"/>
            <a:r>
              <a:rPr lang="tr-TR" sz="5200" dirty="0">
                <a:solidFill>
                  <a:srgbClr val="FFFFFF"/>
                </a:solidFill>
              </a:rPr>
              <a:t>THE BRITISH EMPIRE</a:t>
            </a:r>
            <a:endParaRPr lang="en-GB" sz="5200" dirty="0">
              <a:solidFill>
                <a:srgbClr val="FFFFFF"/>
              </a:solidFill>
            </a:endParaRPr>
          </a:p>
        </p:txBody>
      </p:sp>
      <p:sp>
        <p:nvSpPr>
          <p:cNvPr id="3" name="Subtitle 2">
            <a:extLst>
              <a:ext uri="{FF2B5EF4-FFF2-40B4-BE49-F238E27FC236}">
                <a16:creationId xmlns:a16="http://schemas.microsoft.com/office/drawing/2014/main" id="{C53EB0B8-4981-42E8-8A90-C7174AFDBAFF}"/>
              </a:ext>
            </a:extLst>
          </p:cNvPr>
          <p:cNvSpPr>
            <a:spLocks noGrp="1"/>
          </p:cNvSpPr>
          <p:nvPr>
            <p:ph type="subTitle" idx="1"/>
          </p:nvPr>
        </p:nvSpPr>
        <p:spPr>
          <a:xfrm>
            <a:off x="838200" y="4074515"/>
            <a:ext cx="7583133" cy="1279124"/>
          </a:xfrm>
        </p:spPr>
        <p:txBody>
          <a:bodyPr>
            <a:normAutofit/>
          </a:bodyPr>
          <a:lstStyle/>
          <a:p>
            <a:pPr algn="l"/>
            <a:r>
              <a:rPr lang="tr-TR" sz="2200" dirty="0">
                <a:solidFill>
                  <a:srgbClr val="FFFFFF"/>
                </a:solidFill>
              </a:rPr>
              <a:t>Dr. Funda HAY</a:t>
            </a:r>
          </a:p>
          <a:p>
            <a:pPr algn="l"/>
            <a:r>
              <a:rPr lang="tr-TR" sz="2200" dirty="0">
                <a:solidFill>
                  <a:srgbClr val="FFFFFF"/>
                </a:solidFill>
              </a:rPr>
              <a:t>fhay@ankara.edu.tr</a:t>
            </a:r>
            <a:endParaRPr lang="en-GB" sz="2200" dirty="0">
              <a:solidFill>
                <a:srgbClr val="FFFFFF"/>
              </a:solidFill>
            </a:endParaRPr>
          </a:p>
        </p:txBody>
      </p:sp>
    </p:spTree>
    <p:extLst>
      <p:ext uri="{BB962C8B-B14F-4D97-AF65-F5344CB8AC3E}">
        <p14:creationId xmlns:p14="http://schemas.microsoft.com/office/powerpoint/2010/main" val="256276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4" name="Rectangle 2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6" name="Group 28">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30" name="Picture 29">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31" name="Picture 30">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33" name="Rectangle 32">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Map&#10;&#10;Description automatically generated">
            <a:extLst>
              <a:ext uri="{FF2B5EF4-FFF2-40B4-BE49-F238E27FC236}">
                <a16:creationId xmlns:a16="http://schemas.microsoft.com/office/drawing/2014/main" id="{91B5DDB8-C4A6-4A54-8EEF-71F5D245A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253" y="685799"/>
            <a:ext cx="8134350" cy="5479497"/>
          </a:xfrm>
          <a:prstGeom prst="rect">
            <a:avLst/>
          </a:prstGeom>
        </p:spPr>
      </p:pic>
      <p:sp>
        <p:nvSpPr>
          <p:cNvPr id="10" name="TextBox 9">
            <a:extLst>
              <a:ext uri="{FF2B5EF4-FFF2-40B4-BE49-F238E27FC236}">
                <a16:creationId xmlns:a16="http://schemas.microsoft.com/office/drawing/2014/main" id="{60FA6858-36AF-47F4-A844-3A72138F48E1}"/>
              </a:ext>
            </a:extLst>
          </p:cNvPr>
          <p:cNvSpPr txBox="1"/>
          <p:nvPr/>
        </p:nvSpPr>
        <p:spPr>
          <a:xfrm>
            <a:off x="681228" y="6308968"/>
            <a:ext cx="1977821"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First World </a:t>
            </a:r>
            <a:r>
              <a:rPr lang="tr-TR" sz="900" i="1" dirty="0" err="1"/>
              <a:t>War</a:t>
            </a:r>
            <a:endParaRPr lang="en-GB" sz="900" i="1" dirty="0"/>
          </a:p>
        </p:txBody>
      </p:sp>
    </p:spTree>
    <p:extLst>
      <p:ext uri="{BB962C8B-B14F-4D97-AF65-F5344CB8AC3E}">
        <p14:creationId xmlns:p14="http://schemas.microsoft.com/office/powerpoint/2010/main" val="131577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489A2D2-B3AA-488C-B20E-15DBB97548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0"/>
            <a:ext cx="3997615" cy="6816079"/>
            <a:chOff x="8059620" y="41922"/>
            <a:chExt cx="3997615" cy="6816077"/>
          </a:xfrm>
        </p:grpSpPr>
        <p:pic>
          <p:nvPicPr>
            <p:cNvPr id="15" name="Picture 14">
              <a:extLst>
                <a:ext uri="{FF2B5EF4-FFF2-40B4-BE49-F238E27FC236}">
                  <a16:creationId xmlns:a16="http://schemas.microsoft.com/office/drawing/2014/main" id="{7C8EAD1A-FDD8-42C1-BC99-CCB0CC628B0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6" name="Picture 15">
              <a:extLst>
                <a:ext uri="{FF2B5EF4-FFF2-40B4-BE49-F238E27FC236}">
                  <a16:creationId xmlns:a16="http://schemas.microsoft.com/office/drawing/2014/main" id="{E897C8CE-9AE7-4BB3-B76A-13264EA74A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C50FD6CA-DC1B-4016-A179-58F6DCF52B60}"/>
              </a:ext>
            </a:extLst>
          </p:cNvPr>
          <p:cNvSpPr>
            <a:spLocks noGrp="1"/>
          </p:cNvSpPr>
          <p:nvPr>
            <p:ph type="title"/>
          </p:nvPr>
        </p:nvSpPr>
        <p:spPr>
          <a:xfrm>
            <a:off x="838200" y="461339"/>
            <a:ext cx="10606072" cy="1398315"/>
          </a:xfrm>
        </p:spPr>
        <p:txBody>
          <a:bodyPr>
            <a:normAutofit/>
          </a:bodyPr>
          <a:lstStyle/>
          <a:p>
            <a:r>
              <a:rPr lang="en-GB" dirty="0"/>
              <a:t>WALES, SCOTLAND AND IRELAND</a:t>
            </a:r>
          </a:p>
        </p:txBody>
      </p:sp>
      <p:sp>
        <p:nvSpPr>
          <p:cNvPr id="3" name="Content Placeholder 2">
            <a:extLst>
              <a:ext uri="{FF2B5EF4-FFF2-40B4-BE49-F238E27FC236}">
                <a16:creationId xmlns:a16="http://schemas.microsoft.com/office/drawing/2014/main" id="{62B44DC8-58E2-40B2-B854-176A16080D37}"/>
              </a:ext>
            </a:extLst>
          </p:cNvPr>
          <p:cNvSpPr>
            <a:spLocks noGrp="1"/>
          </p:cNvSpPr>
          <p:nvPr>
            <p:ph idx="1"/>
          </p:nvPr>
        </p:nvSpPr>
        <p:spPr>
          <a:xfrm>
            <a:off x="624326" y="2320993"/>
            <a:ext cx="5471674" cy="3957213"/>
          </a:xfrm>
        </p:spPr>
        <p:txBody>
          <a:bodyPr>
            <a:normAutofit/>
          </a:bodyPr>
          <a:lstStyle/>
          <a:p>
            <a:r>
              <a:rPr lang="en-GB" sz="2400" b="1" dirty="0"/>
              <a:t>Wales</a:t>
            </a:r>
            <a:r>
              <a:rPr lang="tr-TR" sz="2400" b="1" dirty="0"/>
              <a:t>:</a:t>
            </a:r>
            <a:r>
              <a:rPr lang="tr-TR" sz="2400" dirty="0"/>
              <a:t> </a:t>
            </a:r>
            <a:r>
              <a:rPr lang="en-GB" sz="2400" dirty="0"/>
              <a:t>By 1870 Wales was mainly an industrial society</a:t>
            </a:r>
            <a:r>
              <a:rPr lang="tr-TR" sz="2400" dirty="0"/>
              <a:t>.</a:t>
            </a:r>
          </a:p>
          <a:p>
            <a:r>
              <a:rPr lang="en-GB" sz="2400" dirty="0"/>
              <a:t>As soon as they were allowed to vote, the Welsh workers got rid of the Tories and the landowning families </a:t>
            </a:r>
          </a:p>
        </p:txBody>
      </p:sp>
      <p:pic>
        <p:nvPicPr>
          <p:cNvPr id="5" name="Picture 4" descr="A group of people posing for a photo&#10;&#10;Description automatically generated with medium confidence">
            <a:extLst>
              <a:ext uri="{FF2B5EF4-FFF2-40B4-BE49-F238E27FC236}">
                <a16:creationId xmlns:a16="http://schemas.microsoft.com/office/drawing/2014/main" id="{9AA18AD5-2C48-4C77-8D17-D2B991FE3399}"/>
              </a:ext>
            </a:extLst>
          </p:cNvPr>
          <p:cNvPicPr>
            <a:picLocks noChangeAspect="1"/>
          </p:cNvPicPr>
          <p:nvPr/>
        </p:nvPicPr>
        <p:blipFill rotWithShape="1">
          <a:blip r:embed="rId4">
            <a:extLst>
              <a:ext uri="{28A0092B-C50C-407E-A947-70E740481C1C}">
                <a14:useLocalDpi xmlns:a14="http://schemas.microsoft.com/office/drawing/2010/main" val="0"/>
              </a:ext>
            </a:extLst>
          </a:blip>
          <a:srcRect l="6740" r="9612" b="1"/>
          <a:stretch/>
        </p:blipFill>
        <p:spPr>
          <a:xfrm>
            <a:off x="6626806" y="2590801"/>
            <a:ext cx="4817466" cy="3423812"/>
          </a:xfrm>
          <a:prstGeom prst="rect">
            <a:avLst/>
          </a:prstGeom>
        </p:spPr>
      </p:pic>
      <p:sp>
        <p:nvSpPr>
          <p:cNvPr id="11" name="TextBox 10">
            <a:extLst>
              <a:ext uri="{FF2B5EF4-FFF2-40B4-BE49-F238E27FC236}">
                <a16:creationId xmlns:a16="http://schemas.microsoft.com/office/drawing/2014/main" id="{5D4A1C63-096A-4E08-B36D-71B145E708CA}"/>
              </a:ext>
            </a:extLst>
          </p:cNvPr>
          <p:cNvSpPr txBox="1"/>
          <p:nvPr/>
        </p:nvSpPr>
        <p:spPr>
          <a:xfrm>
            <a:off x="6626806" y="6080847"/>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Hcommons</a:t>
            </a:r>
            <a:endParaRPr lang="en-GB" sz="900" i="1" dirty="0"/>
          </a:p>
        </p:txBody>
      </p:sp>
    </p:spTree>
    <p:extLst>
      <p:ext uri="{BB962C8B-B14F-4D97-AF65-F5344CB8AC3E}">
        <p14:creationId xmlns:p14="http://schemas.microsoft.com/office/powerpoint/2010/main" val="397156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A0DFF415-30D1-469E-BE4D-00CD112F43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17" name="Picture 16">
              <a:extLst>
                <a:ext uri="{FF2B5EF4-FFF2-40B4-BE49-F238E27FC236}">
                  <a16:creationId xmlns:a16="http://schemas.microsoft.com/office/drawing/2014/main" id="{F91C0375-EF8C-42D2-B4E4-017FC6FD36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8" name="Picture 17">
              <a:extLst>
                <a:ext uri="{FF2B5EF4-FFF2-40B4-BE49-F238E27FC236}">
                  <a16:creationId xmlns:a16="http://schemas.microsoft.com/office/drawing/2014/main" id="{9360DD2A-433B-409F-8484-2BB77B0A382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0" name="Rectangle 19">
            <a:extLst>
              <a:ext uri="{FF2B5EF4-FFF2-40B4-BE49-F238E27FC236}">
                <a16:creationId xmlns:a16="http://schemas.microsoft.com/office/drawing/2014/main" id="{8E419129-7A46-47E1-9E1D-8CCD27DFB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72"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CBD23D-6DA9-462E-88B3-7270CABAE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BC115B-BA39-4E14-9D6E-0DBFFDD36255}"/>
              </a:ext>
            </a:extLst>
          </p:cNvPr>
          <p:cNvSpPr>
            <a:spLocks noGrp="1"/>
          </p:cNvSpPr>
          <p:nvPr>
            <p:ph idx="1"/>
          </p:nvPr>
        </p:nvSpPr>
        <p:spPr>
          <a:xfrm>
            <a:off x="1006636" y="1777874"/>
            <a:ext cx="5561011" cy="3746626"/>
          </a:xfrm>
        </p:spPr>
        <p:txBody>
          <a:bodyPr>
            <a:noAutofit/>
          </a:bodyPr>
          <a:lstStyle/>
          <a:p>
            <a:r>
              <a:rPr lang="en-GB" sz="2400" b="1" dirty="0"/>
              <a:t>Scotland</a:t>
            </a:r>
            <a:r>
              <a:rPr lang="tr-TR" sz="2400" dirty="0"/>
              <a:t>: </a:t>
            </a:r>
            <a:r>
              <a:rPr lang="en-GB" sz="2400" dirty="0"/>
              <a:t>was also divided between a new industrialised area, around Glasgow and Edinburgh, and the Highland and Lowland areas. </a:t>
            </a:r>
            <a:endParaRPr lang="tr-TR" sz="2400" dirty="0"/>
          </a:p>
          <a:p>
            <a:r>
              <a:rPr lang="en-GB" sz="2400" dirty="0"/>
              <a:t>The Highlands have never recovered from the collapse of the clan system either socially or economically.</a:t>
            </a:r>
          </a:p>
        </p:txBody>
      </p:sp>
      <p:pic>
        <p:nvPicPr>
          <p:cNvPr id="7" name="Picture 6" descr="A picture containing text, outdoor, old, vintage&#10;&#10;Description automatically generated">
            <a:extLst>
              <a:ext uri="{FF2B5EF4-FFF2-40B4-BE49-F238E27FC236}">
                <a16:creationId xmlns:a16="http://schemas.microsoft.com/office/drawing/2014/main" id="{DFB65738-BFAA-4FE5-9E69-14D36C03F80F}"/>
              </a:ext>
            </a:extLst>
          </p:cNvPr>
          <p:cNvPicPr>
            <a:picLocks noChangeAspect="1"/>
          </p:cNvPicPr>
          <p:nvPr/>
        </p:nvPicPr>
        <p:blipFill rotWithShape="1">
          <a:blip r:embed="rId4">
            <a:extLst>
              <a:ext uri="{28A0092B-C50C-407E-A947-70E740481C1C}">
                <a14:useLocalDpi xmlns:a14="http://schemas.microsoft.com/office/drawing/2010/main" val="0"/>
              </a:ext>
            </a:extLst>
          </a:blip>
          <a:srcRect t="9234" r="-1" b="-1"/>
          <a:stretch/>
        </p:blipFill>
        <p:spPr>
          <a:xfrm>
            <a:off x="6861142" y="685800"/>
            <a:ext cx="4649630" cy="2743200"/>
          </a:xfrm>
          <a:prstGeom prst="rect">
            <a:avLst/>
          </a:prstGeom>
        </p:spPr>
      </p:pic>
      <p:pic>
        <p:nvPicPr>
          <p:cNvPr id="5" name="Picture 4" descr="A picture containing old, outdoor, white, black&#10;&#10;Description automatically generated">
            <a:extLst>
              <a:ext uri="{FF2B5EF4-FFF2-40B4-BE49-F238E27FC236}">
                <a16:creationId xmlns:a16="http://schemas.microsoft.com/office/drawing/2014/main" id="{F79E0C0E-E22F-4D34-8E5B-4013BBE40F7D}"/>
              </a:ext>
            </a:extLst>
          </p:cNvPr>
          <p:cNvPicPr>
            <a:picLocks noChangeAspect="1"/>
          </p:cNvPicPr>
          <p:nvPr/>
        </p:nvPicPr>
        <p:blipFill rotWithShape="1">
          <a:blip r:embed="rId5">
            <a:extLst>
              <a:ext uri="{28A0092B-C50C-407E-A947-70E740481C1C}">
                <a14:useLocalDpi xmlns:a14="http://schemas.microsoft.com/office/drawing/2010/main" val="0"/>
              </a:ext>
            </a:extLst>
          </a:blip>
          <a:srcRect l="6110" r="22278"/>
          <a:stretch/>
        </p:blipFill>
        <p:spPr>
          <a:xfrm>
            <a:off x="6861142" y="3429001"/>
            <a:ext cx="4649630" cy="2743200"/>
          </a:xfrm>
          <a:prstGeom prst="rect">
            <a:avLst/>
          </a:prstGeom>
        </p:spPr>
      </p:pic>
      <p:sp>
        <p:nvSpPr>
          <p:cNvPr id="15" name="TextBox 14">
            <a:extLst>
              <a:ext uri="{FF2B5EF4-FFF2-40B4-BE49-F238E27FC236}">
                <a16:creationId xmlns:a16="http://schemas.microsoft.com/office/drawing/2014/main" id="{118BFFD4-D089-4EEB-A82E-8BDF13756A14}"/>
              </a:ext>
            </a:extLst>
          </p:cNvPr>
          <p:cNvSpPr txBox="1"/>
          <p:nvPr/>
        </p:nvSpPr>
        <p:spPr>
          <a:xfrm>
            <a:off x="6952854" y="692703"/>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Shutterstock</a:t>
            </a:r>
            <a:endParaRPr lang="en-GB" sz="900" i="1" dirty="0"/>
          </a:p>
        </p:txBody>
      </p:sp>
      <p:sp>
        <p:nvSpPr>
          <p:cNvPr id="19" name="TextBox 18">
            <a:extLst>
              <a:ext uri="{FF2B5EF4-FFF2-40B4-BE49-F238E27FC236}">
                <a16:creationId xmlns:a16="http://schemas.microsoft.com/office/drawing/2014/main" id="{A3D44513-1568-4172-99C9-726C9A92D302}"/>
              </a:ext>
            </a:extLst>
          </p:cNvPr>
          <p:cNvSpPr txBox="1"/>
          <p:nvPr/>
        </p:nvSpPr>
        <p:spPr>
          <a:xfrm>
            <a:off x="9791303" y="6284267"/>
            <a:ext cx="2139823"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Monovisions</a:t>
            </a:r>
            <a:endParaRPr lang="en-GB" sz="900" i="1" dirty="0"/>
          </a:p>
        </p:txBody>
      </p:sp>
    </p:spTree>
    <p:extLst>
      <p:ext uri="{BB962C8B-B14F-4D97-AF65-F5344CB8AC3E}">
        <p14:creationId xmlns:p14="http://schemas.microsoft.com/office/powerpoint/2010/main" val="71635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Content Placeholder 2">
            <a:extLst>
              <a:ext uri="{FF2B5EF4-FFF2-40B4-BE49-F238E27FC236}">
                <a16:creationId xmlns:a16="http://schemas.microsoft.com/office/drawing/2014/main" id="{BB2E76C4-FD9F-4D49-980D-2B7BC177AA36}"/>
              </a:ext>
            </a:extLst>
          </p:cNvPr>
          <p:cNvSpPr>
            <a:spLocks noGrp="1"/>
          </p:cNvSpPr>
          <p:nvPr>
            <p:ph idx="1"/>
          </p:nvPr>
        </p:nvSpPr>
        <p:spPr>
          <a:xfrm>
            <a:off x="419099" y="927462"/>
            <a:ext cx="5115696" cy="5003076"/>
          </a:xfrm>
        </p:spPr>
        <p:txBody>
          <a:bodyPr>
            <a:noAutofit/>
          </a:bodyPr>
          <a:lstStyle/>
          <a:p>
            <a:r>
              <a:rPr lang="tr-TR" sz="2400" b="1" dirty="0" err="1"/>
              <a:t>Ireland</a:t>
            </a:r>
            <a:r>
              <a:rPr lang="tr-TR" sz="2400" b="1" dirty="0"/>
              <a:t>: </a:t>
            </a:r>
            <a:r>
              <a:rPr lang="en-GB" sz="2400" dirty="0"/>
              <a:t>The first great victory for Irish freedom was when Catholics were allowed to become MPs in 1829.</a:t>
            </a:r>
            <a:endParaRPr lang="tr-TR" sz="2400" dirty="0"/>
          </a:p>
          <a:p>
            <a:r>
              <a:rPr lang="en-GB" sz="2400" dirty="0"/>
              <a:t>For three years, 1845, 1846 and 1847, the potato crop, which was the main food of the poor, failed.</a:t>
            </a:r>
            <a:endParaRPr lang="tr-TR" sz="2400" dirty="0"/>
          </a:p>
          <a:p>
            <a:r>
              <a:rPr lang="en-GB" sz="2400" dirty="0"/>
              <a:t>Many Irish people settled in the United States. Between 1841 and 1920 almost five million settled there. </a:t>
            </a:r>
          </a:p>
        </p:txBody>
      </p:sp>
      <p:pic>
        <p:nvPicPr>
          <p:cNvPr id="5" name="Picture 4" descr="A picture containing text&#10;&#10;Description automatically generated">
            <a:extLst>
              <a:ext uri="{FF2B5EF4-FFF2-40B4-BE49-F238E27FC236}">
                <a16:creationId xmlns:a16="http://schemas.microsoft.com/office/drawing/2014/main" id="{FE01B514-B696-45B4-A04E-095819668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228" y="1189540"/>
            <a:ext cx="5881672" cy="3778974"/>
          </a:xfrm>
          <a:prstGeom prst="rect">
            <a:avLst/>
          </a:prstGeom>
        </p:spPr>
      </p:pic>
      <p:sp>
        <p:nvSpPr>
          <p:cNvPr id="9" name="TextBox 8">
            <a:extLst>
              <a:ext uri="{FF2B5EF4-FFF2-40B4-BE49-F238E27FC236}">
                <a16:creationId xmlns:a16="http://schemas.microsoft.com/office/drawing/2014/main" id="{412B4837-80B8-4952-BECE-ED2312C7F9C4}"/>
              </a:ext>
            </a:extLst>
          </p:cNvPr>
          <p:cNvSpPr txBox="1"/>
          <p:nvPr/>
        </p:nvSpPr>
        <p:spPr>
          <a:xfrm>
            <a:off x="5891228" y="5150140"/>
            <a:ext cx="2093936"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Boston Globe</a:t>
            </a:r>
            <a:endParaRPr lang="en-GB" sz="900" i="1" dirty="0"/>
          </a:p>
        </p:txBody>
      </p:sp>
    </p:spTree>
    <p:extLst>
      <p:ext uri="{BB962C8B-B14F-4D97-AF65-F5344CB8AC3E}">
        <p14:creationId xmlns:p14="http://schemas.microsoft.com/office/powerpoint/2010/main" val="81038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6" name="Rectangle 13">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15">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17">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395"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332A5624-5995-48A7-B77A-C7CEFD746E3A}"/>
              </a:ext>
            </a:extLst>
          </p:cNvPr>
          <p:cNvSpPr>
            <a:spLocks noGrp="1"/>
          </p:cNvSpPr>
          <p:nvPr>
            <p:ph type="title"/>
          </p:nvPr>
        </p:nvSpPr>
        <p:spPr>
          <a:xfrm>
            <a:off x="838200" y="744909"/>
            <a:ext cx="4785546" cy="3155419"/>
          </a:xfrm>
        </p:spPr>
        <p:txBody>
          <a:bodyPr vert="horz" lIns="91440" tIns="45720" rIns="91440" bIns="45720" rtlCol="0" anchor="b">
            <a:normAutofit/>
          </a:bodyPr>
          <a:lstStyle/>
          <a:p>
            <a:r>
              <a:rPr lang="en-US">
                <a:solidFill>
                  <a:srgbClr val="FFFFFF"/>
                </a:solidFill>
              </a:rPr>
              <a:t>Irish War of Independence</a:t>
            </a:r>
          </a:p>
        </p:txBody>
      </p:sp>
      <p:grpSp>
        <p:nvGrpSpPr>
          <p:cNvPr id="20" name="Group 19">
            <a:extLst>
              <a:ext uri="{FF2B5EF4-FFF2-40B4-BE49-F238E27FC236}">
                <a16:creationId xmlns:a16="http://schemas.microsoft.com/office/drawing/2014/main" id="{BE79AECD-175A-4F8E-98CE-F42417E11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21" name="Picture 20">
              <a:extLst>
                <a:ext uri="{FF2B5EF4-FFF2-40B4-BE49-F238E27FC236}">
                  <a16:creationId xmlns:a16="http://schemas.microsoft.com/office/drawing/2014/main" id="{84486F97-4C7D-4D9F-9D44-D94D553A4B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9" name="Picture 21">
              <a:extLst>
                <a:ext uri="{FF2B5EF4-FFF2-40B4-BE49-F238E27FC236}">
                  <a16:creationId xmlns:a16="http://schemas.microsoft.com/office/drawing/2014/main" id="{34DFF9E9-1483-4F2A-AC73-917348B9AA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5" name="Content Placeholder 4" descr="A picture containing text&#10;&#10;Description automatically generated">
            <a:extLst>
              <a:ext uri="{FF2B5EF4-FFF2-40B4-BE49-F238E27FC236}">
                <a16:creationId xmlns:a16="http://schemas.microsoft.com/office/drawing/2014/main" id="{0CE2E267-D200-4522-A274-C092D7EC9CF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550702" y="428274"/>
            <a:ext cx="3631647" cy="6001451"/>
          </a:xfrm>
          <a:prstGeom prst="rect">
            <a:avLst/>
          </a:prstGeom>
        </p:spPr>
      </p:pic>
      <p:sp>
        <p:nvSpPr>
          <p:cNvPr id="12" name="TextBox 11">
            <a:extLst>
              <a:ext uri="{FF2B5EF4-FFF2-40B4-BE49-F238E27FC236}">
                <a16:creationId xmlns:a16="http://schemas.microsoft.com/office/drawing/2014/main" id="{7512B3E9-608F-403B-A6E0-6B288735BA31}"/>
              </a:ext>
            </a:extLst>
          </p:cNvPr>
          <p:cNvSpPr txBox="1"/>
          <p:nvPr/>
        </p:nvSpPr>
        <p:spPr>
          <a:xfrm>
            <a:off x="8840208" y="6475085"/>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i="1" dirty="0"/>
          </a:p>
        </p:txBody>
      </p:sp>
    </p:spTree>
    <p:extLst>
      <p:ext uri="{BB962C8B-B14F-4D97-AF65-F5344CB8AC3E}">
        <p14:creationId xmlns:p14="http://schemas.microsoft.com/office/powerpoint/2010/main" val="60437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5" name="Picture 14">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Picture 4" descr="A picture containing text, newspaper, receipt&#10;&#10;Description automatically generated">
            <a:extLst>
              <a:ext uri="{FF2B5EF4-FFF2-40B4-BE49-F238E27FC236}">
                <a16:creationId xmlns:a16="http://schemas.microsoft.com/office/drawing/2014/main" id="{5A69FA71-6FEA-4EE0-A1A6-F9C240C1C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52" y="1582412"/>
            <a:ext cx="4724400" cy="3779520"/>
          </a:xfrm>
          <a:prstGeom prst="rect">
            <a:avLst/>
          </a:prstGeom>
        </p:spPr>
      </p:pic>
      <p:sp>
        <p:nvSpPr>
          <p:cNvPr id="3" name="Content Placeholder 2">
            <a:extLst>
              <a:ext uri="{FF2B5EF4-FFF2-40B4-BE49-F238E27FC236}">
                <a16:creationId xmlns:a16="http://schemas.microsoft.com/office/drawing/2014/main" id="{B9DF3B58-CA25-4604-B0BE-45F9FA802634}"/>
              </a:ext>
            </a:extLst>
          </p:cNvPr>
          <p:cNvSpPr>
            <a:spLocks noGrp="1"/>
          </p:cNvSpPr>
          <p:nvPr>
            <p:ph idx="1"/>
          </p:nvPr>
        </p:nvSpPr>
        <p:spPr>
          <a:xfrm>
            <a:off x="6054965" y="1521012"/>
            <a:ext cx="5867022" cy="4041586"/>
          </a:xfrm>
        </p:spPr>
        <p:txBody>
          <a:bodyPr>
            <a:noAutofit/>
          </a:bodyPr>
          <a:lstStyle/>
          <a:p>
            <a:r>
              <a:rPr lang="en-GB" sz="2200" dirty="0"/>
              <a:t>In the 1918 elections the republicans won in almost every area except Ulster. Instead of joining the British parliament, however, they met in their own new parliament, the </a:t>
            </a:r>
            <a:r>
              <a:rPr lang="en-GB" sz="2200" dirty="0" err="1"/>
              <a:t>Dail</a:t>
            </a:r>
            <a:r>
              <a:rPr lang="en-GB" sz="2200" dirty="0"/>
              <a:t> in Dublin, and announced that Ireland was now a republic.</a:t>
            </a:r>
            <a:endParaRPr lang="tr-TR" sz="2200" dirty="0"/>
          </a:p>
          <a:p>
            <a:r>
              <a:rPr lang="en-GB" sz="2200" dirty="0"/>
              <a:t>In 1921 the British government  agreed to the independence of southern Ireland</a:t>
            </a:r>
            <a:r>
              <a:rPr lang="tr-TR" sz="2200" dirty="0"/>
              <a:t>,</a:t>
            </a:r>
            <a:r>
              <a:rPr lang="en-GB" sz="2200" dirty="0"/>
              <a:t> </a:t>
            </a:r>
            <a:r>
              <a:rPr lang="tr-TR" sz="2200" dirty="0"/>
              <a:t>b</a:t>
            </a:r>
            <a:r>
              <a:rPr lang="en-GB" sz="2200" dirty="0" err="1"/>
              <a:t>ut</a:t>
            </a:r>
            <a:r>
              <a:rPr lang="en-GB" sz="2200" dirty="0"/>
              <a:t> insisted that Northern Ireland should remain united with Britain.</a:t>
            </a:r>
          </a:p>
        </p:txBody>
      </p:sp>
      <p:sp>
        <p:nvSpPr>
          <p:cNvPr id="9" name="TextBox 8">
            <a:extLst>
              <a:ext uri="{FF2B5EF4-FFF2-40B4-BE49-F238E27FC236}">
                <a16:creationId xmlns:a16="http://schemas.microsoft.com/office/drawing/2014/main" id="{A01F235E-9F44-49DB-9E45-A0D65BC0324E}"/>
              </a:ext>
            </a:extLst>
          </p:cNvPr>
          <p:cNvSpPr txBox="1"/>
          <p:nvPr/>
        </p:nvSpPr>
        <p:spPr>
          <a:xfrm>
            <a:off x="606552" y="5447182"/>
            <a:ext cx="2108450"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Laois</a:t>
            </a:r>
            <a:r>
              <a:rPr lang="tr-TR" sz="900" i="1" dirty="0"/>
              <a:t> Library </a:t>
            </a:r>
            <a:r>
              <a:rPr lang="tr-TR" sz="900" i="1" dirty="0" err="1"/>
              <a:t>Blog</a:t>
            </a:r>
            <a:endParaRPr lang="en-GB" sz="900" i="1" dirty="0"/>
          </a:p>
        </p:txBody>
      </p:sp>
    </p:spTree>
    <p:extLst>
      <p:ext uri="{BB962C8B-B14F-4D97-AF65-F5344CB8AC3E}">
        <p14:creationId xmlns:p14="http://schemas.microsoft.com/office/powerpoint/2010/main" val="249599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oup 13">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Content Placeholder 2">
            <a:extLst>
              <a:ext uri="{FF2B5EF4-FFF2-40B4-BE49-F238E27FC236}">
                <a16:creationId xmlns:a16="http://schemas.microsoft.com/office/drawing/2014/main" id="{5A937B20-0A56-437A-A603-778BB441FDAA}"/>
              </a:ext>
            </a:extLst>
          </p:cNvPr>
          <p:cNvSpPr>
            <a:spLocks noGrp="1"/>
          </p:cNvSpPr>
          <p:nvPr>
            <p:ph idx="1"/>
          </p:nvPr>
        </p:nvSpPr>
        <p:spPr>
          <a:xfrm>
            <a:off x="423877" y="800100"/>
            <a:ext cx="5513803" cy="5638800"/>
          </a:xfrm>
        </p:spPr>
        <p:txBody>
          <a:bodyPr>
            <a:normAutofit/>
          </a:bodyPr>
          <a:lstStyle/>
          <a:p>
            <a:r>
              <a:rPr lang="tr-TR" sz="2200" dirty="0" err="1"/>
              <a:t>With</a:t>
            </a:r>
            <a:r>
              <a:rPr lang="tr-TR" sz="2200" dirty="0"/>
              <a:t> </a:t>
            </a:r>
            <a:r>
              <a:rPr lang="tr-TR" sz="2200" dirty="0" err="1"/>
              <a:t>treaty</a:t>
            </a:r>
            <a:r>
              <a:rPr lang="tr-TR" sz="2200" dirty="0"/>
              <a:t>, </a:t>
            </a:r>
            <a:r>
              <a:rPr lang="en-GB" sz="2200" dirty="0"/>
              <a:t>the new "Irish Free State" accepted British use of certain ports, the sovereignty of the British Crown became a dominion in the Commonwealth</a:t>
            </a:r>
            <a:r>
              <a:rPr lang="tr-TR" sz="2200" dirty="0"/>
              <a:t> </a:t>
            </a:r>
            <a:r>
              <a:rPr lang="tr-TR" sz="2200" dirty="0" err="1"/>
              <a:t>and</a:t>
            </a:r>
            <a:r>
              <a:rPr lang="tr-TR" sz="2200" dirty="0"/>
              <a:t> </a:t>
            </a:r>
            <a:r>
              <a:rPr lang="tr-TR" sz="2200" dirty="0" err="1"/>
              <a:t>lost</a:t>
            </a:r>
            <a:r>
              <a:rPr lang="tr-TR" sz="2200" dirty="0"/>
              <a:t> </a:t>
            </a:r>
            <a:r>
              <a:rPr lang="tr-TR" sz="2200" dirty="0" err="1"/>
              <a:t>Northern</a:t>
            </a:r>
            <a:r>
              <a:rPr lang="tr-TR" sz="2200" dirty="0"/>
              <a:t> </a:t>
            </a:r>
            <a:r>
              <a:rPr lang="tr-TR" sz="2200" dirty="0" err="1"/>
              <a:t>Ireland</a:t>
            </a:r>
            <a:r>
              <a:rPr lang="tr-TR" sz="2200" dirty="0"/>
              <a:t>.</a:t>
            </a:r>
          </a:p>
          <a:p>
            <a:r>
              <a:rPr lang="en-GB" sz="2200" dirty="0"/>
              <a:t>But a group of republicans formed a new party, Fianna Fail, which won the election of 1932</a:t>
            </a:r>
            <a:r>
              <a:rPr lang="tr-TR" sz="2200" dirty="0"/>
              <a:t> </a:t>
            </a:r>
            <a:r>
              <a:rPr lang="tr-TR" sz="2200" dirty="0" err="1"/>
              <a:t>and</a:t>
            </a:r>
            <a:r>
              <a:rPr lang="tr-TR" sz="2200" dirty="0"/>
              <a:t> </a:t>
            </a:r>
            <a:r>
              <a:rPr lang="en-GB" sz="2200" dirty="0"/>
              <a:t>began to undo the Treaty and in 1937 declared southern Ireland a republic. </a:t>
            </a:r>
          </a:p>
        </p:txBody>
      </p:sp>
      <p:pic>
        <p:nvPicPr>
          <p:cNvPr id="5" name="Picture 4" descr="A picture containing text, ground, outdoor, group&#10;&#10;Description automatically generated">
            <a:extLst>
              <a:ext uri="{FF2B5EF4-FFF2-40B4-BE49-F238E27FC236}">
                <a16:creationId xmlns:a16="http://schemas.microsoft.com/office/drawing/2014/main" id="{83B2CE17-9973-47C2-8A26-D66DE57DA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320" y="1295402"/>
            <a:ext cx="5738415" cy="3543298"/>
          </a:xfrm>
          <a:prstGeom prst="rect">
            <a:avLst/>
          </a:prstGeom>
        </p:spPr>
      </p:pic>
      <p:sp>
        <p:nvSpPr>
          <p:cNvPr id="9" name="TextBox 8">
            <a:extLst>
              <a:ext uri="{FF2B5EF4-FFF2-40B4-BE49-F238E27FC236}">
                <a16:creationId xmlns:a16="http://schemas.microsoft.com/office/drawing/2014/main" id="{A2336208-CB5F-4513-A438-913909492F12}"/>
              </a:ext>
            </a:extLst>
          </p:cNvPr>
          <p:cNvSpPr txBox="1"/>
          <p:nvPr/>
        </p:nvSpPr>
        <p:spPr>
          <a:xfrm>
            <a:off x="6254320" y="4936874"/>
            <a:ext cx="2108450"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dirty="0" err="1"/>
              <a:t>The</a:t>
            </a:r>
            <a:r>
              <a:rPr lang="tr-TR" sz="900" dirty="0"/>
              <a:t> </a:t>
            </a:r>
            <a:r>
              <a:rPr lang="tr-TR" sz="900" dirty="0" err="1"/>
              <a:t>Irisih</a:t>
            </a:r>
            <a:r>
              <a:rPr lang="tr-TR" sz="900" dirty="0"/>
              <a:t> </a:t>
            </a:r>
            <a:r>
              <a:rPr lang="tr-TR" sz="900" dirty="0" err="1"/>
              <a:t>Story</a:t>
            </a:r>
            <a:endParaRPr lang="en-GB" sz="900" i="1" dirty="0"/>
          </a:p>
        </p:txBody>
      </p:sp>
    </p:spTree>
    <p:extLst>
      <p:ext uri="{BB962C8B-B14F-4D97-AF65-F5344CB8AC3E}">
        <p14:creationId xmlns:p14="http://schemas.microsoft.com/office/powerpoint/2010/main" val="1389357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9" name="Group 28">
            <a:extLst>
              <a:ext uri="{FF2B5EF4-FFF2-40B4-BE49-F238E27FC236}">
                <a16:creationId xmlns:a16="http://schemas.microsoft.com/office/drawing/2014/main" id="{0292BAD4-5BB2-4CD3-AB5B-C35EF9F7D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30" name="Picture 29">
              <a:extLst>
                <a:ext uri="{FF2B5EF4-FFF2-40B4-BE49-F238E27FC236}">
                  <a16:creationId xmlns:a16="http://schemas.microsoft.com/office/drawing/2014/main" id="{BA91DE0E-6861-418E-964C-304C560A35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31" name="Picture 30">
              <a:extLst>
                <a:ext uri="{FF2B5EF4-FFF2-40B4-BE49-F238E27FC236}">
                  <a16:creationId xmlns:a16="http://schemas.microsoft.com/office/drawing/2014/main" id="{BE848AF8-FC50-42AF-8B5B-3F6D2EC34C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33" name="Rectangle 32">
            <a:extLst>
              <a:ext uri="{FF2B5EF4-FFF2-40B4-BE49-F238E27FC236}">
                <a16:creationId xmlns:a16="http://schemas.microsoft.com/office/drawing/2014/main" id="{B629C0B3-01E5-4A82-B87C-62B1483F1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4DFA784-845D-4F99-B808-5C025E39B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A5EE0-7000-49F5-9A3F-DD86B9034828}"/>
              </a:ext>
            </a:extLst>
          </p:cNvPr>
          <p:cNvSpPr>
            <a:spLocks noGrp="1"/>
          </p:cNvSpPr>
          <p:nvPr>
            <p:ph type="ctrTitle"/>
          </p:nvPr>
        </p:nvSpPr>
        <p:spPr>
          <a:xfrm>
            <a:off x="7262188" y="2381671"/>
            <a:ext cx="4239440" cy="2094658"/>
          </a:xfrm>
        </p:spPr>
        <p:txBody>
          <a:bodyPr anchor="b">
            <a:normAutofit/>
          </a:bodyPr>
          <a:lstStyle/>
          <a:p>
            <a:pPr algn="l"/>
            <a:r>
              <a:rPr lang="en-GB" sz="4000" dirty="0"/>
              <a:t>SOCIAL AND ECONOMIC IMPROVEMENTS</a:t>
            </a:r>
          </a:p>
        </p:txBody>
      </p:sp>
      <p:pic>
        <p:nvPicPr>
          <p:cNvPr id="7" name="Picture 6" descr="A picture containing text, outdoor, old, black&#10;&#10;Description automatically generated">
            <a:extLst>
              <a:ext uri="{FF2B5EF4-FFF2-40B4-BE49-F238E27FC236}">
                <a16:creationId xmlns:a16="http://schemas.microsoft.com/office/drawing/2014/main" id="{8E8E182A-83FA-4960-A798-8646BC49D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50" y="1466850"/>
            <a:ext cx="5628460" cy="3618295"/>
          </a:xfrm>
          <a:prstGeom prst="rect">
            <a:avLst/>
          </a:prstGeom>
        </p:spPr>
      </p:pic>
      <p:sp>
        <p:nvSpPr>
          <p:cNvPr id="13" name="TextBox 12">
            <a:extLst>
              <a:ext uri="{FF2B5EF4-FFF2-40B4-BE49-F238E27FC236}">
                <a16:creationId xmlns:a16="http://schemas.microsoft.com/office/drawing/2014/main" id="{61F51A85-B88B-4022-8687-D34CB4E70D68}"/>
              </a:ext>
            </a:extLst>
          </p:cNvPr>
          <p:cNvSpPr txBox="1"/>
          <p:nvPr/>
        </p:nvSpPr>
        <p:spPr>
          <a:xfrm>
            <a:off x="1178467" y="5509806"/>
            <a:ext cx="2108450"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Britannica</a:t>
            </a:r>
            <a:endParaRPr lang="en-GB" sz="900" i="1" dirty="0"/>
          </a:p>
        </p:txBody>
      </p:sp>
    </p:spTree>
    <p:extLst>
      <p:ext uri="{BB962C8B-B14F-4D97-AF65-F5344CB8AC3E}">
        <p14:creationId xmlns:p14="http://schemas.microsoft.com/office/powerpoint/2010/main" val="295920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 name="Content Placeholder 2">
            <a:extLst>
              <a:ext uri="{FF2B5EF4-FFF2-40B4-BE49-F238E27FC236}">
                <a16:creationId xmlns:a16="http://schemas.microsoft.com/office/drawing/2014/main" id="{A4F2971D-782F-405C-80D6-0856E5965900}"/>
              </a:ext>
            </a:extLst>
          </p:cNvPr>
          <p:cNvSpPr>
            <a:spLocks noGrp="1"/>
          </p:cNvSpPr>
          <p:nvPr>
            <p:ph idx="1"/>
          </p:nvPr>
        </p:nvSpPr>
        <p:spPr>
          <a:xfrm>
            <a:off x="414168" y="1257300"/>
            <a:ext cx="5353051" cy="4686300"/>
          </a:xfrm>
        </p:spPr>
        <p:txBody>
          <a:bodyPr anchor="ctr">
            <a:noAutofit/>
          </a:bodyPr>
          <a:lstStyle/>
          <a:p>
            <a:r>
              <a:rPr lang="en-GB" sz="2600" dirty="0">
                <a:solidFill>
                  <a:srgbClr val="FFFFFF"/>
                </a:solidFill>
              </a:rPr>
              <a:t>Those of the middle class who could afford it sent their sons to feepaying "public" schools. </a:t>
            </a:r>
            <a:endParaRPr lang="tr-TR" sz="2600" dirty="0">
              <a:solidFill>
                <a:srgbClr val="FFFFFF"/>
              </a:solidFill>
            </a:endParaRPr>
          </a:p>
          <a:p>
            <a:r>
              <a:rPr lang="en-GB" sz="2600" dirty="0">
                <a:solidFill>
                  <a:srgbClr val="FFFFFF"/>
                </a:solidFill>
              </a:rPr>
              <a:t>In 1870 and 1891 two Education Acts were passed</a:t>
            </a:r>
            <a:r>
              <a:rPr lang="tr-TR" sz="2600" dirty="0">
                <a:solidFill>
                  <a:srgbClr val="FFFFFF"/>
                </a:solidFill>
              </a:rPr>
              <a:t>:</a:t>
            </a:r>
          </a:p>
          <a:p>
            <a:pPr lvl="1"/>
            <a:r>
              <a:rPr lang="en-GB" sz="2600" dirty="0">
                <a:solidFill>
                  <a:srgbClr val="FFFFFF"/>
                </a:solidFill>
              </a:rPr>
              <a:t>all children had to go to school up to the age of thirteen, where they were taught reading, writing and arithmetic. </a:t>
            </a:r>
          </a:p>
        </p:txBody>
      </p:sp>
      <p:grpSp>
        <p:nvGrpSpPr>
          <p:cNvPr id="14" name="Group 13">
            <a:extLst>
              <a:ext uri="{FF2B5EF4-FFF2-40B4-BE49-F238E27FC236}">
                <a16:creationId xmlns:a16="http://schemas.microsoft.com/office/drawing/2014/main" id="{EE9B2788-52F7-4FD8-9A6C-1CBD701193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15" name="Picture 14">
              <a:extLst>
                <a:ext uri="{FF2B5EF4-FFF2-40B4-BE49-F238E27FC236}">
                  <a16:creationId xmlns:a16="http://schemas.microsoft.com/office/drawing/2014/main" id="{C927285D-4714-43A4-B813-F4723866DD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5196FC73-5547-418C-A557-60B63BA6B2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5" name="Picture 4" descr="A picture containing building, old, white, temple&#10;&#10;Description automatically generated">
            <a:extLst>
              <a:ext uri="{FF2B5EF4-FFF2-40B4-BE49-F238E27FC236}">
                <a16:creationId xmlns:a16="http://schemas.microsoft.com/office/drawing/2014/main" id="{1CD10A92-8432-4305-9315-568FD806E9DD}"/>
              </a:ext>
            </a:extLst>
          </p:cNvPr>
          <p:cNvPicPr>
            <a:picLocks noChangeAspect="1"/>
          </p:cNvPicPr>
          <p:nvPr/>
        </p:nvPicPr>
        <p:blipFill rotWithShape="1">
          <a:blip r:embed="rId4">
            <a:extLst>
              <a:ext uri="{28A0092B-C50C-407E-A947-70E740481C1C}">
                <a14:useLocalDpi xmlns:a14="http://schemas.microsoft.com/office/drawing/2010/main" val="0"/>
              </a:ext>
            </a:extLst>
          </a:blip>
          <a:srcRect l="29584" r="23931" b="-1"/>
          <a:stretch/>
        </p:blipFill>
        <p:spPr>
          <a:xfrm>
            <a:off x="6858001" y="567942"/>
            <a:ext cx="4724400" cy="5716862"/>
          </a:xfrm>
          <a:prstGeom prst="rect">
            <a:avLst/>
          </a:prstGeom>
        </p:spPr>
      </p:pic>
      <p:sp>
        <p:nvSpPr>
          <p:cNvPr id="9" name="TextBox 8">
            <a:extLst>
              <a:ext uri="{FF2B5EF4-FFF2-40B4-BE49-F238E27FC236}">
                <a16:creationId xmlns:a16="http://schemas.microsoft.com/office/drawing/2014/main" id="{254F982E-593D-40D5-8EA6-F8BF7F4255C5}"/>
              </a:ext>
            </a:extLst>
          </p:cNvPr>
          <p:cNvSpPr txBox="1"/>
          <p:nvPr/>
        </p:nvSpPr>
        <p:spPr>
          <a:xfrm>
            <a:off x="6858000" y="6455986"/>
            <a:ext cx="2692399"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dirty="0" err="1"/>
              <a:t>The</a:t>
            </a:r>
            <a:r>
              <a:rPr lang="tr-TR" sz="900" dirty="0"/>
              <a:t> British Library </a:t>
            </a:r>
            <a:r>
              <a:rPr lang="tr-TR" sz="900" dirty="0" err="1"/>
              <a:t>Education</a:t>
            </a:r>
            <a:endParaRPr lang="en-GB" sz="900" i="1" dirty="0"/>
          </a:p>
        </p:txBody>
      </p:sp>
    </p:spTree>
    <p:extLst>
      <p:ext uri="{BB962C8B-B14F-4D97-AF65-F5344CB8AC3E}">
        <p14:creationId xmlns:p14="http://schemas.microsoft.com/office/powerpoint/2010/main" val="77815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oup 24">
            <a:extLst>
              <a:ext uri="{FF2B5EF4-FFF2-40B4-BE49-F238E27FC236}">
                <a16:creationId xmlns:a16="http://schemas.microsoft.com/office/drawing/2014/main" id="{E54EDBA2-E203-497D-AB28-73A06B2DFD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6" name="Picture 25">
              <a:extLst>
                <a:ext uri="{FF2B5EF4-FFF2-40B4-BE49-F238E27FC236}">
                  <a16:creationId xmlns:a16="http://schemas.microsoft.com/office/drawing/2014/main" id="{B0803BB8-5406-470B-B62A-E9655DE096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7" name="Picture 26">
              <a:extLst>
                <a:ext uri="{FF2B5EF4-FFF2-40B4-BE49-F238E27FC236}">
                  <a16:creationId xmlns:a16="http://schemas.microsoft.com/office/drawing/2014/main" id="{E12C3203-0987-4CF5-AA8C-5FBB11C7063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Content Placeholder 2">
            <a:extLst>
              <a:ext uri="{FF2B5EF4-FFF2-40B4-BE49-F238E27FC236}">
                <a16:creationId xmlns:a16="http://schemas.microsoft.com/office/drawing/2014/main" id="{1B05C4D3-1C21-4EC0-9F73-F2B7C5B02746}"/>
              </a:ext>
            </a:extLst>
          </p:cNvPr>
          <p:cNvSpPr>
            <a:spLocks noGrp="1"/>
          </p:cNvSpPr>
          <p:nvPr>
            <p:ph idx="1"/>
          </p:nvPr>
        </p:nvSpPr>
        <p:spPr>
          <a:xfrm>
            <a:off x="834090" y="1833985"/>
            <a:ext cx="5412901" cy="3728613"/>
          </a:xfrm>
        </p:spPr>
        <p:txBody>
          <a:bodyPr>
            <a:normAutofit/>
          </a:bodyPr>
          <a:lstStyle/>
          <a:p>
            <a:r>
              <a:rPr lang="en-GB" sz="2400" dirty="0"/>
              <a:t>In Scotland there had been a state education system</a:t>
            </a:r>
            <a:r>
              <a:rPr lang="tr-TR" sz="2400" dirty="0"/>
              <a:t>.</a:t>
            </a:r>
          </a:p>
          <a:p>
            <a:r>
              <a:rPr lang="en-GB" sz="2400" dirty="0"/>
              <a:t>In Wales schools had begun to grow rapidly in the middle of the </a:t>
            </a:r>
            <a:r>
              <a:rPr lang="en-GB" sz="2400" dirty="0" err="1"/>
              <a:t>centur</a:t>
            </a:r>
            <a:r>
              <a:rPr lang="tr-TR" sz="2400" dirty="0"/>
              <a:t>y</a:t>
            </a:r>
            <a:r>
              <a:rPr lang="en-GB" sz="2400" dirty="0"/>
              <a:t>.</a:t>
            </a:r>
            <a:endParaRPr lang="tr-TR" sz="2400" dirty="0"/>
          </a:p>
          <a:p>
            <a:r>
              <a:rPr lang="en-GB" sz="2400" dirty="0"/>
              <a:t>England started to build "redbrick" universities in the new industrial cities. </a:t>
            </a:r>
          </a:p>
        </p:txBody>
      </p:sp>
      <p:pic>
        <p:nvPicPr>
          <p:cNvPr id="7" name="Picture 6" descr="A picture containing sky, outdoor, grass, building&#10;&#10;Description automatically generated">
            <a:extLst>
              <a:ext uri="{FF2B5EF4-FFF2-40B4-BE49-F238E27FC236}">
                <a16:creationId xmlns:a16="http://schemas.microsoft.com/office/drawing/2014/main" id="{15551F5C-EB3C-489B-9993-FBA946DCF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376" y="3186768"/>
            <a:ext cx="2700424" cy="3294518"/>
          </a:xfrm>
          <a:prstGeom prst="rect">
            <a:avLst/>
          </a:prstGeom>
        </p:spPr>
      </p:pic>
      <p:pic>
        <p:nvPicPr>
          <p:cNvPr id="5" name="Picture 4" descr="A picture containing text, building, old, government building&#10;&#10;Description automatically generated">
            <a:extLst>
              <a:ext uri="{FF2B5EF4-FFF2-40B4-BE49-F238E27FC236}">
                <a16:creationId xmlns:a16="http://schemas.microsoft.com/office/drawing/2014/main" id="{80983729-2922-45B8-B07F-2AB5145D2752}"/>
              </a:ext>
            </a:extLst>
          </p:cNvPr>
          <p:cNvPicPr>
            <a:picLocks noChangeAspect="1"/>
          </p:cNvPicPr>
          <p:nvPr/>
        </p:nvPicPr>
        <p:blipFill rotWithShape="1">
          <a:blip r:embed="rId6">
            <a:extLst>
              <a:ext uri="{28A0092B-C50C-407E-A947-70E740481C1C}">
                <a14:useLocalDpi xmlns:a14="http://schemas.microsoft.com/office/drawing/2010/main" val="0"/>
              </a:ext>
            </a:extLst>
          </a:blip>
          <a:srcRect b="13333"/>
          <a:stretch/>
        </p:blipFill>
        <p:spPr>
          <a:xfrm>
            <a:off x="7291428" y="338612"/>
            <a:ext cx="4433140" cy="2708658"/>
          </a:xfrm>
          <a:prstGeom prst="rect">
            <a:avLst/>
          </a:prstGeom>
        </p:spPr>
      </p:pic>
      <p:sp>
        <p:nvSpPr>
          <p:cNvPr id="10" name="TextBox 9">
            <a:extLst>
              <a:ext uri="{FF2B5EF4-FFF2-40B4-BE49-F238E27FC236}">
                <a16:creationId xmlns:a16="http://schemas.microsoft.com/office/drawing/2014/main" id="{5221CD2F-FFDE-440B-8379-6548591D2661}"/>
              </a:ext>
            </a:extLst>
          </p:cNvPr>
          <p:cNvSpPr txBox="1"/>
          <p:nvPr/>
        </p:nvSpPr>
        <p:spPr>
          <a:xfrm>
            <a:off x="7392322" y="31890"/>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Alamy</a:t>
            </a:r>
            <a:endParaRPr lang="en-GB" sz="900" i="1" dirty="0"/>
          </a:p>
        </p:txBody>
      </p:sp>
      <p:sp>
        <p:nvSpPr>
          <p:cNvPr id="11" name="TextBox 10">
            <a:extLst>
              <a:ext uri="{FF2B5EF4-FFF2-40B4-BE49-F238E27FC236}">
                <a16:creationId xmlns:a16="http://schemas.microsoft.com/office/drawing/2014/main" id="{7A1C8B8E-EF06-4AE5-8EEB-C5DC0C1DC5E6}"/>
              </a:ext>
            </a:extLst>
          </p:cNvPr>
          <p:cNvSpPr txBox="1"/>
          <p:nvPr/>
        </p:nvSpPr>
        <p:spPr>
          <a:xfrm>
            <a:off x="8272375" y="6489684"/>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1835192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11">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A picture containing chart&#10;&#10;Description automatically generated">
            <a:extLst>
              <a:ext uri="{FF2B5EF4-FFF2-40B4-BE49-F238E27FC236}">
                <a16:creationId xmlns:a16="http://schemas.microsoft.com/office/drawing/2014/main" id="{CAAB1948-005E-4CB5-B9DC-E16596EDED4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918" b="20082"/>
          <a:stretch/>
        </p:blipFill>
        <p:spPr>
          <a:xfrm>
            <a:off x="20" y="10"/>
            <a:ext cx="12191980" cy="6857990"/>
          </a:xfrm>
          <a:prstGeom prst="rect">
            <a:avLst/>
          </a:prstGeom>
        </p:spPr>
      </p:pic>
      <p:sp>
        <p:nvSpPr>
          <p:cNvPr id="24" name="Rectangle 13">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D4785F-E2EB-4451-91A5-00F78C3FFA16}"/>
              </a:ext>
            </a:extLst>
          </p:cNvPr>
          <p:cNvSpPr>
            <a:spLocks noGrp="1"/>
          </p:cNvSpPr>
          <p:nvPr>
            <p:ph type="ctrTitle"/>
          </p:nvPr>
        </p:nvSpPr>
        <p:spPr>
          <a:xfrm>
            <a:off x="2282004" y="285750"/>
            <a:ext cx="8405046" cy="895350"/>
          </a:xfrm>
        </p:spPr>
        <p:txBody>
          <a:bodyPr anchor="b">
            <a:normAutofit/>
          </a:bodyPr>
          <a:lstStyle/>
          <a:p>
            <a:r>
              <a:rPr lang="en-GB" b="1" cap="all" dirty="0">
                <a:solidFill>
                  <a:srgbClr val="00B0F0"/>
                </a:solidFill>
                <a:effectLst/>
                <a:latin typeface="Times New Roman" panose="02020603050405020304" pitchFamily="18" charset="0"/>
                <a:ea typeface="Times New Roman" panose="02020603050405020304" pitchFamily="18" charset="0"/>
              </a:rPr>
              <a:t>Queen and </a:t>
            </a:r>
            <a:r>
              <a:rPr lang="en-GB" b="1" cap="all" dirty="0" err="1">
                <a:solidFill>
                  <a:srgbClr val="00B0F0"/>
                </a:solidFill>
                <a:effectLst/>
                <a:latin typeface="Times New Roman" panose="02020603050405020304" pitchFamily="18" charset="0"/>
                <a:ea typeface="Times New Roman" panose="02020603050405020304" pitchFamily="18" charset="0"/>
              </a:rPr>
              <a:t>empıre</a:t>
            </a:r>
            <a:endParaRPr lang="en-GB" dirty="0">
              <a:solidFill>
                <a:srgbClr val="00B0F0"/>
              </a:solidFill>
            </a:endParaRPr>
          </a:p>
        </p:txBody>
      </p:sp>
      <p:sp>
        <p:nvSpPr>
          <p:cNvPr id="7" name="TextBox 6">
            <a:extLst>
              <a:ext uri="{FF2B5EF4-FFF2-40B4-BE49-F238E27FC236}">
                <a16:creationId xmlns:a16="http://schemas.microsoft.com/office/drawing/2014/main" id="{85822E86-780B-4D15-803C-5DA9C52B6B9A}"/>
              </a:ext>
            </a:extLst>
          </p:cNvPr>
          <p:cNvSpPr txBox="1"/>
          <p:nvPr/>
        </p:nvSpPr>
        <p:spPr>
          <a:xfrm>
            <a:off x="10076418" y="4813543"/>
            <a:ext cx="2053767"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dirty="0" err="1"/>
              <a:t>Victorian</a:t>
            </a:r>
            <a:r>
              <a:rPr lang="tr-TR" sz="900" dirty="0"/>
              <a:t> </a:t>
            </a:r>
            <a:r>
              <a:rPr lang="tr-TR" sz="900" dirty="0" err="1"/>
              <a:t>Strollers</a:t>
            </a:r>
            <a:endParaRPr lang="en-GB" sz="900" dirty="0"/>
          </a:p>
        </p:txBody>
      </p:sp>
    </p:spTree>
    <p:extLst>
      <p:ext uri="{BB962C8B-B14F-4D97-AF65-F5344CB8AC3E}">
        <p14:creationId xmlns:p14="http://schemas.microsoft.com/office/powerpoint/2010/main" val="47826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7" name="Group 26">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8" name="Picture 27">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9" name="Picture 28">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0" name="Content Placeholder 19">
            <a:extLst>
              <a:ext uri="{FF2B5EF4-FFF2-40B4-BE49-F238E27FC236}">
                <a16:creationId xmlns:a16="http://schemas.microsoft.com/office/drawing/2014/main" id="{B0B06263-3C22-482F-AF33-45825AB44345}"/>
              </a:ext>
            </a:extLst>
          </p:cNvPr>
          <p:cNvSpPr>
            <a:spLocks noGrp="1"/>
          </p:cNvSpPr>
          <p:nvPr>
            <p:ph idx="1"/>
          </p:nvPr>
        </p:nvSpPr>
        <p:spPr>
          <a:xfrm>
            <a:off x="611306" y="1850917"/>
            <a:ext cx="5638437" cy="3156166"/>
          </a:xfrm>
        </p:spPr>
        <p:txBody>
          <a:bodyPr anchor="ctr">
            <a:normAutofit/>
          </a:bodyPr>
          <a:lstStyle/>
          <a:p>
            <a:r>
              <a:rPr lang="tr-TR" sz="2400" dirty="0" err="1"/>
              <a:t>The</a:t>
            </a:r>
            <a:r>
              <a:rPr lang="tr-TR" sz="2400" dirty="0"/>
              <a:t> </a:t>
            </a:r>
            <a:r>
              <a:rPr lang="tr-TR" sz="2400" dirty="0" err="1"/>
              <a:t>country</a:t>
            </a:r>
            <a:r>
              <a:rPr lang="tr-TR" sz="2400" dirty="0"/>
              <a:t> </a:t>
            </a:r>
            <a:r>
              <a:rPr lang="tr-TR" sz="2400" dirty="0" err="1"/>
              <a:t>squire</a:t>
            </a:r>
            <a:r>
              <a:rPr lang="tr-TR" sz="2400" dirty="0"/>
              <a:t> </a:t>
            </a:r>
            <a:r>
              <a:rPr lang="tr-TR" sz="2400" dirty="0" err="1"/>
              <a:t>and</a:t>
            </a:r>
            <a:r>
              <a:rPr lang="tr-TR" sz="2400" dirty="0"/>
              <a:t> </a:t>
            </a:r>
            <a:r>
              <a:rPr lang="tr-TR" sz="2400" dirty="0" err="1"/>
              <a:t>JPs</a:t>
            </a:r>
            <a:r>
              <a:rPr lang="tr-TR" sz="2400" dirty="0"/>
              <a:t> </a:t>
            </a:r>
            <a:r>
              <a:rPr lang="tr-TR" sz="2400" dirty="0" err="1"/>
              <a:t>lost</a:t>
            </a:r>
            <a:r>
              <a:rPr lang="tr-TR" sz="2400" dirty="0"/>
              <a:t> </a:t>
            </a:r>
            <a:r>
              <a:rPr lang="tr-TR" sz="2400" dirty="0" err="1"/>
              <a:t>their</a:t>
            </a:r>
            <a:r>
              <a:rPr lang="tr-TR" sz="2400" dirty="0"/>
              <a:t> </a:t>
            </a:r>
            <a:r>
              <a:rPr lang="tr-TR" sz="2400" dirty="0" err="1"/>
              <a:t>powers</a:t>
            </a:r>
            <a:r>
              <a:rPr lang="tr-TR" sz="2400" dirty="0"/>
              <a:t> </a:t>
            </a:r>
            <a:r>
              <a:rPr lang="tr-TR" sz="2400" dirty="0" err="1"/>
              <a:t>by</a:t>
            </a:r>
            <a:r>
              <a:rPr lang="tr-TR" sz="2400" dirty="0"/>
              <a:t> 1900.</a:t>
            </a:r>
          </a:p>
          <a:p>
            <a:r>
              <a:rPr lang="en-GB" sz="2400" dirty="0"/>
              <a:t>New county councils took their place, which were made up of elected men and women</a:t>
            </a:r>
            <a:r>
              <a:rPr lang="tr-TR" sz="2400" dirty="0"/>
              <a:t>.</a:t>
            </a:r>
          </a:p>
          <a:p>
            <a:r>
              <a:rPr lang="en-GB" sz="2400" dirty="0"/>
              <a:t>The authority of the Church was also weakened.</a:t>
            </a:r>
            <a:endParaRPr lang="en-US" sz="2400" dirty="0"/>
          </a:p>
        </p:txBody>
      </p:sp>
      <p:pic>
        <p:nvPicPr>
          <p:cNvPr id="5" name="Content Placeholder 4" descr="A picture containing old, vintage, stone&#10;&#10;Description automatically generated">
            <a:extLst>
              <a:ext uri="{FF2B5EF4-FFF2-40B4-BE49-F238E27FC236}">
                <a16:creationId xmlns:a16="http://schemas.microsoft.com/office/drawing/2014/main" id="{DBDCD4AB-AF70-402A-9DDD-939F6AE38B3C}"/>
              </a:ext>
            </a:extLst>
          </p:cNvPr>
          <p:cNvPicPr>
            <a:picLocks noChangeAspect="1"/>
          </p:cNvPicPr>
          <p:nvPr/>
        </p:nvPicPr>
        <p:blipFill rotWithShape="1">
          <a:blip r:embed="rId5">
            <a:extLst>
              <a:ext uri="{28A0092B-C50C-407E-A947-70E740481C1C}">
                <a14:useLocalDpi xmlns:a14="http://schemas.microsoft.com/office/drawing/2010/main" val="0"/>
              </a:ext>
            </a:extLst>
          </a:blip>
          <a:srcRect l="15627" r="31708" b="-1"/>
          <a:stretch/>
        </p:blipFill>
        <p:spPr>
          <a:xfrm>
            <a:off x="6861048" y="1"/>
            <a:ext cx="5330952" cy="6858000"/>
          </a:xfrm>
          <a:prstGeom prst="rect">
            <a:avLst/>
          </a:prstGeom>
        </p:spPr>
      </p:pic>
      <p:sp>
        <p:nvSpPr>
          <p:cNvPr id="9" name="TextBox 8">
            <a:extLst>
              <a:ext uri="{FF2B5EF4-FFF2-40B4-BE49-F238E27FC236}">
                <a16:creationId xmlns:a16="http://schemas.microsoft.com/office/drawing/2014/main" id="{FB7EB249-A842-40C8-94BA-FB1C4DF55926}"/>
              </a:ext>
            </a:extLst>
          </p:cNvPr>
          <p:cNvSpPr txBox="1"/>
          <p:nvPr/>
        </p:nvSpPr>
        <p:spPr>
          <a:xfrm>
            <a:off x="6861048" y="82897"/>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Pictorem</a:t>
            </a:r>
            <a:endParaRPr lang="en-GB" sz="900" i="1" dirty="0"/>
          </a:p>
        </p:txBody>
      </p:sp>
    </p:spTree>
    <p:extLst>
      <p:ext uri="{BB962C8B-B14F-4D97-AF65-F5344CB8AC3E}">
        <p14:creationId xmlns:p14="http://schemas.microsoft.com/office/powerpoint/2010/main" val="906391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4" name="Picture 13">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6" name="Rectangle 1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0" name="Group 19">
            <a:extLst>
              <a:ext uri="{FF2B5EF4-FFF2-40B4-BE49-F238E27FC236}">
                <a16:creationId xmlns:a16="http://schemas.microsoft.com/office/drawing/2014/main" id="{644D4363-EDF7-455D-B83A-9343AD20F5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21" name="Picture 20">
              <a:extLst>
                <a:ext uri="{FF2B5EF4-FFF2-40B4-BE49-F238E27FC236}">
                  <a16:creationId xmlns:a16="http://schemas.microsoft.com/office/drawing/2014/main" id="{264248C9-9186-4DBE-9F5D-F02133F84F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2" name="Picture 21">
              <a:extLst>
                <a:ext uri="{FF2B5EF4-FFF2-40B4-BE49-F238E27FC236}">
                  <a16:creationId xmlns:a16="http://schemas.microsoft.com/office/drawing/2014/main" id="{38935880-05FC-4BA7-B658-EB15C942352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7" name="Picture 6" descr="A picture containing text, grass&#10;&#10;Description automatically generated">
            <a:extLst>
              <a:ext uri="{FF2B5EF4-FFF2-40B4-BE49-F238E27FC236}">
                <a16:creationId xmlns:a16="http://schemas.microsoft.com/office/drawing/2014/main" id="{9122108A-0585-4D21-AA7B-3EF55FE00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0687" y="1665034"/>
            <a:ext cx="3433650" cy="3638410"/>
          </a:xfrm>
          <a:prstGeom prst="rect">
            <a:avLst/>
          </a:prstGeom>
        </p:spPr>
      </p:pic>
      <p:pic>
        <p:nvPicPr>
          <p:cNvPr id="5" name="Content Placeholder 4" descr="A picture containing text, bicycle&#10;&#10;Description automatically generated">
            <a:extLst>
              <a:ext uri="{FF2B5EF4-FFF2-40B4-BE49-F238E27FC236}">
                <a16:creationId xmlns:a16="http://schemas.microsoft.com/office/drawing/2014/main" id="{9B77DEA5-846E-477A-BD4A-8447C32C6BB8}"/>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392672" y="1687463"/>
            <a:ext cx="5029006" cy="3638410"/>
          </a:xfrm>
          <a:prstGeom prst="rect">
            <a:avLst/>
          </a:prstGeom>
        </p:spPr>
      </p:pic>
      <p:sp>
        <p:nvSpPr>
          <p:cNvPr id="11" name="TextBox 10">
            <a:extLst>
              <a:ext uri="{FF2B5EF4-FFF2-40B4-BE49-F238E27FC236}">
                <a16:creationId xmlns:a16="http://schemas.microsoft.com/office/drawing/2014/main" id="{4B6AD980-4963-4E45-870D-89D6B29FAD59}"/>
              </a:ext>
            </a:extLst>
          </p:cNvPr>
          <p:cNvSpPr txBox="1"/>
          <p:nvPr/>
        </p:nvSpPr>
        <p:spPr>
          <a:xfrm>
            <a:off x="1392672" y="5469780"/>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AngelPig</a:t>
            </a:r>
            <a:endParaRPr lang="en-GB" sz="900" i="1" dirty="0"/>
          </a:p>
        </p:txBody>
      </p:sp>
      <p:sp>
        <p:nvSpPr>
          <p:cNvPr id="13" name="TextBox 12">
            <a:extLst>
              <a:ext uri="{FF2B5EF4-FFF2-40B4-BE49-F238E27FC236}">
                <a16:creationId xmlns:a16="http://schemas.microsoft.com/office/drawing/2014/main" id="{4E91AEAB-CC46-414A-A98E-53512002854E}"/>
              </a:ext>
            </a:extLst>
          </p:cNvPr>
          <p:cNvSpPr txBox="1"/>
          <p:nvPr/>
        </p:nvSpPr>
        <p:spPr>
          <a:xfrm>
            <a:off x="7990687" y="5374573"/>
            <a:ext cx="1932994"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Mimi </a:t>
            </a:r>
            <a:r>
              <a:rPr lang="tr-TR" sz="900" i="1" dirty="0" err="1"/>
              <a:t>Matthews</a:t>
            </a:r>
            <a:endParaRPr lang="en-GB" sz="900" i="1" dirty="0"/>
          </a:p>
        </p:txBody>
      </p:sp>
    </p:spTree>
    <p:extLst>
      <p:ext uri="{BB962C8B-B14F-4D97-AF65-F5344CB8AC3E}">
        <p14:creationId xmlns:p14="http://schemas.microsoft.com/office/powerpoint/2010/main" val="186676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4" name="Picture 13">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6" name="Rectangle 1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32EBE56B-DFF0-4948-83B7-D40B66737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1159C2B9-3AD1-48B7-B000-6BE4E6756DF6}"/>
              </a:ext>
            </a:extLst>
          </p:cNvPr>
          <p:cNvSpPr>
            <a:spLocks noGrp="1"/>
          </p:cNvSpPr>
          <p:nvPr>
            <p:ph type="title"/>
          </p:nvPr>
        </p:nvSpPr>
        <p:spPr>
          <a:xfrm>
            <a:off x="2602599" y="4749210"/>
            <a:ext cx="6983753" cy="1564694"/>
          </a:xfrm>
        </p:spPr>
        <p:txBody>
          <a:bodyPr vert="horz" lIns="91440" tIns="45720" rIns="91440" bIns="45720" rtlCol="0" anchor="ctr">
            <a:normAutofit/>
          </a:bodyPr>
          <a:lstStyle/>
          <a:p>
            <a:r>
              <a:rPr lang="en-US" dirty="0"/>
              <a:t>THE RIGHTS OF WOMEN</a:t>
            </a:r>
          </a:p>
        </p:txBody>
      </p:sp>
      <p:grpSp>
        <p:nvGrpSpPr>
          <p:cNvPr id="20" name="Group 19">
            <a:extLst>
              <a:ext uri="{FF2B5EF4-FFF2-40B4-BE49-F238E27FC236}">
                <a16:creationId xmlns:a16="http://schemas.microsoft.com/office/drawing/2014/main" id="{1349D8E1-A99C-44FA-8E2E-490F99B6FD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21" name="Picture 20">
              <a:extLst>
                <a:ext uri="{FF2B5EF4-FFF2-40B4-BE49-F238E27FC236}">
                  <a16:creationId xmlns:a16="http://schemas.microsoft.com/office/drawing/2014/main" id="{3A84D5F5-1BF3-41EE-B3AD-9714296C22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2" name="Picture 21">
              <a:extLst>
                <a:ext uri="{FF2B5EF4-FFF2-40B4-BE49-F238E27FC236}">
                  <a16:creationId xmlns:a16="http://schemas.microsoft.com/office/drawing/2014/main" id="{571D517A-9243-42DB-94D5-3031618964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7" name="Picture 6" descr="A picture containing text, outdoor, person, group&#10;&#10;Description automatically generated">
            <a:extLst>
              <a:ext uri="{FF2B5EF4-FFF2-40B4-BE49-F238E27FC236}">
                <a16:creationId xmlns:a16="http://schemas.microsoft.com/office/drawing/2014/main" id="{D1AEDD0A-F58E-4FAE-85EC-C66F7C034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4618" y="544096"/>
            <a:ext cx="3166827" cy="3356149"/>
          </a:xfrm>
          <a:prstGeom prst="rect">
            <a:avLst/>
          </a:prstGeom>
        </p:spPr>
      </p:pic>
      <p:pic>
        <p:nvPicPr>
          <p:cNvPr id="5" name="Content Placeholder 4" descr="A picture containing text, book&#10;&#10;Description automatically generated">
            <a:extLst>
              <a:ext uri="{FF2B5EF4-FFF2-40B4-BE49-F238E27FC236}">
                <a16:creationId xmlns:a16="http://schemas.microsoft.com/office/drawing/2014/main" id="{088D56DC-CBA6-4CC4-BC07-1EEFA9E98033}"/>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b="16155"/>
          <a:stretch/>
        </p:blipFill>
        <p:spPr>
          <a:xfrm>
            <a:off x="6343972" y="544096"/>
            <a:ext cx="4866628" cy="3356149"/>
          </a:xfrm>
          <a:prstGeom prst="rect">
            <a:avLst/>
          </a:prstGeom>
        </p:spPr>
      </p:pic>
      <p:sp>
        <p:nvSpPr>
          <p:cNvPr id="15" name="TextBox 14">
            <a:extLst>
              <a:ext uri="{FF2B5EF4-FFF2-40B4-BE49-F238E27FC236}">
                <a16:creationId xmlns:a16="http://schemas.microsoft.com/office/drawing/2014/main" id="{4BC07574-01B9-4956-BC97-9092023D9ADB}"/>
              </a:ext>
            </a:extLst>
          </p:cNvPr>
          <p:cNvSpPr txBox="1"/>
          <p:nvPr/>
        </p:nvSpPr>
        <p:spPr>
          <a:xfrm>
            <a:off x="6379558" y="3976445"/>
            <a:ext cx="2615887"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Spartacus</a:t>
            </a:r>
            <a:r>
              <a:rPr lang="tr-TR" sz="900" i="1" dirty="0"/>
              <a:t> </a:t>
            </a:r>
            <a:r>
              <a:rPr lang="tr-TR" sz="900" i="1" dirty="0" err="1"/>
              <a:t>Educational</a:t>
            </a:r>
            <a:endParaRPr lang="en-GB" sz="900" i="1" dirty="0"/>
          </a:p>
        </p:txBody>
      </p:sp>
      <p:sp>
        <p:nvSpPr>
          <p:cNvPr id="17" name="TextBox 16">
            <a:extLst>
              <a:ext uri="{FF2B5EF4-FFF2-40B4-BE49-F238E27FC236}">
                <a16:creationId xmlns:a16="http://schemas.microsoft.com/office/drawing/2014/main" id="{3F72A940-1274-4724-B030-CDC5E2772CB3}"/>
              </a:ext>
            </a:extLst>
          </p:cNvPr>
          <p:cNvSpPr txBox="1"/>
          <p:nvPr/>
        </p:nvSpPr>
        <p:spPr>
          <a:xfrm>
            <a:off x="1765387" y="3958691"/>
            <a:ext cx="2259589"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Victoria </a:t>
            </a:r>
            <a:r>
              <a:rPr lang="tr-TR" sz="900" i="1" dirty="0" err="1"/>
              <a:t>Era</a:t>
            </a:r>
            <a:endParaRPr lang="en-GB" sz="900" i="1" dirty="0"/>
          </a:p>
        </p:txBody>
      </p:sp>
    </p:spTree>
    <p:extLst>
      <p:ext uri="{BB962C8B-B14F-4D97-AF65-F5344CB8AC3E}">
        <p14:creationId xmlns:p14="http://schemas.microsoft.com/office/powerpoint/2010/main" val="269784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EC01C-74C3-40EB-AF6F-15F2AB86FE40}"/>
              </a:ext>
            </a:extLst>
          </p:cNvPr>
          <p:cNvSpPr>
            <a:spLocks noGrp="1"/>
          </p:cNvSpPr>
          <p:nvPr>
            <p:ph idx="1"/>
          </p:nvPr>
        </p:nvSpPr>
        <p:spPr>
          <a:xfrm>
            <a:off x="726223" y="1841500"/>
            <a:ext cx="11274612" cy="3175000"/>
          </a:xfrm>
        </p:spPr>
        <p:txBody>
          <a:bodyPr/>
          <a:lstStyle/>
          <a:p>
            <a:r>
              <a:rPr lang="en-GB" dirty="0"/>
              <a:t>The Married Women’s Separate Property Acts of 1870 and 1882 gave married women with property or income</a:t>
            </a:r>
            <a:r>
              <a:rPr lang="tr-TR" dirty="0"/>
              <a:t>.</a:t>
            </a:r>
          </a:p>
          <a:p>
            <a:r>
              <a:rPr lang="en-GB" dirty="0"/>
              <a:t>Women were allowed to vote and to be elected.</a:t>
            </a:r>
            <a:endParaRPr lang="tr-TR" dirty="0"/>
          </a:p>
          <a:p>
            <a:r>
              <a:rPr lang="en-GB" dirty="0"/>
              <a:t>A very small number started to study at Oxford and Cambridge</a:t>
            </a:r>
            <a:r>
              <a:rPr lang="tr-TR" dirty="0"/>
              <a:t>.</a:t>
            </a:r>
            <a:endParaRPr lang="en-GB" dirty="0"/>
          </a:p>
        </p:txBody>
      </p:sp>
    </p:spTree>
    <p:extLst>
      <p:ext uri="{BB962C8B-B14F-4D97-AF65-F5344CB8AC3E}">
        <p14:creationId xmlns:p14="http://schemas.microsoft.com/office/powerpoint/2010/main" val="3630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7" name="Picture 16">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Content Placeholder 4" descr="A picture containing text&#10;&#10;Description automatically generated">
            <a:extLst>
              <a:ext uri="{FF2B5EF4-FFF2-40B4-BE49-F238E27FC236}">
                <a16:creationId xmlns:a16="http://schemas.microsoft.com/office/drawing/2014/main" id="{0041A601-093E-4C88-906F-C08660BB2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816" y="613741"/>
            <a:ext cx="4065871" cy="5716862"/>
          </a:xfrm>
          <a:prstGeom prst="rect">
            <a:avLst/>
          </a:prstGeom>
        </p:spPr>
      </p:pic>
      <p:sp>
        <p:nvSpPr>
          <p:cNvPr id="9" name="Content Placeholder 8">
            <a:extLst>
              <a:ext uri="{FF2B5EF4-FFF2-40B4-BE49-F238E27FC236}">
                <a16:creationId xmlns:a16="http://schemas.microsoft.com/office/drawing/2014/main" id="{EED00A16-EB5A-416D-8859-08E1BCE881C6}"/>
              </a:ext>
            </a:extLst>
          </p:cNvPr>
          <p:cNvSpPr>
            <a:spLocks noGrp="1"/>
          </p:cNvSpPr>
          <p:nvPr>
            <p:ph idx="1"/>
          </p:nvPr>
        </p:nvSpPr>
        <p:spPr>
          <a:xfrm>
            <a:off x="5667490" y="2011603"/>
            <a:ext cx="5867022" cy="3928822"/>
          </a:xfrm>
        </p:spPr>
        <p:txBody>
          <a:bodyPr>
            <a:normAutofit/>
          </a:bodyPr>
          <a:lstStyle/>
          <a:p>
            <a:r>
              <a:rPr lang="en-GB" sz="2400" dirty="0"/>
              <a:t>In 1888 the policy of the unions was that "where women do the same work as men, they should receive equal pay." </a:t>
            </a:r>
            <a:endParaRPr lang="tr-TR" sz="2400" dirty="0"/>
          </a:p>
          <a:p>
            <a:r>
              <a:rPr lang="en-GB" sz="2400" dirty="0"/>
              <a:t>The largest radical suffrage organization was the Women’s Social and Political Union (WSPU), founded in 1903 by Emmeline Pankhurst</a:t>
            </a:r>
            <a:r>
              <a:rPr lang="tr-TR" sz="2400" dirty="0"/>
              <a:t>.</a:t>
            </a:r>
            <a:endParaRPr lang="en-US" sz="2400" dirty="0"/>
          </a:p>
        </p:txBody>
      </p:sp>
      <p:sp>
        <p:nvSpPr>
          <p:cNvPr id="11" name="TextBox 10">
            <a:extLst>
              <a:ext uri="{FF2B5EF4-FFF2-40B4-BE49-F238E27FC236}">
                <a16:creationId xmlns:a16="http://schemas.microsoft.com/office/drawing/2014/main" id="{1E74AA21-3883-47D5-B53B-C40429B18BD3}"/>
              </a:ext>
            </a:extLst>
          </p:cNvPr>
          <p:cNvSpPr txBox="1"/>
          <p:nvPr/>
        </p:nvSpPr>
        <p:spPr>
          <a:xfrm>
            <a:off x="932768" y="6363469"/>
            <a:ext cx="2615887"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Spartacus</a:t>
            </a:r>
            <a:r>
              <a:rPr lang="tr-TR" sz="900" i="1" dirty="0"/>
              <a:t> </a:t>
            </a:r>
            <a:r>
              <a:rPr lang="tr-TR" sz="900" i="1" dirty="0" err="1"/>
              <a:t>Educational</a:t>
            </a:r>
            <a:endParaRPr lang="en-GB" sz="900" i="1" dirty="0"/>
          </a:p>
        </p:txBody>
      </p:sp>
    </p:spTree>
    <p:extLst>
      <p:ext uri="{BB962C8B-B14F-4D97-AF65-F5344CB8AC3E}">
        <p14:creationId xmlns:p14="http://schemas.microsoft.com/office/powerpoint/2010/main" val="5960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8" name="Picture 17">
            <a:extLst>
              <a:ext uri="{FF2B5EF4-FFF2-40B4-BE49-F238E27FC236}">
                <a16:creationId xmlns:a16="http://schemas.microsoft.com/office/drawing/2014/main" id="{594C0E01-BC96-4381-99B4-038A5E1D99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5400000">
            <a:off x="6350019" y="1016017"/>
            <a:ext cx="5295076" cy="6388886"/>
          </a:xfrm>
          <a:prstGeom prst="rect">
            <a:avLst/>
          </a:prstGeom>
          <a:effectLst>
            <a:softEdge rad="0"/>
          </a:effectLst>
        </p:spPr>
      </p:pic>
      <p:grpSp>
        <p:nvGrpSpPr>
          <p:cNvPr id="20" name="Group 19">
            <a:extLst>
              <a:ext uri="{FF2B5EF4-FFF2-40B4-BE49-F238E27FC236}">
                <a16:creationId xmlns:a16="http://schemas.microsoft.com/office/drawing/2014/main" id="{571A5182-88AD-4DEB-8200-5575BC81C2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7724071" cy="6858000"/>
            <a:chOff x="4464881" y="0"/>
            <a:chExt cx="7724071" cy="6858000"/>
          </a:xfrm>
        </p:grpSpPr>
        <p:pic>
          <p:nvPicPr>
            <p:cNvPr id="21" name="Picture 20">
              <a:extLst>
                <a:ext uri="{FF2B5EF4-FFF2-40B4-BE49-F238E27FC236}">
                  <a16:creationId xmlns:a16="http://schemas.microsoft.com/office/drawing/2014/main" id="{6E3E7B46-8463-4264-9E25-CE55678854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2" name="Picture 21">
              <a:extLst>
                <a:ext uri="{FF2B5EF4-FFF2-40B4-BE49-F238E27FC236}">
                  <a16:creationId xmlns:a16="http://schemas.microsoft.com/office/drawing/2014/main" id="{30775669-500B-4365-AF2B-E5F1F866DB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Content Placeholder 4" descr="A picture containing text, outdoor, person, black&#10;&#10;Description automatically generated">
            <a:extLst>
              <a:ext uri="{FF2B5EF4-FFF2-40B4-BE49-F238E27FC236}">
                <a16:creationId xmlns:a16="http://schemas.microsoft.com/office/drawing/2014/main" id="{762BF222-4740-4084-A689-F71DE9E9DF73}"/>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6975" r="1" b="2482"/>
          <a:stretch/>
        </p:blipFill>
        <p:spPr>
          <a:xfrm>
            <a:off x="1640586" y="1169916"/>
            <a:ext cx="8910828" cy="4518166"/>
          </a:xfrm>
          <a:prstGeom prst="rect">
            <a:avLst/>
          </a:prstGeom>
        </p:spPr>
      </p:pic>
      <p:sp>
        <p:nvSpPr>
          <p:cNvPr id="11" name="TextBox 10">
            <a:extLst>
              <a:ext uri="{FF2B5EF4-FFF2-40B4-BE49-F238E27FC236}">
                <a16:creationId xmlns:a16="http://schemas.microsoft.com/office/drawing/2014/main" id="{E4B98137-0CA4-42DE-A6BC-79A054577EF1}"/>
              </a:ext>
            </a:extLst>
          </p:cNvPr>
          <p:cNvSpPr txBox="1"/>
          <p:nvPr/>
        </p:nvSpPr>
        <p:spPr>
          <a:xfrm>
            <a:off x="8885166" y="5823338"/>
            <a:ext cx="1666248"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BBC</a:t>
            </a:r>
            <a:endParaRPr lang="en-GB" sz="900" i="1" dirty="0"/>
          </a:p>
        </p:txBody>
      </p:sp>
    </p:spTree>
    <p:extLst>
      <p:ext uri="{BB962C8B-B14F-4D97-AF65-F5344CB8AC3E}">
        <p14:creationId xmlns:p14="http://schemas.microsoft.com/office/powerpoint/2010/main" val="1310048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5" name="Picture 14">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Picture 4" descr="A group of women walking down a sidewalk&#10;&#10;Description automatically generated with medium confidence">
            <a:extLst>
              <a:ext uri="{FF2B5EF4-FFF2-40B4-BE49-F238E27FC236}">
                <a16:creationId xmlns:a16="http://schemas.microsoft.com/office/drawing/2014/main" id="{C1D62FEA-C80B-454C-AFCB-AA83D906E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52" y="1700522"/>
            <a:ext cx="4724400" cy="3543300"/>
          </a:xfrm>
          <a:prstGeom prst="rect">
            <a:avLst/>
          </a:prstGeom>
        </p:spPr>
      </p:pic>
      <p:sp>
        <p:nvSpPr>
          <p:cNvPr id="3" name="Content Placeholder 2">
            <a:extLst>
              <a:ext uri="{FF2B5EF4-FFF2-40B4-BE49-F238E27FC236}">
                <a16:creationId xmlns:a16="http://schemas.microsoft.com/office/drawing/2014/main" id="{1E53F97E-21EE-49B1-A80C-9CA7CF9E1AD1}"/>
              </a:ext>
            </a:extLst>
          </p:cNvPr>
          <p:cNvSpPr>
            <a:spLocks noGrp="1"/>
          </p:cNvSpPr>
          <p:nvPr>
            <p:ph idx="1"/>
          </p:nvPr>
        </p:nvSpPr>
        <p:spPr>
          <a:xfrm>
            <a:off x="5991692" y="2283979"/>
            <a:ext cx="5867022" cy="2617547"/>
          </a:xfrm>
        </p:spPr>
        <p:txBody>
          <a:bodyPr>
            <a:normAutofit/>
          </a:bodyPr>
          <a:lstStyle/>
          <a:p>
            <a:r>
              <a:rPr lang="en-GB" sz="2600" dirty="0"/>
              <a:t>By 1918, 29 per cent of the total workforce of Britain was female.</a:t>
            </a:r>
            <a:endParaRPr lang="tr-TR" sz="2600" dirty="0"/>
          </a:p>
          <a:p>
            <a:r>
              <a:rPr lang="tr-TR" sz="2600" dirty="0"/>
              <a:t>I</a:t>
            </a:r>
            <a:r>
              <a:rPr lang="en-GB" sz="2600" dirty="0"/>
              <a:t>n the 1918 Representation of the People Act, women aged 30 and over were given the vote. </a:t>
            </a:r>
          </a:p>
        </p:txBody>
      </p:sp>
      <p:sp>
        <p:nvSpPr>
          <p:cNvPr id="9" name="TextBox 8">
            <a:extLst>
              <a:ext uri="{FF2B5EF4-FFF2-40B4-BE49-F238E27FC236}">
                <a16:creationId xmlns:a16="http://schemas.microsoft.com/office/drawing/2014/main" id="{9FD025DF-AB28-40AD-A999-3DCE7715E010}"/>
              </a:ext>
            </a:extLst>
          </p:cNvPr>
          <p:cNvSpPr txBox="1"/>
          <p:nvPr/>
        </p:nvSpPr>
        <p:spPr>
          <a:xfrm>
            <a:off x="606552" y="5373558"/>
            <a:ext cx="1738834" cy="232285"/>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Pinterest</a:t>
            </a:r>
            <a:endParaRPr lang="en-GB" sz="900" i="1" dirty="0"/>
          </a:p>
        </p:txBody>
      </p:sp>
    </p:spTree>
    <p:extLst>
      <p:ext uri="{BB962C8B-B14F-4D97-AF65-F5344CB8AC3E}">
        <p14:creationId xmlns:p14="http://schemas.microsoft.com/office/powerpoint/2010/main" val="423141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5" name="Picture 14">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6EB82DE0-C233-45F7-A791-1DB28AF2FDAA}"/>
              </a:ext>
            </a:extLst>
          </p:cNvPr>
          <p:cNvSpPr>
            <a:spLocks noGrp="1"/>
          </p:cNvSpPr>
          <p:nvPr>
            <p:ph type="title"/>
          </p:nvPr>
        </p:nvSpPr>
        <p:spPr>
          <a:xfrm>
            <a:off x="649815" y="409445"/>
            <a:ext cx="4191000" cy="1200410"/>
          </a:xfrm>
        </p:spPr>
        <p:txBody>
          <a:bodyPr>
            <a:normAutofit/>
          </a:bodyPr>
          <a:lstStyle/>
          <a:p>
            <a:r>
              <a:rPr lang="tr-TR" sz="4000" dirty="0"/>
              <a:t>D</a:t>
            </a:r>
            <a:r>
              <a:rPr lang="en-GB" sz="4000" dirty="0" err="1"/>
              <a:t>epression</a:t>
            </a:r>
            <a:endParaRPr lang="en-GB" sz="4000" dirty="0"/>
          </a:p>
        </p:txBody>
      </p:sp>
      <p:sp>
        <p:nvSpPr>
          <p:cNvPr id="3" name="Content Placeholder 2">
            <a:extLst>
              <a:ext uri="{FF2B5EF4-FFF2-40B4-BE49-F238E27FC236}">
                <a16:creationId xmlns:a16="http://schemas.microsoft.com/office/drawing/2014/main" id="{B5D3F449-16CB-407C-870C-552748E44BAB}"/>
              </a:ext>
            </a:extLst>
          </p:cNvPr>
          <p:cNvSpPr>
            <a:spLocks noGrp="1"/>
          </p:cNvSpPr>
          <p:nvPr>
            <p:ph idx="1"/>
          </p:nvPr>
        </p:nvSpPr>
        <p:spPr>
          <a:xfrm>
            <a:off x="270012" y="1446243"/>
            <a:ext cx="5115697" cy="3911311"/>
          </a:xfrm>
        </p:spPr>
        <p:txBody>
          <a:bodyPr>
            <a:noAutofit/>
          </a:bodyPr>
          <a:lstStyle/>
          <a:p>
            <a:r>
              <a:rPr lang="en-GB" sz="2200" dirty="0"/>
              <a:t>The cost of the war had led to an enormous increase in taxation</a:t>
            </a:r>
            <a:r>
              <a:rPr lang="tr-TR" sz="2200" dirty="0"/>
              <a:t>.</a:t>
            </a:r>
          </a:p>
          <a:p>
            <a:r>
              <a:rPr lang="tr-TR" sz="2200" dirty="0"/>
              <a:t>A</a:t>
            </a:r>
            <a:r>
              <a:rPr lang="en-GB" sz="2200" dirty="0" err="1"/>
              <a:t>fter</a:t>
            </a:r>
            <a:r>
              <a:rPr lang="en-GB" sz="2200" dirty="0"/>
              <a:t> the war there were further serious strikes</a:t>
            </a:r>
            <a:r>
              <a:rPr lang="tr-TR" sz="2200" dirty="0"/>
              <a:t>; i</a:t>
            </a:r>
            <a:r>
              <a:rPr lang="en-GB" sz="2200" dirty="0"/>
              <a:t>n 1926 discontent led to a </a:t>
            </a:r>
            <a:r>
              <a:rPr lang="en-GB" sz="2200" b="1" dirty="0"/>
              <a:t>General Strike </a:t>
            </a:r>
            <a:r>
              <a:rPr lang="en-GB" sz="2200" dirty="0"/>
              <a:t>by all workers</a:t>
            </a:r>
            <a:r>
              <a:rPr lang="tr-TR" sz="2200" dirty="0"/>
              <a:t>, </a:t>
            </a:r>
            <a:r>
              <a:rPr lang="en-GB" sz="2200" dirty="0"/>
              <a:t>ended after nine days, partly because members of the middle classes worked to keep services like transport, gas and electricity going</a:t>
            </a:r>
            <a:r>
              <a:rPr lang="tr-TR" sz="2200" dirty="0"/>
              <a:t>.</a:t>
            </a:r>
            <a:endParaRPr lang="en-GB" sz="2200" dirty="0"/>
          </a:p>
        </p:txBody>
      </p:sp>
      <p:pic>
        <p:nvPicPr>
          <p:cNvPr id="5" name="Picture 4" descr="A group of men holding signs&#10;&#10;Description automatically generated with low confidence">
            <a:extLst>
              <a:ext uri="{FF2B5EF4-FFF2-40B4-BE49-F238E27FC236}">
                <a16:creationId xmlns:a16="http://schemas.microsoft.com/office/drawing/2014/main" id="{7BC29EEA-1F45-42C0-8447-6514E68FB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975" y="1446243"/>
            <a:ext cx="5881672" cy="3911311"/>
          </a:xfrm>
          <a:prstGeom prst="rect">
            <a:avLst/>
          </a:prstGeom>
        </p:spPr>
      </p:pic>
      <p:sp>
        <p:nvSpPr>
          <p:cNvPr id="11" name="TextBox 10">
            <a:extLst>
              <a:ext uri="{FF2B5EF4-FFF2-40B4-BE49-F238E27FC236}">
                <a16:creationId xmlns:a16="http://schemas.microsoft.com/office/drawing/2014/main" id="{C9FE5686-6580-4D7B-AFDA-C2DC96A41BDA}"/>
              </a:ext>
            </a:extLst>
          </p:cNvPr>
          <p:cNvSpPr txBox="1"/>
          <p:nvPr/>
        </p:nvSpPr>
        <p:spPr>
          <a:xfrm>
            <a:off x="5992975" y="5448297"/>
            <a:ext cx="2472342" cy="22860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In</a:t>
            </a:r>
            <a:r>
              <a:rPr lang="tr-TR" sz="900" i="1" dirty="0"/>
              <a:t> </a:t>
            </a:r>
            <a:r>
              <a:rPr lang="tr-TR" sz="900" i="1" dirty="0" err="1"/>
              <a:t>Defence</a:t>
            </a:r>
            <a:r>
              <a:rPr lang="tr-TR" sz="900" i="1" dirty="0"/>
              <a:t> of </a:t>
            </a:r>
            <a:r>
              <a:rPr lang="tr-TR" sz="900" i="1" dirty="0" err="1"/>
              <a:t>Marxism</a:t>
            </a:r>
            <a:endParaRPr lang="en-GB" sz="900" i="1" dirty="0"/>
          </a:p>
        </p:txBody>
      </p:sp>
    </p:spTree>
    <p:extLst>
      <p:ext uri="{BB962C8B-B14F-4D97-AF65-F5344CB8AC3E}">
        <p14:creationId xmlns:p14="http://schemas.microsoft.com/office/powerpoint/2010/main" val="2395310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5" name="Group 24">
            <a:extLst>
              <a:ext uri="{FF2B5EF4-FFF2-40B4-BE49-F238E27FC236}">
                <a16:creationId xmlns:a16="http://schemas.microsoft.com/office/drawing/2014/main" id="{A9EF8060-0D63-402B-8B09-4993D1FE8E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26" name="Picture 25">
              <a:extLst>
                <a:ext uri="{FF2B5EF4-FFF2-40B4-BE49-F238E27FC236}">
                  <a16:creationId xmlns:a16="http://schemas.microsoft.com/office/drawing/2014/main" id="{E3E187C4-6014-4411-8AF9-DCFD1CFE75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7" name="Picture 26">
              <a:extLst>
                <a:ext uri="{FF2B5EF4-FFF2-40B4-BE49-F238E27FC236}">
                  <a16:creationId xmlns:a16="http://schemas.microsoft.com/office/drawing/2014/main" id="{A4C30D60-A578-4E7A-A75D-BCD44E0674D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Content Placeholder 2">
            <a:extLst>
              <a:ext uri="{FF2B5EF4-FFF2-40B4-BE49-F238E27FC236}">
                <a16:creationId xmlns:a16="http://schemas.microsoft.com/office/drawing/2014/main" id="{F5939F92-31BA-4825-8773-138956AD8D2B}"/>
              </a:ext>
            </a:extLst>
          </p:cNvPr>
          <p:cNvSpPr>
            <a:spLocks noGrp="1"/>
          </p:cNvSpPr>
          <p:nvPr>
            <p:ph idx="1"/>
          </p:nvPr>
        </p:nvSpPr>
        <p:spPr>
          <a:xfrm>
            <a:off x="4863918" y="640689"/>
            <a:ext cx="6551493" cy="1813249"/>
          </a:xfrm>
        </p:spPr>
        <p:txBody>
          <a:bodyPr anchor="ctr">
            <a:normAutofit/>
          </a:bodyPr>
          <a:lstStyle/>
          <a:p>
            <a:r>
              <a:rPr lang="en-GB" sz="2400" dirty="0"/>
              <a:t>“</a:t>
            </a:r>
            <a:r>
              <a:rPr lang="tr-TR" sz="2400" dirty="0"/>
              <a:t>T</a:t>
            </a:r>
            <a:r>
              <a:rPr lang="en-GB" sz="2400" dirty="0"/>
              <a:t>he depression" affected Britain most severely from 1930 to 1933</a:t>
            </a:r>
            <a:r>
              <a:rPr lang="tr-TR" sz="2400" dirty="0"/>
              <a:t>.</a:t>
            </a:r>
          </a:p>
          <a:p>
            <a:r>
              <a:rPr lang="en-GB" sz="2400" dirty="0"/>
              <a:t>The new automotive</a:t>
            </a:r>
            <a:r>
              <a:rPr lang="tr-TR" sz="2400" dirty="0"/>
              <a:t> </a:t>
            </a:r>
            <a:r>
              <a:rPr lang="en-GB" sz="2400" dirty="0"/>
              <a:t> industry recovered the British economy.</a:t>
            </a:r>
          </a:p>
        </p:txBody>
      </p:sp>
      <p:pic>
        <p:nvPicPr>
          <p:cNvPr id="5" name="Picture 4" descr="A picture containing text, outdoor, person, group&#10;&#10;Description automatically generated">
            <a:extLst>
              <a:ext uri="{FF2B5EF4-FFF2-40B4-BE49-F238E27FC236}">
                <a16:creationId xmlns:a16="http://schemas.microsoft.com/office/drawing/2014/main" id="{CF338233-7211-489D-B3E9-A8A92B630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2" y="559813"/>
            <a:ext cx="3788251" cy="3788251"/>
          </a:xfrm>
          <a:prstGeom prst="rect">
            <a:avLst/>
          </a:prstGeom>
        </p:spPr>
      </p:pic>
      <p:pic>
        <p:nvPicPr>
          <p:cNvPr id="7" name="Picture 6" descr="A picture containing road, people, car&#10;&#10;Description automatically generated">
            <a:extLst>
              <a:ext uri="{FF2B5EF4-FFF2-40B4-BE49-F238E27FC236}">
                <a16:creationId xmlns:a16="http://schemas.microsoft.com/office/drawing/2014/main" id="{6C6547EF-D034-47E8-A82F-895DFBE99C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7515" y="2966871"/>
            <a:ext cx="3997615" cy="3627836"/>
          </a:xfrm>
          <a:prstGeom prst="rect">
            <a:avLst/>
          </a:prstGeom>
        </p:spPr>
      </p:pic>
      <p:sp>
        <p:nvSpPr>
          <p:cNvPr id="12" name="TextBox 11">
            <a:extLst>
              <a:ext uri="{FF2B5EF4-FFF2-40B4-BE49-F238E27FC236}">
                <a16:creationId xmlns:a16="http://schemas.microsoft.com/office/drawing/2014/main" id="{F765649B-D5A9-4D4A-80D1-4E3B9FFC78C4}"/>
              </a:ext>
            </a:extLst>
          </p:cNvPr>
          <p:cNvSpPr txBox="1"/>
          <p:nvPr/>
        </p:nvSpPr>
        <p:spPr>
          <a:xfrm>
            <a:off x="376524" y="4552187"/>
            <a:ext cx="2087276"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a:t>School </a:t>
            </a:r>
            <a:r>
              <a:rPr lang="tr-TR" sz="900" i="1" dirty="0" err="1"/>
              <a:t>History</a:t>
            </a:r>
            <a:endParaRPr lang="en-GB" sz="900" i="1" dirty="0"/>
          </a:p>
        </p:txBody>
      </p:sp>
      <p:sp>
        <p:nvSpPr>
          <p:cNvPr id="13" name="TextBox 12">
            <a:extLst>
              <a:ext uri="{FF2B5EF4-FFF2-40B4-BE49-F238E27FC236}">
                <a16:creationId xmlns:a16="http://schemas.microsoft.com/office/drawing/2014/main" id="{102CD8AD-587B-4189-9A0E-3154D06D02A4}"/>
              </a:ext>
            </a:extLst>
          </p:cNvPr>
          <p:cNvSpPr txBox="1"/>
          <p:nvPr/>
        </p:nvSpPr>
        <p:spPr>
          <a:xfrm>
            <a:off x="7565770" y="2627476"/>
            <a:ext cx="1843614" cy="230424"/>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Britannica</a:t>
            </a:r>
            <a:endParaRPr lang="en-GB" sz="900" i="1" dirty="0"/>
          </a:p>
        </p:txBody>
      </p:sp>
    </p:spTree>
    <p:extLst>
      <p:ext uri="{BB962C8B-B14F-4D97-AF65-F5344CB8AC3E}">
        <p14:creationId xmlns:p14="http://schemas.microsoft.com/office/powerpoint/2010/main" val="180800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B1EF-61C3-4250-9413-DB6A6F38DAE0}"/>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BBA21D13-7915-4369-BA72-F63CD55B7285}"/>
              </a:ext>
            </a:extLst>
          </p:cNvPr>
          <p:cNvSpPr>
            <a:spLocks noGrp="1"/>
          </p:cNvSpPr>
          <p:nvPr>
            <p:ph idx="1"/>
          </p:nvPr>
        </p:nvSpPr>
        <p:spPr>
          <a:xfrm>
            <a:off x="458694" y="1949450"/>
            <a:ext cx="11274612" cy="3947497"/>
          </a:xfrm>
        </p:spPr>
        <p:txBody>
          <a:bodyPr>
            <a:normAutofit/>
          </a:bodyPr>
          <a:lstStyle/>
          <a:p>
            <a:r>
              <a:rPr lang="en-GB" sz="2600" dirty="0"/>
              <a:t>Burns, William E. </a:t>
            </a:r>
            <a:r>
              <a:rPr lang="en-GB" sz="2600" i="1" dirty="0"/>
              <a:t>A Brief History of Great Britain</a:t>
            </a:r>
            <a:r>
              <a:rPr lang="en-GB" sz="2600" dirty="0"/>
              <a:t>. Facts on File, 2010.</a:t>
            </a:r>
          </a:p>
          <a:p>
            <a:r>
              <a:rPr lang="en-GB" sz="2600" dirty="0"/>
              <a:t>McDowall, David. </a:t>
            </a:r>
            <a:r>
              <a:rPr lang="en-GB" sz="2600" i="1" dirty="0"/>
              <a:t>An Illustrated History of Britain</a:t>
            </a:r>
            <a:r>
              <a:rPr lang="en-GB" sz="2600" dirty="0"/>
              <a:t>. Longman, 1989.</a:t>
            </a:r>
          </a:p>
          <a:p>
            <a:r>
              <a:rPr lang="en-GB" sz="2600" dirty="0"/>
              <a:t>Morgan, Kenneth O. </a:t>
            </a:r>
            <a:r>
              <a:rPr lang="en-GB" sz="2600" i="1" dirty="0"/>
              <a:t>Twentieth-Century Britain: A Very Short Introduction</a:t>
            </a:r>
            <a:r>
              <a:rPr lang="en-GB" sz="2600" dirty="0"/>
              <a:t>. Oxford UP, 2000.</a:t>
            </a:r>
          </a:p>
          <a:p>
            <a:r>
              <a:rPr lang="en-GB" sz="2600" dirty="0"/>
              <a:t>Oakland, John. </a:t>
            </a:r>
            <a:r>
              <a:rPr lang="en-GB" sz="2600" i="1" dirty="0"/>
              <a:t>British Civilization: An Introduction</a:t>
            </a:r>
            <a:r>
              <a:rPr lang="en-GB" sz="2600" dirty="0"/>
              <a:t>. 5th Ed. Routledge, 2002.</a:t>
            </a:r>
          </a:p>
        </p:txBody>
      </p:sp>
    </p:spTree>
    <p:extLst>
      <p:ext uri="{BB962C8B-B14F-4D97-AF65-F5344CB8AC3E}">
        <p14:creationId xmlns:p14="http://schemas.microsoft.com/office/powerpoint/2010/main" val="70758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11">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2" name="Group 13">
            <a:extLst>
              <a:ext uri="{FF2B5EF4-FFF2-40B4-BE49-F238E27FC236}">
                <a16:creationId xmlns:a16="http://schemas.microsoft.com/office/drawing/2014/main" id="{A0DFF415-30D1-469E-BE4D-00CD112F43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15" name="Picture 14">
              <a:extLst>
                <a:ext uri="{FF2B5EF4-FFF2-40B4-BE49-F238E27FC236}">
                  <a16:creationId xmlns:a16="http://schemas.microsoft.com/office/drawing/2014/main" id="{F91C0375-EF8C-42D2-B4E4-017FC6FD36C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6" name="Picture 15">
              <a:extLst>
                <a:ext uri="{FF2B5EF4-FFF2-40B4-BE49-F238E27FC236}">
                  <a16:creationId xmlns:a16="http://schemas.microsoft.com/office/drawing/2014/main" id="{9360DD2A-433B-409F-8484-2BB77B0A382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8" name="Rectangle 17">
            <a:extLst>
              <a:ext uri="{FF2B5EF4-FFF2-40B4-BE49-F238E27FC236}">
                <a16:creationId xmlns:a16="http://schemas.microsoft.com/office/drawing/2014/main" id="{8E419129-7A46-47E1-9E1D-8CCD27DFB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372"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CBD23D-6DA9-462E-88B3-7270CABAE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EFC4C2-8F27-432D-BF51-F8C77F6233E7}"/>
              </a:ext>
            </a:extLst>
          </p:cNvPr>
          <p:cNvSpPr>
            <a:spLocks noGrp="1"/>
          </p:cNvSpPr>
          <p:nvPr>
            <p:ph idx="1"/>
          </p:nvPr>
        </p:nvSpPr>
        <p:spPr>
          <a:xfrm>
            <a:off x="1197432" y="2025524"/>
            <a:ext cx="5323096" cy="2514599"/>
          </a:xfrm>
        </p:spPr>
        <p:txBody>
          <a:bodyPr>
            <a:noAutofit/>
          </a:bodyPr>
          <a:lstStyle/>
          <a:p>
            <a:r>
              <a:rPr lang="en-GB" sz="2600" dirty="0"/>
              <a:t>Britain watched the oceans carefully to make sure its trade routes were safe and fought wars in order to protect its "areas of interest." In 1839 it attacked China </a:t>
            </a:r>
            <a:r>
              <a:rPr lang="tr-TR" sz="2600" dirty="0"/>
              <a:t>(«</a:t>
            </a:r>
            <a:r>
              <a:rPr lang="tr-TR" sz="2600" dirty="0" err="1"/>
              <a:t>Opium</a:t>
            </a:r>
            <a:r>
              <a:rPr lang="tr-TR" sz="2600" dirty="0"/>
              <a:t> </a:t>
            </a:r>
            <a:r>
              <a:rPr lang="tr-TR" sz="2600" dirty="0" err="1"/>
              <a:t>Wars</a:t>
            </a:r>
            <a:r>
              <a:rPr lang="tr-TR" sz="2600" dirty="0"/>
              <a:t>»)</a:t>
            </a:r>
            <a:endParaRPr lang="en-GB" sz="2600" dirty="0"/>
          </a:p>
        </p:txBody>
      </p:sp>
      <p:pic>
        <p:nvPicPr>
          <p:cNvPr id="5" name="Picture 4" descr="A picture containing text, fabric&#10;&#10;Description automatically generated">
            <a:extLst>
              <a:ext uri="{FF2B5EF4-FFF2-40B4-BE49-F238E27FC236}">
                <a16:creationId xmlns:a16="http://schemas.microsoft.com/office/drawing/2014/main" id="{01C7D3EB-2F38-43F7-97F5-236AED080906}"/>
              </a:ext>
            </a:extLst>
          </p:cNvPr>
          <p:cNvPicPr>
            <a:picLocks noChangeAspect="1"/>
          </p:cNvPicPr>
          <p:nvPr/>
        </p:nvPicPr>
        <p:blipFill rotWithShape="1">
          <a:blip r:embed="rId4">
            <a:extLst>
              <a:ext uri="{28A0092B-C50C-407E-A947-70E740481C1C}">
                <a14:useLocalDpi xmlns:a14="http://schemas.microsoft.com/office/drawing/2010/main" val="0"/>
              </a:ext>
            </a:extLst>
          </a:blip>
          <a:srcRect l="12222" r="23581"/>
          <a:stretch/>
        </p:blipFill>
        <p:spPr>
          <a:xfrm>
            <a:off x="6861142" y="685800"/>
            <a:ext cx="4649630" cy="5486400"/>
          </a:xfrm>
          <a:prstGeom prst="rect">
            <a:avLst/>
          </a:prstGeom>
        </p:spPr>
      </p:pic>
      <p:sp>
        <p:nvSpPr>
          <p:cNvPr id="11" name="TextBox 10">
            <a:extLst>
              <a:ext uri="{FF2B5EF4-FFF2-40B4-BE49-F238E27FC236}">
                <a16:creationId xmlns:a16="http://schemas.microsoft.com/office/drawing/2014/main" id="{D3BB4EAD-672D-412A-9843-1EABDB18C85B}"/>
              </a:ext>
            </a:extLst>
          </p:cNvPr>
          <p:cNvSpPr txBox="1"/>
          <p:nvPr/>
        </p:nvSpPr>
        <p:spPr>
          <a:xfrm>
            <a:off x="9555220" y="6284268"/>
            <a:ext cx="2479148"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The</a:t>
            </a:r>
            <a:r>
              <a:rPr lang="tr-TR" sz="900" i="1" dirty="0"/>
              <a:t> New York Times</a:t>
            </a:r>
            <a:endParaRPr lang="en-GB" sz="900" i="1" dirty="0"/>
          </a:p>
        </p:txBody>
      </p:sp>
    </p:spTree>
    <p:extLst>
      <p:ext uri="{BB962C8B-B14F-4D97-AF65-F5344CB8AC3E}">
        <p14:creationId xmlns:p14="http://schemas.microsoft.com/office/powerpoint/2010/main" val="324548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descr="Map&#10;&#10;Description automatically generated">
            <a:extLst>
              <a:ext uri="{FF2B5EF4-FFF2-40B4-BE49-F238E27FC236}">
                <a16:creationId xmlns:a16="http://schemas.microsoft.com/office/drawing/2014/main" id="{D279FCE1-0281-4C76-A1C5-E28A3D9615E0}"/>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Lst>
          </a:blip>
          <a:srcRect b="4680"/>
          <a:stretch/>
        </p:blipFill>
        <p:spPr>
          <a:xfrm>
            <a:off x="20" y="10"/>
            <a:ext cx="12191980" cy="6856614"/>
          </a:xfrm>
          <a:prstGeom prst="rect">
            <a:avLst/>
          </a:prstGeom>
        </p:spPr>
      </p:pic>
      <p:grpSp>
        <p:nvGrpSpPr>
          <p:cNvPr id="16" name="Group 15">
            <a:extLst>
              <a:ext uri="{FF2B5EF4-FFF2-40B4-BE49-F238E27FC236}">
                <a16:creationId xmlns:a16="http://schemas.microsoft.com/office/drawing/2014/main" id="{46B4971C-EAA5-47BF-8631-58DC0669B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7" name="Picture 16">
              <a:extLst>
                <a:ext uri="{FF2B5EF4-FFF2-40B4-BE49-F238E27FC236}">
                  <a16:creationId xmlns:a16="http://schemas.microsoft.com/office/drawing/2014/main" id="{F4392489-D7F7-4887-9BC1-7F3EA31329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duotone>
                <a:schemeClr val="accent6">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17">
              <a:extLst>
                <a:ext uri="{FF2B5EF4-FFF2-40B4-BE49-F238E27FC236}">
                  <a16:creationId xmlns:a16="http://schemas.microsoft.com/office/drawing/2014/main" id="{CC171B73-5CE0-4C49-A57E-BD75BEB293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9" name="TextBox 8">
            <a:extLst>
              <a:ext uri="{FF2B5EF4-FFF2-40B4-BE49-F238E27FC236}">
                <a16:creationId xmlns:a16="http://schemas.microsoft.com/office/drawing/2014/main" id="{B0DF842F-C217-46D2-BFC4-7748BE6EC151}"/>
              </a:ext>
            </a:extLst>
          </p:cNvPr>
          <p:cNvSpPr txBox="1"/>
          <p:nvPr/>
        </p:nvSpPr>
        <p:spPr>
          <a:xfrm>
            <a:off x="10435530" y="6452219"/>
            <a:ext cx="1753482"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Britannica</a:t>
            </a:r>
            <a:endParaRPr lang="en-GB" sz="900" i="1" dirty="0"/>
          </a:p>
        </p:txBody>
      </p:sp>
    </p:spTree>
    <p:extLst>
      <p:ext uri="{BB962C8B-B14F-4D97-AF65-F5344CB8AC3E}">
        <p14:creationId xmlns:p14="http://schemas.microsoft.com/office/powerpoint/2010/main" val="300952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24">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7" name="Rectangle 26">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0" y="0"/>
            <a:ext cx="122013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 name="Picture 6" descr="Map&#10;&#10;Description automatically generated">
            <a:extLst>
              <a:ext uri="{FF2B5EF4-FFF2-40B4-BE49-F238E27FC236}">
                <a16:creationId xmlns:a16="http://schemas.microsoft.com/office/drawing/2014/main" id="{7E6CDB52-01A9-486D-B449-0BDE9E11A4D6}"/>
              </a:ext>
            </a:extLst>
          </p:cNvPr>
          <p:cNvPicPr>
            <a:picLocks noChangeAspect="1"/>
          </p:cNvPicPr>
          <p:nvPr/>
        </p:nvPicPr>
        <p:blipFill rotWithShape="1">
          <a:blip r:embed="rId4">
            <a:extLst>
              <a:ext uri="{28A0092B-C50C-407E-A947-70E740481C1C}">
                <a14:useLocalDpi xmlns:a14="http://schemas.microsoft.com/office/drawing/2010/main" val="0"/>
              </a:ext>
            </a:extLst>
          </a:blip>
          <a:srcRect l="3635"/>
          <a:stretch/>
        </p:blipFill>
        <p:spPr>
          <a:xfrm>
            <a:off x="-9300" y="0"/>
            <a:ext cx="12198250" cy="6265884"/>
          </a:xfrm>
          <a:prstGeom prst="rect">
            <a:avLst/>
          </a:prstGeom>
        </p:spPr>
      </p:pic>
      <p:sp>
        <p:nvSpPr>
          <p:cNvPr id="33" name="Rectangle 32">
            <a:extLst>
              <a:ext uri="{FF2B5EF4-FFF2-40B4-BE49-F238E27FC236}">
                <a16:creationId xmlns:a16="http://schemas.microsoft.com/office/drawing/2014/main" id="{3AE72DA6-F609-4537-9EE4-D12F65EC7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0" y="6244106"/>
            <a:ext cx="12198250" cy="629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DA8B374D-523D-4984-8CA0-8314D97C02D0}"/>
              </a:ext>
            </a:extLst>
          </p:cNvPr>
          <p:cNvSpPr txBox="1"/>
          <p:nvPr/>
        </p:nvSpPr>
        <p:spPr>
          <a:xfrm>
            <a:off x="10115056" y="6404916"/>
            <a:ext cx="1902773"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dirty="0" err="1"/>
              <a:t>Brilliant</a:t>
            </a:r>
            <a:r>
              <a:rPr lang="tr-TR" sz="900" dirty="0"/>
              <a:t> </a:t>
            </a:r>
            <a:r>
              <a:rPr lang="tr-TR" sz="900" dirty="0" err="1"/>
              <a:t>Maps</a:t>
            </a:r>
            <a:endParaRPr lang="en-GB" sz="900" i="1" dirty="0"/>
          </a:p>
        </p:txBody>
      </p:sp>
    </p:spTree>
    <p:extLst>
      <p:ext uri="{BB962C8B-B14F-4D97-AF65-F5344CB8AC3E}">
        <p14:creationId xmlns:p14="http://schemas.microsoft.com/office/powerpoint/2010/main" val="341260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8D6FD602-3113-4FC4-982F-15099614D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48" y="0"/>
            <a:ext cx="7724071" cy="6858000"/>
            <a:chOff x="4464881" y="0"/>
            <a:chExt cx="7724071" cy="6858000"/>
          </a:xfrm>
        </p:grpSpPr>
        <p:pic>
          <p:nvPicPr>
            <p:cNvPr id="17" name="Picture 16">
              <a:extLst>
                <a:ext uri="{FF2B5EF4-FFF2-40B4-BE49-F238E27FC236}">
                  <a16:creationId xmlns:a16="http://schemas.microsoft.com/office/drawing/2014/main" id="{8B8C81AF-BEDB-486F-AB26-181C63BF14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E08D8EF1-80CA-4FAD-BD38-F379CECC36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5" name="Content Placeholder 4" descr="Map&#10;&#10;Description automatically generated">
            <a:extLst>
              <a:ext uri="{FF2B5EF4-FFF2-40B4-BE49-F238E27FC236}">
                <a16:creationId xmlns:a16="http://schemas.microsoft.com/office/drawing/2014/main" id="{FDD34386-080A-4525-905A-6455AECA06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52" y="952492"/>
            <a:ext cx="4724400" cy="5039360"/>
          </a:xfrm>
          <a:prstGeom prst="rect">
            <a:avLst/>
          </a:prstGeom>
        </p:spPr>
      </p:pic>
      <p:sp>
        <p:nvSpPr>
          <p:cNvPr id="9" name="Content Placeholder 8">
            <a:extLst>
              <a:ext uri="{FF2B5EF4-FFF2-40B4-BE49-F238E27FC236}">
                <a16:creationId xmlns:a16="http://schemas.microsoft.com/office/drawing/2014/main" id="{137926AA-F14B-437D-8FBD-38A5DC73480E}"/>
              </a:ext>
            </a:extLst>
          </p:cNvPr>
          <p:cNvSpPr>
            <a:spLocks noGrp="1"/>
          </p:cNvSpPr>
          <p:nvPr>
            <p:ph idx="1"/>
          </p:nvPr>
        </p:nvSpPr>
        <p:spPr>
          <a:xfrm>
            <a:off x="5720337" y="2129751"/>
            <a:ext cx="5867022" cy="2598497"/>
          </a:xfrm>
        </p:spPr>
        <p:txBody>
          <a:bodyPr>
            <a:normAutofit/>
          </a:bodyPr>
          <a:lstStyle/>
          <a:p>
            <a:r>
              <a:rPr lang="en-GB" sz="2600" dirty="0"/>
              <a:t>When Egyptian nationalists brought down the ruler in 1882, Britain invaded "to protect international shipping" </a:t>
            </a:r>
            <a:r>
              <a:rPr lang="tr-TR" sz="2600" dirty="0" err="1"/>
              <a:t>and</a:t>
            </a:r>
            <a:r>
              <a:rPr lang="tr-TR" sz="2600" dirty="0"/>
              <a:t> </a:t>
            </a:r>
            <a:r>
              <a:rPr lang="en-GB" sz="2600" dirty="0"/>
              <a:t>did not leave until forced to do so in 1954</a:t>
            </a:r>
            <a:r>
              <a:rPr lang="tr-TR" sz="2600" dirty="0"/>
              <a:t>.</a:t>
            </a:r>
            <a:endParaRPr lang="en-US" sz="2600" dirty="0"/>
          </a:p>
        </p:txBody>
      </p:sp>
      <p:sp>
        <p:nvSpPr>
          <p:cNvPr id="10" name="TextBox 9">
            <a:extLst>
              <a:ext uri="{FF2B5EF4-FFF2-40B4-BE49-F238E27FC236}">
                <a16:creationId xmlns:a16="http://schemas.microsoft.com/office/drawing/2014/main" id="{2430A2B8-BED9-4AE2-8A66-4E9BD2074E9D}"/>
              </a:ext>
            </a:extLst>
          </p:cNvPr>
          <p:cNvSpPr txBox="1"/>
          <p:nvPr/>
        </p:nvSpPr>
        <p:spPr>
          <a:xfrm>
            <a:off x="606552" y="5991852"/>
            <a:ext cx="1983735" cy="230832"/>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Getty</a:t>
            </a:r>
            <a:r>
              <a:rPr lang="tr-TR" sz="900" i="1" dirty="0"/>
              <a:t> </a:t>
            </a:r>
            <a:r>
              <a:rPr lang="tr-TR" sz="900" i="1" dirty="0" err="1"/>
              <a:t>Images</a:t>
            </a:r>
            <a:endParaRPr lang="en-GB" sz="900" i="1" dirty="0"/>
          </a:p>
        </p:txBody>
      </p:sp>
    </p:spTree>
    <p:extLst>
      <p:ext uri="{BB962C8B-B14F-4D97-AF65-F5344CB8AC3E}">
        <p14:creationId xmlns:p14="http://schemas.microsoft.com/office/powerpoint/2010/main" val="383699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34F8020C-60BB-4357-8207-13221A99A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20FB2548-F441-491F-B89E-C8122CA41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F88A4BBD-D838-4074-87A2-A924525800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23" name="Picture 22">
              <a:extLst>
                <a:ext uri="{FF2B5EF4-FFF2-40B4-BE49-F238E27FC236}">
                  <a16:creationId xmlns:a16="http://schemas.microsoft.com/office/drawing/2014/main" id="{538A046B-CDF0-4C13-A5DF-209D5B865B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4" name="Picture 23">
              <a:extLst>
                <a:ext uri="{FF2B5EF4-FFF2-40B4-BE49-F238E27FC236}">
                  <a16:creationId xmlns:a16="http://schemas.microsoft.com/office/drawing/2014/main" id="{B7C60656-56B0-4CF3-958D-AB9C245867C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5" name="Content Placeholder 4" descr="A map of the world&#10;&#10;Description automatically generated with medium confidence">
            <a:extLst>
              <a:ext uri="{FF2B5EF4-FFF2-40B4-BE49-F238E27FC236}">
                <a16:creationId xmlns:a16="http://schemas.microsoft.com/office/drawing/2014/main" id="{616AB4EF-AE8B-47C5-8C55-475FD7DF8BEB}"/>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6560" r="7156"/>
          <a:stretch/>
        </p:blipFill>
        <p:spPr>
          <a:xfrm>
            <a:off x="681228" y="685800"/>
            <a:ext cx="10820400" cy="5486400"/>
          </a:xfrm>
          <a:prstGeom prst="rect">
            <a:avLst/>
          </a:prstGeom>
        </p:spPr>
      </p:pic>
      <p:sp>
        <p:nvSpPr>
          <p:cNvPr id="13" name="TextBox 12">
            <a:extLst>
              <a:ext uri="{FF2B5EF4-FFF2-40B4-BE49-F238E27FC236}">
                <a16:creationId xmlns:a16="http://schemas.microsoft.com/office/drawing/2014/main" id="{4BC25A8D-3FC9-476C-857A-CDFB6B86B17D}"/>
              </a:ext>
            </a:extLst>
          </p:cNvPr>
          <p:cNvSpPr txBox="1"/>
          <p:nvPr/>
        </p:nvSpPr>
        <p:spPr>
          <a:xfrm>
            <a:off x="634750" y="6323483"/>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398820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FFE19-BD33-451B-BB0C-533AE82E5021}"/>
              </a:ext>
            </a:extLst>
          </p:cNvPr>
          <p:cNvSpPr>
            <a:spLocks noGrp="1"/>
          </p:cNvSpPr>
          <p:nvPr>
            <p:ph idx="1"/>
          </p:nvPr>
        </p:nvSpPr>
        <p:spPr>
          <a:xfrm>
            <a:off x="458694" y="2139951"/>
            <a:ext cx="11274612" cy="3327400"/>
          </a:xfrm>
        </p:spPr>
        <p:txBody>
          <a:bodyPr/>
          <a:lstStyle/>
          <a:p>
            <a:r>
              <a:rPr lang="en-GB" dirty="0"/>
              <a:t>Britain abandoned its policy of “splendid isolation” and started to look for allies. Between 1902 and 1907 Britain made treaties or understandings of friendship with France, Japan and Russia. </a:t>
            </a:r>
            <a:endParaRPr lang="tr-TR" dirty="0"/>
          </a:p>
          <a:p>
            <a:r>
              <a:rPr lang="en-GB" dirty="0"/>
              <a:t>From 1908 onwards Britain spent large sums of money to make sure that it possessed a stronger fleet than Germany.</a:t>
            </a:r>
          </a:p>
        </p:txBody>
      </p:sp>
    </p:spTree>
    <p:extLst>
      <p:ext uri="{BB962C8B-B14F-4D97-AF65-F5344CB8AC3E}">
        <p14:creationId xmlns:p14="http://schemas.microsoft.com/office/powerpoint/2010/main" val="96881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CBAB4265-79FB-414E-A5E5-7E39755069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2"/>
            <a:ext cx="2696853" cy="4598233"/>
            <a:chOff x="8059620" y="41922"/>
            <a:chExt cx="3997615" cy="6816077"/>
          </a:xfrm>
        </p:grpSpPr>
        <p:pic>
          <p:nvPicPr>
            <p:cNvPr id="15" name="Picture 14">
              <a:extLst>
                <a:ext uri="{FF2B5EF4-FFF2-40B4-BE49-F238E27FC236}">
                  <a16:creationId xmlns:a16="http://schemas.microsoft.com/office/drawing/2014/main" id="{2BEC49AF-BD24-4CF3-B3E7-B4E5C24BC0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6" name="Picture 15">
              <a:extLst>
                <a:ext uri="{FF2B5EF4-FFF2-40B4-BE49-F238E27FC236}">
                  <a16:creationId xmlns:a16="http://schemas.microsoft.com/office/drawing/2014/main" id="{371E67C7-5F4E-4F22-A3A9-D94B12126BA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18" name="Rectangle 17">
            <a:extLst>
              <a:ext uri="{FF2B5EF4-FFF2-40B4-BE49-F238E27FC236}">
                <a16:creationId xmlns:a16="http://schemas.microsoft.com/office/drawing/2014/main" id="{8E6613BA-415A-4A35-90E0-E031E5096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9030" y="0"/>
            <a:ext cx="62029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812A571-6270-4160-9685-D08F0D20C986}"/>
              </a:ext>
            </a:extLst>
          </p:cNvPr>
          <p:cNvSpPr>
            <a:spLocks noGrp="1"/>
          </p:cNvSpPr>
          <p:nvPr>
            <p:ph type="ctrTitle"/>
          </p:nvPr>
        </p:nvSpPr>
        <p:spPr>
          <a:xfrm>
            <a:off x="6434328" y="744909"/>
            <a:ext cx="4919472" cy="3155419"/>
          </a:xfrm>
        </p:spPr>
        <p:txBody>
          <a:bodyPr anchor="b">
            <a:normAutofit/>
          </a:bodyPr>
          <a:lstStyle/>
          <a:p>
            <a:pPr algn="l"/>
            <a:r>
              <a:rPr lang="en-GB">
                <a:solidFill>
                  <a:srgbClr val="FFFFFF"/>
                </a:solidFill>
              </a:rPr>
              <a:t>THE FIRST WORLD WAR</a:t>
            </a:r>
          </a:p>
        </p:txBody>
      </p:sp>
      <p:pic>
        <p:nvPicPr>
          <p:cNvPr id="5" name="Picture 4" descr="A picture containing text&#10;&#10;Description automatically generated">
            <a:extLst>
              <a:ext uri="{FF2B5EF4-FFF2-40B4-BE49-F238E27FC236}">
                <a16:creationId xmlns:a16="http://schemas.microsoft.com/office/drawing/2014/main" id="{AF29F85B-655A-41C3-848E-457452634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234" y="567942"/>
            <a:ext cx="3834481" cy="5716862"/>
          </a:xfrm>
          <a:prstGeom prst="rect">
            <a:avLst/>
          </a:prstGeom>
        </p:spPr>
      </p:pic>
      <p:sp>
        <p:nvSpPr>
          <p:cNvPr id="13" name="TextBox 12">
            <a:extLst>
              <a:ext uri="{FF2B5EF4-FFF2-40B4-BE49-F238E27FC236}">
                <a16:creationId xmlns:a16="http://schemas.microsoft.com/office/drawing/2014/main" id="{43F105B3-16BF-48ED-82D3-0640631C0484}"/>
              </a:ext>
            </a:extLst>
          </p:cNvPr>
          <p:cNvSpPr txBox="1"/>
          <p:nvPr/>
        </p:nvSpPr>
        <p:spPr>
          <a:xfrm>
            <a:off x="1286367" y="6334428"/>
            <a:ext cx="1760107" cy="236973"/>
          </a:xfrm>
          <a:prstGeom prst="rect">
            <a:avLst/>
          </a:prstGeom>
          <a:noFill/>
        </p:spPr>
        <p:txBody>
          <a:bodyPr wrap="squar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tr-TR" sz="900" i="1" dirty="0" err="1"/>
              <a:t>Wikipedia</a:t>
            </a:r>
            <a:endParaRPr lang="en-GB" sz="900" i="1" dirty="0"/>
          </a:p>
        </p:txBody>
      </p:sp>
    </p:spTree>
    <p:extLst>
      <p:ext uri="{BB962C8B-B14F-4D97-AF65-F5344CB8AC3E}">
        <p14:creationId xmlns:p14="http://schemas.microsoft.com/office/powerpoint/2010/main" val="3074063385"/>
      </p:ext>
    </p:extLst>
  </p:cSld>
  <p:clrMapOvr>
    <a:masterClrMapping/>
  </p:clrMapOvr>
</p:sld>
</file>

<file path=ppt/theme/theme1.xml><?xml version="1.0" encoding="utf-8"?>
<a:theme xmlns:a="http://schemas.openxmlformats.org/drawingml/2006/main" name="DappledVTI">
  <a:themeElements>
    <a:clrScheme name="AnalogousFromRegularSeedRightStep">
      <a:dk1>
        <a:srgbClr val="000000"/>
      </a:dk1>
      <a:lt1>
        <a:srgbClr val="FFFFFF"/>
      </a:lt1>
      <a:dk2>
        <a:srgbClr val="412F24"/>
      </a:dk2>
      <a:lt2>
        <a:srgbClr val="E2E8E8"/>
      </a:lt2>
      <a:accent1>
        <a:srgbClr val="E72931"/>
      </a:accent1>
      <a:accent2>
        <a:srgbClr val="D55E17"/>
      </a:accent2>
      <a:accent3>
        <a:srgbClr val="C1A022"/>
      </a:accent3>
      <a:accent4>
        <a:srgbClr val="8FB013"/>
      </a:accent4>
      <a:accent5>
        <a:srgbClr val="59B721"/>
      </a:accent5>
      <a:accent6>
        <a:srgbClr val="15BE1C"/>
      </a:accent6>
      <a:hlink>
        <a:srgbClr val="30918D"/>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1174</Words>
  <Application>Microsoft Office PowerPoint</Application>
  <PresentationFormat>Widescreen</PresentationFormat>
  <Paragraphs>108</Paragraphs>
  <Slides>29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Next LT Pro</vt:lpstr>
      <vt:lpstr>AvenirNext LT Pro Medium</vt:lpstr>
      <vt:lpstr>Calibri</vt:lpstr>
      <vt:lpstr>Sabon Next LT</vt:lpstr>
      <vt:lpstr>Times New Roman</vt:lpstr>
      <vt:lpstr>DappledVTI</vt:lpstr>
      <vt:lpstr>THE BRITISH EMPIRE</vt:lpstr>
      <vt:lpstr>Queen and empıre</vt:lpstr>
      <vt:lpstr>PowerPoint Presentation</vt:lpstr>
      <vt:lpstr>PowerPoint Presentation</vt:lpstr>
      <vt:lpstr>PowerPoint Presentation</vt:lpstr>
      <vt:lpstr>PowerPoint Presentation</vt:lpstr>
      <vt:lpstr>PowerPoint Presentation</vt:lpstr>
      <vt:lpstr>PowerPoint Presentation</vt:lpstr>
      <vt:lpstr>THE FIRST WORLD WAR</vt:lpstr>
      <vt:lpstr>PowerPoint Presentation</vt:lpstr>
      <vt:lpstr>WALES, SCOTLAND AND IRELAND</vt:lpstr>
      <vt:lpstr>PowerPoint Presentation</vt:lpstr>
      <vt:lpstr>PowerPoint Presentation</vt:lpstr>
      <vt:lpstr>Irish War of Independence</vt:lpstr>
      <vt:lpstr>PowerPoint Presentation</vt:lpstr>
      <vt:lpstr>PowerPoint Presentation</vt:lpstr>
      <vt:lpstr>SOCIAL AND ECONOMIC IMPROVEMENTS</vt:lpstr>
      <vt:lpstr>PowerPoint Presentation</vt:lpstr>
      <vt:lpstr>PowerPoint Presentation</vt:lpstr>
      <vt:lpstr>PowerPoint Presentation</vt:lpstr>
      <vt:lpstr>PowerPoint Presentation</vt:lpstr>
      <vt:lpstr>THE RIGHTS OF WOMEN</vt:lpstr>
      <vt:lpstr>PowerPoint Presentation</vt:lpstr>
      <vt:lpstr>PowerPoint Presentation</vt:lpstr>
      <vt:lpstr>PowerPoint Presentation</vt:lpstr>
      <vt:lpstr>PowerPoint Presentation</vt:lpstr>
      <vt:lpstr>Depression</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BRITISH EMPIRE</dc:title>
  <dc:creator>Author</dc:creator>
  <cp:lastModifiedBy>Author</cp:lastModifiedBy>
  <cp:revision>64</cp:revision>
  <dcterms:created xsi:type="dcterms:W3CDTF">2021-05-04T19:40:04Z</dcterms:created>
  <dcterms:modified xsi:type="dcterms:W3CDTF">2022-06-28T22:20:43Z</dcterms:modified>
</cp:coreProperties>
</file>