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75" r:id="rId2"/>
    <p:sldId id="276" r:id="rId3"/>
    <p:sldId id="277" r:id="rId4"/>
    <p:sldId id="278" r:id="rId5"/>
    <p:sldId id="279" r:id="rId6"/>
    <p:sldId id="280" r:id="rId7"/>
    <p:sldId id="281" r:id="rId8"/>
    <p:sldId id="283" r:id="rId9"/>
    <p:sldId id="282" r:id="rId10"/>
    <p:sldId id="284" r:id="rId11"/>
    <p:sldId id="285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272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Buğdayda kara pas  hastalığı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Etmeni </a:t>
            </a:r>
            <a:r>
              <a:rPr lang="tr-TR" i="1" dirty="0" err="1" smtClean="0"/>
              <a:t>Puccinia</a:t>
            </a:r>
            <a:r>
              <a:rPr lang="tr-TR" i="1" dirty="0" smtClean="0"/>
              <a:t> </a:t>
            </a:r>
            <a:r>
              <a:rPr lang="tr-TR" i="1" dirty="0" err="1" smtClean="0"/>
              <a:t>graminis</a:t>
            </a:r>
            <a:r>
              <a:rPr lang="tr-TR" i="1" dirty="0" smtClean="0"/>
              <a:t> </a:t>
            </a:r>
            <a:r>
              <a:rPr lang="tr-TR" dirty="0" smtClean="0"/>
              <a:t>f. sp. </a:t>
            </a:r>
            <a:r>
              <a:rPr lang="tr-TR" i="1" dirty="0" err="1" smtClean="0"/>
              <a:t>tritici</a:t>
            </a:r>
            <a:r>
              <a:rPr lang="tr-TR" dirty="0" smtClean="0"/>
              <a:t> isimli </a:t>
            </a:r>
            <a:r>
              <a:rPr lang="tr-TR" dirty="0" err="1" smtClean="0"/>
              <a:t>fungustur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Fungus</a:t>
            </a:r>
            <a:r>
              <a:rPr lang="tr-TR" dirty="0" smtClean="0"/>
              <a:t> en önemli bitki patojenlerinden birisidir.</a:t>
            </a:r>
          </a:p>
          <a:p>
            <a:r>
              <a:rPr lang="tr-TR" dirty="0" smtClean="0"/>
              <a:t>Türkiye’de de görülmekte ve ürün kayıplarına yol açmaktadır.</a:t>
            </a:r>
          </a:p>
          <a:p>
            <a:r>
              <a:rPr lang="tr-TR" dirty="0" smtClean="0"/>
              <a:t>Hastalık etmeni zaman zaman epidemiler meydana getirebilmekte ve büyük zararlara yol açmaktadır.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36103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4000" dirty="0" smtClean="0">
                <a:latin typeface="Tahoma"/>
              </a:rPr>
              <a:t>Kara </a:t>
            </a:r>
            <a:r>
              <a:rPr lang="tr-TR" sz="4000" dirty="0" err="1" smtClean="0">
                <a:latin typeface="Tahoma"/>
              </a:rPr>
              <a:t>pas'ın</a:t>
            </a:r>
            <a:r>
              <a:rPr lang="tr-TR" sz="4000" dirty="0" smtClean="0">
                <a:latin typeface="Tahoma"/>
              </a:rPr>
              <a:t> çok sayıda farklı ırklarının </a:t>
            </a:r>
            <a:r>
              <a:rPr lang="tr-TR" sz="4000" dirty="0" err="1" smtClean="0">
                <a:latin typeface="Tahoma"/>
              </a:rPr>
              <a:t>oldugu</a:t>
            </a:r>
            <a:r>
              <a:rPr lang="tr-TR" sz="4000" dirty="0" smtClean="0">
                <a:latin typeface="Tahoma"/>
              </a:rPr>
              <a:t> bilinmektedir. Son zamanlarda ortaya çıkan Ug99 kara pas ırkı bir çok ülkeye yayılmıştır.</a:t>
            </a:r>
          </a:p>
          <a:p>
            <a:r>
              <a:rPr lang="tr-TR" sz="4000" dirty="0">
                <a:latin typeface="Tahoma"/>
              </a:rPr>
              <a:t>B</a:t>
            </a:r>
            <a:r>
              <a:rPr lang="tr-TR" sz="4000" dirty="0" smtClean="0">
                <a:latin typeface="Tahoma"/>
              </a:rPr>
              <a:t>uğday </a:t>
            </a:r>
            <a:r>
              <a:rPr lang="tr-TR" sz="4000" dirty="0">
                <a:latin typeface="Tahoma"/>
              </a:rPr>
              <a:t>genetik </a:t>
            </a:r>
            <a:r>
              <a:rPr lang="tr-TR" sz="4000" dirty="0" smtClean="0">
                <a:latin typeface="Tahoma"/>
              </a:rPr>
              <a:t>materyalinin büyük bir kısmının bu </a:t>
            </a:r>
            <a:r>
              <a:rPr lang="tr-TR" sz="4000" dirty="0">
                <a:latin typeface="Tahoma"/>
              </a:rPr>
              <a:t>ırka karsı hassas olduğu </a:t>
            </a:r>
            <a:r>
              <a:rPr lang="tr-TR" sz="4000" dirty="0" smtClean="0">
                <a:latin typeface="Tahoma"/>
              </a:rPr>
              <a:t>bildirilmektedir.</a:t>
            </a:r>
            <a:endParaRPr lang="tr-TR" sz="3600" dirty="0" smtClean="0">
              <a:latin typeface="Tahoma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1930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Hastalık ile mücadelede kültürel tedbirler ve kimyasal mücadele fayda sağlayabilir. Ancak hastalık ile mücadelede en önemlisi dayanıklı çeşit geliştirme ve bunların ekilmesidir.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9236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dirty="0">
                <a:latin typeface="Tahoma"/>
              </a:rPr>
              <a:t>Hayat çemberinde 5 </a:t>
            </a:r>
            <a:r>
              <a:rPr lang="tr-TR" dirty="0" err="1">
                <a:latin typeface="Tahoma"/>
              </a:rPr>
              <a:t>fark|ı</a:t>
            </a:r>
            <a:r>
              <a:rPr lang="tr-TR" dirty="0">
                <a:latin typeface="Tahoma"/>
              </a:rPr>
              <a:t> evresi (</a:t>
            </a:r>
            <a:r>
              <a:rPr lang="tr-TR" dirty="0" err="1" smtClean="0">
                <a:latin typeface="Tahoma"/>
              </a:rPr>
              <a:t>eziospor</a:t>
            </a:r>
            <a:endParaRPr lang="tr-TR" dirty="0">
              <a:latin typeface="Tahoma"/>
            </a:endParaRPr>
          </a:p>
          <a:p>
            <a:r>
              <a:rPr lang="es-ES" dirty="0">
                <a:latin typeface="Tahoma"/>
              </a:rPr>
              <a:t>ürediospor, teliospor, bazidiospor, ve </a:t>
            </a:r>
            <a:r>
              <a:rPr lang="es-ES" dirty="0" smtClean="0">
                <a:latin typeface="Tahoma"/>
              </a:rPr>
              <a:t>pikniospor</a:t>
            </a:r>
            <a:r>
              <a:rPr lang="tr-TR" dirty="0" smtClean="0">
                <a:latin typeface="Tahoma"/>
              </a:rPr>
              <a:t> devreleri) görülen kara </a:t>
            </a:r>
            <a:r>
              <a:rPr lang="tr-TR" dirty="0">
                <a:latin typeface="Tahoma"/>
              </a:rPr>
              <a:t>pas hastalık etmeni bu </a:t>
            </a:r>
            <a:r>
              <a:rPr lang="tr-TR" dirty="0" smtClean="0">
                <a:latin typeface="Tahoma"/>
              </a:rPr>
              <a:t>dönemlerden </a:t>
            </a:r>
            <a:r>
              <a:rPr lang="tr-TR" dirty="0" err="1" smtClean="0">
                <a:latin typeface="Tahoma"/>
              </a:rPr>
              <a:t>eziospor</a:t>
            </a:r>
            <a:r>
              <a:rPr lang="tr-TR" dirty="0" smtClean="0">
                <a:latin typeface="Tahoma"/>
              </a:rPr>
              <a:t> </a:t>
            </a:r>
            <a:r>
              <a:rPr lang="tr-TR" dirty="0">
                <a:latin typeface="Tahoma"/>
              </a:rPr>
              <a:t>ve </a:t>
            </a:r>
            <a:r>
              <a:rPr lang="tr-TR" dirty="0" err="1">
                <a:latin typeface="Tahoma"/>
              </a:rPr>
              <a:t>pikniospor</a:t>
            </a:r>
            <a:r>
              <a:rPr lang="tr-TR" dirty="0">
                <a:latin typeface="Tahoma"/>
              </a:rPr>
              <a:t> devresini konukçusu olduğu</a:t>
            </a:r>
          </a:p>
          <a:p>
            <a:r>
              <a:rPr lang="tr-TR" dirty="0">
                <a:latin typeface="Tahoma"/>
              </a:rPr>
              <a:t>bitkinin </a:t>
            </a:r>
            <a:r>
              <a:rPr lang="tr-TR" dirty="0" smtClean="0">
                <a:latin typeface="Tahoma"/>
              </a:rPr>
              <a:t>dışında </a:t>
            </a:r>
            <a:r>
              <a:rPr lang="tr-TR" dirty="0">
                <a:latin typeface="Tahoma"/>
              </a:rPr>
              <a:t>ara konukçu </a:t>
            </a:r>
            <a:r>
              <a:rPr lang="tr-TR" dirty="0" smtClean="0">
                <a:latin typeface="Tahoma"/>
              </a:rPr>
              <a:t>bitkiler</a:t>
            </a:r>
            <a:endParaRPr lang="tr-TR" dirty="0">
              <a:latin typeface="Tahoma"/>
            </a:endParaRPr>
          </a:p>
          <a:p>
            <a:r>
              <a:rPr lang="tr-TR" dirty="0">
                <a:latin typeface="Tahoma"/>
              </a:rPr>
              <a:t>üzerinde geçirmektedir.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30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Tahoma"/>
              </a:rPr>
              <a:t>Bu ara </a:t>
            </a:r>
            <a:r>
              <a:rPr lang="tr-TR" sz="3600" dirty="0" smtClean="0">
                <a:latin typeface="Tahoma"/>
              </a:rPr>
              <a:t>konukçu bitkiler </a:t>
            </a:r>
            <a:r>
              <a:rPr lang="tr-TR" sz="3600" i="1" dirty="0" err="1" smtClean="0">
                <a:latin typeface="Tahoma"/>
              </a:rPr>
              <a:t>Berberis</a:t>
            </a:r>
            <a:r>
              <a:rPr lang="tr-TR" sz="3600" i="1" dirty="0" smtClean="0">
                <a:latin typeface="Tahoma"/>
              </a:rPr>
              <a:t> </a:t>
            </a:r>
            <a:r>
              <a:rPr lang="tr-TR" sz="3600" dirty="0" smtClean="0">
                <a:latin typeface="Tahoma"/>
              </a:rPr>
              <a:t>ve</a:t>
            </a:r>
            <a:endParaRPr lang="tr-TR" sz="3600" dirty="0">
              <a:latin typeface="Tahoma"/>
            </a:endParaRPr>
          </a:p>
          <a:p>
            <a:r>
              <a:rPr lang="tr-TR" sz="3600" i="1" dirty="0" err="1">
                <a:latin typeface="Tahoma"/>
              </a:rPr>
              <a:t>Mahonia</a:t>
            </a:r>
            <a:r>
              <a:rPr lang="tr-TR" sz="3600" dirty="0">
                <a:latin typeface="Tahoma"/>
              </a:rPr>
              <a:t> türleridir. Etmen buğdayın </a:t>
            </a:r>
            <a:r>
              <a:rPr lang="tr-TR" sz="3600" dirty="0" smtClean="0">
                <a:latin typeface="Tahoma"/>
              </a:rPr>
              <a:t>dışında bazı arpa</a:t>
            </a:r>
            <a:r>
              <a:rPr lang="tr-TR" sz="3600" dirty="0">
                <a:latin typeface="Tahoma"/>
              </a:rPr>
              <a:t>, çavdar ve yulaf </a:t>
            </a:r>
            <a:r>
              <a:rPr lang="tr-TR" sz="3600" dirty="0" smtClean="0">
                <a:latin typeface="Tahoma"/>
              </a:rPr>
              <a:t>çeşitleri</a:t>
            </a:r>
            <a:r>
              <a:rPr lang="tr-TR" sz="3600" dirty="0">
                <a:latin typeface="Tahoma"/>
              </a:rPr>
              <a:t>, yabani arpa ve </a:t>
            </a:r>
            <a:r>
              <a:rPr lang="tr-TR" sz="3600" i="1" dirty="0" err="1">
                <a:latin typeface="Tahoma"/>
              </a:rPr>
              <a:t>Aegilops</a:t>
            </a:r>
            <a:endParaRPr lang="tr-TR" sz="3600" i="1" dirty="0">
              <a:latin typeface="Tahoma"/>
            </a:endParaRPr>
          </a:p>
          <a:p>
            <a:r>
              <a:rPr lang="tr-TR" sz="3600" dirty="0">
                <a:latin typeface="Tahoma"/>
              </a:rPr>
              <a:t>sp. üzerinde de </a:t>
            </a:r>
            <a:r>
              <a:rPr lang="tr-TR" sz="3600" dirty="0" smtClean="0">
                <a:latin typeface="Tahoma"/>
              </a:rPr>
              <a:t>hastalık oluşturmaktadır.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496369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Tahoma"/>
              </a:rPr>
              <a:t>Kara pas hastalığı hava </a:t>
            </a:r>
            <a:r>
              <a:rPr lang="tr-TR" dirty="0">
                <a:latin typeface="Tahoma"/>
              </a:rPr>
              <a:t>sıcaklığının yükseldiği, </a:t>
            </a:r>
            <a:r>
              <a:rPr lang="tr-TR" dirty="0" smtClean="0">
                <a:latin typeface="Tahoma"/>
              </a:rPr>
              <a:t>bitki gelişiminin </a:t>
            </a:r>
            <a:r>
              <a:rPr lang="tr-TR" dirty="0">
                <a:latin typeface="Tahoma"/>
              </a:rPr>
              <a:t>ileri dönemlerinde ortaya </a:t>
            </a:r>
            <a:r>
              <a:rPr lang="tr-TR" dirty="0" smtClean="0">
                <a:latin typeface="Tahoma"/>
              </a:rPr>
              <a:t>çıkmaktadır</a:t>
            </a:r>
            <a:r>
              <a:rPr lang="tr-TR" dirty="0">
                <a:latin typeface="Tahoma"/>
              </a:rPr>
              <a:t>.</a:t>
            </a:r>
          </a:p>
          <a:p>
            <a:r>
              <a:rPr lang="tr-TR" dirty="0" smtClean="0">
                <a:latin typeface="Tahoma"/>
              </a:rPr>
              <a:t>Hastalık geç ortaya çıktığı için pestisitlerle mücadele de güçleşmektedir.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9268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ahoma"/>
              </a:rPr>
              <a:t>Hastalık </a:t>
            </a:r>
            <a:r>
              <a:rPr lang="tr-TR" dirty="0" smtClean="0">
                <a:latin typeface="Tahoma"/>
              </a:rPr>
              <a:t>gelişimi </a:t>
            </a:r>
            <a:r>
              <a:rPr lang="tr-TR" dirty="0">
                <a:latin typeface="Tahoma"/>
              </a:rPr>
              <a:t>için en uygun sıcaklık </a:t>
            </a:r>
            <a:r>
              <a:rPr lang="tr-TR" dirty="0" smtClean="0">
                <a:latin typeface="Tahoma"/>
              </a:rPr>
              <a:t>20 C </a:t>
            </a:r>
            <a:r>
              <a:rPr lang="tr-TR" dirty="0">
                <a:latin typeface="Tahoma"/>
              </a:rPr>
              <a:t>civarıdır.</a:t>
            </a:r>
          </a:p>
          <a:p>
            <a:r>
              <a:rPr lang="tr-TR" dirty="0" smtClean="0">
                <a:latin typeface="Tahoma"/>
              </a:rPr>
              <a:t>15 C </a:t>
            </a:r>
            <a:r>
              <a:rPr lang="tr-TR" dirty="0">
                <a:latin typeface="Tahoma"/>
              </a:rPr>
              <a:t>altında ve </a:t>
            </a:r>
            <a:r>
              <a:rPr lang="tr-TR" dirty="0" smtClean="0">
                <a:latin typeface="Tahoma"/>
              </a:rPr>
              <a:t>40 C'nin </a:t>
            </a:r>
            <a:r>
              <a:rPr lang="tr-TR" dirty="0">
                <a:latin typeface="Tahoma"/>
              </a:rPr>
              <a:t>üstünde sıcaklıklarda </a:t>
            </a:r>
            <a:r>
              <a:rPr lang="tr-TR" dirty="0" smtClean="0">
                <a:latin typeface="Tahoma"/>
              </a:rPr>
              <a:t>gelişimi önemli </a:t>
            </a:r>
            <a:r>
              <a:rPr lang="tr-TR" dirty="0">
                <a:latin typeface="Tahoma"/>
              </a:rPr>
              <a:t>ölçüde olumsuz etkilenmektedir</a:t>
            </a:r>
            <a:r>
              <a:rPr lang="tr-TR" dirty="0" smtClean="0">
                <a:latin typeface="Tahoma"/>
              </a:rPr>
              <a:t>.</a:t>
            </a:r>
          </a:p>
          <a:p>
            <a:r>
              <a:rPr lang="tr-TR" dirty="0" smtClean="0">
                <a:latin typeface="Tahoma"/>
              </a:rPr>
              <a:t>Hastalık bitkide fotosentez oranını azaltmaktadır.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5418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>
                <a:latin typeface="Baskerville Old Face" pitchFamily="18" charset="0"/>
              </a:rPr>
              <a:t>Üredosporlar</a:t>
            </a:r>
            <a:r>
              <a:rPr lang="tr-TR" sz="4000" dirty="0" smtClean="0">
                <a:latin typeface="Baskerville Old Face" pitchFamily="18" charset="0"/>
              </a:rPr>
              <a:t> rüzgar yardımı ile uzak mesafelere yayılabilirler.</a:t>
            </a:r>
          </a:p>
          <a:p>
            <a:r>
              <a:rPr lang="tr-TR" sz="4000" dirty="0" smtClean="0">
                <a:latin typeface="Baskerville Old Face" pitchFamily="18" charset="0"/>
              </a:rPr>
              <a:t>Sezon sonunda </a:t>
            </a:r>
            <a:r>
              <a:rPr lang="tr-TR" sz="4000" dirty="0" err="1" smtClean="0">
                <a:latin typeface="Baskerville Old Face" pitchFamily="18" charset="0"/>
              </a:rPr>
              <a:t>fungusun</a:t>
            </a:r>
            <a:r>
              <a:rPr lang="tr-TR" sz="4000" dirty="0" smtClean="0">
                <a:latin typeface="Baskerville Old Face" pitchFamily="18" charset="0"/>
              </a:rPr>
              <a:t> olumsuz koşullara </a:t>
            </a:r>
            <a:r>
              <a:rPr lang="tr-TR" sz="4000" dirty="0">
                <a:latin typeface="Baskerville Old Face" pitchFamily="18" charset="0"/>
              </a:rPr>
              <a:t>dayanıklı formu </a:t>
            </a:r>
            <a:r>
              <a:rPr lang="tr-TR" sz="4000" dirty="0" smtClean="0">
                <a:latin typeface="Baskerville Old Face" pitchFamily="18" charset="0"/>
              </a:rPr>
              <a:t>olan </a:t>
            </a:r>
            <a:r>
              <a:rPr lang="tr-TR" sz="4000" dirty="0" err="1" smtClean="0">
                <a:latin typeface="Baskerville Old Face" pitchFamily="18" charset="0"/>
              </a:rPr>
              <a:t>teliosporlar</a:t>
            </a:r>
            <a:r>
              <a:rPr lang="tr-TR" sz="4000" dirty="0" smtClean="0">
                <a:latin typeface="Baskerville Old Face" pitchFamily="18" charset="0"/>
              </a:rPr>
              <a:t> üretilir. </a:t>
            </a:r>
            <a:endParaRPr lang="tr-TR" sz="4000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738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800" dirty="0" smtClean="0">
                <a:latin typeface="Tahoma"/>
              </a:rPr>
              <a:t>Kışı takiben </a:t>
            </a:r>
            <a:r>
              <a:rPr lang="tr-TR" sz="2800" dirty="0" err="1">
                <a:latin typeface="Tahoma"/>
              </a:rPr>
              <a:t>teliosporlardan</a:t>
            </a:r>
            <a:r>
              <a:rPr lang="tr-TR" sz="2800" dirty="0">
                <a:latin typeface="Tahoma"/>
              </a:rPr>
              <a:t> </a:t>
            </a:r>
            <a:r>
              <a:rPr lang="tr-TR" sz="2800" dirty="0" err="1">
                <a:latin typeface="Tahoma"/>
              </a:rPr>
              <a:t>bazidiosporlar</a:t>
            </a:r>
            <a:endParaRPr lang="tr-TR" sz="2800" dirty="0">
              <a:latin typeface="Tahoma"/>
            </a:endParaRPr>
          </a:p>
          <a:p>
            <a:r>
              <a:rPr lang="tr-TR" sz="2800" dirty="0">
                <a:latin typeface="Tahoma"/>
              </a:rPr>
              <a:t>o</a:t>
            </a:r>
            <a:r>
              <a:rPr lang="tr-TR" sz="2800" dirty="0" smtClean="0">
                <a:latin typeface="Tahoma"/>
              </a:rPr>
              <a:t>luşur. </a:t>
            </a:r>
            <a:r>
              <a:rPr lang="tr-TR" sz="2800" dirty="0" err="1" smtClean="0">
                <a:latin typeface="Tahoma"/>
              </a:rPr>
              <a:t>Teliosporlar</a:t>
            </a:r>
            <a:r>
              <a:rPr lang="tr-TR" sz="2800" dirty="0" smtClean="0">
                <a:latin typeface="Tahoma"/>
              </a:rPr>
              <a:t> rüzgarla taşınarak ara </a:t>
            </a:r>
            <a:r>
              <a:rPr lang="tr-TR" sz="2800" dirty="0">
                <a:latin typeface="Tahoma"/>
              </a:rPr>
              <a:t>konukçu </a:t>
            </a:r>
            <a:r>
              <a:rPr lang="tr-TR" sz="2800" i="1" dirty="0" err="1" smtClean="0">
                <a:latin typeface="Tahoma"/>
              </a:rPr>
              <a:t>Berberis</a:t>
            </a:r>
            <a:r>
              <a:rPr lang="tr-TR" sz="2800" i="1" dirty="0" smtClean="0">
                <a:latin typeface="Tahoma"/>
              </a:rPr>
              <a:t> </a:t>
            </a:r>
            <a:r>
              <a:rPr lang="tr-TR" sz="2800" dirty="0" smtClean="0">
                <a:latin typeface="Tahoma"/>
              </a:rPr>
              <a:t>ve </a:t>
            </a:r>
            <a:r>
              <a:rPr lang="tr-TR" sz="2800" i="1" dirty="0" err="1">
                <a:latin typeface="Tahoma"/>
              </a:rPr>
              <a:t>Mahonia</a:t>
            </a:r>
            <a:r>
              <a:rPr lang="tr-TR" sz="2800" dirty="0">
                <a:latin typeface="Tahoma"/>
              </a:rPr>
              <a:t> bitkilerini </a:t>
            </a:r>
            <a:r>
              <a:rPr lang="tr-TR" sz="2800" dirty="0" err="1">
                <a:latin typeface="Tahoma"/>
              </a:rPr>
              <a:t>enfekte</a:t>
            </a:r>
            <a:r>
              <a:rPr lang="tr-TR" sz="2800" dirty="0">
                <a:latin typeface="Tahoma"/>
              </a:rPr>
              <a:t> eder. Bu süreç </a:t>
            </a:r>
            <a:r>
              <a:rPr lang="tr-TR" sz="2800" dirty="0" smtClean="0">
                <a:latin typeface="Tahoma"/>
              </a:rPr>
              <a:t>sonunda </a:t>
            </a:r>
            <a:r>
              <a:rPr lang="tr-TR" sz="2800" i="1" dirty="0" err="1" smtClean="0">
                <a:latin typeface="Tahoma"/>
              </a:rPr>
              <a:t>Berberis</a:t>
            </a:r>
            <a:r>
              <a:rPr lang="tr-TR" sz="2800" dirty="0" smtClean="0">
                <a:latin typeface="Tahoma"/>
              </a:rPr>
              <a:t>  bitkisinin </a:t>
            </a:r>
            <a:r>
              <a:rPr lang="tr-TR" sz="2800" dirty="0">
                <a:latin typeface="Tahoma"/>
              </a:rPr>
              <a:t>yaprakları üzerinde </a:t>
            </a:r>
            <a:r>
              <a:rPr lang="tr-TR" sz="2800" dirty="0" smtClean="0">
                <a:latin typeface="Tahoma"/>
              </a:rPr>
              <a:t>çok </a:t>
            </a:r>
            <a:r>
              <a:rPr lang="tr-TR" sz="2800" dirty="0">
                <a:latin typeface="Tahoma"/>
              </a:rPr>
              <a:t>sayıda </a:t>
            </a:r>
            <a:r>
              <a:rPr lang="tr-TR" sz="2800" dirty="0" err="1" smtClean="0">
                <a:latin typeface="Tahoma"/>
              </a:rPr>
              <a:t>piknium</a:t>
            </a:r>
            <a:r>
              <a:rPr lang="tr-TR" sz="2800" dirty="0" smtClean="0">
                <a:latin typeface="Tahoma"/>
              </a:rPr>
              <a:t> yapıları oluşur</a:t>
            </a:r>
            <a:r>
              <a:rPr lang="tr-TR" sz="2800" dirty="0">
                <a:latin typeface="Tahoma"/>
              </a:rPr>
              <a:t>. </a:t>
            </a:r>
            <a:r>
              <a:rPr lang="tr-TR" sz="2800" dirty="0" err="1">
                <a:latin typeface="Tahoma"/>
              </a:rPr>
              <a:t>Pikniumlar</a:t>
            </a:r>
            <a:r>
              <a:rPr lang="tr-TR" sz="2800" dirty="0">
                <a:latin typeface="Tahoma"/>
              </a:rPr>
              <a:t> + ve </a:t>
            </a:r>
            <a:r>
              <a:rPr lang="tr-TR" sz="2800" dirty="0" smtClean="0">
                <a:latin typeface="Tahoma"/>
              </a:rPr>
              <a:t>- karakterdedir</a:t>
            </a:r>
            <a:r>
              <a:rPr lang="tr-TR" sz="2800" dirty="0">
                <a:latin typeface="Tahoma"/>
              </a:rPr>
              <a:t>. </a:t>
            </a:r>
            <a:r>
              <a:rPr lang="tr-TR" sz="2800" dirty="0" err="1">
                <a:latin typeface="Tahoma"/>
              </a:rPr>
              <a:t>Pikniumlardan</a:t>
            </a:r>
            <a:r>
              <a:rPr lang="tr-TR" sz="2800" dirty="0">
                <a:latin typeface="Tahoma"/>
              </a:rPr>
              <a:t> çıkan </a:t>
            </a:r>
            <a:r>
              <a:rPr lang="tr-TR" sz="2800" dirty="0" err="1" smtClean="0">
                <a:latin typeface="Tahoma"/>
              </a:rPr>
              <a:t>pikniosporlar</a:t>
            </a:r>
            <a:r>
              <a:rPr lang="tr-TR" sz="2800" dirty="0" smtClean="0">
                <a:latin typeface="Tahoma"/>
              </a:rPr>
              <a:t> erkek </a:t>
            </a:r>
            <a:r>
              <a:rPr lang="tr-TR" sz="2800" dirty="0">
                <a:latin typeface="Tahoma"/>
              </a:rPr>
              <a:t>gamet </a:t>
            </a:r>
            <a:r>
              <a:rPr lang="tr-TR" sz="2800" dirty="0" smtClean="0">
                <a:latin typeface="Tahoma"/>
              </a:rPr>
              <a:t>olarak görev yapmaktadır.</a:t>
            </a:r>
            <a:endParaRPr lang="tr-TR" sz="2800" dirty="0">
              <a:latin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971465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buClr>
                <a:srgbClr val="72A376"/>
              </a:buClr>
            </a:pPr>
            <a:r>
              <a:rPr lang="tr-TR" sz="2800" dirty="0" err="1" smtClean="0">
                <a:solidFill>
                  <a:prstClr val="white"/>
                </a:solidFill>
                <a:latin typeface="Tahoma"/>
              </a:rPr>
              <a:t>Pikniosporlar</a:t>
            </a:r>
            <a:r>
              <a:rPr lang="tr-TR" sz="2800" dirty="0" smtClean="0">
                <a:solidFill>
                  <a:prstClr val="white"/>
                </a:solidFill>
                <a:latin typeface="Tahoma"/>
              </a:rPr>
              <a:t> </a:t>
            </a:r>
            <a:r>
              <a:rPr lang="tr-TR" sz="2800" dirty="0">
                <a:solidFill>
                  <a:prstClr val="white"/>
                </a:solidFill>
                <a:latin typeface="Tahoma"/>
              </a:rPr>
              <a:t>bir </a:t>
            </a:r>
            <a:r>
              <a:rPr lang="tr-TR" sz="2800" dirty="0" err="1">
                <a:solidFill>
                  <a:prstClr val="white"/>
                </a:solidFill>
                <a:latin typeface="Tahoma"/>
              </a:rPr>
              <a:t>piknidiumdan</a:t>
            </a:r>
            <a:r>
              <a:rPr lang="tr-TR" sz="2800" dirty="0">
                <a:solidFill>
                  <a:prstClr val="white"/>
                </a:solidFill>
                <a:latin typeface="Tahoma"/>
              </a:rPr>
              <a:t> diğerine</a:t>
            </a:r>
          </a:p>
          <a:p>
            <a:pPr lvl="0">
              <a:buClr>
                <a:srgbClr val="72A376"/>
              </a:buClr>
            </a:pPr>
            <a:r>
              <a:rPr lang="tr-TR" sz="2800" dirty="0" smtClean="0">
                <a:solidFill>
                  <a:prstClr val="white"/>
                </a:solidFill>
                <a:latin typeface="Tahoma"/>
              </a:rPr>
              <a:t>böcekler, </a:t>
            </a:r>
            <a:r>
              <a:rPr lang="tr-TR" sz="2800" dirty="0">
                <a:solidFill>
                  <a:prstClr val="white"/>
                </a:solidFill>
                <a:latin typeface="Tahoma"/>
              </a:rPr>
              <a:t>yağmur damlaları veya </a:t>
            </a:r>
            <a:r>
              <a:rPr lang="tr-TR" sz="2800" dirty="0" smtClean="0">
                <a:solidFill>
                  <a:prstClr val="white"/>
                </a:solidFill>
                <a:latin typeface="Tahoma"/>
              </a:rPr>
              <a:t>rüzgarla yaprakların </a:t>
            </a:r>
            <a:r>
              <a:rPr lang="tr-TR" sz="2800" dirty="0">
                <a:solidFill>
                  <a:prstClr val="white"/>
                </a:solidFill>
                <a:latin typeface="Tahoma"/>
              </a:rPr>
              <a:t>birbiriyle teması yoluyla </a:t>
            </a:r>
            <a:r>
              <a:rPr lang="tr-TR" sz="2800" dirty="0" smtClean="0">
                <a:solidFill>
                  <a:prstClr val="white"/>
                </a:solidFill>
                <a:latin typeface="Tahoma"/>
              </a:rPr>
              <a:t>taşınmaktadır</a:t>
            </a:r>
            <a:r>
              <a:rPr lang="tr-TR" sz="2800" dirty="0">
                <a:solidFill>
                  <a:prstClr val="white"/>
                </a:solidFill>
                <a:latin typeface="Tahoma"/>
              </a:rPr>
              <a:t>. </a:t>
            </a:r>
            <a:r>
              <a:rPr lang="tr-TR" sz="2800" dirty="0" err="1" smtClean="0">
                <a:solidFill>
                  <a:prstClr val="white"/>
                </a:solidFill>
                <a:latin typeface="Tahoma"/>
              </a:rPr>
              <a:t>Pikniumlar</a:t>
            </a:r>
            <a:r>
              <a:rPr lang="tr-TR" sz="2800" dirty="0" smtClean="0">
                <a:solidFill>
                  <a:prstClr val="white"/>
                </a:solidFill>
                <a:latin typeface="Tahoma"/>
              </a:rPr>
              <a:t> içerisinde </a:t>
            </a:r>
            <a:r>
              <a:rPr lang="tr-TR" sz="2800" dirty="0">
                <a:solidFill>
                  <a:prstClr val="white"/>
                </a:solidFill>
                <a:latin typeface="Tahoma"/>
              </a:rPr>
              <a:t>dişi gamet </a:t>
            </a:r>
            <a:r>
              <a:rPr lang="tr-TR" sz="2800" dirty="0" smtClean="0">
                <a:solidFill>
                  <a:prstClr val="white"/>
                </a:solidFill>
                <a:latin typeface="Tahoma"/>
              </a:rPr>
              <a:t>özelliğinde </a:t>
            </a:r>
            <a:r>
              <a:rPr lang="tr-TR" sz="2800" dirty="0" err="1">
                <a:solidFill>
                  <a:prstClr val="white"/>
                </a:solidFill>
                <a:latin typeface="Tahoma"/>
              </a:rPr>
              <a:t>hif</a:t>
            </a:r>
            <a:r>
              <a:rPr lang="tr-TR" sz="2800" dirty="0">
                <a:solidFill>
                  <a:prstClr val="white"/>
                </a:solidFill>
                <a:latin typeface="Tahoma"/>
              </a:rPr>
              <a:t> yapıları mevcuttur.</a:t>
            </a:r>
          </a:p>
          <a:p>
            <a:pPr lvl="0">
              <a:buClr>
                <a:srgbClr val="72A376"/>
              </a:buClr>
            </a:pPr>
            <a:r>
              <a:rPr lang="tr-TR" sz="2800" dirty="0">
                <a:solidFill>
                  <a:prstClr val="white"/>
                </a:solidFill>
                <a:latin typeface="Tahoma"/>
              </a:rPr>
              <a:t>Farklı bir </a:t>
            </a:r>
            <a:r>
              <a:rPr lang="tr-TR" sz="2800" dirty="0" err="1">
                <a:solidFill>
                  <a:prstClr val="white"/>
                </a:solidFill>
                <a:latin typeface="Tahoma"/>
              </a:rPr>
              <a:t>piknium</a:t>
            </a:r>
            <a:r>
              <a:rPr lang="tr-TR" sz="2800" dirty="0">
                <a:solidFill>
                  <a:prstClr val="white"/>
                </a:solidFill>
                <a:latin typeface="Tahoma"/>
              </a:rPr>
              <a:t> yapısından gelen </a:t>
            </a:r>
            <a:r>
              <a:rPr lang="tr-TR" sz="2800" dirty="0" err="1">
                <a:solidFill>
                  <a:prstClr val="white"/>
                </a:solidFill>
                <a:latin typeface="Tahoma"/>
              </a:rPr>
              <a:t>pikniospor</a:t>
            </a:r>
            <a:r>
              <a:rPr lang="tr-TR" sz="2800" dirty="0">
                <a:solidFill>
                  <a:prstClr val="white"/>
                </a:solidFill>
                <a:latin typeface="Tahoma"/>
              </a:rPr>
              <a:t> </a:t>
            </a:r>
            <a:r>
              <a:rPr lang="tr-TR" sz="2800" dirty="0" smtClean="0">
                <a:solidFill>
                  <a:prstClr val="white"/>
                </a:solidFill>
                <a:latin typeface="Tahoma"/>
              </a:rPr>
              <a:t>yapıları ile </a:t>
            </a:r>
            <a:r>
              <a:rPr lang="tr-TR" sz="2800" dirty="0">
                <a:solidFill>
                  <a:prstClr val="white"/>
                </a:solidFill>
                <a:latin typeface="Tahoma"/>
              </a:rPr>
              <a:t>bu </a:t>
            </a:r>
            <a:r>
              <a:rPr lang="tr-TR" sz="2800" dirty="0" err="1">
                <a:solidFill>
                  <a:prstClr val="white"/>
                </a:solidFill>
                <a:latin typeface="Tahoma"/>
              </a:rPr>
              <a:t>hif</a:t>
            </a:r>
            <a:r>
              <a:rPr lang="tr-TR" sz="2800" dirty="0">
                <a:solidFill>
                  <a:prstClr val="white"/>
                </a:solidFill>
                <a:latin typeface="Tahoma"/>
              </a:rPr>
              <a:t> yapıları arasında eşleşmeler </a:t>
            </a:r>
            <a:r>
              <a:rPr lang="tr-TR" sz="2800" dirty="0" err="1">
                <a:solidFill>
                  <a:prstClr val="white"/>
                </a:solidFill>
                <a:latin typeface="Tahoma"/>
              </a:rPr>
              <a:t>gercekleşir</a:t>
            </a:r>
            <a:r>
              <a:rPr lang="tr-TR" sz="2800" dirty="0">
                <a:solidFill>
                  <a:prstClr val="white"/>
                </a:solidFill>
                <a:latin typeface="Tahoma"/>
              </a:rPr>
              <a:t>.</a:t>
            </a:r>
          </a:p>
          <a:p>
            <a:pPr lvl="0">
              <a:buClr>
                <a:srgbClr val="72A376"/>
              </a:buClr>
            </a:pPr>
            <a:r>
              <a:rPr lang="tr-TR" sz="2800" dirty="0">
                <a:solidFill>
                  <a:prstClr val="white"/>
                </a:solidFill>
                <a:latin typeface="Tahoma"/>
              </a:rPr>
              <a:t>Uygun </a:t>
            </a:r>
            <a:r>
              <a:rPr lang="tr-TR" sz="2800" dirty="0" smtClean="0">
                <a:solidFill>
                  <a:prstClr val="white"/>
                </a:solidFill>
                <a:latin typeface="Tahoma"/>
              </a:rPr>
              <a:t>eşleşmeler </a:t>
            </a:r>
            <a:r>
              <a:rPr lang="tr-TR" sz="2800" dirty="0">
                <a:solidFill>
                  <a:prstClr val="white"/>
                </a:solidFill>
                <a:latin typeface="Tahoma"/>
              </a:rPr>
              <a:t>ancak + ve - karakterler arasında </a:t>
            </a:r>
            <a:r>
              <a:rPr lang="tr-TR" sz="2800" dirty="0" smtClean="0">
                <a:solidFill>
                  <a:prstClr val="white"/>
                </a:solidFill>
                <a:latin typeface="Tahoma"/>
              </a:rPr>
              <a:t>olmaktadır.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070356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72A376"/>
              </a:buClr>
            </a:pPr>
            <a:r>
              <a:rPr lang="es-ES" sz="2400" dirty="0">
                <a:solidFill>
                  <a:prstClr val="white"/>
                </a:solidFill>
                <a:latin typeface="Tahoma"/>
              </a:rPr>
              <a:t>Bunun sonucu olarak </a:t>
            </a:r>
            <a:r>
              <a:rPr lang="es-ES" sz="2400" i="1" dirty="0">
                <a:solidFill>
                  <a:prstClr val="white"/>
                </a:solidFill>
                <a:latin typeface="Tahoma"/>
              </a:rPr>
              <a:t>Berberıs</a:t>
            </a:r>
            <a:r>
              <a:rPr lang="es-ES" sz="2400" dirty="0">
                <a:solidFill>
                  <a:prstClr val="white"/>
                </a:solidFill>
                <a:latin typeface="Tahoma"/>
              </a:rPr>
              <a:t> ve </a:t>
            </a:r>
            <a:r>
              <a:rPr lang="es-ES" sz="2400" i="1" dirty="0">
                <a:solidFill>
                  <a:prstClr val="white"/>
                </a:solidFill>
                <a:latin typeface="Tahoma"/>
              </a:rPr>
              <a:t>Mahonia</a:t>
            </a:r>
          </a:p>
          <a:p>
            <a:pPr lvl="0">
              <a:buClr>
                <a:srgbClr val="72A376"/>
              </a:buClr>
            </a:pPr>
            <a:r>
              <a:rPr lang="tr-TR" sz="2400" dirty="0">
                <a:solidFill>
                  <a:prstClr val="white"/>
                </a:solidFill>
                <a:latin typeface="Tahoma"/>
              </a:rPr>
              <a:t>yapraklarının alt yüzeyinde </a:t>
            </a:r>
            <a:r>
              <a:rPr lang="tr-TR" sz="2400" dirty="0" err="1" smtClean="0">
                <a:solidFill>
                  <a:prstClr val="white"/>
                </a:solidFill>
                <a:latin typeface="Tahoma"/>
              </a:rPr>
              <a:t>ezium</a:t>
            </a:r>
            <a:r>
              <a:rPr lang="tr-TR" sz="2400" dirty="0" smtClean="0">
                <a:solidFill>
                  <a:prstClr val="white"/>
                </a:solidFill>
                <a:latin typeface="Tahoma"/>
              </a:rPr>
              <a:t> </a:t>
            </a:r>
            <a:r>
              <a:rPr lang="tr-TR" sz="2400" dirty="0">
                <a:solidFill>
                  <a:prstClr val="white"/>
                </a:solidFill>
                <a:latin typeface="Tahoma"/>
              </a:rPr>
              <a:t>yatakları </a:t>
            </a:r>
            <a:r>
              <a:rPr lang="tr-TR" sz="2400" dirty="0" smtClean="0">
                <a:solidFill>
                  <a:prstClr val="white"/>
                </a:solidFill>
                <a:latin typeface="Tahoma"/>
              </a:rPr>
              <a:t>oluşur</a:t>
            </a:r>
            <a:r>
              <a:rPr lang="tr-TR" sz="2400" dirty="0">
                <a:solidFill>
                  <a:prstClr val="white"/>
                </a:solidFill>
                <a:latin typeface="Tahoma"/>
              </a:rPr>
              <a:t>. Bu </a:t>
            </a:r>
            <a:r>
              <a:rPr lang="tr-TR" sz="2400" dirty="0" smtClean="0">
                <a:solidFill>
                  <a:prstClr val="white"/>
                </a:solidFill>
                <a:latin typeface="Tahoma"/>
              </a:rPr>
              <a:t>yataklarda </a:t>
            </a:r>
            <a:r>
              <a:rPr lang="tr-TR" sz="2400" dirty="0" err="1" smtClean="0">
                <a:solidFill>
                  <a:prstClr val="white"/>
                </a:solidFill>
                <a:latin typeface="Tahoma"/>
              </a:rPr>
              <a:t>dikaryotik</a:t>
            </a:r>
            <a:r>
              <a:rPr lang="tr-TR" sz="2400" dirty="0" smtClean="0">
                <a:solidFill>
                  <a:prstClr val="white"/>
                </a:solidFill>
                <a:latin typeface="Tahoma"/>
              </a:rPr>
              <a:t> </a:t>
            </a:r>
            <a:r>
              <a:rPr lang="tr-TR" sz="2400" dirty="0">
                <a:solidFill>
                  <a:prstClr val="white"/>
                </a:solidFill>
                <a:latin typeface="Tahoma"/>
              </a:rPr>
              <a:t>çekirdek yapısına sahip olan </a:t>
            </a:r>
            <a:r>
              <a:rPr lang="tr-TR" sz="2400" dirty="0" err="1" smtClean="0">
                <a:solidFill>
                  <a:prstClr val="white"/>
                </a:solidFill>
                <a:latin typeface="Tahoma"/>
              </a:rPr>
              <a:t>miselyal</a:t>
            </a:r>
            <a:r>
              <a:rPr lang="tr-TR" sz="2400" dirty="0" smtClean="0">
                <a:solidFill>
                  <a:prstClr val="white"/>
                </a:solidFill>
                <a:latin typeface="Tahoma"/>
              </a:rPr>
              <a:t> hücrelerin </a:t>
            </a:r>
            <a:r>
              <a:rPr lang="tr-TR" sz="2400" dirty="0">
                <a:solidFill>
                  <a:prstClr val="white"/>
                </a:solidFill>
                <a:latin typeface="Tahoma"/>
              </a:rPr>
              <a:t>yer aldığı </a:t>
            </a:r>
            <a:r>
              <a:rPr lang="tr-TR" sz="2400" dirty="0" err="1">
                <a:solidFill>
                  <a:prstClr val="white"/>
                </a:solidFill>
                <a:latin typeface="Tahoma"/>
              </a:rPr>
              <a:t>miselyum</a:t>
            </a:r>
            <a:r>
              <a:rPr lang="tr-TR" sz="2400" dirty="0">
                <a:solidFill>
                  <a:prstClr val="white"/>
                </a:solidFill>
                <a:latin typeface="Tahoma"/>
              </a:rPr>
              <a:t> yapıları </a:t>
            </a:r>
            <a:r>
              <a:rPr lang="tr-TR" sz="2400" dirty="0" smtClean="0">
                <a:solidFill>
                  <a:prstClr val="white"/>
                </a:solidFill>
                <a:latin typeface="Tahoma"/>
              </a:rPr>
              <a:t>oluşmaktadır</a:t>
            </a:r>
            <a:r>
              <a:rPr lang="tr-TR" sz="2400" dirty="0">
                <a:solidFill>
                  <a:prstClr val="white"/>
                </a:solidFill>
                <a:latin typeface="Tahoma"/>
              </a:rPr>
              <a:t>. </a:t>
            </a:r>
            <a:r>
              <a:rPr lang="tr-TR" sz="2400" dirty="0" smtClean="0">
                <a:solidFill>
                  <a:prstClr val="white"/>
                </a:solidFill>
                <a:latin typeface="Tahoma"/>
              </a:rPr>
              <a:t>Her bir </a:t>
            </a:r>
            <a:r>
              <a:rPr lang="tr-TR" sz="2400" dirty="0" err="1">
                <a:solidFill>
                  <a:prstClr val="white"/>
                </a:solidFill>
                <a:latin typeface="Tahoma"/>
              </a:rPr>
              <a:t>eziumda</a:t>
            </a:r>
            <a:r>
              <a:rPr lang="tr-TR" sz="2400" dirty="0">
                <a:solidFill>
                  <a:prstClr val="white"/>
                </a:solidFill>
                <a:latin typeface="Tahoma"/>
              </a:rPr>
              <a:t> </a:t>
            </a:r>
            <a:r>
              <a:rPr lang="tr-TR" sz="2400" dirty="0" smtClean="0">
                <a:solidFill>
                  <a:prstClr val="white"/>
                </a:solidFill>
                <a:latin typeface="Tahoma"/>
              </a:rPr>
              <a:t>çok </a:t>
            </a:r>
            <a:r>
              <a:rPr lang="tr-TR" sz="2400" dirty="0">
                <a:solidFill>
                  <a:prstClr val="white"/>
                </a:solidFill>
                <a:latin typeface="Tahoma"/>
              </a:rPr>
              <a:t>sayıda zincir şeklinde </a:t>
            </a:r>
            <a:r>
              <a:rPr lang="tr-TR" sz="2400" dirty="0" err="1">
                <a:solidFill>
                  <a:prstClr val="white"/>
                </a:solidFill>
                <a:latin typeface="Tahoma"/>
              </a:rPr>
              <a:t>eziosporlar</a:t>
            </a:r>
            <a:r>
              <a:rPr lang="tr-TR" sz="2400" dirty="0">
                <a:solidFill>
                  <a:prstClr val="white"/>
                </a:solidFill>
                <a:latin typeface="Tahoma"/>
              </a:rPr>
              <a:t> bulunmaktadır.</a:t>
            </a:r>
          </a:p>
          <a:p>
            <a:pPr lvl="0">
              <a:buClr>
                <a:srgbClr val="72A376"/>
              </a:buClr>
            </a:pPr>
            <a:r>
              <a:rPr lang="tr-TR" sz="2400" dirty="0">
                <a:solidFill>
                  <a:prstClr val="white"/>
                </a:solidFill>
                <a:latin typeface="Tahoma"/>
              </a:rPr>
              <a:t>Çok sayıda üretilen bu </a:t>
            </a:r>
            <a:r>
              <a:rPr lang="tr-TR" sz="2400" dirty="0" err="1">
                <a:solidFill>
                  <a:prstClr val="white"/>
                </a:solidFill>
                <a:latin typeface="Tahoma"/>
              </a:rPr>
              <a:t>eziosporlar</a:t>
            </a:r>
            <a:r>
              <a:rPr lang="tr-TR" sz="2400" dirty="0">
                <a:solidFill>
                  <a:prstClr val="white"/>
                </a:solidFill>
                <a:latin typeface="Tahoma"/>
              </a:rPr>
              <a:t> çevrede</a:t>
            </a:r>
          </a:p>
          <a:p>
            <a:pPr lvl="0">
              <a:buClr>
                <a:srgbClr val="72A376"/>
              </a:buClr>
            </a:pPr>
            <a:r>
              <a:rPr lang="tr-TR" sz="2400" dirty="0">
                <a:solidFill>
                  <a:prstClr val="white"/>
                </a:solidFill>
                <a:latin typeface="Tahoma"/>
              </a:rPr>
              <a:t>bulunan </a:t>
            </a:r>
            <a:r>
              <a:rPr lang="tr-TR" sz="2400" dirty="0" smtClean="0">
                <a:solidFill>
                  <a:prstClr val="white"/>
                </a:solidFill>
                <a:latin typeface="Tahoma"/>
              </a:rPr>
              <a:t>buğday </a:t>
            </a:r>
            <a:r>
              <a:rPr lang="tr-TR" sz="2400" dirty="0">
                <a:solidFill>
                  <a:prstClr val="white"/>
                </a:solidFill>
                <a:latin typeface="Tahoma"/>
              </a:rPr>
              <a:t>bitkilerini </a:t>
            </a:r>
            <a:r>
              <a:rPr lang="tr-TR" sz="2400" dirty="0" err="1">
                <a:solidFill>
                  <a:prstClr val="white"/>
                </a:solidFill>
                <a:latin typeface="Tahoma"/>
              </a:rPr>
              <a:t>enfekte</a:t>
            </a:r>
            <a:r>
              <a:rPr lang="tr-TR" sz="2400" dirty="0">
                <a:solidFill>
                  <a:prstClr val="white"/>
                </a:solidFill>
                <a:latin typeface="Tahoma"/>
              </a:rPr>
              <a:t> etmektedir. Bu </a:t>
            </a:r>
            <a:r>
              <a:rPr lang="tr-TR" sz="2400" dirty="0" smtClean="0">
                <a:solidFill>
                  <a:prstClr val="white"/>
                </a:solidFill>
                <a:latin typeface="Tahoma"/>
              </a:rPr>
              <a:t>enfeksiyon sonrasında </a:t>
            </a:r>
            <a:r>
              <a:rPr lang="tr-TR" sz="2400" dirty="0">
                <a:solidFill>
                  <a:prstClr val="white"/>
                </a:solidFill>
                <a:latin typeface="Tahoma"/>
              </a:rPr>
              <a:t>buğday sap ve yapraklarında </a:t>
            </a:r>
            <a:r>
              <a:rPr lang="tr-TR" sz="2400" dirty="0" err="1" smtClean="0">
                <a:solidFill>
                  <a:prstClr val="white"/>
                </a:solidFill>
                <a:latin typeface="Tahoma"/>
              </a:rPr>
              <a:t>üredium</a:t>
            </a:r>
            <a:r>
              <a:rPr lang="tr-TR" sz="2400" dirty="0" smtClean="0">
                <a:solidFill>
                  <a:prstClr val="white"/>
                </a:solidFill>
                <a:latin typeface="Tahoma"/>
              </a:rPr>
              <a:t> yatakları oluşur</a:t>
            </a:r>
            <a:r>
              <a:rPr lang="tr-TR" sz="2400" dirty="0">
                <a:solidFill>
                  <a:prstClr val="white"/>
                </a:solidFill>
                <a:latin typeface="Tahoma"/>
              </a:rPr>
              <a:t>. Böylece kara pasın hayat </a:t>
            </a:r>
            <a:r>
              <a:rPr lang="tr-TR" sz="2400" dirty="0" smtClean="0">
                <a:solidFill>
                  <a:prstClr val="white"/>
                </a:solidFill>
                <a:latin typeface="Tahoma"/>
              </a:rPr>
              <a:t>çemberi de tamamlanmaktadır.</a:t>
            </a:r>
            <a:endParaRPr lang="tr-TR" sz="2400" dirty="0">
              <a:solidFill>
                <a:prstClr val="white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83084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1072</TotalTime>
  <Words>410</Words>
  <Application>Microsoft Office PowerPoint</Application>
  <PresentationFormat>Ekran Gösterisi (4:3)</PresentationFormat>
  <Paragraphs>32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Döküm</vt:lpstr>
      <vt:lpstr>Buğdayda kara pas  hastalığı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YEM BİTKİLERİ VİRÜSLERİ</dc:title>
  <dc:creator>OZARFLOADA</dc:creator>
  <cp:lastModifiedBy>Reviewer</cp:lastModifiedBy>
  <cp:revision>84</cp:revision>
  <dcterms:created xsi:type="dcterms:W3CDTF">2013-04-18T07:59:18Z</dcterms:created>
  <dcterms:modified xsi:type="dcterms:W3CDTF">2021-02-22T20:16:53Z</dcterms:modified>
</cp:coreProperties>
</file>