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624" autoAdjust="0"/>
  </p:normalViewPr>
  <p:slideViewPr>
    <p:cSldViewPr>
      <p:cViewPr varScale="1">
        <p:scale>
          <a:sx n="70" d="100"/>
          <a:sy n="70" d="100"/>
        </p:scale>
        <p:origin x="-1144" y="-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8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1105EA-1E48-4247-B6D4-3B1647A568F6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CBB90C-A655-4C00-9BC9-62FFA57FA7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5336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7EE790AA-DBD2-4339-BCF1-CF40970EB29E}" type="slidenum">
              <a:rPr lang="en-US" altLang="tr-TR">
                <a:latin typeface="Calibri" pitchFamily="34" charset="0"/>
              </a:rPr>
              <a:pPr/>
              <a:t>10</a:t>
            </a:fld>
            <a:endParaRPr lang="en-US" altLang="tr-TR">
              <a:latin typeface="Calibri" pitchFamily="34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7066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013A61F-DB69-46D5-AC08-3DE749F37141}" type="slidenum">
              <a:rPr lang="tr-TR" altLang="tr-TR">
                <a:latin typeface="Calibri" pitchFamily="34" charset="0"/>
              </a:rPr>
              <a:pPr/>
              <a:t>19</a:t>
            </a:fld>
            <a:endParaRPr lang="tr-TR" altLang="tr-TR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716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DA418971-78D0-42BC-9CB0-223541164CC3}" type="slidenum">
              <a:rPr lang="tr-TR" altLang="tr-TR">
                <a:latin typeface="Calibri" pitchFamily="34" charset="0"/>
              </a:rPr>
              <a:pPr/>
              <a:t>20</a:t>
            </a:fld>
            <a:endParaRPr lang="tr-TR" altLang="tr-TR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4B64EABB-74C6-4669-9AEF-9B7A3BE78816}" type="slidenum">
              <a:rPr lang="en-US" altLang="tr-TR">
                <a:latin typeface="Calibri" pitchFamily="34" charset="0"/>
              </a:rPr>
              <a:pPr/>
              <a:t>11</a:t>
            </a:fld>
            <a:endParaRPr lang="en-US" altLang="tr-TR">
              <a:latin typeface="Calibri" pitchFamily="34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tr-TR" b="1" i="1" smtClean="0"/>
          </a:p>
          <a:p>
            <a:pPr>
              <a:spcBef>
                <a:spcPct val="0"/>
              </a:spcBef>
            </a:pPr>
            <a:endParaRPr lang="en-US" altLang="tr-TR" b="1" i="1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A482FFE9-0606-4C39-9D38-0FF19F14C266}" type="slidenum">
              <a:rPr lang="en-US" altLang="tr-TR">
                <a:latin typeface="Calibri" pitchFamily="34" charset="0"/>
              </a:rPr>
              <a:pPr/>
              <a:t>12</a:t>
            </a:fld>
            <a:endParaRPr lang="en-US" altLang="tr-TR">
              <a:latin typeface="Calibri" pitchFamily="34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tr-TR" smtClean="0"/>
              <a:t>Strength of the Association:  The strength of the linear association is measured by the sample Correlation Coefficient, r.  r can be any value from –1 to +1.     The closer r is to one (in magnitude) the stronger the linear association.   If r equals zero, then there is no linear association between the two variables. 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8FA310E7-774C-4972-A509-0CF77B1DEE72}" type="slidenum">
              <a:rPr lang="en-US" altLang="tr-TR">
                <a:latin typeface="Calibri" pitchFamily="34" charset="0"/>
              </a:rPr>
              <a:pPr/>
              <a:t>13</a:t>
            </a:fld>
            <a:endParaRPr lang="en-US" altLang="tr-TR">
              <a:latin typeface="Calibri" pitchFamily="34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tr-TR" b="1" i="1" smtClean="0"/>
              <a:t>*  No other values of r have precise definitions of strength. See the chart below. </a:t>
            </a:r>
          </a:p>
          <a:p>
            <a:pPr>
              <a:spcBef>
                <a:spcPct val="0"/>
              </a:spcBef>
            </a:pPr>
            <a:endParaRPr lang="en-US" altLang="tr-TR" b="1" i="1" smtClean="0"/>
          </a:p>
          <a:p>
            <a:pPr>
              <a:spcBef>
                <a:spcPct val="0"/>
              </a:spcBef>
            </a:pPr>
            <a:r>
              <a:rPr lang="en-US" altLang="tr-TR" b="1" i="1" smtClean="0"/>
              <a:t>Note:  </a:t>
            </a:r>
            <a:r>
              <a:rPr lang="en-US" altLang="tr-TR" i="1" smtClean="0"/>
              <a:t>All of the values in the second table are positive. Thus the associations are positive. The same </a:t>
            </a:r>
            <a:r>
              <a:rPr lang="en-US" altLang="tr-TR" b="1" i="1" smtClean="0"/>
              <a:t>strength </a:t>
            </a:r>
            <a:r>
              <a:rPr lang="en-US" altLang="tr-TR" i="1" smtClean="0"/>
              <a:t>interpretations hold for negative values of r, only the direction interpretations of the association would change.</a:t>
            </a:r>
            <a:r>
              <a:rPr lang="en-US" altLang="tr-TR" smtClean="0"/>
              <a:t>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6554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FE48B568-E162-41A3-B2F4-11C1DDED4DCE}" type="slidenum">
              <a:rPr lang="tr-TR" altLang="tr-TR">
                <a:latin typeface="Calibri" pitchFamily="34" charset="0"/>
              </a:rPr>
              <a:pPr/>
              <a:t>14</a:t>
            </a:fld>
            <a:endParaRPr lang="tr-TR" altLang="tr-TR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6656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931F2A55-1AF9-4471-87F5-9CA418CCC0A8}" type="slidenum">
              <a:rPr lang="tr-TR" altLang="tr-TR">
                <a:latin typeface="Calibri" pitchFamily="34" charset="0"/>
              </a:rPr>
              <a:pPr/>
              <a:t>15</a:t>
            </a:fld>
            <a:endParaRPr lang="tr-TR" altLang="tr-TR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6758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9097155F-D309-4C24-B752-62C09A1BC788}" type="slidenum">
              <a:rPr lang="tr-TR" altLang="tr-TR">
                <a:latin typeface="Calibri" pitchFamily="34" charset="0"/>
              </a:rPr>
              <a:pPr/>
              <a:t>16</a:t>
            </a:fld>
            <a:endParaRPr lang="tr-TR" altLang="tr-TR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6861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D5A42828-5A50-4C4B-8EBA-40B7C474EDA8}" type="slidenum">
              <a:rPr lang="tr-TR" altLang="tr-TR">
                <a:latin typeface="Calibri" pitchFamily="34" charset="0"/>
              </a:rPr>
              <a:pPr/>
              <a:t>17</a:t>
            </a:fld>
            <a:endParaRPr lang="tr-TR" altLang="tr-TR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6963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C3DC8AED-80B2-436B-8861-3243292064B2}" type="slidenum">
              <a:rPr lang="tr-TR" altLang="tr-TR">
                <a:latin typeface="Calibri" pitchFamily="34" charset="0"/>
              </a:rPr>
              <a:pPr/>
              <a:t>18</a:t>
            </a:fld>
            <a:endParaRPr lang="tr-TR" altLang="tr-TR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5050-0EFE-4F97-BCC8-60E3D80A426C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04D9B-F2D0-4FFE-A317-79745ABEFB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6680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5050-0EFE-4F97-BCC8-60E3D80A426C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04D9B-F2D0-4FFE-A317-79745ABEFB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8863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5050-0EFE-4F97-BCC8-60E3D80A426C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04D9B-F2D0-4FFE-A317-79745ABEFB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7152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5050-0EFE-4F97-BCC8-60E3D80A426C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04D9B-F2D0-4FFE-A317-79745ABEFB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3315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5050-0EFE-4F97-BCC8-60E3D80A426C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04D9B-F2D0-4FFE-A317-79745ABEFB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7678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5050-0EFE-4F97-BCC8-60E3D80A426C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04D9B-F2D0-4FFE-A317-79745ABEFB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1926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5050-0EFE-4F97-BCC8-60E3D80A426C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04D9B-F2D0-4FFE-A317-79745ABEFB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4313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5050-0EFE-4F97-BCC8-60E3D80A426C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04D9B-F2D0-4FFE-A317-79745ABEFB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2648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5050-0EFE-4F97-BCC8-60E3D80A426C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04D9B-F2D0-4FFE-A317-79745ABEFB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3334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5050-0EFE-4F97-BCC8-60E3D80A426C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04D9B-F2D0-4FFE-A317-79745ABEFB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0628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5050-0EFE-4F97-BCC8-60E3D80A426C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04D9B-F2D0-4FFE-A317-79745ABEFB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4460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E5050-0EFE-4F97-BCC8-60E3D80A426C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04D9B-F2D0-4FFE-A317-79745ABEFB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7783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+mn-lt"/>
              </a:rPr>
              <a:t>ANT330 BİYOİSTATİSTİK</a:t>
            </a:r>
            <a:endParaRPr lang="tr-TR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+mn-lt"/>
              </a:rPr>
              <a:t>9. </a:t>
            </a:r>
            <a:r>
              <a:rPr lang="tr-TR" dirty="0" smtClean="0">
                <a:solidFill>
                  <a:schemeClr val="tx1"/>
                </a:solidFill>
                <a:latin typeface="+mn-lt"/>
              </a:rPr>
              <a:t>HAFTA</a:t>
            </a:r>
            <a:endParaRPr lang="tr-TR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3389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>
                <a:solidFill>
                  <a:schemeClr val="tx1"/>
                </a:solidFill>
                <a:latin typeface="+mn-lt"/>
              </a:rPr>
              <a:t>Doğrusal ilişkinin gücü</a:t>
            </a:r>
            <a:endParaRPr lang="en-US" altLang="tr-TR" smtClean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30723" name="Picture 1027" descr="http://www.mtsu.edu/~stats/regression/images/corimag/exactpo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1957388"/>
            <a:ext cx="3810000" cy="347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Rectangle 1028"/>
          <p:cNvSpPr>
            <a:spLocks noChangeArrowheads="1"/>
          </p:cNvSpPr>
          <p:nvPr/>
        </p:nvSpPr>
        <p:spPr bwMode="auto">
          <a:xfrm>
            <a:off x="1588" y="173831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tr-TR" altLang="tr-TR"/>
          </a:p>
        </p:txBody>
      </p:sp>
      <p:sp>
        <p:nvSpPr>
          <p:cNvPr id="30725" name="Rectangle 1056"/>
          <p:cNvSpPr>
            <a:spLocks noChangeArrowheads="1"/>
          </p:cNvSpPr>
          <p:nvPr/>
        </p:nvSpPr>
        <p:spPr bwMode="auto">
          <a:xfrm>
            <a:off x="0" y="5105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tr-TR" altLang="tr-TR"/>
          </a:p>
        </p:txBody>
      </p:sp>
      <p:pic>
        <p:nvPicPr>
          <p:cNvPr id="30726" name="Picture 1057" descr="http://www.mtsu.edu/~stats/regression/images/corimag/nocor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9175" y="1928813"/>
            <a:ext cx="3886200" cy="354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026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27"/>
          <p:cNvSpPr>
            <a:spLocks noChangeArrowheads="1"/>
          </p:cNvSpPr>
          <p:nvPr/>
        </p:nvSpPr>
        <p:spPr bwMode="auto">
          <a:xfrm>
            <a:off x="0" y="24384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tr-TR" altLang="tr-TR"/>
          </a:p>
        </p:txBody>
      </p:sp>
      <p:sp>
        <p:nvSpPr>
          <p:cNvPr id="31747" name="Rectangle 1055"/>
          <p:cNvSpPr>
            <a:spLocks noChangeArrowheads="1"/>
          </p:cNvSpPr>
          <p:nvPr/>
        </p:nvSpPr>
        <p:spPr bwMode="auto">
          <a:xfrm>
            <a:off x="0" y="4348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tr-TR" altLang="tr-TR"/>
          </a:p>
        </p:txBody>
      </p:sp>
      <p:pic>
        <p:nvPicPr>
          <p:cNvPr id="31748" name="Picture 1057" descr="http://www.mtsu.edu/~stats/regression/images/corimag/modneg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214563"/>
            <a:ext cx="3810000" cy="348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1058" descr="http://www.mtsu.edu/~stats/regression/images/corimag/strongpos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173288"/>
            <a:ext cx="3886200" cy="3541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1026"/>
          <p:cNvSpPr txBox="1">
            <a:spLocks noChangeArrowheads="1"/>
          </p:cNvSpPr>
          <p:nvPr/>
        </p:nvSpPr>
        <p:spPr>
          <a:xfrm>
            <a:off x="609600" y="304800"/>
            <a:ext cx="8229600" cy="9906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tr-TR" altLang="tr-TR" sz="3200" dirty="0">
                <a:latin typeface="+mn-lt"/>
              </a:rPr>
              <a:t>Doğrusal ilişkinin gücü</a:t>
            </a:r>
            <a:endParaRPr lang="en-US" altLang="tr-TR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8312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8"/>
          <p:cNvSpPr>
            <a:spLocks noChangeArrowheads="1"/>
          </p:cNvSpPr>
          <p:nvPr/>
        </p:nvSpPr>
        <p:spPr bwMode="auto">
          <a:xfrm>
            <a:off x="1588" y="173831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tr-TR" altLang="tr-TR"/>
          </a:p>
        </p:txBody>
      </p:sp>
      <p:grpSp>
        <p:nvGrpSpPr>
          <p:cNvPr id="32771" name="Group 35"/>
          <p:cNvGrpSpPr>
            <a:grpSpLocks/>
          </p:cNvGrpSpPr>
          <p:nvPr/>
        </p:nvGrpSpPr>
        <p:grpSpPr bwMode="auto">
          <a:xfrm>
            <a:off x="914400" y="1600200"/>
            <a:ext cx="7467600" cy="4572000"/>
            <a:chOff x="-3" y="-3"/>
            <a:chExt cx="3085" cy="2078"/>
          </a:xfrm>
        </p:grpSpPr>
        <p:grpSp>
          <p:nvGrpSpPr>
            <p:cNvPr id="32774" name="Group 33"/>
            <p:cNvGrpSpPr>
              <a:grpSpLocks/>
            </p:cNvGrpSpPr>
            <p:nvPr/>
          </p:nvGrpSpPr>
          <p:grpSpPr bwMode="auto">
            <a:xfrm>
              <a:off x="0" y="0"/>
              <a:ext cx="3079" cy="2072"/>
              <a:chOff x="0" y="0"/>
              <a:chExt cx="3079" cy="2072"/>
            </a:xfrm>
          </p:grpSpPr>
          <p:grpSp>
            <p:nvGrpSpPr>
              <p:cNvPr id="32776" name="Group 18"/>
              <p:cNvGrpSpPr>
                <a:grpSpLocks/>
              </p:cNvGrpSpPr>
              <p:nvPr/>
            </p:nvGrpSpPr>
            <p:grpSpPr bwMode="auto">
              <a:xfrm>
                <a:off x="0" y="0"/>
                <a:ext cx="770" cy="748"/>
                <a:chOff x="0" y="0"/>
                <a:chExt cx="770" cy="748"/>
              </a:xfrm>
            </p:grpSpPr>
            <p:sp>
              <p:nvSpPr>
                <p:cNvPr id="32798" name="Rectangle 9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70" cy="74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r>
                    <a:rPr lang="en-US" altLang="tr-TR" sz="3200" b="1" i="1"/>
                    <a:t>r  </a:t>
                  </a:r>
                  <a:endParaRPr lang="en-US" altLang="tr-TR" sz="3200">
                    <a:latin typeface="Times New Roman" pitchFamily="18" charset="0"/>
                  </a:endParaRPr>
                </a:p>
              </p:txBody>
            </p:sp>
            <p:sp>
              <p:nvSpPr>
                <p:cNvPr id="32799" name="Rectangle 17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646" cy="74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endParaRPr lang="tr-TR" altLang="tr-TR"/>
                </a:p>
              </p:txBody>
            </p:sp>
          </p:grpSp>
          <p:grpSp>
            <p:nvGrpSpPr>
              <p:cNvPr id="32777" name="Group 20"/>
              <p:cNvGrpSpPr>
                <a:grpSpLocks/>
              </p:cNvGrpSpPr>
              <p:nvPr/>
            </p:nvGrpSpPr>
            <p:grpSpPr bwMode="auto">
              <a:xfrm>
                <a:off x="646" y="0"/>
                <a:ext cx="2433" cy="748"/>
                <a:chOff x="646" y="0"/>
                <a:chExt cx="2433" cy="748"/>
              </a:xfrm>
            </p:grpSpPr>
            <p:sp>
              <p:nvSpPr>
                <p:cNvPr id="32796" name="Rectangle 10"/>
                <p:cNvSpPr>
                  <a:spLocks noChangeArrowheads="1"/>
                </p:cNvSpPr>
                <p:nvPr/>
              </p:nvSpPr>
              <p:spPr bwMode="auto">
                <a:xfrm>
                  <a:off x="800" y="0"/>
                  <a:ext cx="2279" cy="74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r>
                    <a:rPr lang="tr-TR" altLang="tr-TR" sz="3600" b="1"/>
                    <a:t>yorum</a:t>
                  </a:r>
                  <a:endParaRPr lang="en-US" altLang="tr-TR" sz="3200">
                    <a:latin typeface="Times New Roman" pitchFamily="18" charset="0"/>
                  </a:endParaRPr>
                </a:p>
              </p:txBody>
            </p:sp>
            <p:sp>
              <p:nvSpPr>
                <p:cNvPr id="32797" name="Rectangle 19"/>
                <p:cNvSpPr>
                  <a:spLocks noChangeArrowheads="1"/>
                </p:cNvSpPr>
                <p:nvPr/>
              </p:nvSpPr>
              <p:spPr bwMode="auto">
                <a:xfrm>
                  <a:off x="646" y="0"/>
                  <a:ext cx="2433" cy="74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endParaRPr lang="tr-TR" altLang="tr-TR"/>
                </a:p>
              </p:txBody>
            </p:sp>
          </p:grpSp>
          <p:grpSp>
            <p:nvGrpSpPr>
              <p:cNvPr id="32778" name="Group 22"/>
              <p:cNvGrpSpPr>
                <a:grpSpLocks/>
              </p:cNvGrpSpPr>
              <p:nvPr/>
            </p:nvGrpSpPr>
            <p:grpSpPr bwMode="auto">
              <a:xfrm>
                <a:off x="0" y="748"/>
                <a:ext cx="646" cy="518"/>
                <a:chOff x="0" y="748"/>
                <a:chExt cx="646" cy="518"/>
              </a:xfrm>
            </p:grpSpPr>
            <p:sp>
              <p:nvSpPr>
                <p:cNvPr id="32794" name="Rectangle 11"/>
                <p:cNvSpPr>
                  <a:spLocks noChangeArrowheads="1"/>
                </p:cNvSpPr>
                <p:nvPr/>
              </p:nvSpPr>
              <p:spPr bwMode="auto">
                <a:xfrm>
                  <a:off x="0" y="748"/>
                  <a:ext cx="646" cy="51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r>
                    <a:rPr lang="en-US" altLang="tr-TR" sz="3200" b="1"/>
                    <a:t>1</a:t>
                  </a:r>
                  <a:endParaRPr lang="en-US" altLang="tr-TR" sz="3200"/>
                </a:p>
              </p:txBody>
            </p:sp>
            <p:sp>
              <p:nvSpPr>
                <p:cNvPr id="32795" name="Rectangle 21"/>
                <p:cNvSpPr>
                  <a:spLocks noChangeArrowheads="1"/>
                </p:cNvSpPr>
                <p:nvPr/>
              </p:nvSpPr>
              <p:spPr bwMode="auto">
                <a:xfrm>
                  <a:off x="0" y="748"/>
                  <a:ext cx="646" cy="51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endParaRPr lang="tr-TR" altLang="tr-TR"/>
                </a:p>
              </p:txBody>
            </p:sp>
          </p:grpSp>
          <p:grpSp>
            <p:nvGrpSpPr>
              <p:cNvPr id="32779" name="Group 24"/>
              <p:cNvGrpSpPr>
                <a:grpSpLocks/>
              </p:cNvGrpSpPr>
              <p:nvPr/>
            </p:nvGrpSpPr>
            <p:grpSpPr bwMode="auto">
              <a:xfrm>
                <a:off x="646" y="748"/>
                <a:ext cx="2433" cy="518"/>
                <a:chOff x="646" y="748"/>
                <a:chExt cx="2433" cy="518"/>
              </a:xfrm>
            </p:grpSpPr>
            <p:sp>
              <p:nvSpPr>
                <p:cNvPr id="32792" name="Rectangle 12"/>
                <p:cNvSpPr>
                  <a:spLocks noChangeArrowheads="1"/>
                </p:cNvSpPr>
                <p:nvPr/>
              </p:nvSpPr>
              <p:spPr bwMode="auto">
                <a:xfrm>
                  <a:off x="646" y="748"/>
                  <a:ext cx="2433" cy="51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r>
                    <a:rPr lang="tr-TR" altLang="tr-TR" sz="3200"/>
                    <a:t>Tam pozitif doğrusal ilişki</a:t>
                  </a:r>
                  <a:endParaRPr lang="en-US" altLang="tr-TR"/>
                </a:p>
              </p:txBody>
            </p:sp>
            <p:sp>
              <p:nvSpPr>
                <p:cNvPr id="32793" name="Rectangle 23"/>
                <p:cNvSpPr>
                  <a:spLocks noChangeArrowheads="1"/>
                </p:cNvSpPr>
                <p:nvPr/>
              </p:nvSpPr>
              <p:spPr bwMode="auto">
                <a:xfrm>
                  <a:off x="646" y="748"/>
                  <a:ext cx="2433" cy="51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endParaRPr lang="tr-TR" altLang="tr-TR"/>
                </a:p>
              </p:txBody>
            </p:sp>
          </p:grpSp>
          <p:grpSp>
            <p:nvGrpSpPr>
              <p:cNvPr id="32780" name="Group 26"/>
              <p:cNvGrpSpPr>
                <a:grpSpLocks/>
              </p:cNvGrpSpPr>
              <p:nvPr/>
            </p:nvGrpSpPr>
            <p:grpSpPr bwMode="auto">
              <a:xfrm>
                <a:off x="0" y="1266"/>
                <a:ext cx="646" cy="288"/>
                <a:chOff x="0" y="1266"/>
                <a:chExt cx="646" cy="288"/>
              </a:xfrm>
            </p:grpSpPr>
            <p:sp>
              <p:nvSpPr>
                <p:cNvPr id="32790" name="Rectangle 13"/>
                <p:cNvSpPr>
                  <a:spLocks noChangeArrowheads="1"/>
                </p:cNvSpPr>
                <p:nvPr/>
              </p:nvSpPr>
              <p:spPr bwMode="auto">
                <a:xfrm>
                  <a:off x="0" y="1266"/>
                  <a:ext cx="646" cy="28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r>
                    <a:rPr lang="en-US" altLang="tr-TR" sz="3200" b="1"/>
                    <a:t>0</a:t>
                  </a:r>
                </a:p>
              </p:txBody>
            </p:sp>
            <p:sp>
              <p:nvSpPr>
                <p:cNvPr id="32791" name="Rectangle 25"/>
                <p:cNvSpPr>
                  <a:spLocks noChangeArrowheads="1"/>
                </p:cNvSpPr>
                <p:nvPr/>
              </p:nvSpPr>
              <p:spPr bwMode="auto">
                <a:xfrm>
                  <a:off x="0" y="1266"/>
                  <a:ext cx="646" cy="28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endParaRPr lang="tr-TR" altLang="tr-TR"/>
                </a:p>
              </p:txBody>
            </p:sp>
          </p:grpSp>
          <p:grpSp>
            <p:nvGrpSpPr>
              <p:cNvPr id="32781" name="Group 28"/>
              <p:cNvGrpSpPr>
                <a:grpSpLocks/>
              </p:cNvGrpSpPr>
              <p:nvPr/>
            </p:nvGrpSpPr>
            <p:grpSpPr bwMode="auto">
              <a:xfrm>
                <a:off x="646" y="1266"/>
                <a:ext cx="2433" cy="288"/>
                <a:chOff x="646" y="1266"/>
                <a:chExt cx="2433" cy="288"/>
              </a:xfrm>
            </p:grpSpPr>
            <p:sp>
              <p:nvSpPr>
                <p:cNvPr id="32788" name="Rectangle 14"/>
                <p:cNvSpPr>
                  <a:spLocks noChangeArrowheads="1"/>
                </p:cNvSpPr>
                <p:nvPr/>
              </p:nvSpPr>
              <p:spPr bwMode="auto">
                <a:xfrm>
                  <a:off x="646" y="1266"/>
                  <a:ext cx="2433" cy="28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r>
                    <a:rPr lang="tr-TR" altLang="tr-TR" sz="3200"/>
                    <a:t>Doğrusal ilişki yok</a:t>
                  </a:r>
                  <a:endParaRPr lang="en-US" altLang="tr-TR"/>
                </a:p>
              </p:txBody>
            </p:sp>
            <p:sp>
              <p:nvSpPr>
                <p:cNvPr id="32789" name="Rectangle 27"/>
                <p:cNvSpPr>
                  <a:spLocks noChangeArrowheads="1"/>
                </p:cNvSpPr>
                <p:nvPr/>
              </p:nvSpPr>
              <p:spPr bwMode="auto">
                <a:xfrm>
                  <a:off x="646" y="1266"/>
                  <a:ext cx="2433" cy="28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endParaRPr lang="tr-TR" altLang="tr-TR"/>
                </a:p>
              </p:txBody>
            </p:sp>
          </p:grpSp>
          <p:grpSp>
            <p:nvGrpSpPr>
              <p:cNvPr id="32782" name="Group 30"/>
              <p:cNvGrpSpPr>
                <a:grpSpLocks/>
              </p:cNvGrpSpPr>
              <p:nvPr/>
            </p:nvGrpSpPr>
            <p:grpSpPr bwMode="auto">
              <a:xfrm>
                <a:off x="0" y="1554"/>
                <a:ext cx="646" cy="518"/>
                <a:chOff x="0" y="1554"/>
                <a:chExt cx="646" cy="518"/>
              </a:xfrm>
            </p:grpSpPr>
            <p:sp>
              <p:nvSpPr>
                <p:cNvPr id="32786" name="Rectangle 15"/>
                <p:cNvSpPr>
                  <a:spLocks noChangeArrowheads="1"/>
                </p:cNvSpPr>
                <p:nvPr/>
              </p:nvSpPr>
              <p:spPr bwMode="auto">
                <a:xfrm>
                  <a:off x="0" y="1554"/>
                  <a:ext cx="646" cy="51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r>
                    <a:rPr lang="en-US" altLang="tr-TR" sz="3200" b="1"/>
                    <a:t>-1</a:t>
                  </a:r>
                  <a:endParaRPr lang="en-US" altLang="tr-TR" sz="3200"/>
                </a:p>
              </p:txBody>
            </p:sp>
            <p:sp>
              <p:nvSpPr>
                <p:cNvPr id="32787" name="Rectangle 29"/>
                <p:cNvSpPr>
                  <a:spLocks noChangeArrowheads="1"/>
                </p:cNvSpPr>
                <p:nvPr/>
              </p:nvSpPr>
              <p:spPr bwMode="auto">
                <a:xfrm>
                  <a:off x="0" y="1554"/>
                  <a:ext cx="646" cy="51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endParaRPr lang="tr-TR" altLang="tr-TR"/>
                </a:p>
              </p:txBody>
            </p:sp>
          </p:grpSp>
          <p:grpSp>
            <p:nvGrpSpPr>
              <p:cNvPr id="32783" name="Group 32"/>
              <p:cNvGrpSpPr>
                <a:grpSpLocks/>
              </p:cNvGrpSpPr>
              <p:nvPr/>
            </p:nvGrpSpPr>
            <p:grpSpPr bwMode="auto">
              <a:xfrm>
                <a:off x="646" y="1554"/>
                <a:ext cx="2433" cy="518"/>
                <a:chOff x="646" y="1554"/>
                <a:chExt cx="2433" cy="518"/>
              </a:xfrm>
            </p:grpSpPr>
            <p:sp>
              <p:nvSpPr>
                <p:cNvPr id="32784" name="Rectangle 16"/>
                <p:cNvSpPr>
                  <a:spLocks noChangeArrowheads="1"/>
                </p:cNvSpPr>
                <p:nvPr/>
              </p:nvSpPr>
              <p:spPr bwMode="auto">
                <a:xfrm>
                  <a:off x="646" y="1554"/>
                  <a:ext cx="2433" cy="51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r>
                    <a:rPr lang="tr-TR" altLang="tr-TR" sz="3200"/>
                    <a:t>Tam negatif doğrusal ilişki</a:t>
                  </a:r>
                  <a:endParaRPr lang="en-US" altLang="tr-TR"/>
                </a:p>
              </p:txBody>
            </p:sp>
            <p:sp>
              <p:nvSpPr>
                <p:cNvPr id="32785" name="Rectangle 31"/>
                <p:cNvSpPr>
                  <a:spLocks noChangeArrowheads="1"/>
                </p:cNvSpPr>
                <p:nvPr/>
              </p:nvSpPr>
              <p:spPr bwMode="auto">
                <a:xfrm>
                  <a:off x="646" y="1554"/>
                  <a:ext cx="2433" cy="51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endParaRPr lang="tr-TR" altLang="tr-TR"/>
                </a:p>
              </p:txBody>
            </p:sp>
          </p:grpSp>
        </p:grpSp>
        <p:sp>
          <p:nvSpPr>
            <p:cNvPr id="32775" name="Rectangle 34"/>
            <p:cNvSpPr>
              <a:spLocks noChangeArrowheads="1"/>
            </p:cNvSpPr>
            <p:nvPr/>
          </p:nvSpPr>
          <p:spPr bwMode="auto">
            <a:xfrm>
              <a:off x="-3" y="-3"/>
              <a:ext cx="3085" cy="20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</p:grpSp>
      <p:sp>
        <p:nvSpPr>
          <p:cNvPr id="32772" name="Rectangle 36"/>
          <p:cNvSpPr>
            <a:spLocks noChangeArrowheads="1"/>
          </p:cNvSpPr>
          <p:nvPr/>
        </p:nvSpPr>
        <p:spPr bwMode="auto">
          <a:xfrm>
            <a:off x="0" y="5105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tr-TR" altLang="tr-TR"/>
          </a:p>
        </p:txBody>
      </p:sp>
      <p:sp>
        <p:nvSpPr>
          <p:cNvPr id="33" name="Rectangle 1026"/>
          <p:cNvSpPr txBox="1">
            <a:spLocks noChangeArrowheads="1"/>
          </p:cNvSpPr>
          <p:nvPr/>
        </p:nvSpPr>
        <p:spPr>
          <a:xfrm>
            <a:off x="609600" y="304800"/>
            <a:ext cx="8229600" cy="9906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tr-TR" altLang="tr-TR" sz="3200" dirty="0">
                <a:latin typeface="+mn-lt"/>
              </a:rPr>
              <a:t>Doğrusal ilişkinin gücü</a:t>
            </a:r>
            <a:endParaRPr lang="en-US" altLang="tr-TR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145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0" y="24384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tr-TR" altLang="tr-TR"/>
          </a:p>
        </p:txBody>
      </p:sp>
      <p:grpSp>
        <p:nvGrpSpPr>
          <p:cNvPr id="33795" name="Group 31"/>
          <p:cNvGrpSpPr>
            <a:grpSpLocks/>
          </p:cNvGrpSpPr>
          <p:nvPr/>
        </p:nvGrpSpPr>
        <p:grpSpPr bwMode="auto">
          <a:xfrm>
            <a:off x="838200" y="1828800"/>
            <a:ext cx="7772400" cy="4038600"/>
            <a:chOff x="-3" y="-3"/>
            <a:chExt cx="3754" cy="1158"/>
          </a:xfrm>
        </p:grpSpPr>
        <p:grpSp>
          <p:nvGrpSpPr>
            <p:cNvPr id="33798" name="Group 29"/>
            <p:cNvGrpSpPr>
              <a:grpSpLocks/>
            </p:cNvGrpSpPr>
            <p:nvPr/>
          </p:nvGrpSpPr>
          <p:grpSpPr bwMode="auto">
            <a:xfrm>
              <a:off x="0" y="0"/>
              <a:ext cx="3748" cy="1152"/>
              <a:chOff x="0" y="0"/>
              <a:chExt cx="3748" cy="1152"/>
            </a:xfrm>
          </p:grpSpPr>
          <p:grpSp>
            <p:nvGrpSpPr>
              <p:cNvPr id="33800" name="Group 14"/>
              <p:cNvGrpSpPr>
                <a:grpSpLocks/>
              </p:cNvGrpSpPr>
              <p:nvPr/>
            </p:nvGrpSpPr>
            <p:grpSpPr bwMode="auto">
              <a:xfrm>
                <a:off x="0" y="0"/>
                <a:ext cx="881" cy="288"/>
                <a:chOff x="0" y="0"/>
                <a:chExt cx="881" cy="288"/>
              </a:xfrm>
            </p:grpSpPr>
            <p:sp>
              <p:nvSpPr>
                <p:cNvPr id="33822" name="Rectangle 5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881" cy="28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r>
                    <a:rPr lang="en-US" altLang="tr-TR" sz="3200" b="1" i="1"/>
                    <a:t>r  </a:t>
                  </a:r>
                  <a:endParaRPr lang="en-US" altLang="tr-TR" sz="3200" b="1">
                    <a:latin typeface="Times New Roman" pitchFamily="18" charset="0"/>
                  </a:endParaRPr>
                </a:p>
              </p:txBody>
            </p:sp>
            <p:sp>
              <p:nvSpPr>
                <p:cNvPr id="33823" name="Rectangle 13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881" cy="28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endParaRPr lang="tr-TR" altLang="tr-TR"/>
                </a:p>
              </p:txBody>
            </p:sp>
          </p:grpSp>
          <p:grpSp>
            <p:nvGrpSpPr>
              <p:cNvPr id="33801" name="Group 16"/>
              <p:cNvGrpSpPr>
                <a:grpSpLocks/>
              </p:cNvGrpSpPr>
              <p:nvPr/>
            </p:nvGrpSpPr>
            <p:grpSpPr bwMode="auto">
              <a:xfrm>
                <a:off x="881" y="0"/>
                <a:ext cx="2867" cy="288"/>
                <a:chOff x="881" y="0"/>
                <a:chExt cx="2867" cy="288"/>
              </a:xfrm>
            </p:grpSpPr>
            <p:sp>
              <p:nvSpPr>
                <p:cNvPr id="33820" name="Rectangle 6"/>
                <p:cNvSpPr>
                  <a:spLocks noChangeArrowheads="1"/>
                </p:cNvSpPr>
                <p:nvPr/>
              </p:nvSpPr>
              <p:spPr bwMode="auto">
                <a:xfrm>
                  <a:off x="881" y="0"/>
                  <a:ext cx="2867" cy="28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r>
                    <a:rPr lang="tr-TR" altLang="tr-TR" sz="3600" b="1"/>
                    <a:t>yorum</a:t>
                  </a:r>
                  <a:endParaRPr lang="en-US" altLang="tr-TR" sz="3200">
                    <a:latin typeface="Times New Roman" pitchFamily="18" charset="0"/>
                  </a:endParaRPr>
                </a:p>
              </p:txBody>
            </p:sp>
            <p:sp>
              <p:nvSpPr>
                <p:cNvPr id="33821" name="Rectangle 15"/>
                <p:cNvSpPr>
                  <a:spLocks noChangeArrowheads="1"/>
                </p:cNvSpPr>
                <p:nvPr/>
              </p:nvSpPr>
              <p:spPr bwMode="auto">
                <a:xfrm>
                  <a:off x="881" y="0"/>
                  <a:ext cx="2867" cy="28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endParaRPr lang="tr-TR" altLang="tr-TR"/>
                </a:p>
              </p:txBody>
            </p:sp>
          </p:grpSp>
          <p:grpSp>
            <p:nvGrpSpPr>
              <p:cNvPr id="33802" name="Group 18"/>
              <p:cNvGrpSpPr>
                <a:grpSpLocks/>
              </p:cNvGrpSpPr>
              <p:nvPr/>
            </p:nvGrpSpPr>
            <p:grpSpPr bwMode="auto">
              <a:xfrm>
                <a:off x="0" y="288"/>
                <a:ext cx="881" cy="288"/>
                <a:chOff x="0" y="288"/>
                <a:chExt cx="881" cy="288"/>
              </a:xfrm>
            </p:grpSpPr>
            <p:sp>
              <p:nvSpPr>
                <p:cNvPr id="33818" name="Rectangle 7"/>
                <p:cNvSpPr>
                  <a:spLocks noChangeArrowheads="1"/>
                </p:cNvSpPr>
                <p:nvPr/>
              </p:nvSpPr>
              <p:spPr bwMode="auto">
                <a:xfrm>
                  <a:off x="0" y="288"/>
                  <a:ext cx="881" cy="28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r>
                    <a:rPr lang="en-US" altLang="tr-TR" sz="3200"/>
                    <a:t>0.9</a:t>
                  </a:r>
                  <a:endParaRPr lang="en-US" altLang="tr-TR"/>
                </a:p>
              </p:txBody>
            </p:sp>
            <p:sp>
              <p:nvSpPr>
                <p:cNvPr id="33819" name="Rectangle 17"/>
                <p:cNvSpPr>
                  <a:spLocks noChangeArrowheads="1"/>
                </p:cNvSpPr>
                <p:nvPr/>
              </p:nvSpPr>
              <p:spPr bwMode="auto">
                <a:xfrm>
                  <a:off x="0" y="288"/>
                  <a:ext cx="881" cy="28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endParaRPr lang="tr-TR" altLang="tr-TR"/>
                </a:p>
              </p:txBody>
            </p:sp>
          </p:grpSp>
          <p:grpSp>
            <p:nvGrpSpPr>
              <p:cNvPr id="33803" name="Group 20"/>
              <p:cNvGrpSpPr>
                <a:grpSpLocks/>
              </p:cNvGrpSpPr>
              <p:nvPr/>
            </p:nvGrpSpPr>
            <p:grpSpPr bwMode="auto">
              <a:xfrm>
                <a:off x="881" y="288"/>
                <a:ext cx="2867" cy="288"/>
                <a:chOff x="881" y="288"/>
                <a:chExt cx="2867" cy="288"/>
              </a:xfrm>
            </p:grpSpPr>
            <p:sp>
              <p:nvSpPr>
                <p:cNvPr id="33816" name="Rectangle 8"/>
                <p:cNvSpPr>
                  <a:spLocks noChangeArrowheads="1"/>
                </p:cNvSpPr>
                <p:nvPr/>
              </p:nvSpPr>
              <p:spPr bwMode="auto">
                <a:xfrm>
                  <a:off x="881" y="288"/>
                  <a:ext cx="2867" cy="28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r>
                    <a:rPr lang="tr-TR" altLang="tr-TR" sz="3200"/>
                    <a:t>Güçlü ilişki</a:t>
                  </a:r>
                  <a:endParaRPr lang="en-US" altLang="tr-TR" sz="3200"/>
                </a:p>
              </p:txBody>
            </p:sp>
            <p:sp>
              <p:nvSpPr>
                <p:cNvPr id="33817" name="Rectangle 19"/>
                <p:cNvSpPr>
                  <a:spLocks noChangeArrowheads="1"/>
                </p:cNvSpPr>
                <p:nvPr/>
              </p:nvSpPr>
              <p:spPr bwMode="auto">
                <a:xfrm>
                  <a:off x="881" y="288"/>
                  <a:ext cx="2867" cy="28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endParaRPr lang="tr-TR" altLang="tr-TR"/>
                </a:p>
              </p:txBody>
            </p:sp>
          </p:grpSp>
          <p:grpSp>
            <p:nvGrpSpPr>
              <p:cNvPr id="33804" name="Group 22"/>
              <p:cNvGrpSpPr>
                <a:grpSpLocks/>
              </p:cNvGrpSpPr>
              <p:nvPr/>
            </p:nvGrpSpPr>
            <p:grpSpPr bwMode="auto">
              <a:xfrm>
                <a:off x="0" y="576"/>
                <a:ext cx="881" cy="288"/>
                <a:chOff x="0" y="576"/>
                <a:chExt cx="881" cy="288"/>
              </a:xfrm>
            </p:grpSpPr>
            <p:sp>
              <p:nvSpPr>
                <p:cNvPr id="33814" name="Rectangle 9"/>
                <p:cNvSpPr>
                  <a:spLocks noChangeArrowheads="1"/>
                </p:cNvSpPr>
                <p:nvPr/>
              </p:nvSpPr>
              <p:spPr bwMode="auto">
                <a:xfrm>
                  <a:off x="0" y="576"/>
                  <a:ext cx="881" cy="28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r>
                    <a:rPr lang="en-US" altLang="tr-TR" sz="3200"/>
                    <a:t>0.5</a:t>
                  </a:r>
                  <a:endParaRPr lang="en-US" altLang="tr-TR"/>
                </a:p>
              </p:txBody>
            </p:sp>
            <p:sp>
              <p:nvSpPr>
                <p:cNvPr id="33815" name="Rectangle 21"/>
                <p:cNvSpPr>
                  <a:spLocks noChangeArrowheads="1"/>
                </p:cNvSpPr>
                <p:nvPr/>
              </p:nvSpPr>
              <p:spPr bwMode="auto">
                <a:xfrm>
                  <a:off x="0" y="576"/>
                  <a:ext cx="881" cy="28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endParaRPr lang="tr-TR" altLang="tr-TR"/>
                </a:p>
              </p:txBody>
            </p:sp>
          </p:grpSp>
          <p:grpSp>
            <p:nvGrpSpPr>
              <p:cNvPr id="33805" name="Group 24"/>
              <p:cNvGrpSpPr>
                <a:grpSpLocks/>
              </p:cNvGrpSpPr>
              <p:nvPr/>
            </p:nvGrpSpPr>
            <p:grpSpPr bwMode="auto">
              <a:xfrm>
                <a:off x="881" y="576"/>
                <a:ext cx="2867" cy="288"/>
                <a:chOff x="881" y="576"/>
                <a:chExt cx="2867" cy="288"/>
              </a:xfrm>
            </p:grpSpPr>
            <p:sp>
              <p:nvSpPr>
                <p:cNvPr id="33812" name="Rectangle 10"/>
                <p:cNvSpPr>
                  <a:spLocks noChangeArrowheads="1"/>
                </p:cNvSpPr>
                <p:nvPr/>
              </p:nvSpPr>
              <p:spPr bwMode="auto">
                <a:xfrm>
                  <a:off x="881" y="576"/>
                  <a:ext cx="2867" cy="28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r>
                    <a:rPr lang="tr-TR" altLang="tr-TR" sz="3200"/>
                    <a:t>Orta düzey ilişki</a:t>
                  </a:r>
                  <a:endParaRPr lang="en-US" altLang="tr-TR"/>
                </a:p>
              </p:txBody>
            </p:sp>
            <p:sp>
              <p:nvSpPr>
                <p:cNvPr id="33813" name="Rectangle 23"/>
                <p:cNvSpPr>
                  <a:spLocks noChangeArrowheads="1"/>
                </p:cNvSpPr>
                <p:nvPr/>
              </p:nvSpPr>
              <p:spPr bwMode="auto">
                <a:xfrm>
                  <a:off x="881" y="576"/>
                  <a:ext cx="2867" cy="28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endParaRPr lang="tr-TR" altLang="tr-TR"/>
                </a:p>
              </p:txBody>
            </p:sp>
          </p:grpSp>
          <p:grpSp>
            <p:nvGrpSpPr>
              <p:cNvPr id="33806" name="Group 26"/>
              <p:cNvGrpSpPr>
                <a:grpSpLocks/>
              </p:cNvGrpSpPr>
              <p:nvPr/>
            </p:nvGrpSpPr>
            <p:grpSpPr bwMode="auto">
              <a:xfrm>
                <a:off x="0" y="864"/>
                <a:ext cx="881" cy="288"/>
                <a:chOff x="0" y="864"/>
                <a:chExt cx="881" cy="288"/>
              </a:xfrm>
            </p:grpSpPr>
            <p:sp>
              <p:nvSpPr>
                <p:cNvPr id="33810" name="Rectangle 11"/>
                <p:cNvSpPr>
                  <a:spLocks noChangeArrowheads="1"/>
                </p:cNvSpPr>
                <p:nvPr/>
              </p:nvSpPr>
              <p:spPr bwMode="auto">
                <a:xfrm>
                  <a:off x="0" y="864"/>
                  <a:ext cx="881" cy="28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r>
                    <a:rPr lang="en-US" altLang="tr-TR" sz="3200"/>
                    <a:t>0.25</a:t>
                  </a:r>
                </a:p>
              </p:txBody>
            </p:sp>
            <p:sp>
              <p:nvSpPr>
                <p:cNvPr id="33811" name="Rectangle 25"/>
                <p:cNvSpPr>
                  <a:spLocks noChangeArrowheads="1"/>
                </p:cNvSpPr>
                <p:nvPr/>
              </p:nvSpPr>
              <p:spPr bwMode="auto">
                <a:xfrm>
                  <a:off x="0" y="864"/>
                  <a:ext cx="881" cy="28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endParaRPr lang="tr-TR" altLang="tr-TR"/>
                </a:p>
              </p:txBody>
            </p:sp>
          </p:grpSp>
          <p:grpSp>
            <p:nvGrpSpPr>
              <p:cNvPr id="33807" name="Group 28"/>
              <p:cNvGrpSpPr>
                <a:grpSpLocks/>
              </p:cNvGrpSpPr>
              <p:nvPr/>
            </p:nvGrpSpPr>
            <p:grpSpPr bwMode="auto">
              <a:xfrm>
                <a:off x="881" y="864"/>
                <a:ext cx="2867" cy="288"/>
                <a:chOff x="881" y="864"/>
                <a:chExt cx="2867" cy="288"/>
              </a:xfrm>
            </p:grpSpPr>
            <p:sp>
              <p:nvSpPr>
                <p:cNvPr id="33808" name="Rectangle 12"/>
                <p:cNvSpPr>
                  <a:spLocks noChangeArrowheads="1"/>
                </p:cNvSpPr>
                <p:nvPr/>
              </p:nvSpPr>
              <p:spPr bwMode="auto">
                <a:xfrm>
                  <a:off x="881" y="864"/>
                  <a:ext cx="2867" cy="28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r>
                    <a:rPr lang="tr-TR" altLang="tr-TR" sz="3200"/>
                    <a:t>Zayıf ilişki</a:t>
                  </a:r>
                  <a:endParaRPr lang="en-US" altLang="tr-TR"/>
                </a:p>
              </p:txBody>
            </p:sp>
            <p:sp>
              <p:nvSpPr>
                <p:cNvPr id="33809" name="Rectangle 27"/>
                <p:cNvSpPr>
                  <a:spLocks noChangeArrowheads="1"/>
                </p:cNvSpPr>
                <p:nvPr/>
              </p:nvSpPr>
              <p:spPr bwMode="auto">
                <a:xfrm>
                  <a:off x="881" y="864"/>
                  <a:ext cx="2867" cy="288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endParaRPr lang="tr-TR" altLang="tr-TR"/>
                </a:p>
              </p:txBody>
            </p:sp>
          </p:grpSp>
        </p:grpSp>
        <p:sp>
          <p:nvSpPr>
            <p:cNvPr id="33799" name="Rectangle 30"/>
            <p:cNvSpPr>
              <a:spLocks noChangeArrowheads="1"/>
            </p:cNvSpPr>
            <p:nvPr/>
          </p:nvSpPr>
          <p:spPr bwMode="auto">
            <a:xfrm>
              <a:off x="-3" y="-3"/>
              <a:ext cx="3754" cy="1158"/>
            </a:xfrm>
            <a:prstGeom prst="rect">
              <a:avLst/>
            </a:prstGeom>
            <a:noFill/>
            <a:ln w="381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</p:grpSp>
      <p:sp>
        <p:nvSpPr>
          <p:cNvPr id="33796" name="Rectangle 32"/>
          <p:cNvSpPr>
            <a:spLocks noChangeArrowheads="1"/>
          </p:cNvSpPr>
          <p:nvPr/>
        </p:nvSpPr>
        <p:spPr bwMode="auto">
          <a:xfrm>
            <a:off x="-457200" y="4267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tr-TR" altLang="tr-TR"/>
          </a:p>
        </p:txBody>
      </p:sp>
      <p:sp>
        <p:nvSpPr>
          <p:cNvPr id="33" name="Rectangle 1026"/>
          <p:cNvSpPr txBox="1">
            <a:spLocks noChangeArrowheads="1"/>
          </p:cNvSpPr>
          <p:nvPr/>
        </p:nvSpPr>
        <p:spPr>
          <a:xfrm>
            <a:off x="609600" y="304800"/>
            <a:ext cx="8229600" cy="9906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tr-TR" altLang="tr-TR" sz="3200" dirty="0">
                <a:latin typeface="+mn-lt"/>
              </a:rPr>
              <a:t>Doğrusal ilişkinin gücü</a:t>
            </a:r>
            <a:endParaRPr lang="en-US" altLang="tr-TR" sz="3200" dirty="0">
              <a:latin typeface="+mn-lt"/>
            </a:endParaRPr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1285875"/>
            <a:ext cx="7534275" cy="464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708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3" y="500063"/>
            <a:ext cx="8678862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7517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500063"/>
            <a:ext cx="8623300" cy="572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071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" y="554038"/>
            <a:ext cx="8580438" cy="566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946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" y="500063"/>
            <a:ext cx="86233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557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571500"/>
            <a:ext cx="8482012" cy="568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038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161925"/>
            <a:ext cx="6429375" cy="612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753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tr-TR" sz="2400" i="1" dirty="0" smtClean="0">
                <a:solidFill>
                  <a:schemeClr val="tx1"/>
                </a:solidFill>
                <a:latin typeface="+mn-lt"/>
              </a:rPr>
              <a:t>x</a:t>
            </a:r>
            <a:r>
              <a:rPr lang="en-GB" altLang="tr-TR" sz="24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tr-TR" altLang="tr-TR" sz="2400" dirty="0" smtClean="0">
                <a:solidFill>
                  <a:schemeClr val="tx1"/>
                </a:solidFill>
                <a:latin typeface="+mn-lt"/>
              </a:rPr>
              <a:t>ve</a:t>
            </a:r>
            <a:r>
              <a:rPr lang="en-GB" altLang="tr-TR" sz="24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GB" altLang="tr-TR" sz="2400" i="1" dirty="0" smtClean="0">
                <a:solidFill>
                  <a:schemeClr val="tx1"/>
                </a:solidFill>
                <a:latin typeface="+mn-lt"/>
              </a:rPr>
              <a:t>y</a:t>
            </a:r>
            <a:r>
              <a:rPr lang="tr-TR" altLang="tr-TR" sz="2400" i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tr-TR" altLang="tr-TR" sz="2400" dirty="0" smtClean="0">
                <a:solidFill>
                  <a:schemeClr val="tx1"/>
                </a:solidFill>
                <a:latin typeface="+mn-lt"/>
              </a:rPr>
              <a:t>arasında ilişki var mı</a:t>
            </a:r>
            <a:r>
              <a:rPr lang="en-GB" altLang="tr-TR" sz="2400" dirty="0" smtClean="0">
                <a:solidFill>
                  <a:schemeClr val="tx1"/>
                </a:solidFill>
                <a:latin typeface="+mn-lt"/>
              </a:rPr>
              <a:t>?</a:t>
            </a:r>
          </a:p>
          <a:p>
            <a:pPr>
              <a:lnSpc>
                <a:spcPct val="90000"/>
              </a:lnSpc>
            </a:pPr>
            <a:r>
              <a:rPr lang="tr-TR" altLang="tr-TR" sz="2400" dirty="0" smtClean="0">
                <a:solidFill>
                  <a:schemeClr val="tx1"/>
                </a:solidFill>
                <a:latin typeface="+mn-lt"/>
              </a:rPr>
              <a:t>İlişkinin gücü nedir?</a:t>
            </a:r>
            <a:endParaRPr lang="en-GB" altLang="tr-TR" sz="2400" dirty="0" smtClean="0">
              <a:solidFill>
                <a:schemeClr val="tx1"/>
              </a:solidFill>
              <a:latin typeface="+mn-lt"/>
            </a:endParaRPr>
          </a:p>
          <a:p>
            <a:pPr lvl="1">
              <a:lnSpc>
                <a:spcPct val="90000"/>
              </a:lnSpc>
            </a:pPr>
            <a:r>
              <a:rPr lang="en-GB" altLang="tr-TR" sz="2000" dirty="0" smtClean="0">
                <a:solidFill>
                  <a:schemeClr val="tx1"/>
                </a:solidFill>
                <a:latin typeface="+mn-lt"/>
              </a:rPr>
              <a:t>Pearson’s r</a:t>
            </a:r>
          </a:p>
          <a:p>
            <a:pPr>
              <a:lnSpc>
                <a:spcPct val="90000"/>
              </a:lnSpc>
            </a:pPr>
            <a:r>
              <a:rPr lang="tr-TR" altLang="tr-TR" sz="2400" dirty="0" smtClean="0">
                <a:solidFill>
                  <a:schemeClr val="tx1"/>
                </a:solidFill>
                <a:latin typeface="+mn-lt"/>
              </a:rPr>
              <a:t>Bu ilişkiyi tanımlayabilir miyiz ve bunu kullanarak </a:t>
            </a:r>
            <a:r>
              <a:rPr lang="en-GB" altLang="tr-TR" sz="2400" i="1" dirty="0" smtClean="0">
                <a:solidFill>
                  <a:schemeClr val="tx1"/>
                </a:solidFill>
                <a:latin typeface="+mn-lt"/>
              </a:rPr>
              <a:t>x</a:t>
            </a:r>
            <a:r>
              <a:rPr lang="tr-TR" altLang="tr-TR" sz="2400" i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tr-TR" altLang="tr-TR" sz="2400" dirty="0" smtClean="0">
                <a:solidFill>
                  <a:schemeClr val="tx1"/>
                </a:solidFill>
                <a:latin typeface="+mn-lt"/>
              </a:rPr>
              <a:t>den</a:t>
            </a:r>
            <a:r>
              <a:rPr lang="tr-TR" altLang="tr-TR" sz="2400" i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GB" altLang="tr-TR" sz="2400" i="1" dirty="0" smtClean="0">
                <a:solidFill>
                  <a:schemeClr val="tx1"/>
                </a:solidFill>
                <a:latin typeface="+mn-lt"/>
              </a:rPr>
              <a:t>y</a:t>
            </a:r>
            <a:r>
              <a:rPr lang="en-GB" altLang="tr-TR" sz="24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tr-TR" altLang="tr-TR" sz="2400" dirty="0" err="1" smtClean="0">
                <a:solidFill>
                  <a:schemeClr val="tx1"/>
                </a:solidFill>
                <a:latin typeface="+mn-lt"/>
              </a:rPr>
              <a:t>yi</a:t>
            </a:r>
            <a:r>
              <a:rPr lang="tr-TR" altLang="tr-TR" sz="2400" dirty="0" smtClean="0">
                <a:solidFill>
                  <a:schemeClr val="tx1"/>
                </a:solidFill>
                <a:latin typeface="+mn-lt"/>
              </a:rPr>
              <a:t> tahmin edebilir miyiz?</a:t>
            </a:r>
            <a:endParaRPr lang="en-GB" altLang="tr-TR" sz="2400" dirty="0" smtClean="0">
              <a:solidFill>
                <a:schemeClr val="tx1"/>
              </a:solidFill>
              <a:latin typeface="+mn-lt"/>
            </a:endParaRPr>
          </a:p>
          <a:p>
            <a:pPr lvl="1">
              <a:lnSpc>
                <a:spcPct val="90000"/>
              </a:lnSpc>
            </a:pPr>
            <a:r>
              <a:rPr lang="en-GB" altLang="tr-TR" sz="2000" dirty="0" smtClean="0">
                <a:solidFill>
                  <a:schemeClr val="tx1"/>
                </a:solidFill>
                <a:latin typeface="+mn-lt"/>
              </a:rPr>
              <a:t> Regression</a:t>
            </a:r>
          </a:p>
          <a:p>
            <a:pPr>
              <a:lnSpc>
                <a:spcPct val="90000"/>
              </a:lnSpc>
            </a:pPr>
            <a:r>
              <a:rPr lang="tr-TR" altLang="tr-TR" sz="2400" dirty="0" smtClean="0">
                <a:solidFill>
                  <a:schemeClr val="tx1"/>
                </a:solidFill>
                <a:latin typeface="+mn-lt"/>
              </a:rPr>
              <a:t>Tanımladığımız ilişki istatistiki olarak anlamlı mı?</a:t>
            </a:r>
            <a:endParaRPr lang="en-GB" altLang="tr-TR" sz="2400" dirty="0" smtClean="0">
              <a:solidFill>
                <a:schemeClr val="tx1"/>
              </a:solidFill>
              <a:latin typeface="+mn-lt"/>
            </a:endParaRPr>
          </a:p>
          <a:p>
            <a:pPr lvl="1">
              <a:lnSpc>
                <a:spcPct val="90000"/>
              </a:lnSpc>
            </a:pPr>
            <a:r>
              <a:rPr lang="en-GB" altLang="tr-TR" sz="2000" dirty="0" smtClean="0">
                <a:solidFill>
                  <a:schemeClr val="tx1"/>
                </a:solidFill>
                <a:latin typeface="+mn-lt"/>
              </a:rPr>
              <a:t>t</a:t>
            </a:r>
            <a:r>
              <a:rPr lang="en-GB" altLang="tr-TR" sz="20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GB" altLang="tr-TR" sz="2000" dirty="0" smtClean="0">
                <a:solidFill>
                  <a:schemeClr val="tx1"/>
                </a:solidFill>
                <a:latin typeface="+mn-lt"/>
              </a:rPr>
              <a:t>test</a:t>
            </a:r>
            <a:r>
              <a:rPr lang="en-GB" altLang="tr-TR" sz="20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GB" altLang="tr-TR" sz="2000" dirty="0" smtClean="0">
                <a:solidFill>
                  <a:schemeClr val="tx1"/>
                </a:solidFill>
                <a:latin typeface="+mn-lt"/>
              </a:rPr>
              <a:t> </a:t>
            </a:r>
          </a:p>
          <a:p>
            <a:endParaRPr lang="tr-TR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8408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357188"/>
            <a:ext cx="8324850" cy="591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9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tr-TR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Scatter plot:</a:t>
            </a:r>
          </a:p>
          <a:p>
            <a:pPr lvl="1">
              <a:lnSpc>
                <a:spcPct val="90000"/>
              </a:lnSpc>
            </a:pPr>
            <a:r>
              <a:rPr lang="tr-TR" altLang="tr-TR" dirty="0" smtClean="0">
                <a:solidFill>
                  <a:schemeClr val="tx1"/>
                </a:solidFill>
                <a:latin typeface="+mn-lt"/>
              </a:rPr>
              <a:t>ilişki, f</a:t>
            </a:r>
            <a:r>
              <a:rPr lang="en-US" altLang="tr-TR" dirty="0" err="1" smtClean="0">
                <a:solidFill>
                  <a:schemeClr val="tx1"/>
                </a:solidFill>
                <a:latin typeface="+mn-lt"/>
              </a:rPr>
              <a:t>orm</a:t>
            </a:r>
            <a:r>
              <a:rPr lang="en-US" altLang="tr-TR" dirty="0" smtClean="0">
                <a:solidFill>
                  <a:schemeClr val="tx1"/>
                </a:solidFill>
                <a:latin typeface="+mn-lt"/>
              </a:rPr>
              <a:t>, </a:t>
            </a:r>
            <a:r>
              <a:rPr lang="tr-TR" altLang="tr-TR" dirty="0" smtClean="0">
                <a:solidFill>
                  <a:schemeClr val="tx1"/>
                </a:solidFill>
                <a:latin typeface="+mn-lt"/>
              </a:rPr>
              <a:t>yön</a:t>
            </a:r>
            <a:r>
              <a:rPr lang="en-US" altLang="tr-TR" dirty="0" smtClean="0">
                <a:solidFill>
                  <a:schemeClr val="tx1"/>
                </a:solidFill>
                <a:latin typeface="+mn-lt"/>
              </a:rPr>
              <a:t>, </a:t>
            </a:r>
            <a:r>
              <a:rPr lang="tr-TR" altLang="tr-TR" dirty="0" smtClean="0">
                <a:solidFill>
                  <a:schemeClr val="tx1"/>
                </a:solidFill>
                <a:latin typeface="+mn-lt"/>
              </a:rPr>
              <a:t>güç</a:t>
            </a:r>
            <a:endParaRPr lang="en-US" altLang="tr-TR" dirty="0" smtClean="0">
              <a:solidFill>
                <a:schemeClr val="tx1"/>
              </a:solidFill>
              <a:latin typeface="+mn-lt"/>
            </a:endParaRPr>
          </a:p>
          <a:p>
            <a:pPr lvl="1">
              <a:lnSpc>
                <a:spcPct val="90000"/>
              </a:lnSpc>
            </a:pPr>
            <a:r>
              <a:rPr lang="tr-TR" altLang="tr-TR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sadece</a:t>
            </a:r>
            <a:r>
              <a:rPr lang="en-US" altLang="tr-TR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altLang="tr-TR" dirty="0" err="1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gra</a:t>
            </a:r>
            <a:r>
              <a:rPr lang="tr-TR" altLang="tr-TR" dirty="0" err="1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fiksel</a:t>
            </a:r>
            <a:r>
              <a:rPr lang="en-US" altLang="tr-TR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, numeri</a:t>
            </a:r>
            <a:r>
              <a:rPr lang="tr-TR" altLang="tr-TR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k değil.</a:t>
            </a:r>
            <a:endParaRPr lang="en-US" altLang="tr-TR" dirty="0" smtClean="0">
              <a:solidFill>
                <a:schemeClr val="tx1"/>
              </a:solidFill>
              <a:latin typeface="+mn-lt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tr-TR" altLang="tr-TR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K</a:t>
            </a:r>
            <a:r>
              <a:rPr lang="en-US" altLang="tr-TR" dirty="0" err="1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orela</a:t>
            </a:r>
            <a:r>
              <a:rPr lang="tr-TR" altLang="tr-TR" dirty="0" err="1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syo</a:t>
            </a:r>
            <a:r>
              <a:rPr lang="en-US" altLang="tr-TR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n:</a:t>
            </a:r>
          </a:p>
          <a:p>
            <a:pPr lvl="1">
              <a:lnSpc>
                <a:spcPct val="90000"/>
              </a:lnSpc>
            </a:pPr>
            <a:r>
              <a:rPr lang="tr-TR" altLang="tr-TR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yön, güç, doğrusal</a:t>
            </a:r>
            <a:endParaRPr lang="en-US" altLang="tr-TR" dirty="0" smtClean="0">
              <a:solidFill>
                <a:schemeClr val="tx1"/>
              </a:solidFill>
              <a:latin typeface="+mn-lt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tr-TR" altLang="tr-TR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özellikler</a:t>
            </a:r>
            <a:endParaRPr lang="en-US" altLang="tr-TR" dirty="0" smtClean="0">
              <a:solidFill>
                <a:schemeClr val="tx1"/>
              </a:solidFill>
              <a:latin typeface="+mn-lt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tr-TR" altLang="tr-TR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Dikey ve yatay doğrular</a:t>
            </a:r>
            <a:r>
              <a:rPr lang="en-US" altLang="tr-TR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: r=0.</a:t>
            </a:r>
          </a:p>
          <a:p>
            <a:pPr>
              <a:lnSpc>
                <a:spcPct val="90000"/>
              </a:lnSpc>
            </a:pPr>
            <a:r>
              <a:rPr lang="tr-TR" altLang="tr-TR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Korelasyon ilişkinin ne olduğunu açıklamaz</a:t>
            </a:r>
            <a:r>
              <a:rPr lang="en-US" altLang="tr-TR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.</a:t>
            </a:r>
          </a:p>
          <a:p>
            <a:endParaRPr lang="tr-TR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2360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altLang="tr-TR" i="1" dirty="0" smtClean="0">
                <a:solidFill>
                  <a:schemeClr val="tx1"/>
                </a:solidFill>
                <a:latin typeface="+mn-lt"/>
              </a:rPr>
              <a:t>x</a:t>
            </a:r>
            <a:r>
              <a:rPr lang="en-GB" altLang="tr-TR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tr-TR" altLang="tr-TR" dirty="0" smtClean="0">
                <a:solidFill>
                  <a:schemeClr val="tx1"/>
                </a:solidFill>
                <a:latin typeface="+mn-lt"/>
              </a:rPr>
              <a:t>ve </a:t>
            </a:r>
            <a:r>
              <a:rPr lang="en-GB" altLang="tr-TR" i="1" dirty="0" smtClean="0">
                <a:solidFill>
                  <a:schemeClr val="tx1"/>
                </a:solidFill>
                <a:latin typeface="+mn-lt"/>
              </a:rPr>
              <a:t>y</a:t>
            </a:r>
            <a:r>
              <a:rPr lang="tr-TR" altLang="tr-TR" i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tr-TR" altLang="tr-TR" dirty="0" smtClean="0">
                <a:solidFill>
                  <a:schemeClr val="tx1"/>
                </a:solidFill>
                <a:latin typeface="+mn-lt"/>
              </a:rPr>
              <a:t>arasındaki ilişki</a:t>
            </a:r>
            <a:endParaRPr lang="tr-TR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>
                <a:solidFill>
                  <a:schemeClr val="tx1"/>
                </a:solidFill>
                <a:latin typeface="+mn-lt"/>
              </a:rPr>
              <a:t>Korelasyon</a:t>
            </a:r>
            <a:r>
              <a:rPr lang="en-GB" altLang="tr-TR" dirty="0" smtClean="0">
                <a:solidFill>
                  <a:schemeClr val="tx1"/>
                </a:solidFill>
                <a:latin typeface="+mn-lt"/>
              </a:rPr>
              <a:t>: </a:t>
            </a:r>
            <a:r>
              <a:rPr lang="tr-TR" altLang="tr-TR" dirty="0" smtClean="0">
                <a:solidFill>
                  <a:schemeClr val="tx1"/>
                </a:solidFill>
                <a:latin typeface="+mn-lt"/>
              </a:rPr>
              <a:t>2 değişken arasında ilişki var mı?</a:t>
            </a:r>
            <a:endParaRPr lang="en-GB" altLang="tr-TR" dirty="0" smtClean="0">
              <a:solidFill>
                <a:schemeClr val="tx1"/>
              </a:solidFill>
              <a:latin typeface="+mn-lt"/>
            </a:endParaRPr>
          </a:p>
          <a:p>
            <a:r>
              <a:rPr lang="tr-TR" altLang="tr-TR" dirty="0" smtClean="0">
                <a:solidFill>
                  <a:schemeClr val="tx1"/>
                </a:solidFill>
                <a:latin typeface="+mn-lt"/>
              </a:rPr>
              <a:t>Regresyon</a:t>
            </a:r>
            <a:r>
              <a:rPr lang="en-GB" altLang="tr-TR" dirty="0" smtClean="0">
                <a:solidFill>
                  <a:schemeClr val="tx1"/>
                </a:solidFill>
                <a:latin typeface="+mn-lt"/>
              </a:rPr>
              <a:t>: </a:t>
            </a:r>
            <a:r>
              <a:rPr lang="tr-TR" altLang="tr-TR" dirty="0" smtClean="0">
                <a:solidFill>
                  <a:schemeClr val="tx1"/>
                </a:solidFill>
                <a:latin typeface="+mn-lt"/>
              </a:rPr>
              <a:t>bağımsız bir değişken bağımlı bir değişkeni ne kadar iyi tahmin edebilir?</a:t>
            </a:r>
            <a:endParaRPr lang="en-GB" altLang="tr-TR" dirty="0" smtClean="0">
              <a:solidFill>
                <a:schemeClr val="tx1"/>
              </a:solidFill>
              <a:latin typeface="+mn-lt"/>
            </a:endParaRPr>
          </a:p>
          <a:p>
            <a:r>
              <a:rPr lang="tr-TR" altLang="tr-TR" dirty="0" smtClean="0">
                <a:solidFill>
                  <a:schemeClr val="tx1"/>
                </a:solidFill>
                <a:latin typeface="+mn-lt"/>
              </a:rPr>
              <a:t>KORELASYON</a:t>
            </a:r>
            <a:r>
              <a:rPr lang="en-GB" altLang="tr-TR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GB" altLang="tr-TR" sz="4400" b="1" dirty="0" smtClean="0">
                <a:solidFill>
                  <a:schemeClr val="tx1"/>
                </a:solidFill>
                <a:latin typeface="+mn-lt"/>
                <a:sym typeface="Symbol" pitchFamily="18" charset="2"/>
              </a:rPr>
              <a:t></a:t>
            </a:r>
            <a:r>
              <a:rPr lang="en-GB" altLang="tr-TR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tr-TR" altLang="tr-TR" dirty="0" smtClean="0">
                <a:solidFill>
                  <a:schemeClr val="tx1"/>
                </a:solidFill>
                <a:latin typeface="+mn-lt"/>
              </a:rPr>
              <a:t>NEDENSELLİK</a:t>
            </a:r>
            <a:endParaRPr lang="en-GB" altLang="tr-TR" dirty="0" smtClean="0">
              <a:solidFill>
                <a:schemeClr val="tx1"/>
              </a:solidFill>
              <a:latin typeface="+mn-lt"/>
            </a:endParaRPr>
          </a:p>
          <a:p>
            <a:pPr lvl="1"/>
            <a:r>
              <a:rPr lang="tr-TR" altLang="tr-TR" dirty="0" smtClean="0">
                <a:solidFill>
                  <a:schemeClr val="tx1"/>
                </a:solidFill>
                <a:latin typeface="+mn-lt"/>
              </a:rPr>
              <a:t>Neden için: bağımsız değişkeni irdelemek ve bağımlı değişken üzerindeki etkisini gözlemlemek gerekir</a:t>
            </a:r>
            <a:endParaRPr lang="en-US" altLang="tr-TR" dirty="0" smtClean="0">
              <a:solidFill>
                <a:schemeClr val="tx1"/>
              </a:solidFill>
              <a:latin typeface="+mn-lt"/>
            </a:endParaRPr>
          </a:p>
          <a:p>
            <a:endParaRPr lang="tr-TR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4075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46275" y="1600200"/>
            <a:ext cx="5251450" cy="4525963"/>
          </a:xfrm>
        </p:spPr>
      </p:pic>
    </p:spTree>
    <p:extLst>
      <p:ext uri="{BB962C8B-B14F-4D97-AF65-F5344CB8AC3E}">
        <p14:creationId xmlns:p14="http://schemas.microsoft.com/office/powerpoint/2010/main" val="375643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419100" y="2708275"/>
            <a:ext cx="8305800" cy="2876550"/>
            <a:chOff x="528" y="1704"/>
            <a:chExt cx="5232" cy="1812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2178" y="1776"/>
              <a:ext cx="1758" cy="1248"/>
              <a:chOff x="1650" y="1680"/>
              <a:chExt cx="2382" cy="1681"/>
            </a:xfrm>
          </p:grpSpPr>
          <p:sp>
            <p:nvSpPr>
              <p:cNvPr id="70" name="Line 5"/>
              <p:cNvSpPr>
                <a:spLocks noChangeShapeType="1"/>
              </p:cNvSpPr>
              <p:nvPr/>
            </p:nvSpPr>
            <p:spPr bwMode="auto">
              <a:xfrm>
                <a:off x="1650" y="2552"/>
                <a:ext cx="2166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71" name="Line 6"/>
              <p:cNvSpPr>
                <a:spLocks noChangeShapeType="1"/>
              </p:cNvSpPr>
              <p:nvPr/>
            </p:nvSpPr>
            <p:spPr bwMode="auto">
              <a:xfrm flipH="1" flipV="1">
                <a:off x="2688" y="1728"/>
                <a:ext cx="7" cy="163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72" name="Oval 7"/>
              <p:cNvSpPr>
                <a:spLocks noChangeArrowheads="1"/>
              </p:cNvSpPr>
              <p:nvPr/>
            </p:nvSpPr>
            <p:spPr bwMode="auto">
              <a:xfrm>
                <a:off x="2160" y="1893"/>
                <a:ext cx="47" cy="4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73" name="Oval 8"/>
              <p:cNvSpPr>
                <a:spLocks noChangeArrowheads="1"/>
              </p:cNvSpPr>
              <p:nvPr/>
            </p:nvSpPr>
            <p:spPr bwMode="auto">
              <a:xfrm>
                <a:off x="2952" y="2209"/>
                <a:ext cx="47" cy="4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74" name="Oval 9"/>
              <p:cNvSpPr>
                <a:spLocks noChangeArrowheads="1"/>
              </p:cNvSpPr>
              <p:nvPr/>
            </p:nvSpPr>
            <p:spPr bwMode="auto">
              <a:xfrm>
                <a:off x="2977" y="2882"/>
                <a:ext cx="47" cy="4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75" name="Oval 10"/>
              <p:cNvSpPr>
                <a:spLocks noChangeArrowheads="1"/>
              </p:cNvSpPr>
              <p:nvPr/>
            </p:nvSpPr>
            <p:spPr bwMode="auto">
              <a:xfrm>
                <a:off x="2460" y="2741"/>
                <a:ext cx="47" cy="4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76" name="Oval 11"/>
              <p:cNvSpPr>
                <a:spLocks noChangeArrowheads="1"/>
              </p:cNvSpPr>
              <p:nvPr/>
            </p:nvSpPr>
            <p:spPr bwMode="auto">
              <a:xfrm>
                <a:off x="2952" y="2472"/>
                <a:ext cx="47" cy="4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77" name="Oval 12"/>
              <p:cNvSpPr>
                <a:spLocks noChangeArrowheads="1"/>
              </p:cNvSpPr>
              <p:nvPr/>
            </p:nvSpPr>
            <p:spPr bwMode="auto">
              <a:xfrm>
                <a:off x="2366" y="2207"/>
                <a:ext cx="47" cy="4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78" name="Oval 13"/>
              <p:cNvSpPr>
                <a:spLocks noChangeArrowheads="1"/>
              </p:cNvSpPr>
              <p:nvPr/>
            </p:nvSpPr>
            <p:spPr bwMode="auto">
              <a:xfrm>
                <a:off x="3553" y="3217"/>
                <a:ext cx="47" cy="4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79" name="Oval 14"/>
              <p:cNvSpPr>
                <a:spLocks noChangeArrowheads="1"/>
              </p:cNvSpPr>
              <p:nvPr/>
            </p:nvSpPr>
            <p:spPr bwMode="auto">
              <a:xfrm>
                <a:off x="3119" y="2333"/>
                <a:ext cx="47" cy="4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80" name="Oval 15"/>
              <p:cNvSpPr>
                <a:spLocks noChangeArrowheads="1"/>
              </p:cNvSpPr>
              <p:nvPr/>
            </p:nvSpPr>
            <p:spPr bwMode="auto">
              <a:xfrm>
                <a:off x="2413" y="2395"/>
                <a:ext cx="47" cy="4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81" name="Oval 16"/>
              <p:cNvSpPr>
                <a:spLocks noChangeArrowheads="1"/>
              </p:cNvSpPr>
              <p:nvPr/>
            </p:nvSpPr>
            <p:spPr bwMode="auto">
              <a:xfrm>
                <a:off x="2836" y="2270"/>
                <a:ext cx="48" cy="4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82" name="Oval 17"/>
              <p:cNvSpPr>
                <a:spLocks noChangeArrowheads="1"/>
              </p:cNvSpPr>
              <p:nvPr/>
            </p:nvSpPr>
            <p:spPr bwMode="auto">
              <a:xfrm>
                <a:off x="2899" y="2741"/>
                <a:ext cx="47" cy="4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83" name="Oval 18"/>
              <p:cNvSpPr>
                <a:spLocks noChangeArrowheads="1"/>
              </p:cNvSpPr>
              <p:nvPr/>
            </p:nvSpPr>
            <p:spPr bwMode="auto">
              <a:xfrm>
                <a:off x="2272" y="2647"/>
                <a:ext cx="47" cy="4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84" name="Oval 19"/>
              <p:cNvSpPr>
                <a:spLocks noChangeArrowheads="1"/>
              </p:cNvSpPr>
              <p:nvPr/>
            </p:nvSpPr>
            <p:spPr bwMode="auto">
              <a:xfrm>
                <a:off x="2742" y="2552"/>
                <a:ext cx="48" cy="4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85" name="Oval 20"/>
              <p:cNvSpPr>
                <a:spLocks noChangeArrowheads="1"/>
              </p:cNvSpPr>
              <p:nvPr/>
            </p:nvSpPr>
            <p:spPr bwMode="auto">
              <a:xfrm>
                <a:off x="3121" y="2772"/>
                <a:ext cx="47" cy="4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86" name="Oval 21"/>
              <p:cNvSpPr>
                <a:spLocks noChangeArrowheads="1"/>
              </p:cNvSpPr>
              <p:nvPr/>
            </p:nvSpPr>
            <p:spPr bwMode="auto">
              <a:xfrm>
                <a:off x="3265" y="2616"/>
                <a:ext cx="47" cy="4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87" name="Oval 22"/>
              <p:cNvSpPr>
                <a:spLocks noChangeArrowheads="1"/>
              </p:cNvSpPr>
              <p:nvPr/>
            </p:nvSpPr>
            <p:spPr bwMode="auto">
              <a:xfrm>
                <a:off x="2088" y="2040"/>
                <a:ext cx="47" cy="4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88" name="Oval 23"/>
              <p:cNvSpPr>
                <a:spLocks noChangeArrowheads="1"/>
              </p:cNvSpPr>
              <p:nvPr/>
            </p:nvSpPr>
            <p:spPr bwMode="auto">
              <a:xfrm>
                <a:off x="2232" y="2081"/>
                <a:ext cx="47" cy="4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89" name="Oval 24"/>
              <p:cNvSpPr>
                <a:spLocks noChangeArrowheads="1"/>
              </p:cNvSpPr>
              <p:nvPr/>
            </p:nvSpPr>
            <p:spPr bwMode="auto">
              <a:xfrm>
                <a:off x="3265" y="3145"/>
                <a:ext cx="47" cy="4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90" name="Oval 25"/>
              <p:cNvSpPr>
                <a:spLocks noChangeArrowheads="1"/>
              </p:cNvSpPr>
              <p:nvPr/>
            </p:nvSpPr>
            <p:spPr bwMode="auto">
              <a:xfrm>
                <a:off x="3312" y="2929"/>
                <a:ext cx="47" cy="4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91" name="Oval 26"/>
              <p:cNvSpPr>
                <a:spLocks noChangeArrowheads="1"/>
              </p:cNvSpPr>
              <p:nvPr/>
            </p:nvSpPr>
            <p:spPr bwMode="auto">
              <a:xfrm>
                <a:off x="2601" y="2364"/>
                <a:ext cx="47" cy="4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92" name="Oval 27"/>
              <p:cNvSpPr>
                <a:spLocks noChangeArrowheads="1"/>
              </p:cNvSpPr>
              <p:nvPr/>
            </p:nvSpPr>
            <p:spPr bwMode="auto">
              <a:xfrm>
                <a:off x="1872" y="1968"/>
                <a:ext cx="47" cy="4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93" name="Oval 28"/>
              <p:cNvSpPr>
                <a:spLocks noChangeArrowheads="1"/>
              </p:cNvSpPr>
              <p:nvPr/>
            </p:nvSpPr>
            <p:spPr bwMode="auto">
              <a:xfrm>
                <a:off x="2272" y="2458"/>
                <a:ext cx="47" cy="4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94" name="Oval 29"/>
              <p:cNvSpPr>
                <a:spLocks noChangeArrowheads="1"/>
              </p:cNvSpPr>
              <p:nvPr/>
            </p:nvSpPr>
            <p:spPr bwMode="auto">
              <a:xfrm>
                <a:off x="2413" y="1987"/>
                <a:ext cx="47" cy="4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95" name="Oval 30"/>
              <p:cNvSpPr>
                <a:spLocks noChangeArrowheads="1"/>
              </p:cNvSpPr>
              <p:nvPr/>
            </p:nvSpPr>
            <p:spPr bwMode="auto">
              <a:xfrm>
                <a:off x="2592" y="2209"/>
                <a:ext cx="47" cy="4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96" name="Oval 31"/>
              <p:cNvSpPr>
                <a:spLocks noChangeArrowheads="1"/>
              </p:cNvSpPr>
              <p:nvPr/>
            </p:nvSpPr>
            <p:spPr bwMode="auto">
              <a:xfrm>
                <a:off x="2016" y="2137"/>
                <a:ext cx="47" cy="4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97" name="Text Box 32"/>
              <p:cNvSpPr txBox="1">
                <a:spLocks noChangeArrowheads="1"/>
              </p:cNvSpPr>
              <p:nvPr/>
            </p:nvSpPr>
            <p:spPr bwMode="auto">
              <a:xfrm>
                <a:off x="2520" y="1680"/>
                <a:ext cx="144" cy="21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tr-TR" sz="900"/>
                  <a:t>Y</a:t>
                </a:r>
              </a:p>
            </p:txBody>
          </p:sp>
          <p:sp>
            <p:nvSpPr>
              <p:cNvPr id="98" name="Text Box 33"/>
              <p:cNvSpPr txBox="1">
                <a:spLocks noChangeArrowheads="1"/>
              </p:cNvSpPr>
              <p:nvPr/>
            </p:nvSpPr>
            <p:spPr bwMode="auto">
              <a:xfrm>
                <a:off x="3816" y="2544"/>
                <a:ext cx="216" cy="19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tr-TR" sz="900"/>
                  <a:t>X</a:t>
                </a:r>
              </a:p>
            </p:txBody>
          </p:sp>
        </p:grpSp>
        <p:sp>
          <p:nvSpPr>
            <p:cNvPr id="6" name="Line 34"/>
            <p:cNvSpPr>
              <a:spLocks noChangeShapeType="1"/>
            </p:cNvSpPr>
            <p:nvPr/>
          </p:nvSpPr>
          <p:spPr bwMode="auto">
            <a:xfrm>
              <a:off x="4002" y="2423"/>
              <a:ext cx="159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" name="Line 35"/>
            <p:cNvSpPr>
              <a:spLocks noChangeShapeType="1"/>
            </p:cNvSpPr>
            <p:nvPr/>
          </p:nvSpPr>
          <p:spPr bwMode="auto">
            <a:xfrm flipH="1" flipV="1">
              <a:off x="4768" y="1812"/>
              <a:ext cx="5" cy="12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8" name="Oval 36"/>
            <p:cNvSpPr>
              <a:spLocks noChangeArrowheads="1"/>
            </p:cNvSpPr>
            <p:nvPr/>
          </p:nvSpPr>
          <p:spPr bwMode="auto">
            <a:xfrm>
              <a:off x="4378" y="1934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9" name="Oval 37"/>
            <p:cNvSpPr>
              <a:spLocks noChangeArrowheads="1"/>
            </p:cNvSpPr>
            <p:nvPr/>
          </p:nvSpPr>
          <p:spPr bwMode="auto">
            <a:xfrm>
              <a:off x="4963" y="2016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0" name="Oval 38"/>
            <p:cNvSpPr>
              <a:spLocks noChangeArrowheads="1"/>
            </p:cNvSpPr>
            <p:nvPr/>
          </p:nvSpPr>
          <p:spPr bwMode="auto">
            <a:xfrm>
              <a:off x="4981" y="2668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1" name="Oval 39"/>
            <p:cNvSpPr>
              <a:spLocks noChangeArrowheads="1"/>
            </p:cNvSpPr>
            <p:nvPr/>
          </p:nvSpPr>
          <p:spPr bwMode="auto">
            <a:xfrm>
              <a:off x="4272" y="2605"/>
              <a:ext cx="34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2" name="Oval 40"/>
            <p:cNvSpPr>
              <a:spLocks noChangeArrowheads="1"/>
            </p:cNvSpPr>
            <p:nvPr/>
          </p:nvSpPr>
          <p:spPr bwMode="auto">
            <a:xfrm>
              <a:off x="4963" y="2364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3" name="Oval 41"/>
            <p:cNvSpPr>
              <a:spLocks noChangeArrowheads="1"/>
            </p:cNvSpPr>
            <p:nvPr/>
          </p:nvSpPr>
          <p:spPr bwMode="auto">
            <a:xfrm>
              <a:off x="4530" y="2167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4" name="Oval 42"/>
            <p:cNvSpPr>
              <a:spLocks noChangeArrowheads="1"/>
            </p:cNvSpPr>
            <p:nvPr/>
          </p:nvSpPr>
          <p:spPr bwMode="auto">
            <a:xfrm>
              <a:off x="5406" y="2544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5" name="Oval 43"/>
            <p:cNvSpPr>
              <a:spLocks noChangeArrowheads="1"/>
            </p:cNvSpPr>
            <p:nvPr/>
          </p:nvSpPr>
          <p:spPr bwMode="auto">
            <a:xfrm>
              <a:off x="5245" y="2261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6" name="Oval 44"/>
            <p:cNvSpPr>
              <a:spLocks noChangeArrowheads="1"/>
            </p:cNvSpPr>
            <p:nvPr/>
          </p:nvSpPr>
          <p:spPr bwMode="auto">
            <a:xfrm>
              <a:off x="4565" y="2365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7" name="Oval 45"/>
            <p:cNvSpPr>
              <a:spLocks noChangeArrowheads="1"/>
            </p:cNvSpPr>
            <p:nvPr/>
          </p:nvSpPr>
          <p:spPr bwMode="auto">
            <a:xfrm>
              <a:off x="5004" y="2214"/>
              <a:ext cx="36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8" name="Oval 46"/>
            <p:cNvSpPr>
              <a:spLocks noChangeArrowheads="1"/>
            </p:cNvSpPr>
            <p:nvPr/>
          </p:nvSpPr>
          <p:spPr bwMode="auto">
            <a:xfrm>
              <a:off x="4924" y="2564"/>
              <a:ext cx="34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9" name="Oval 47"/>
            <p:cNvSpPr>
              <a:spLocks noChangeArrowheads="1"/>
            </p:cNvSpPr>
            <p:nvPr/>
          </p:nvSpPr>
          <p:spPr bwMode="auto">
            <a:xfrm>
              <a:off x="4461" y="2606"/>
              <a:ext cx="35" cy="3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20" name="Oval 48"/>
            <p:cNvSpPr>
              <a:spLocks noChangeArrowheads="1"/>
            </p:cNvSpPr>
            <p:nvPr/>
          </p:nvSpPr>
          <p:spPr bwMode="auto">
            <a:xfrm>
              <a:off x="4808" y="2423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21" name="Oval 49"/>
            <p:cNvSpPr>
              <a:spLocks noChangeArrowheads="1"/>
            </p:cNvSpPr>
            <p:nvPr/>
          </p:nvSpPr>
          <p:spPr bwMode="auto">
            <a:xfrm>
              <a:off x="5088" y="2587"/>
              <a:ext cx="34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22" name="Oval 50"/>
            <p:cNvSpPr>
              <a:spLocks noChangeArrowheads="1"/>
            </p:cNvSpPr>
            <p:nvPr/>
          </p:nvSpPr>
          <p:spPr bwMode="auto">
            <a:xfrm>
              <a:off x="5194" y="2471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23" name="Oval 51"/>
            <p:cNvSpPr>
              <a:spLocks noChangeArrowheads="1"/>
            </p:cNvSpPr>
            <p:nvPr/>
          </p:nvSpPr>
          <p:spPr bwMode="auto">
            <a:xfrm>
              <a:off x="4621" y="2749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24" name="Oval 52"/>
            <p:cNvSpPr>
              <a:spLocks noChangeArrowheads="1"/>
            </p:cNvSpPr>
            <p:nvPr/>
          </p:nvSpPr>
          <p:spPr bwMode="auto">
            <a:xfrm>
              <a:off x="4416" y="2736"/>
              <a:ext cx="34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25" name="Oval 53"/>
            <p:cNvSpPr>
              <a:spLocks noChangeArrowheads="1"/>
            </p:cNvSpPr>
            <p:nvPr/>
          </p:nvSpPr>
          <p:spPr bwMode="auto">
            <a:xfrm>
              <a:off x="4944" y="2864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26" name="Oval 54"/>
            <p:cNvSpPr>
              <a:spLocks noChangeArrowheads="1"/>
            </p:cNvSpPr>
            <p:nvPr/>
          </p:nvSpPr>
          <p:spPr bwMode="auto">
            <a:xfrm>
              <a:off x="5229" y="2703"/>
              <a:ext cx="34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27" name="Oval 55"/>
            <p:cNvSpPr>
              <a:spLocks noChangeArrowheads="1"/>
            </p:cNvSpPr>
            <p:nvPr/>
          </p:nvSpPr>
          <p:spPr bwMode="auto">
            <a:xfrm>
              <a:off x="5149" y="1920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28" name="Oval 56"/>
            <p:cNvSpPr>
              <a:spLocks noChangeArrowheads="1"/>
            </p:cNvSpPr>
            <p:nvPr/>
          </p:nvSpPr>
          <p:spPr bwMode="auto">
            <a:xfrm>
              <a:off x="4166" y="1990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29" name="Oval 57"/>
            <p:cNvSpPr>
              <a:spLocks noChangeArrowheads="1"/>
            </p:cNvSpPr>
            <p:nvPr/>
          </p:nvSpPr>
          <p:spPr bwMode="auto">
            <a:xfrm>
              <a:off x="4461" y="2414"/>
              <a:ext cx="35" cy="3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30" name="Oval 58"/>
            <p:cNvSpPr>
              <a:spLocks noChangeArrowheads="1"/>
            </p:cNvSpPr>
            <p:nvPr/>
          </p:nvSpPr>
          <p:spPr bwMode="auto">
            <a:xfrm>
              <a:off x="4565" y="2004"/>
              <a:ext cx="35" cy="3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31" name="Oval 59"/>
            <p:cNvSpPr>
              <a:spLocks noChangeArrowheads="1"/>
            </p:cNvSpPr>
            <p:nvPr/>
          </p:nvSpPr>
          <p:spPr bwMode="auto">
            <a:xfrm>
              <a:off x="4697" y="2169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32" name="Oval 60"/>
            <p:cNvSpPr>
              <a:spLocks noChangeArrowheads="1"/>
            </p:cNvSpPr>
            <p:nvPr/>
          </p:nvSpPr>
          <p:spPr bwMode="auto">
            <a:xfrm>
              <a:off x="4272" y="2221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33" name="Text Box 61"/>
            <p:cNvSpPr txBox="1">
              <a:spLocks noChangeArrowheads="1"/>
            </p:cNvSpPr>
            <p:nvPr/>
          </p:nvSpPr>
          <p:spPr bwMode="auto">
            <a:xfrm>
              <a:off x="4644" y="1776"/>
              <a:ext cx="106" cy="1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altLang="tr-TR" sz="900"/>
                <a:t>Y</a:t>
              </a:r>
            </a:p>
          </p:txBody>
        </p:sp>
        <p:sp>
          <p:nvSpPr>
            <p:cNvPr id="34" name="Text Box 62"/>
            <p:cNvSpPr txBox="1">
              <a:spLocks noChangeArrowheads="1"/>
            </p:cNvSpPr>
            <p:nvPr/>
          </p:nvSpPr>
          <p:spPr bwMode="auto">
            <a:xfrm>
              <a:off x="5601" y="2417"/>
              <a:ext cx="159" cy="14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altLang="tr-TR" sz="900"/>
                <a:t>X</a:t>
              </a:r>
            </a:p>
          </p:txBody>
        </p:sp>
        <p:sp>
          <p:nvSpPr>
            <p:cNvPr id="35" name="Line 63"/>
            <p:cNvSpPr>
              <a:spLocks noChangeShapeType="1"/>
            </p:cNvSpPr>
            <p:nvPr/>
          </p:nvSpPr>
          <p:spPr bwMode="auto">
            <a:xfrm>
              <a:off x="528" y="2423"/>
              <a:ext cx="159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6" name="Line 64"/>
            <p:cNvSpPr>
              <a:spLocks noChangeShapeType="1"/>
            </p:cNvSpPr>
            <p:nvPr/>
          </p:nvSpPr>
          <p:spPr bwMode="auto">
            <a:xfrm flipH="1" flipV="1">
              <a:off x="1294" y="1812"/>
              <a:ext cx="5" cy="12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7" name="Oval 65"/>
            <p:cNvSpPr>
              <a:spLocks noChangeArrowheads="1"/>
            </p:cNvSpPr>
            <p:nvPr/>
          </p:nvSpPr>
          <p:spPr bwMode="auto">
            <a:xfrm>
              <a:off x="1607" y="1934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38" name="Oval 66"/>
            <p:cNvSpPr>
              <a:spLocks noChangeArrowheads="1"/>
            </p:cNvSpPr>
            <p:nvPr/>
          </p:nvSpPr>
          <p:spPr bwMode="auto">
            <a:xfrm>
              <a:off x="1489" y="2173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39" name="Oval 67"/>
            <p:cNvSpPr>
              <a:spLocks noChangeArrowheads="1"/>
            </p:cNvSpPr>
            <p:nvPr/>
          </p:nvSpPr>
          <p:spPr bwMode="auto">
            <a:xfrm>
              <a:off x="692" y="2625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40" name="Oval 68"/>
            <p:cNvSpPr>
              <a:spLocks noChangeArrowheads="1"/>
            </p:cNvSpPr>
            <p:nvPr/>
          </p:nvSpPr>
          <p:spPr bwMode="auto">
            <a:xfrm>
              <a:off x="1126" y="2564"/>
              <a:ext cx="34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41" name="Oval 69"/>
            <p:cNvSpPr>
              <a:spLocks noChangeArrowheads="1"/>
            </p:cNvSpPr>
            <p:nvPr/>
          </p:nvSpPr>
          <p:spPr bwMode="auto">
            <a:xfrm>
              <a:off x="1489" y="2364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42" name="Oval 70"/>
            <p:cNvSpPr>
              <a:spLocks noChangeArrowheads="1"/>
            </p:cNvSpPr>
            <p:nvPr/>
          </p:nvSpPr>
          <p:spPr bwMode="auto">
            <a:xfrm>
              <a:off x="1759" y="2167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43" name="Oval 71"/>
            <p:cNvSpPr>
              <a:spLocks noChangeArrowheads="1"/>
            </p:cNvSpPr>
            <p:nvPr/>
          </p:nvSpPr>
          <p:spPr bwMode="auto">
            <a:xfrm>
              <a:off x="884" y="2736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44" name="Oval 72"/>
            <p:cNvSpPr>
              <a:spLocks noChangeArrowheads="1"/>
            </p:cNvSpPr>
            <p:nvPr/>
          </p:nvSpPr>
          <p:spPr bwMode="auto">
            <a:xfrm>
              <a:off x="1612" y="2261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45" name="Oval 73"/>
            <p:cNvSpPr>
              <a:spLocks noChangeArrowheads="1"/>
            </p:cNvSpPr>
            <p:nvPr/>
          </p:nvSpPr>
          <p:spPr bwMode="auto">
            <a:xfrm>
              <a:off x="1091" y="2160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46" name="Oval 74"/>
            <p:cNvSpPr>
              <a:spLocks noChangeArrowheads="1"/>
            </p:cNvSpPr>
            <p:nvPr/>
          </p:nvSpPr>
          <p:spPr bwMode="auto">
            <a:xfrm>
              <a:off x="1403" y="2214"/>
              <a:ext cx="36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47" name="Oval 75"/>
            <p:cNvSpPr>
              <a:spLocks noChangeArrowheads="1"/>
            </p:cNvSpPr>
            <p:nvPr/>
          </p:nvSpPr>
          <p:spPr bwMode="auto">
            <a:xfrm>
              <a:off x="1450" y="2564"/>
              <a:ext cx="34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48" name="Oval 76"/>
            <p:cNvSpPr>
              <a:spLocks noChangeArrowheads="1"/>
            </p:cNvSpPr>
            <p:nvPr/>
          </p:nvSpPr>
          <p:spPr bwMode="auto">
            <a:xfrm>
              <a:off x="987" y="2750"/>
              <a:ext cx="35" cy="3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49" name="Oval 77"/>
            <p:cNvSpPr>
              <a:spLocks noChangeArrowheads="1"/>
            </p:cNvSpPr>
            <p:nvPr/>
          </p:nvSpPr>
          <p:spPr bwMode="auto">
            <a:xfrm>
              <a:off x="1334" y="2423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50" name="Oval 78"/>
            <p:cNvSpPr>
              <a:spLocks noChangeArrowheads="1"/>
            </p:cNvSpPr>
            <p:nvPr/>
          </p:nvSpPr>
          <p:spPr bwMode="auto">
            <a:xfrm>
              <a:off x="799" y="2400"/>
              <a:ext cx="34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51" name="Oval 79"/>
            <p:cNvSpPr>
              <a:spLocks noChangeArrowheads="1"/>
            </p:cNvSpPr>
            <p:nvPr/>
          </p:nvSpPr>
          <p:spPr bwMode="auto">
            <a:xfrm>
              <a:off x="1248" y="2112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52" name="Oval 80"/>
            <p:cNvSpPr>
              <a:spLocks noChangeArrowheads="1"/>
            </p:cNvSpPr>
            <p:nvPr/>
          </p:nvSpPr>
          <p:spPr bwMode="auto">
            <a:xfrm>
              <a:off x="1554" y="2043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53" name="Oval 81"/>
            <p:cNvSpPr>
              <a:spLocks noChangeArrowheads="1"/>
            </p:cNvSpPr>
            <p:nvPr/>
          </p:nvSpPr>
          <p:spPr bwMode="auto">
            <a:xfrm>
              <a:off x="1661" y="2074"/>
              <a:ext cx="34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54" name="Oval 82"/>
            <p:cNvSpPr>
              <a:spLocks noChangeArrowheads="1"/>
            </p:cNvSpPr>
            <p:nvPr/>
          </p:nvSpPr>
          <p:spPr bwMode="auto">
            <a:xfrm>
              <a:off x="672" y="2784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55" name="Oval 83"/>
            <p:cNvSpPr>
              <a:spLocks noChangeArrowheads="1"/>
            </p:cNvSpPr>
            <p:nvPr/>
          </p:nvSpPr>
          <p:spPr bwMode="auto">
            <a:xfrm>
              <a:off x="940" y="2592"/>
              <a:ext cx="34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56" name="Oval 84"/>
            <p:cNvSpPr>
              <a:spLocks noChangeArrowheads="1"/>
            </p:cNvSpPr>
            <p:nvPr/>
          </p:nvSpPr>
          <p:spPr bwMode="auto">
            <a:xfrm>
              <a:off x="960" y="2077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57" name="Oval 85"/>
            <p:cNvSpPr>
              <a:spLocks noChangeArrowheads="1"/>
            </p:cNvSpPr>
            <p:nvPr/>
          </p:nvSpPr>
          <p:spPr bwMode="auto">
            <a:xfrm>
              <a:off x="1395" y="1990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58" name="Oval 86"/>
            <p:cNvSpPr>
              <a:spLocks noChangeArrowheads="1"/>
            </p:cNvSpPr>
            <p:nvPr/>
          </p:nvSpPr>
          <p:spPr bwMode="auto">
            <a:xfrm>
              <a:off x="987" y="2354"/>
              <a:ext cx="35" cy="3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59" name="Oval 87"/>
            <p:cNvSpPr>
              <a:spLocks noChangeArrowheads="1"/>
            </p:cNvSpPr>
            <p:nvPr/>
          </p:nvSpPr>
          <p:spPr bwMode="auto">
            <a:xfrm>
              <a:off x="1794" y="2004"/>
              <a:ext cx="35" cy="3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60" name="Oval 88"/>
            <p:cNvSpPr>
              <a:spLocks noChangeArrowheads="1"/>
            </p:cNvSpPr>
            <p:nvPr/>
          </p:nvSpPr>
          <p:spPr bwMode="auto">
            <a:xfrm>
              <a:off x="1200" y="2317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61" name="Oval 89"/>
            <p:cNvSpPr>
              <a:spLocks noChangeArrowheads="1"/>
            </p:cNvSpPr>
            <p:nvPr/>
          </p:nvSpPr>
          <p:spPr bwMode="auto">
            <a:xfrm>
              <a:off x="1501" y="2115"/>
              <a:ext cx="35" cy="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62" name="Text Box 90"/>
            <p:cNvSpPr txBox="1">
              <a:spLocks noChangeArrowheads="1"/>
            </p:cNvSpPr>
            <p:nvPr/>
          </p:nvSpPr>
          <p:spPr bwMode="auto">
            <a:xfrm>
              <a:off x="1170" y="1776"/>
              <a:ext cx="106" cy="1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altLang="tr-TR" sz="900"/>
                <a:t>Y</a:t>
              </a:r>
            </a:p>
          </p:txBody>
        </p:sp>
        <p:sp>
          <p:nvSpPr>
            <p:cNvPr id="63" name="Text Box 91"/>
            <p:cNvSpPr txBox="1">
              <a:spLocks noChangeArrowheads="1"/>
            </p:cNvSpPr>
            <p:nvPr/>
          </p:nvSpPr>
          <p:spPr bwMode="auto">
            <a:xfrm>
              <a:off x="2127" y="2417"/>
              <a:ext cx="159" cy="14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altLang="tr-TR" sz="900"/>
                <a:t>X</a:t>
              </a:r>
            </a:p>
          </p:txBody>
        </p:sp>
        <p:sp>
          <p:nvSpPr>
            <p:cNvPr id="64" name="Text Box 92"/>
            <p:cNvSpPr txBox="1">
              <a:spLocks noChangeArrowheads="1"/>
            </p:cNvSpPr>
            <p:nvPr/>
          </p:nvSpPr>
          <p:spPr bwMode="auto">
            <a:xfrm>
              <a:off x="2736" y="1704"/>
              <a:ext cx="144" cy="2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altLang="tr-TR" sz="900"/>
                <a:t>Y</a:t>
              </a:r>
            </a:p>
          </p:txBody>
        </p:sp>
        <p:sp>
          <p:nvSpPr>
            <p:cNvPr id="65" name="Text Box 93"/>
            <p:cNvSpPr txBox="1">
              <a:spLocks noChangeArrowheads="1"/>
            </p:cNvSpPr>
            <p:nvPr/>
          </p:nvSpPr>
          <p:spPr bwMode="auto">
            <a:xfrm>
              <a:off x="1104" y="1728"/>
              <a:ext cx="144" cy="2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altLang="tr-TR" sz="900"/>
                <a:t>Y</a:t>
              </a:r>
            </a:p>
          </p:txBody>
        </p:sp>
        <p:sp>
          <p:nvSpPr>
            <p:cNvPr id="66" name="Text Box 94"/>
            <p:cNvSpPr txBox="1">
              <a:spLocks noChangeArrowheads="1"/>
            </p:cNvSpPr>
            <p:nvPr/>
          </p:nvSpPr>
          <p:spPr bwMode="auto">
            <a:xfrm>
              <a:off x="4560" y="1728"/>
              <a:ext cx="144" cy="2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altLang="tr-TR" sz="900"/>
                <a:t>Y</a:t>
              </a:r>
            </a:p>
          </p:txBody>
        </p:sp>
        <p:sp>
          <p:nvSpPr>
            <p:cNvPr id="67" name="Text Box 95"/>
            <p:cNvSpPr txBox="1">
              <a:spLocks noChangeArrowheads="1"/>
            </p:cNvSpPr>
            <p:nvPr/>
          </p:nvSpPr>
          <p:spPr bwMode="auto">
            <a:xfrm>
              <a:off x="624" y="3264"/>
              <a:ext cx="158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altLang="tr-TR" sz="2000"/>
                <a:t>Po</a:t>
              </a:r>
              <a:r>
                <a:rPr lang="tr-TR" altLang="tr-TR" sz="2000"/>
                <a:t>zitif</a:t>
              </a:r>
              <a:r>
                <a:rPr lang="en-GB" altLang="tr-TR" sz="2000"/>
                <a:t> </a:t>
              </a:r>
              <a:r>
                <a:rPr lang="tr-TR" altLang="tr-TR" sz="2000"/>
                <a:t>k</a:t>
              </a:r>
              <a:r>
                <a:rPr lang="en-GB" altLang="tr-TR" sz="2000"/>
                <a:t>orela</a:t>
              </a:r>
              <a:r>
                <a:rPr lang="tr-TR" altLang="tr-TR" sz="2000"/>
                <a:t>sy</a:t>
              </a:r>
              <a:r>
                <a:rPr lang="en-GB" altLang="tr-TR" sz="2000"/>
                <a:t>on</a:t>
              </a:r>
            </a:p>
          </p:txBody>
        </p:sp>
        <p:sp>
          <p:nvSpPr>
            <p:cNvPr id="68" name="Text Box 96"/>
            <p:cNvSpPr txBox="1">
              <a:spLocks noChangeArrowheads="1"/>
            </p:cNvSpPr>
            <p:nvPr/>
          </p:nvSpPr>
          <p:spPr bwMode="auto">
            <a:xfrm>
              <a:off x="2352" y="3264"/>
              <a:ext cx="158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altLang="tr-TR" sz="2000"/>
                <a:t>Negati</a:t>
              </a:r>
              <a:r>
                <a:rPr lang="tr-TR" altLang="tr-TR" sz="2000"/>
                <a:t>f</a:t>
              </a:r>
              <a:r>
                <a:rPr lang="en-GB" altLang="tr-TR" sz="2000"/>
                <a:t> </a:t>
              </a:r>
              <a:r>
                <a:rPr lang="tr-TR" altLang="tr-TR" sz="2000"/>
                <a:t>k</a:t>
              </a:r>
              <a:r>
                <a:rPr lang="en-GB" altLang="tr-TR" sz="2000"/>
                <a:t>orela</a:t>
              </a:r>
              <a:r>
                <a:rPr lang="tr-TR" altLang="tr-TR" sz="2000"/>
                <a:t>sy</a:t>
              </a:r>
              <a:r>
                <a:rPr lang="en-GB" altLang="tr-TR" sz="2000"/>
                <a:t>on</a:t>
              </a:r>
            </a:p>
          </p:txBody>
        </p:sp>
        <p:sp>
          <p:nvSpPr>
            <p:cNvPr id="69" name="Text Box 97"/>
            <p:cNvSpPr txBox="1">
              <a:spLocks noChangeArrowheads="1"/>
            </p:cNvSpPr>
            <p:nvPr/>
          </p:nvSpPr>
          <p:spPr bwMode="auto">
            <a:xfrm>
              <a:off x="4272" y="3264"/>
              <a:ext cx="139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tr-TR" altLang="tr-TR" sz="2000"/>
                <a:t>K</a:t>
              </a:r>
              <a:r>
                <a:rPr lang="en-GB" altLang="tr-TR" sz="2000"/>
                <a:t>orela</a:t>
              </a:r>
              <a:r>
                <a:rPr lang="tr-TR" altLang="tr-TR" sz="2000"/>
                <a:t>sy</a:t>
              </a:r>
              <a:r>
                <a:rPr lang="en-GB" altLang="tr-TR" sz="2000"/>
                <a:t>on</a:t>
              </a:r>
              <a:r>
                <a:rPr lang="tr-TR" altLang="tr-TR" sz="2000"/>
                <a:t> yok</a:t>
              </a:r>
              <a:endParaRPr lang="en-GB" altLang="tr-TR" sz="2000"/>
            </a:p>
          </p:txBody>
        </p:sp>
      </p:grpSp>
    </p:spTree>
    <p:extLst>
      <p:ext uri="{BB962C8B-B14F-4D97-AF65-F5344CB8AC3E}">
        <p14:creationId xmlns:p14="http://schemas.microsoft.com/office/powerpoint/2010/main" val="379772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tr-TR" dirty="0" smtClean="0">
                <a:solidFill>
                  <a:schemeClr val="tx1"/>
                </a:solidFill>
                <a:latin typeface="+mn-lt"/>
              </a:rPr>
              <a:t>Scatterplot</a:t>
            </a:r>
            <a:r>
              <a:rPr lang="tr-TR" altLang="tr-TR" dirty="0" smtClean="0">
                <a:solidFill>
                  <a:schemeClr val="tx1"/>
                </a:solidFill>
                <a:latin typeface="+mn-lt"/>
              </a:rPr>
              <a:t> örnekleri</a:t>
            </a:r>
            <a:endParaRPr lang="en-US" altLang="tr-TR" dirty="0" smtClean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5" name="Picture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21" t="43575" r="19812" b="17871"/>
          <a:stretch>
            <a:fillRect/>
          </a:stretch>
        </p:blipFill>
        <p:spPr bwMode="auto">
          <a:xfrm>
            <a:off x="1295400" y="1066800"/>
            <a:ext cx="2971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30" t="45181" r="22830" b="16264"/>
          <a:stretch>
            <a:fillRect/>
          </a:stretch>
        </p:blipFill>
        <p:spPr bwMode="auto">
          <a:xfrm>
            <a:off x="5334000" y="1143000"/>
            <a:ext cx="2743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30" t="43575" r="21321" b="16264"/>
          <a:stretch>
            <a:fillRect/>
          </a:stretch>
        </p:blipFill>
        <p:spPr bwMode="auto">
          <a:xfrm>
            <a:off x="1371600" y="3429000"/>
            <a:ext cx="28194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21" t="45181" r="22830" b="16264"/>
          <a:stretch>
            <a:fillRect/>
          </a:stretch>
        </p:blipFill>
        <p:spPr bwMode="auto">
          <a:xfrm>
            <a:off x="5334000" y="3733800"/>
            <a:ext cx="28194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0"/>
          <p:cNvSpPr txBox="1">
            <a:spLocks noChangeArrowheads="1"/>
          </p:cNvSpPr>
          <p:nvPr/>
        </p:nvSpPr>
        <p:spPr bwMode="auto">
          <a:xfrm>
            <a:off x="1905000" y="29718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tr-TR"/>
              <a:t> r =   .__ __</a:t>
            </a:r>
          </a:p>
        </p:txBody>
      </p:sp>
      <p:sp>
        <p:nvSpPr>
          <p:cNvPr id="10" name="Text Box 31"/>
          <p:cNvSpPr txBox="1">
            <a:spLocks noChangeArrowheads="1"/>
          </p:cNvSpPr>
          <p:nvPr/>
        </p:nvSpPr>
        <p:spPr bwMode="auto">
          <a:xfrm>
            <a:off x="1981200" y="54864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tr-TR"/>
              <a:t> r =   .__ __</a:t>
            </a:r>
          </a:p>
        </p:txBody>
      </p:sp>
      <p:sp>
        <p:nvSpPr>
          <p:cNvPr id="11" name="Text Box 32"/>
          <p:cNvSpPr txBox="1">
            <a:spLocks noChangeArrowheads="1"/>
          </p:cNvSpPr>
          <p:nvPr/>
        </p:nvSpPr>
        <p:spPr bwMode="auto">
          <a:xfrm>
            <a:off x="6019800" y="29718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tr-TR"/>
              <a:t> r =   .__ __</a:t>
            </a:r>
          </a:p>
        </p:txBody>
      </p:sp>
      <p:sp>
        <p:nvSpPr>
          <p:cNvPr id="12" name="Text Box 33"/>
          <p:cNvSpPr txBox="1">
            <a:spLocks noChangeArrowheads="1"/>
          </p:cNvSpPr>
          <p:nvPr/>
        </p:nvSpPr>
        <p:spPr bwMode="auto">
          <a:xfrm>
            <a:off x="6096000" y="56388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tr-TR"/>
              <a:t> r =   .__ __</a:t>
            </a:r>
          </a:p>
        </p:txBody>
      </p:sp>
      <p:sp>
        <p:nvSpPr>
          <p:cNvPr id="13" name="10 Dikdörtgen"/>
          <p:cNvSpPr>
            <a:spLocks noChangeArrowheads="1"/>
          </p:cNvSpPr>
          <p:nvPr/>
        </p:nvSpPr>
        <p:spPr bwMode="auto">
          <a:xfrm>
            <a:off x="642938" y="6357938"/>
            <a:ext cx="25622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tr-TR"/>
              <a:t>+.00   +.50    -.60    + .90</a:t>
            </a:r>
          </a:p>
        </p:txBody>
      </p:sp>
    </p:spTree>
    <p:extLst>
      <p:ext uri="{BB962C8B-B14F-4D97-AF65-F5344CB8AC3E}">
        <p14:creationId xmlns:p14="http://schemas.microsoft.com/office/powerpoint/2010/main" val="117459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>
                <a:solidFill>
                  <a:schemeClr val="tx1"/>
                </a:solidFill>
                <a:latin typeface="+mn-lt"/>
              </a:rPr>
              <a:t>formül</a:t>
            </a:r>
            <a:endParaRPr lang="tr-TR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8994" y="2348880"/>
            <a:ext cx="4334881" cy="1987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334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altLang="tr-TR" smtClean="0"/>
              <a:t>İlişkinin yönü</a:t>
            </a:r>
            <a:endParaRPr lang="en-US" altLang="tr-TR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sz="half" idx="1"/>
          </p:nvPr>
        </p:nvSpPr>
        <p:spPr>
          <a:xfrm>
            <a:off x="304800" y="1295400"/>
            <a:ext cx="4514850" cy="4876800"/>
          </a:xfrm>
        </p:spPr>
        <p:txBody>
          <a:bodyPr/>
          <a:lstStyle/>
          <a:p>
            <a:endParaRPr lang="en-US" altLang="tr-TR" sz="3200" dirty="0" smtClean="0">
              <a:solidFill>
                <a:schemeClr val="tx1"/>
              </a:solidFill>
              <a:latin typeface="+mn-lt"/>
            </a:endParaRPr>
          </a:p>
          <a:p>
            <a:pPr>
              <a:buFont typeface="Wingdings" pitchFamily="2" charset="2"/>
              <a:buNone/>
            </a:pPr>
            <a:r>
              <a:rPr lang="en-US" altLang="tr-TR" sz="3200" dirty="0" smtClean="0">
                <a:solidFill>
                  <a:schemeClr val="tx1"/>
                </a:solidFill>
                <a:latin typeface="+mn-lt"/>
              </a:rPr>
              <a:t> Po</a:t>
            </a:r>
            <a:r>
              <a:rPr lang="tr-TR" altLang="tr-TR" sz="3200" dirty="0" smtClean="0">
                <a:solidFill>
                  <a:schemeClr val="tx1"/>
                </a:solidFill>
                <a:latin typeface="+mn-lt"/>
              </a:rPr>
              <a:t>z</a:t>
            </a:r>
            <a:r>
              <a:rPr lang="en-US" altLang="tr-TR" sz="3200" dirty="0" err="1" smtClean="0">
                <a:solidFill>
                  <a:schemeClr val="tx1"/>
                </a:solidFill>
                <a:latin typeface="+mn-lt"/>
              </a:rPr>
              <a:t>iti</a:t>
            </a:r>
            <a:r>
              <a:rPr lang="tr-TR" altLang="tr-TR" sz="3200" dirty="0" smtClean="0">
                <a:solidFill>
                  <a:schemeClr val="tx1"/>
                </a:solidFill>
                <a:latin typeface="+mn-lt"/>
              </a:rPr>
              <a:t>f</a:t>
            </a:r>
            <a:r>
              <a:rPr lang="en-US" altLang="tr-TR" sz="32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tr-TR" altLang="tr-TR" sz="3200" dirty="0" smtClean="0">
                <a:solidFill>
                  <a:schemeClr val="tx1"/>
                </a:solidFill>
                <a:latin typeface="+mn-lt"/>
              </a:rPr>
              <a:t>K</a:t>
            </a:r>
            <a:r>
              <a:rPr lang="en-US" altLang="tr-TR" sz="3200" dirty="0" err="1" smtClean="0">
                <a:solidFill>
                  <a:schemeClr val="tx1"/>
                </a:solidFill>
                <a:latin typeface="+mn-lt"/>
              </a:rPr>
              <a:t>orela</a:t>
            </a:r>
            <a:r>
              <a:rPr lang="tr-TR" altLang="tr-TR" sz="3200" dirty="0" err="1" smtClean="0">
                <a:solidFill>
                  <a:schemeClr val="tx1"/>
                </a:solidFill>
                <a:latin typeface="+mn-lt"/>
              </a:rPr>
              <a:t>sy</a:t>
            </a:r>
            <a:r>
              <a:rPr lang="en-US" altLang="tr-TR" sz="3200" dirty="0" smtClean="0">
                <a:solidFill>
                  <a:schemeClr val="tx1"/>
                </a:solidFill>
                <a:latin typeface="+mn-lt"/>
              </a:rPr>
              <a:t>on</a:t>
            </a:r>
          </a:p>
          <a:p>
            <a:pPr lvl="1"/>
            <a:endParaRPr lang="en-US" altLang="tr-TR" sz="2800" dirty="0" smtClean="0">
              <a:solidFill>
                <a:schemeClr val="tx1"/>
              </a:solidFill>
              <a:latin typeface="+mn-lt"/>
            </a:endParaRPr>
          </a:p>
          <a:p>
            <a:endParaRPr lang="en-US" altLang="tr-TR" sz="32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ectangle 14"/>
          <p:cNvSpPr txBox="1">
            <a:spLocks noChangeArrowheads="1"/>
          </p:cNvSpPr>
          <p:nvPr/>
        </p:nvSpPr>
        <p:spPr>
          <a:xfrm>
            <a:off x="4640263" y="1295400"/>
            <a:ext cx="3894137" cy="4648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endParaRPr lang="en-US" altLang="tr-TR" smtClean="0"/>
          </a:p>
          <a:p>
            <a:pPr>
              <a:buFont typeface="Wingdings" pitchFamily="2" charset="2"/>
              <a:buNone/>
            </a:pPr>
            <a:r>
              <a:rPr lang="en-US" altLang="tr-TR" smtClean="0"/>
              <a:t>Negati</a:t>
            </a:r>
            <a:r>
              <a:rPr lang="tr-TR" altLang="tr-TR" smtClean="0"/>
              <a:t>f</a:t>
            </a:r>
            <a:r>
              <a:rPr lang="en-US" altLang="tr-TR" smtClean="0"/>
              <a:t> </a:t>
            </a:r>
            <a:r>
              <a:rPr lang="tr-TR" altLang="tr-TR" smtClean="0"/>
              <a:t>K</a:t>
            </a:r>
            <a:r>
              <a:rPr lang="en-US" altLang="tr-TR" smtClean="0"/>
              <a:t>orela</a:t>
            </a:r>
            <a:r>
              <a:rPr lang="tr-TR" altLang="tr-TR" smtClean="0"/>
              <a:t>sy</a:t>
            </a:r>
            <a:r>
              <a:rPr lang="en-US" altLang="tr-TR" smtClean="0"/>
              <a:t>on</a:t>
            </a:r>
            <a:endParaRPr lang="en-US" altLang="tr-TR"/>
          </a:p>
        </p:txBody>
      </p:sp>
      <p:pic>
        <p:nvPicPr>
          <p:cNvPr id="7" name="Picture 9" descr="http://www.mtsu.edu/~stats/regression/images/scatimag/increasesca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819400"/>
            <a:ext cx="3811588" cy="342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3" descr="http://www.mtsu.edu/~stats/regression/images/scatimag/decreasesca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819400"/>
            <a:ext cx="3811588" cy="342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8629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  <p:bldP spid="6" grpId="0" build="p" autoUpdateAnimBg="0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265</Words>
  <Application>Microsoft Office PowerPoint</Application>
  <PresentationFormat>Ekran Gösterisi (4:3)</PresentationFormat>
  <Paragraphs>81</Paragraphs>
  <Slides>20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1" baseType="lpstr">
      <vt:lpstr>Ofis Teması</vt:lpstr>
      <vt:lpstr>ANT330 BİYOİSTATİSTİK</vt:lpstr>
      <vt:lpstr>PowerPoint Sunusu</vt:lpstr>
      <vt:lpstr>PowerPoint Sunusu</vt:lpstr>
      <vt:lpstr>x ve y arasındaki ilişki</vt:lpstr>
      <vt:lpstr>PowerPoint Sunusu</vt:lpstr>
      <vt:lpstr>PowerPoint Sunusu</vt:lpstr>
      <vt:lpstr>Scatterplot örnekleri</vt:lpstr>
      <vt:lpstr>formül</vt:lpstr>
      <vt:lpstr>PowerPoint Sunusu</vt:lpstr>
      <vt:lpstr>Doğrusal ilişkinin gücü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ANT330 BİYOİSTATİSTİK</dc:title>
  <dc:creator>SONY</dc:creator>
  <cp:lastModifiedBy>SONY</cp:lastModifiedBy>
  <cp:revision>11</cp:revision>
  <dcterms:created xsi:type="dcterms:W3CDTF">2020-05-08T10:02:04Z</dcterms:created>
  <dcterms:modified xsi:type="dcterms:W3CDTF">2020-05-08T10:11:31Z</dcterms:modified>
</cp:coreProperties>
</file>