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302" r:id="rId5"/>
    <p:sldId id="303" r:id="rId6"/>
    <p:sldId id="299" r:id="rId7"/>
    <p:sldId id="284" r:id="rId8"/>
    <p:sldId id="257" r:id="rId9"/>
    <p:sldId id="258" r:id="rId10"/>
    <p:sldId id="260" r:id="rId11"/>
    <p:sldId id="263" r:id="rId12"/>
    <p:sldId id="264" r:id="rId13"/>
    <p:sldId id="259" r:id="rId14"/>
    <p:sldId id="261" r:id="rId15"/>
    <p:sldId id="265" r:id="rId16"/>
    <p:sldId id="268" r:id="rId17"/>
    <p:sldId id="304" r:id="rId18"/>
    <p:sldId id="306" r:id="rId19"/>
    <p:sldId id="307" r:id="rId20"/>
    <p:sldId id="308" r:id="rId21"/>
    <p:sldId id="309" r:id="rId22"/>
    <p:sldId id="312" r:id="rId23"/>
    <p:sldId id="311" r:id="rId24"/>
    <p:sldId id="266" r:id="rId25"/>
    <p:sldId id="273" r:id="rId26"/>
    <p:sldId id="267" r:id="rId27"/>
    <p:sldId id="269" r:id="rId28"/>
    <p:sldId id="272" r:id="rId29"/>
    <p:sldId id="281" r:id="rId30"/>
    <p:sldId id="271" r:id="rId31"/>
    <p:sldId id="296" r:id="rId32"/>
    <p:sldId id="297" r:id="rId33"/>
    <p:sldId id="298" r:id="rId34"/>
    <p:sldId id="300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5A74E-48F8-47CA-A943-AA186F74E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90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5A819-7A2A-4332-921C-EE06C066E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7D95B-2645-43F2-A3C0-A13C78119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45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011F2-FD22-46B3-9418-A07C938E9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47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667E0-213F-4B6C-BCC6-042AD38E8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63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87396-7F20-4D69-A04F-B7BF04779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0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2890A-1E74-467C-A042-959582F908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7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55303-6B24-4E01-818A-E4919E23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4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79F5A-8C1C-432C-A7E0-B98258159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23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1A945-1F80-4B37-8150-DFE1631EAC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20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14152-0980-40BB-A865-DF4097F7F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1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8C4B3-A32E-4FAB-8B11-8366357E25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6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681004D-5207-434C-8A88-1BC05D096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7863" y="1600200"/>
            <a:ext cx="7772400" cy="1752600"/>
          </a:xfrm>
        </p:spPr>
        <p:txBody>
          <a:bodyPr/>
          <a:lstStyle/>
          <a:p>
            <a:pPr eaLnBrk="1" hangingPunct="1"/>
            <a:r>
              <a:rPr lang="tr-TR" sz="4800" b="1" dirty="0" smtClean="0">
                <a:latin typeface="Tahoma" panose="020B0604030504040204" pitchFamily="34" charset="0"/>
              </a:rPr>
              <a:t>AKUT BÖBREK HASARI</a:t>
            </a:r>
            <a:r>
              <a:rPr lang="tr-TR" b="1" dirty="0" smtClean="0">
                <a:latin typeface="Tahoma" panose="020B0604030504040204" pitchFamily="34" charset="0"/>
              </a:rPr>
              <a:t/>
            </a:r>
            <a:br>
              <a:rPr lang="tr-TR" b="1" dirty="0" smtClean="0">
                <a:latin typeface="Tahoma" panose="020B0604030504040204" pitchFamily="34" charset="0"/>
              </a:rPr>
            </a:br>
            <a:endParaRPr lang="en-US" sz="2400" b="1" dirty="0" smtClean="0">
              <a:latin typeface="Tahoma" panose="020B060403050404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133600"/>
          </a:xfrm>
        </p:spPr>
        <p:txBody>
          <a:bodyPr/>
          <a:lstStyle/>
          <a:p>
            <a:pPr eaLnBrk="1" hangingPunct="1"/>
            <a:r>
              <a:rPr lang="tr-TR" sz="2400" b="1" dirty="0" smtClean="0">
                <a:latin typeface="Tahoma" panose="020B0604030504040204" pitchFamily="34" charset="0"/>
              </a:rPr>
              <a:t>Dr. Şehsuvar Ertürk</a:t>
            </a:r>
          </a:p>
          <a:p>
            <a:pPr eaLnBrk="1" hangingPunct="1"/>
            <a:r>
              <a:rPr lang="tr-TR" sz="2400" b="1" dirty="0" smtClean="0">
                <a:latin typeface="Tahoma" panose="020B0604030504040204" pitchFamily="34" charset="0"/>
              </a:rPr>
              <a:t>Ankara Üniversitesi Tıp Fakültesi </a:t>
            </a:r>
          </a:p>
          <a:p>
            <a:pPr eaLnBrk="1" hangingPunct="1"/>
            <a:r>
              <a:rPr lang="tr-TR" sz="2400" b="1" dirty="0" err="1" smtClean="0">
                <a:latin typeface="Tahoma" panose="020B0604030504040204" pitchFamily="34" charset="0"/>
              </a:rPr>
              <a:t>Nefroloji</a:t>
            </a:r>
            <a:r>
              <a:rPr lang="tr-TR" sz="2400" b="1" dirty="0" smtClean="0">
                <a:latin typeface="Tahoma" panose="020B0604030504040204" pitchFamily="34" charset="0"/>
              </a:rPr>
              <a:t> Bilim Dalı</a:t>
            </a:r>
            <a:endParaRPr lang="en-US" sz="2400" b="1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304800"/>
            <a:ext cx="7772400" cy="533400"/>
          </a:xfrm>
        </p:spPr>
        <p:txBody>
          <a:bodyPr/>
          <a:lstStyle/>
          <a:p>
            <a:pPr algn="l" eaLnBrk="1" hangingPunct="1"/>
            <a:r>
              <a:rPr lang="tr-TR" sz="3600" b="1" dirty="0" err="1" smtClean="0">
                <a:latin typeface="Tahoma" panose="020B0604030504040204" pitchFamily="34" charset="0"/>
              </a:rPr>
              <a:t>Etyoloji</a:t>
            </a:r>
            <a:r>
              <a:rPr lang="tr-TR" sz="3600" b="1" dirty="0" smtClean="0">
                <a:latin typeface="Tahoma" panose="020B0604030504040204" pitchFamily="34" charset="0"/>
              </a:rPr>
              <a:t> - </a:t>
            </a:r>
            <a:r>
              <a:rPr lang="tr-TR" sz="3600" b="1" dirty="0" err="1" smtClean="0">
                <a:latin typeface="Tahoma" panose="020B0604030504040204" pitchFamily="34" charset="0"/>
              </a:rPr>
              <a:t>Renal</a:t>
            </a:r>
            <a:r>
              <a:rPr lang="tr-TR" sz="3600" b="1" dirty="0" smtClean="0">
                <a:latin typeface="Tahoma" panose="020B0604030504040204" pitchFamily="34" charset="0"/>
              </a:rPr>
              <a:t> ABH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66800"/>
            <a:ext cx="8785225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>
                <a:latin typeface="Tahoma" panose="020B0604030504040204" pitchFamily="34" charset="0"/>
              </a:rPr>
              <a:t>İskemik ve toksik ATN</a:t>
            </a:r>
          </a:p>
          <a:p>
            <a:pPr eaLnBrk="1" hangingPunct="1">
              <a:lnSpc>
                <a:spcPct val="90000"/>
              </a:lnSpc>
            </a:pPr>
            <a:endParaRPr lang="tr-TR" sz="2800" smtClean="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ahoma" panose="020B0604030504040204" pitchFamily="34" charset="0"/>
              </a:rPr>
              <a:t>Büyük damarlar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>
                <a:latin typeface="Tahoma" panose="020B0604030504040204" pitchFamily="34" charset="0"/>
              </a:rPr>
              <a:t>		</a:t>
            </a:r>
            <a:r>
              <a:rPr lang="tr-TR" sz="2000" smtClean="0">
                <a:latin typeface="Tahoma" panose="020B0604030504040204" pitchFamily="34" charset="0"/>
              </a:rPr>
              <a:t>Tromboz, ateroemboli, disseksiyon, vaskülit, kompresyon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ahoma" panose="020B0604030504040204" pitchFamily="34" charset="0"/>
              </a:rPr>
              <a:t>Glomerül ve renal mikrovaskülatür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>
                <a:latin typeface="Tahoma" panose="020B0604030504040204" pitchFamily="34" charset="0"/>
              </a:rPr>
              <a:t>		</a:t>
            </a:r>
            <a:r>
              <a:rPr lang="tr-TR" sz="2000" smtClean="0">
                <a:latin typeface="Tahoma" panose="020B0604030504040204" pitchFamily="34" charset="0"/>
              </a:rPr>
              <a:t>İnflamatuvar (Akut veya RPGN, Rejeksiyon, Radyasyon)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>
                <a:latin typeface="Tahoma" panose="020B0604030504040204" pitchFamily="34" charset="0"/>
              </a:rPr>
              <a:t>		</a:t>
            </a:r>
            <a:r>
              <a:rPr lang="tr-TR" sz="2000" smtClean="0">
                <a:latin typeface="Tahoma" panose="020B0604030504040204" pitchFamily="34" charset="0"/>
              </a:rPr>
              <a:t>Vazospastik (Malign HT, Gebelik toksemisi, Skleroderma)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smtClean="0">
                <a:latin typeface="Tahoma" panose="020B0604030504040204" pitchFamily="34" charset="0"/>
              </a:rPr>
              <a:t>		Hematolojik (HUS/TTP, DIC, Hiperviskozite)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ahoma" panose="020B0604030504040204" pitchFamily="34" charset="0"/>
              </a:rPr>
              <a:t>Tübülointersitisyum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smtClean="0">
                <a:latin typeface="Tahoma" panose="020B0604030504040204" pitchFamily="34" charset="0"/>
              </a:rPr>
              <a:t>		Allerjik intersitisyel nefrit (NSAID, AB)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smtClean="0">
                <a:latin typeface="Tahoma" panose="020B0604030504040204" pitchFamily="34" charset="0"/>
              </a:rPr>
              <a:t>		İnfeksiyöz (viral, fungal, bakteriyel)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smtClean="0">
                <a:latin typeface="Tahoma" panose="020B0604030504040204" pitchFamily="34" charset="0"/>
              </a:rPr>
              <a:t>		Akut sellüler rejeksiyon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000" smtClean="0">
                <a:latin typeface="Tahoma" panose="020B0604030504040204" pitchFamily="34" charset="0"/>
              </a:rPr>
              <a:t>		İnfiltrasyon (Lenfoma, lösemi, sarkoid)</a:t>
            </a:r>
            <a:endParaRPr lang="en-US" sz="20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304800"/>
            <a:ext cx="7772400" cy="762000"/>
          </a:xfrm>
        </p:spPr>
        <p:txBody>
          <a:bodyPr/>
          <a:lstStyle/>
          <a:p>
            <a:pPr algn="l" eaLnBrk="1" hangingPunct="1"/>
            <a:r>
              <a:rPr lang="tr-TR" sz="3600" b="1" dirty="0" err="1" smtClean="0">
                <a:latin typeface="Tahoma" panose="020B0604030504040204" pitchFamily="34" charset="0"/>
              </a:rPr>
              <a:t>Nefrotoksik</a:t>
            </a:r>
            <a:r>
              <a:rPr lang="tr-TR" sz="3600" b="1" dirty="0" smtClean="0">
                <a:latin typeface="Tahoma" panose="020B0604030504040204" pitchFamily="34" charset="0"/>
              </a:rPr>
              <a:t> ATN sebepleri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1463" y="1143000"/>
            <a:ext cx="4232275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3200" b="1" u="sng" smtClean="0"/>
              <a:t>Ekzojen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Antibiyotikler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(Asiklovir, aminoglikozid,   ampho B)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Organik çözücüler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/>
              <a:t>	(Etilen glikol, toluen)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Zehirler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</a:t>
            </a:r>
            <a:r>
              <a:rPr lang="tr-TR" sz="2400" smtClean="0"/>
              <a:t>(Yılan sokması)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Kemoterapötikler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	</a:t>
            </a:r>
            <a:r>
              <a:rPr lang="tr-TR" sz="2400" smtClean="0"/>
              <a:t>(Sisplatin, ifosfamid)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Radyokontrastlar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Bakteriyel toksinler</a:t>
            </a:r>
            <a:r>
              <a:rPr lang="tr-TR" sz="2400" smtClean="0"/>
              <a:t>	</a:t>
            </a:r>
            <a:endParaRPr lang="en-US" sz="2400" smtClean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0263" y="1143000"/>
            <a:ext cx="3817937" cy="5257800"/>
          </a:xfrm>
        </p:spPr>
        <p:txBody>
          <a:bodyPr/>
          <a:lstStyle/>
          <a:p>
            <a:pPr eaLnBrk="1" hangingPunct="1"/>
            <a:r>
              <a:rPr lang="tr-TR" sz="3200" b="1" u="sng" smtClean="0"/>
              <a:t>Endojen</a:t>
            </a:r>
          </a:p>
          <a:p>
            <a:pPr eaLnBrk="1" hangingPunct="1">
              <a:buFontTx/>
              <a:buNone/>
            </a:pPr>
            <a:r>
              <a:rPr lang="tr-TR" smtClean="0"/>
              <a:t>	Myoglobin 	</a:t>
            </a:r>
            <a:r>
              <a:rPr lang="tr-TR" sz="2400" smtClean="0"/>
              <a:t>(Rabdomiyoliz)</a:t>
            </a:r>
          </a:p>
          <a:p>
            <a:pPr eaLnBrk="1" hangingPunct="1">
              <a:buFontTx/>
              <a:buNone/>
            </a:pPr>
            <a:r>
              <a:rPr lang="tr-TR" smtClean="0"/>
              <a:t>	Hemoglobin </a:t>
            </a:r>
          </a:p>
          <a:p>
            <a:pPr eaLnBrk="1" hangingPunct="1">
              <a:buFontTx/>
              <a:buNone/>
            </a:pPr>
            <a:r>
              <a:rPr lang="tr-TR" smtClean="0"/>
              <a:t>		</a:t>
            </a:r>
            <a:r>
              <a:rPr lang="tr-TR" sz="2400" smtClean="0"/>
              <a:t>(Hemoliz)</a:t>
            </a:r>
          </a:p>
          <a:p>
            <a:pPr eaLnBrk="1" hangingPunct="1">
              <a:buFontTx/>
              <a:buNone/>
            </a:pPr>
            <a:r>
              <a:rPr lang="tr-TR" smtClean="0"/>
              <a:t>	Ürik asit ve myeloma hafif zincirleri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algn="l" eaLnBrk="1" hangingPunct="1"/>
            <a:r>
              <a:rPr lang="tr-TR" sz="3600" b="1" dirty="0" err="1" smtClean="0">
                <a:latin typeface="Tahoma" panose="020B0604030504040204" pitchFamily="34" charset="0"/>
              </a:rPr>
              <a:t>Etyoloji</a:t>
            </a:r>
            <a:r>
              <a:rPr lang="tr-TR" sz="3600" b="1" dirty="0" smtClean="0">
                <a:latin typeface="Tahoma" panose="020B0604030504040204" pitchFamily="34" charset="0"/>
              </a:rPr>
              <a:t> - </a:t>
            </a:r>
            <a:r>
              <a:rPr lang="tr-TR" sz="3600" b="1" dirty="0" err="1" smtClean="0">
                <a:latin typeface="Tahoma" panose="020B0604030504040204" pitchFamily="34" charset="0"/>
              </a:rPr>
              <a:t>Postrenal</a:t>
            </a:r>
            <a:r>
              <a:rPr lang="tr-TR" sz="3600" b="1" dirty="0" smtClean="0">
                <a:latin typeface="Tahoma" panose="020B0604030504040204" pitchFamily="34" charset="0"/>
              </a:rPr>
              <a:t> ABH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676400"/>
            <a:ext cx="8928100" cy="4724400"/>
          </a:xfrm>
        </p:spPr>
        <p:txBody>
          <a:bodyPr/>
          <a:lstStyle/>
          <a:p>
            <a:pPr eaLnBrk="1" hangingPunct="1"/>
            <a:r>
              <a:rPr lang="tr-TR" smtClean="0">
                <a:latin typeface="Tahoma" panose="020B0604030504040204" pitchFamily="34" charset="0"/>
              </a:rPr>
              <a:t>Mesane boynu</a:t>
            </a:r>
            <a:endParaRPr lang="tr-TR" sz="2800" smtClean="0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tr-TR" smtClean="0">
                <a:latin typeface="Tahoma" panose="020B0604030504040204" pitchFamily="34" charset="0"/>
              </a:rPr>
              <a:t>		Prostatik hastalık </a:t>
            </a:r>
            <a:r>
              <a:rPr lang="tr-TR" sz="2400" smtClean="0">
                <a:latin typeface="Tahoma" panose="020B0604030504040204" pitchFamily="34" charset="0"/>
              </a:rPr>
              <a:t>(hipertrofi, neoplazi, infeksiyon)</a:t>
            </a:r>
            <a:r>
              <a:rPr lang="tr-TR" smtClean="0">
                <a:latin typeface="Tahoma" panose="020B0604030504040204" pitchFamily="34" charset="0"/>
              </a:rPr>
              <a:t> 	Nörojenik mesane, Antikolinerjikler</a:t>
            </a:r>
          </a:p>
          <a:p>
            <a:pPr eaLnBrk="1" hangingPunct="1"/>
            <a:endParaRPr lang="tr-TR" sz="2800" smtClean="0">
              <a:latin typeface="Tahoma" panose="020B0604030504040204" pitchFamily="34" charset="0"/>
            </a:endParaRPr>
          </a:p>
          <a:p>
            <a:pPr eaLnBrk="1" hangingPunct="1"/>
            <a:r>
              <a:rPr lang="tr-TR" sz="2800" smtClean="0">
                <a:latin typeface="Tahoma" panose="020B0604030504040204" pitchFamily="34" charset="0"/>
              </a:rPr>
              <a:t>Üretral </a:t>
            </a:r>
            <a:r>
              <a:rPr lang="tr-TR" sz="2000" smtClean="0">
                <a:latin typeface="Tahoma" panose="020B0604030504040204" pitchFamily="34" charset="0"/>
              </a:rPr>
              <a:t>(valv, striktür)</a:t>
            </a:r>
          </a:p>
          <a:p>
            <a:pPr eaLnBrk="1" hangingPunct="1"/>
            <a:r>
              <a:rPr lang="tr-TR" sz="2800" smtClean="0">
                <a:latin typeface="Tahoma" panose="020B0604030504040204" pitchFamily="34" charset="0"/>
              </a:rPr>
              <a:t>Üreteral</a:t>
            </a:r>
          </a:p>
          <a:p>
            <a:pPr eaLnBrk="1" hangingPunct="1">
              <a:buFontTx/>
              <a:buNone/>
            </a:pPr>
            <a:r>
              <a:rPr lang="tr-TR" sz="2800" smtClean="0">
                <a:latin typeface="Tahoma" panose="020B0604030504040204" pitchFamily="34" charset="0"/>
              </a:rPr>
              <a:t>		İntra		</a:t>
            </a:r>
            <a:r>
              <a:rPr lang="tr-TR" sz="2000" smtClean="0">
                <a:latin typeface="Tahoma" panose="020B0604030504040204" pitchFamily="34" charset="0"/>
              </a:rPr>
              <a:t>(Taş, pıhtı, spazmlı üretrit)</a:t>
            </a:r>
          </a:p>
          <a:p>
            <a:pPr eaLnBrk="1" hangingPunct="1">
              <a:buFontTx/>
              <a:buNone/>
            </a:pPr>
            <a:r>
              <a:rPr lang="tr-TR" sz="2800" smtClean="0">
                <a:latin typeface="Tahoma" panose="020B0604030504040204" pitchFamily="34" charset="0"/>
              </a:rPr>
              <a:t>		Ekstra	</a:t>
            </a:r>
            <a:r>
              <a:rPr lang="tr-TR" sz="2000" smtClean="0">
                <a:latin typeface="Tahoma" panose="020B0604030504040204" pitchFamily="34" charset="0"/>
              </a:rPr>
              <a:t>(Malignite, retroperitoneal fibrozis, ligasyon)</a:t>
            </a:r>
            <a:endParaRPr lang="en-US" sz="20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pPr eaLnBrk="1" hangingPunct="1"/>
            <a:r>
              <a:rPr lang="tr-TR" sz="3600" b="1" dirty="0" err="1" smtClean="0">
                <a:latin typeface="Tahoma" panose="020B0604030504040204" pitchFamily="34" charset="0"/>
              </a:rPr>
              <a:t>Fizyopatoloji</a:t>
            </a:r>
            <a:r>
              <a:rPr lang="tr-TR" sz="3600" b="1" dirty="0" smtClean="0">
                <a:latin typeface="Tahoma" panose="020B0604030504040204" pitchFamily="34" charset="0"/>
              </a:rPr>
              <a:t> - </a:t>
            </a:r>
            <a:r>
              <a:rPr lang="tr-TR" sz="3600" b="1" dirty="0" err="1" smtClean="0">
                <a:latin typeface="Tahoma" panose="020B0604030504040204" pitchFamily="34" charset="0"/>
              </a:rPr>
              <a:t>Prerenal</a:t>
            </a:r>
            <a:r>
              <a:rPr lang="tr-TR" sz="3600" b="1" dirty="0" smtClean="0">
                <a:latin typeface="Tahoma" panose="020B0604030504040204" pitchFamily="34" charset="0"/>
              </a:rPr>
              <a:t> ABH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2590800" y="1219200"/>
            <a:ext cx="44196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Etkin dolaşkan volüm eksikliği</a:t>
            </a:r>
            <a:endParaRPr lang="en-US" sz="2400" b="1"/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2590800" y="2133600"/>
            <a:ext cx="44196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Baroreseptör aktivasyonu</a:t>
            </a:r>
            <a:endParaRPr lang="en-US" sz="2400" b="1"/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990600" y="3124200"/>
            <a:ext cx="8382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AII</a:t>
            </a:r>
            <a:endParaRPr lang="en-US" sz="2400" b="1"/>
          </a:p>
        </p:txBody>
      </p:sp>
      <p:sp>
        <p:nvSpPr>
          <p:cNvPr id="12294" name="Rectangle 16"/>
          <p:cNvSpPr>
            <a:spLocks noChangeArrowheads="1"/>
          </p:cNvSpPr>
          <p:nvPr/>
        </p:nvSpPr>
        <p:spPr bwMode="auto">
          <a:xfrm>
            <a:off x="1676400" y="4343400"/>
            <a:ext cx="5943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Vazokostriksiyon/Mezanşiyal kontraksiyon</a:t>
            </a:r>
            <a:endParaRPr lang="en-US" sz="2400" b="1"/>
          </a:p>
        </p:txBody>
      </p:sp>
      <p:sp>
        <p:nvSpPr>
          <p:cNvPr id="12295" name="Rectangle 17"/>
          <p:cNvSpPr>
            <a:spLocks noChangeArrowheads="1"/>
          </p:cNvSpPr>
          <p:nvPr/>
        </p:nvSpPr>
        <p:spPr bwMode="auto">
          <a:xfrm>
            <a:off x="3733800" y="5562600"/>
            <a:ext cx="1981200" cy="609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GFR azalması</a:t>
            </a:r>
            <a:endParaRPr lang="en-US" sz="2400" b="1"/>
          </a:p>
        </p:txBody>
      </p:sp>
      <p:sp>
        <p:nvSpPr>
          <p:cNvPr id="12296" name="Rectangle 18"/>
          <p:cNvSpPr>
            <a:spLocks noChangeArrowheads="1"/>
          </p:cNvSpPr>
          <p:nvPr/>
        </p:nvSpPr>
        <p:spPr bwMode="auto">
          <a:xfrm>
            <a:off x="4267200" y="3124200"/>
            <a:ext cx="8382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NA</a:t>
            </a:r>
            <a:endParaRPr lang="en-US" sz="2400" b="1"/>
          </a:p>
        </p:txBody>
      </p:sp>
      <p:sp>
        <p:nvSpPr>
          <p:cNvPr id="12297" name="Rectangle 19"/>
          <p:cNvSpPr>
            <a:spLocks noChangeArrowheads="1"/>
          </p:cNvSpPr>
          <p:nvPr/>
        </p:nvSpPr>
        <p:spPr bwMode="auto">
          <a:xfrm>
            <a:off x="7467600" y="3124200"/>
            <a:ext cx="8382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ADH</a:t>
            </a:r>
            <a:endParaRPr lang="en-US" sz="2400" b="1"/>
          </a:p>
        </p:txBody>
      </p:sp>
      <p:sp>
        <p:nvSpPr>
          <p:cNvPr id="12298" name="Rectangle 20"/>
          <p:cNvSpPr>
            <a:spLocks noChangeArrowheads="1"/>
          </p:cNvSpPr>
          <p:nvPr/>
        </p:nvSpPr>
        <p:spPr bwMode="auto">
          <a:xfrm>
            <a:off x="179388" y="4953000"/>
            <a:ext cx="963612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PG</a:t>
            </a:r>
            <a:endParaRPr lang="en-US" sz="2400" b="1"/>
          </a:p>
        </p:txBody>
      </p:sp>
      <p:sp>
        <p:nvSpPr>
          <p:cNvPr id="12299" name="Rectangle 23"/>
          <p:cNvSpPr>
            <a:spLocks noChangeArrowheads="1"/>
          </p:cNvSpPr>
          <p:nvPr/>
        </p:nvSpPr>
        <p:spPr bwMode="auto">
          <a:xfrm>
            <a:off x="179388" y="5562600"/>
            <a:ext cx="963612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Otoreg</a:t>
            </a:r>
            <a:endParaRPr lang="en-US" sz="2400" b="1"/>
          </a:p>
        </p:txBody>
      </p:sp>
      <p:sp>
        <p:nvSpPr>
          <p:cNvPr id="12300" name="Rectangle 24"/>
          <p:cNvSpPr>
            <a:spLocks noChangeArrowheads="1"/>
          </p:cNvSpPr>
          <p:nvPr/>
        </p:nvSpPr>
        <p:spPr bwMode="auto">
          <a:xfrm>
            <a:off x="179388" y="6172200"/>
            <a:ext cx="963612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NO</a:t>
            </a:r>
            <a:endParaRPr lang="en-US" sz="2400" b="1"/>
          </a:p>
        </p:txBody>
      </p:sp>
      <p:sp>
        <p:nvSpPr>
          <p:cNvPr id="12301" name="Line 25"/>
          <p:cNvSpPr>
            <a:spLocks noChangeShapeType="1"/>
          </p:cNvSpPr>
          <p:nvPr/>
        </p:nvSpPr>
        <p:spPr bwMode="auto">
          <a:xfrm>
            <a:off x="4724400" y="1600200"/>
            <a:ext cx="0" cy="4572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2" name="Line 26"/>
          <p:cNvSpPr>
            <a:spLocks noChangeShapeType="1"/>
          </p:cNvSpPr>
          <p:nvPr/>
        </p:nvSpPr>
        <p:spPr bwMode="auto">
          <a:xfrm>
            <a:off x="4724400" y="2590800"/>
            <a:ext cx="0" cy="4572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3" name="Line 27"/>
          <p:cNvSpPr>
            <a:spLocks noChangeShapeType="1"/>
          </p:cNvSpPr>
          <p:nvPr/>
        </p:nvSpPr>
        <p:spPr bwMode="auto">
          <a:xfrm>
            <a:off x="4724400" y="3810000"/>
            <a:ext cx="0" cy="4572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4" name="Line 28"/>
          <p:cNvSpPr>
            <a:spLocks noChangeShapeType="1"/>
          </p:cNvSpPr>
          <p:nvPr/>
        </p:nvSpPr>
        <p:spPr bwMode="auto">
          <a:xfrm>
            <a:off x="4648200" y="4953000"/>
            <a:ext cx="0" cy="4572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5" name="Line 29"/>
          <p:cNvSpPr>
            <a:spLocks noChangeShapeType="1"/>
          </p:cNvSpPr>
          <p:nvPr/>
        </p:nvSpPr>
        <p:spPr bwMode="auto">
          <a:xfrm>
            <a:off x="6934200" y="2590800"/>
            <a:ext cx="457200" cy="4572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6" name="Line 30"/>
          <p:cNvSpPr>
            <a:spLocks noChangeShapeType="1"/>
          </p:cNvSpPr>
          <p:nvPr/>
        </p:nvSpPr>
        <p:spPr bwMode="auto">
          <a:xfrm flipH="1">
            <a:off x="1905000" y="2590800"/>
            <a:ext cx="762000" cy="4572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7" name="Line 31"/>
          <p:cNvSpPr>
            <a:spLocks noChangeShapeType="1"/>
          </p:cNvSpPr>
          <p:nvPr/>
        </p:nvSpPr>
        <p:spPr bwMode="auto">
          <a:xfrm flipH="1">
            <a:off x="6629400" y="3733800"/>
            <a:ext cx="762000" cy="4572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8" name="Line 32"/>
          <p:cNvSpPr>
            <a:spLocks noChangeShapeType="1"/>
          </p:cNvSpPr>
          <p:nvPr/>
        </p:nvSpPr>
        <p:spPr bwMode="auto">
          <a:xfrm>
            <a:off x="1905000" y="3733800"/>
            <a:ext cx="457200" cy="4572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09" name="Line 33"/>
          <p:cNvSpPr>
            <a:spLocks noChangeShapeType="1"/>
          </p:cNvSpPr>
          <p:nvPr/>
        </p:nvSpPr>
        <p:spPr bwMode="auto">
          <a:xfrm>
            <a:off x="1295400" y="53340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10" name="Line 34"/>
          <p:cNvSpPr>
            <a:spLocks noChangeShapeType="1"/>
          </p:cNvSpPr>
          <p:nvPr/>
        </p:nvSpPr>
        <p:spPr bwMode="auto">
          <a:xfrm>
            <a:off x="1295400" y="5791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11" name="Line 35"/>
          <p:cNvSpPr>
            <a:spLocks noChangeShapeType="1"/>
          </p:cNvSpPr>
          <p:nvPr/>
        </p:nvSpPr>
        <p:spPr bwMode="auto">
          <a:xfrm flipV="1">
            <a:off x="1295400" y="58674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12" name="Line 36"/>
          <p:cNvSpPr>
            <a:spLocks noChangeShapeType="1"/>
          </p:cNvSpPr>
          <p:nvPr/>
        </p:nvSpPr>
        <p:spPr bwMode="auto">
          <a:xfrm>
            <a:off x="2362200" y="57912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313" name="Text Box 37"/>
          <p:cNvSpPr txBox="1">
            <a:spLocks noChangeArrowheads="1"/>
          </p:cNvSpPr>
          <p:nvPr/>
        </p:nvSpPr>
        <p:spPr bwMode="auto">
          <a:xfrm>
            <a:off x="2590800" y="5743575"/>
            <a:ext cx="5889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b="1"/>
              <a:t>(-)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3522662" y="917960"/>
            <a:ext cx="2166937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800" b="1" dirty="0" err="1"/>
              <a:t>R</a:t>
            </a:r>
            <a:r>
              <a:rPr lang="tr-TR" sz="2800" b="1" dirty="0" err="1" smtClean="0"/>
              <a:t>enal</a:t>
            </a:r>
            <a:r>
              <a:rPr lang="tr-TR" sz="2800" b="1" dirty="0" smtClean="0"/>
              <a:t> </a:t>
            </a:r>
            <a:r>
              <a:rPr lang="tr-TR" sz="2800" b="1" dirty="0"/>
              <a:t>hasar</a:t>
            </a:r>
            <a:endParaRPr lang="en-US" sz="2800" b="1" dirty="0"/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586221" y="2011555"/>
            <a:ext cx="3671887" cy="562744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 dirty="0" err="1"/>
              <a:t>Hemodinamik</a:t>
            </a:r>
            <a:r>
              <a:rPr lang="tr-TR" sz="2400" b="1" dirty="0"/>
              <a:t> bozukluklar</a:t>
            </a:r>
            <a:endParaRPr lang="en-US" sz="2400" b="1" dirty="0"/>
          </a:p>
        </p:txBody>
      </p:sp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5388119" y="2011555"/>
            <a:ext cx="3521075" cy="562744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 dirty="0" err="1"/>
              <a:t>Tübül</a:t>
            </a:r>
            <a:r>
              <a:rPr lang="tr-TR" sz="2400" b="1" dirty="0"/>
              <a:t> hasarı</a:t>
            </a:r>
            <a:endParaRPr lang="en-US" sz="2400" b="1" dirty="0"/>
          </a:p>
        </p:txBody>
      </p:sp>
      <p:sp>
        <p:nvSpPr>
          <p:cNvPr id="13317" name="Rectangle 9"/>
          <p:cNvSpPr>
            <a:spLocks noChangeArrowheads="1"/>
          </p:cNvSpPr>
          <p:nvPr/>
        </p:nvSpPr>
        <p:spPr bwMode="auto">
          <a:xfrm>
            <a:off x="5539083" y="3124200"/>
            <a:ext cx="1354137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Tıkanma </a:t>
            </a:r>
            <a:endParaRPr lang="en-US" sz="2400" b="1"/>
          </a:p>
        </p:txBody>
      </p:sp>
      <p:sp>
        <p:nvSpPr>
          <p:cNvPr id="13318" name="Rectangle 10"/>
          <p:cNvSpPr>
            <a:spLocks noChangeArrowheads="1"/>
          </p:cNvSpPr>
          <p:nvPr/>
        </p:nvSpPr>
        <p:spPr bwMode="auto">
          <a:xfrm>
            <a:off x="7323137" y="3124200"/>
            <a:ext cx="1354137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 dirty="0"/>
              <a:t> Geri kaçış </a:t>
            </a:r>
            <a:endParaRPr lang="en-US" sz="2400" b="1" dirty="0"/>
          </a:p>
        </p:txBody>
      </p:sp>
      <p:sp>
        <p:nvSpPr>
          <p:cNvPr id="13319" name="Rectangle 11"/>
          <p:cNvSpPr>
            <a:spLocks noChangeArrowheads="1"/>
          </p:cNvSpPr>
          <p:nvPr/>
        </p:nvSpPr>
        <p:spPr bwMode="auto">
          <a:xfrm>
            <a:off x="141287" y="3094856"/>
            <a:ext cx="1585913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 dirty="0" err="1"/>
              <a:t>Mezanşiyal</a:t>
            </a:r>
            <a:r>
              <a:rPr lang="tr-TR" sz="2400" b="1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 dirty="0" err="1"/>
              <a:t>Kontr</a:t>
            </a:r>
            <a:r>
              <a:rPr lang="tr-TR" sz="2400" b="1" dirty="0"/>
              <a:t>.</a:t>
            </a:r>
            <a:endParaRPr lang="en-US" sz="2400" b="1" dirty="0"/>
          </a:p>
        </p:txBody>
      </p:sp>
      <p:sp>
        <p:nvSpPr>
          <p:cNvPr id="13320" name="Rectangle 12"/>
          <p:cNvSpPr>
            <a:spLocks noChangeArrowheads="1"/>
          </p:cNvSpPr>
          <p:nvPr/>
        </p:nvSpPr>
        <p:spPr bwMode="auto">
          <a:xfrm>
            <a:off x="1879600" y="3107893"/>
            <a:ext cx="1490663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 dirty="0" err="1"/>
              <a:t>Vazokonst</a:t>
            </a:r>
            <a:r>
              <a:rPr lang="tr-TR" sz="2400" b="1" dirty="0"/>
              <a:t>.</a:t>
            </a:r>
            <a:endParaRPr lang="en-US" sz="2400" b="1" dirty="0"/>
          </a:p>
        </p:txBody>
      </p:sp>
      <p:sp>
        <p:nvSpPr>
          <p:cNvPr id="13321" name="Rectangle 13"/>
          <p:cNvSpPr>
            <a:spLocks noChangeArrowheads="1"/>
          </p:cNvSpPr>
          <p:nvPr/>
        </p:nvSpPr>
        <p:spPr bwMode="auto">
          <a:xfrm>
            <a:off x="3522663" y="3124200"/>
            <a:ext cx="1422400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 dirty="0" err="1"/>
              <a:t>Medüller</a:t>
            </a:r>
            <a:r>
              <a:rPr lang="tr-TR" sz="2400" b="1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 dirty="0" err="1"/>
              <a:t>Konjesyon</a:t>
            </a:r>
            <a:endParaRPr lang="en-US" sz="2400" b="1" dirty="0"/>
          </a:p>
        </p:txBody>
      </p:sp>
      <p:sp>
        <p:nvSpPr>
          <p:cNvPr id="13322" name="Line 14"/>
          <p:cNvSpPr>
            <a:spLocks noChangeShapeType="1"/>
          </p:cNvSpPr>
          <p:nvPr/>
        </p:nvSpPr>
        <p:spPr bwMode="auto">
          <a:xfrm flipH="1">
            <a:off x="3251597" y="1676574"/>
            <a:ext cx="237331" cy="353914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3" name="Line 15"/>
          <p:cNvSpPr>
            <a:spLocks noChangeShapeType="1"/>
          </p:cNvSpPr>
          <p:nvPr/>
        </p:nvSpPr>
        <p:spPr bwMode="auto">
          <a:xfrm flipH="1">
            <a:off x="1000847" y="2700001"/>
            <a:ext cx="20320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4" name="Line 16"/>
          <p:cNvSpPr>
            <a:spLocks noChangeShapeType="1"/>
          </p:cNvSpPr>
          <p:nvPr/>
        </p:nvSpPr>
        <p:spPr bwMode="auto">
          <a:xfrm flipV="1">
            <a:off x="4674394" y="2700001"/>
            <a:ext cx="541338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5" name="Line 17"/>
          <p:cNvSpPr>
            <a:spLocks noChangeShapeType="1"/>
          </p:cNvSpPr>
          <p:nvPr/>
        </p:nvSpPr>
        <p:spPr bwMode="auto">
          <a:xfrm flipH="1">
            <a:off x="6230938" y="2689610"/>
            <a:ext cx="474663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6" name="Line 18"/>
          <p:cNvSpPr>
            <a:spLocks noChangeShapeType="1"/>
          </p:cNvSpPr>
          <p:nvPr/>
        </p:nvSpPr>
        <p:spPr bwMode="auto">
          <a:xfrm>
            <a:off x="7416004" y="2700001"/>
            <a:ext cx="474663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7" name="Line 19"/>
          <p:cNvSpPr>
            <a:spLocks noChangeShapeType="1"/>
          </p:cNvSpPr>
          <p:nvPr/>
        </p:nvSpPr>
        <p:spPr bwMode="auto">
          <a:xfrm>
            <a:off x="5722093" y="1649584"/>
            <a:ext cx="316456" cy="353914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8" name="Line 20"/>
          <p:cNvSpPr>
            <a:spLocks noChangeShapeType="1"/>
          </p:cNvSpPr>
          <p:nvPr/>
        </p:nvSpPr>
        <p:spPr bwMode="auto">
          <a:xfrm flipH="1">
            <a:off x="2607469" y="2689610"/>
            <a:ext cx="0" cy="3810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9" name="Line 21"/>
          <p:cNvSpPr>
            <a:spLocks noChangeShapeType="1"/>
          </p:cNvSpPr>
          <p:nvPr/>
        </p:nvSpPr>
        <p:spPr bwMode="auto">
          <a:xfrm>
            <a:off x="3691731" y="2700001"/>
            <a:ext cx="338137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0" name="Rectangle 22"/>
          <p:cNvSpPr>
            <a:spLocks noChangeArrowheads="1"/>
          </p:cNvSpPr>
          <p:nvPr/>
        </p:nvSpPr>
        <p:spPr bwMode="auto">
          <a:xfrm>
            <a:off x="271463" y="4495800"/>
            <a:ext cx="1082675" cy="838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KUF  </a:t>
            </a:r>
            <a:endParaRPr lang="en-US" sz="2400" b="1"/>
          </a:p>
        </p:txBody>
      </p:sp>
      <p:sp>
        <p:nvSpPr>
          <p:cNvPr id="13331" name="Line 23"/>
          <p:cNvSpPr>
            <a:spLocks noChangeShapeType="1"/>
          </p:cNvSpPr>
          <p:nvPr/>
        </p:nvSpPr>
        <p:spPr bwMode="auto">
          <a:xfrm>
            <a:off x="1219200" y="4800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2" name="Rectangle 24"/>
          <p:cNvSpPr>
            <a:spLocks noChangeArrowheads="1"/>
          </p:cNvSpPr>
          <p:nvPr/>
        </p:nvSpPr>
        <p:spPr bwMode="auto">
          <a:xfrm>
            <a:off x="2032000" y="4495800"/>
            <a:ext cx="1084263" cy="838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RPF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400" b="1"/>
              <a:t>P</a:t>
            </a:r>
            <a:r>
              <a:rPr lang="tr-TR" sz="2400" b="1" baseline="-25000"/>
              <a:t>gc</a:t>
            </a:r>
            <a:r>
              <a:rPr lang="tr-TR" sz="2400" b="1"/>
              <a:t>  </a:t>
            </a:r>
            <a:endParaRPr lang="en-US" sz="2400" b="1"/>
          </a:p>
        </p:txBody>
      </p:sp>
      <p:sp>
        <p:nvSpPr>
          <p:cNvPr id="13333" name="Line 26"/>
          <p:cNvSpPr>
            <a:spLocks noChangeShapeType="1"/>
          </p:cNvSpPr>
          <p:nvPr/>
        </p:nvSpPr>
        <p:spPr bwMode="auto">
          <a:xfrm>
            <a:off x="2979738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4" name="Line 27"/>
          <p:cNvSpPr>
            <a:spLocks noChangeShapeType="1"/>
          </p:cNvSpPr>
          <p:nvPr/>
        </p:nvSpPr>
        <p:spPr bwMode="auto">
          <a:xfrm>
            <a:off x="2979738" y="4953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5" name="Rectangle 28"/>
          <p:cNvSpPr>
            <a:spLocks noChangeArrowheads="1"/>
          </p:cNvSpPr>
          <p:nvPr/>
        </p:nvSpPr>
        <p:spPr bwMode="auto">
          <a:xfrm>
            <a:off x="3691731" y="5943600"/>
            <a:ext cx="1828800" cy="762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sz="2800" b="1"/>
              <a:t>GFR</a:t>
            </a:r>
            <a:r>
              <a:rPr lang="tr-TR" sz="2400" b="1"/>
              <a:t> </a:t>
            </a:r>
            <a:endParaRPr lang="en-US" sz="2400" b="1"/>
          </a:p>
        </p:txBody>
      </p:sp>
      <p:sp>
        <p:nvSpPr>
          <p:cNvPr id="13336" name="Line 29"/>
          <p:cNvSpPr>
            <a:spLocks noChangeShapeType="1"/>
          </p:cNvSpPr>
          <p:nvPr/>
        </p:nvSpPr>
        <p:spPr bwMode="auto">
          <a:xfrm>
            <a:off x="5148064" y="61341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7" name="Line 30"/>
          <p:cNvSpPr>
            <a:spLocks noChangeShapeType="1"/>
          </p:cNvSpPr>
          <p:nvPr/>
        </p:nvSpPr>
        <p:spPr bwMode="auto">
          <a:xfrm flipH="1">
            <a:off x="827584" y="3933056"/>
            <a:ext cx="0" cy="486544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8" name="Line 31"/>
          <p:cNvSpPr>
            <a:spLocks noChangeShapeType="1"/>
          </p:cNvSpPr>
          <p:nvPr/>
        </p:nvSpPr>
        <p:spPr bwMode="auto">
          <a:xfrm>
            <a:off x="2555776" y="3933056"/>
            <a:ext cx="17562" cy="486544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39" name="Line 32"/>
          <p:cNvSpPr>
            <a:spLocks noChangeShapeType="1"/>
          </p:cNvSpPr>
          <p:nvPr/>
        </p:nvSpPr>
        <p:spPr bwMode="auto">
          <a:xfrm>
            <a:off x="744538" y="5562600"/>
            <a:ext cx="2778125" cy="7620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40" name="Line 33"/>
          <p:cNvSpPr>
            <a:spLocks noChangeShapeType="1"/>
          </p:cNvSpPr>
          <p:nvPr/>
        </p:nvSpPr>
        <p:spPr bwMode="auto">
          <a:xfrm>
            <a:off x="2641600" y="5410200"/>
            <a:ext cx="881063" cy="7620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41" name="Line 34"/>
          <p:cNvSpPr>
            <a:spLocks noChangeShapeType="1"/>
          </p:cNvSpPr>
          <p:nvPr/>
        </p:nvSpPr>
        <p:spPr bwMode="auto">
          <a:xfrm flipH="1">
            <a:off x="5456237" y="3933056"/>
            <a:ext cx="759915" cy="1781944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42" name="Line 35"/>
          <p:cNvSpPr>
            <a:spLocks noChangeShapeType="1"/>
          </p:cNvSpPr>
          <p:nvPr/>
        </p:nvSpPr>
        <p:spPr bwMode="auto">
          <a:xfrm flipH="1">
            <a:off x="5689600" y="3933056"/>
            <a:ext cx="2170906" cy="2010544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pPr eaLnBrk="1" hangingPunct="1"/>
            <a:r>
              <a:rPr lang="tr-TR" sz="3600" b="1" dirty="0" err="1" smtClean="0">
                <a:latin typeface="Tahoma" panose="020B0604030504040204" pitchFamily="34" charset="0"/>
              </a:rPr>
              <a:t>Fizyopatoloji</a:t>
            </a:r>
            <a:r>
              <a:rPr lang="tr-TR" sz="3600" b="1" dirty="0" smtClean="0">
                <a:latin typeface="Tahoma" panose="020B0604030504040204" pitchFamily="34" charset="0"/>
              </a:rPr>
              <a:t> - ATN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ATN seyri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05000"/>
            <a:ext cx="8785225" cy="4403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b="1" smtClean="0"/>
              <a:t>Başlangıç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	İskemik ya da toksik hasara maruziyet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	Saatler, günler</a:t>
            </a:r>
          </a:p>
          <a:p>
            <a:pPr eaLnBrk="1" hangingPunct="1">
              <a:lnSpc>
                <a:spcPct val="90000"/>
              </a:lnSpc>
            </a:pPr>
            <a:r>
              <a:rPr lang="tr-TR" b="1" smtClean="0"/>
              <a:t>İdame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	Üremik komplikasyonların ortaya çıkması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	1-2 hafta (nadiren 4-6 hafta)</a:t>
            </a:r>
          </a:p>
          <a:p>
            <a:pPr eaLnBrk="1" hangingPunct="1">
              <a:lnSpc>
                <a:spcPct val="90000"/>
              </a:lnSpc>
            </a:pPr>
            <a:r>
              <a:rPr lang="tr-TR" b="1" smtClean="0"/>
              <a:t>İyileşme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	Rejenerasyon ve renal fonksiyonların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		normale dönmesi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381000"/>
            <a:ext cx="7772400" cy="762000"/>
          </a:xfrm>
        </p:spPr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ABH - Komplikasyonlar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1463" y="1371600"/>
            <a:ext cx="8601075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sz="2000" dirty="0" smtClean="0"/>
              <a:t>(</a:t>
            </a:r>
            <a:r>
              <a:rPr lang="tr-TR" sz="2000" dirty="0" err="1" smtClean="0"/>
              <a:t>Hiperkalemi</a:t>
            </a:r>
            <a:r>
              <a:rPr lang="tr-TR" sz="2000" dirty="0" smtClean="0"/>
              <a:t>, </a:t>
            </a:r>
            <a:r>
              <a:rPr lang="tr-TR" sz="2000" dirty="0" err="1" smtClean="0"/>
              <a:t>Asidoz</a:t>
            </a:r>
            <a:r>
              <a:rPr lang="tr-TR" sz="2000" dirty="0" smtClean="0"/>
              <a:t>, </a:t>
            </a:r>
            <a:r>
              <a:rPr lang="tr-TR" sz="2000" dirty="0" err="1" smtClean="0"/>
              <a:t>Hiponatremi</a:t>
            </a:r>
            <a:r>
              <a:rPr lang="tr-TR" sz="2000" dirty="0" smtClean="0"/>
              <a:t>, </a:t>
            </a:r>
            <a:r>
              <a:rPr lang="tr-TR" sz="2000" dirty="0" err="1" smtClean="0"/>
              <a:t>Hipokalsemi</a:t>
            </a:r>
            <a:r>
              <a:rPr lang="tr-TR" sz="2000" dirty="0" smtClean="0"/>
              <a:t>, </a:t>
            </a:r>
            <a:r>
              <a:rPr lang="tr-TR" sz="2000" dirty="0" err="1" smtClean="0"/>
              <a:t>Hipermagnezemi</a:t>
            </a:r>
            <a:r>
              <a:rPr lang="tr-TR" sz="2000" dirty="0" smtClean="0"/>
              <a:t>, </a:t>
            </a:r>
            <a:r>
              <a:rPr lang="tr-TR" sz="2000" dirty="0" err="1" smtClean="0"/>
              <a:t>Hiperfosfatemi</a:t>
            </a:r>
            <a:r>
              <a:rPr lang="tr-TR" sz="2000" dirty="0" smtClean="0"/>
              <a:t>, </a:t>
            </a:r>
            <a:r>
              <a:rPr lang="tr-TR" sz="2000" dirty="0" err="1" smtClean="0"/>
              <a:t>hiperürisemi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Kardiyovasküler</a:t>
            </a:r>
            <a:r>
              <a:rPr lang="tr-TR" dirty="0" smtClean="0"/>
              <a:t> </a:t>
            </a:r>
            <a:r>
              <a:rPr lang="tr-TR" sz="2000" dirty="0" smtClean="0"/>
              <a:t>(HT, </a:t>
            </a:r>
            <a:r>
              <a:rPr lang="tr-TR" sz="2000" dirty="0" err="1" smtClean="0"/>
              <a:t>Pulmoner</a:t>
            </a:r>
            <a:r>
              <a:rPr lang="tr-TR" sz="2000" dirty="0" smtClean="0"/>
              <a:t> ödem, Aritmi, Mİ, </a:t>
            </a:r>
            <a:r>
              <a:rPr lang="tr-TR" sz="2000" dirty="0" err="1" smtClean="0"/>
              <a:t>Perikardit</a:t>
            </a:r>
            <a:r>
              <a:rPr lang="tr-TR" sz="2000" dirty="0" smtClean="0"/>
              <a:t>, </a:t>
            </a:r>
            <a:r>
              <a:rPr lang="tr-TR" sz="2000" dirty="0" err="1" smtClean="0"/>
              <a:t>Pulmoner</a:t>
            </a:r>
            <a:r>
              <a:rPr lang="tr-TR" sz="2000" dirty="0" smtClean="0"/>
              <a:t> </a:t>
            </a:r>
            <a:r>
              <a:rPr lang="tr-TR" sz="2000" dirty="0" err="1" smtClean="0"/>
              <a:t>emboli</a:t>
            </a:r>
            <a:r>
              <a:rPr lang="tr-TR" sz="2000" dirty="0" smtClean="0"/>
              <a:t>, </a:t>
            </a:r>
            <a:r>
              <a:rPr lang="tr-TR" sz="2000" dirty="0" err="1" smtClean="0"/>
              <a:t>Pnömonitis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GIS </a:t>
            </a:r>
            <a:r>
              <a:rPr lang="tr-TR" sz="2000" dirty="0" smtClean="0"/>
              <a:t>(Bulantı, kusma, </a:t>
            </a:r>
            <a:r>
              <a:rPr lang="tr-TR" sz="2000" dirty="0" err="1" smtClean="0"/>
              <a:t>malnütrisyon</a:t>
            </a:r>
            <a:r>
              <a:rPr lang="tr-TR" sz="2000" dirty="0" smtClean="0"/>
              <a:t>, Gastrit, Ülser, Kanama, </a:t>
            </a:r>
            <a:r>
              <a:rPr lang="tr-TR" sz="2000" dirty="0" err="1" smtClean="0"/>
              <a:t>Stomatit</a:t>
            </a:r>
            <a:r>
              <a:rPr lang="tr-TR" sz="2000" dirty="0" smtClean="0"/>
              <a:t>, </a:t>
            </a:r>
            <a:r>
              <a:rPr lang="tr-TR" sz="2000" dirty="0" err="1" smtClean="0"/>
              <a:t>Gingivit</a:t>
            </a:r>
            <a:r>
              <a:rPr lang="tr-TR" sz="2000" dirty="0" smtClean="0"/>
              <a:t>, </a:t>
            </a:r>
            <a:r>
              <a:rPr lang="tr-TR" sz="2000" dirty="0" err="1" smtClean="0"/>
              <a:t>Pankreatit</a:t>
            </a:r>
            <a:r>
              <a:rPr lang="tr-TR" sz="20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Nörolojik </a:t>
            </a:r>
            <a:r>
              <a:rPr lang="tr-TR" sz="2000" dirty="0" smtClean="0"/>
              <a:t>(</a:t>
            </a:r>
            <a:r>
              <a:rPr lang="tr-TR" sz="2000" dirty="0" err="1" smtClean="0"/>
              <a:t>İrritabilite</a:t>
            </a:r>
            <a:r>
              <a:rPr lang="tr-TR" sz="2000" dirty="0" smtClean="0"/>
              <a:t>, </a:t>
            </a:r>
            <a:r>
              <a:rPr lang="tr-TR" sz="2000" dirty="0" err="1" smtClean="0"/>
              <a:t>Asteriksis</a:t>
            </a:r>
            <a:r>
              <a:rPr lang="tr-TR" sz="2000" dirty="0" smtClean="0"/>
              <a:t>, </a:t>
            </a:r>
            <a:r>
              <a:rPr lang="tr-TR" sz="2000" dirty="0" err="1" smtClean="0"/>
              <a:t>Konvülsiyon</a:t>
            </a:r>
            <a:r>
              <a:rPr lang="tr-TR" sz="2000" dirty="0" smtClean="0"/>
              <a:t>, </a:t>
            </a:r>
            <a:r>
              <a:rPr lang="tr-TR" sz="2000" dirty="0" err="1" smtClean="0"/>
              <a:t>Mental</a:t>
            </a:r>
            <a:r>
              <a:rPr lang="tr-TR" sz="2000" dirty="0" smtClean="0"/>
              <a:t> değişiklikler, </a:t>
            </a:r>
            <a:r>
              <a:rPr lang="tr-TR" sz="2000" dirty="0" err="1" smtClean="0"/>
              <a:t>Somnolans</a:t>
            </a:r>
            <a:r>
              <a:rPr lang="tr-TR" sz="2000" dirty="0" smtClean="0"/>
              <a:t>, Koma)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Hematolojik </a:t>
            </a:r>
            <a:r>
              <a:rPr lang="tr-TR" sz="2000" dirty="0" smtClean="0"/>
              <a:t>(Anemi, Kanama)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 smtClean="0"/>
              <a:t>İnfeksiyöz</a:t>
            </a:r>
            <a:r>
              <a:rPr lang="tr-TR" dirty="0" smtClean="0"/>
              <a:t> </a:t>
            </a:r>
            <a:r>
              <a:rPr lang="tr-TR" sz="2000" dirty="0" smtClean="0"/>
              <a:t>(</a:t>
            </a:r>
            <a:r>
              <a:rPr lang="tr-TR" sz="2000" dirty="0" err="1" smtClean="0"/>
              <a:t>Pnömoni</a:t>
            </a:r>
            <a:r>
              <a:rPr lang="tr-TR" sz="2000" dirty="0" smtClean="0"/>
              <a:t>, Yara, IV giriş, </a:t>
            </a:r>
            <a:r>
              <a:rPr lang="tr-TR" sz="2000" dirty="0" err="1" smtClean="0"/>
              <a:t>Üriner</a:t>
            </a:r>
            <a:r>
              <a:rPr lang="tr-TR" sz="2000" dirty="0" smtClean="0"/>
              <a:t> </a:t>
            </a:r>
            <a:r>
              <a:rPr lang="tr-TR" sz="2000" dirty="0" err="1" smtClean="0"/>
              <a:t>trakt</a:t>
            </a:r>
            <a:r>
              <a:rPr lang="tr-TR" sz="2000" dirty="0" smtClean="0"/>
              <a:t>, </a:t>
            </a:r>
            <a:r>
              <a:rPr lang="tr-TR" sz="2000" dirty="0" err="1" smtClean="0"/>
              <a:t>Sepsis</a:t>
            </a:r>
            <a:r>
              <a:rPr lang="tr-TR" sz="2000" dirty="0" smtClean="0"/>
              <a:t>) </a:t>
            </a:r>
            <a:endParaRPr 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dirty="0" smtClean="0"/>
              <a:t>Diğer </a:t>
            </a:r>
            <a:r>
              <a:rPr lang="tr-TR" sz="2000" dirty="0" smtClean="0"/>
              <a:t>(Hıçkırık, İnsülin direnci, PTH artışı, D </a:t>
            </a:r>
            <a:r>
              <a:rPr lang="tr-TR" sz="2000" dirty="0" err="1" smtClean="0"/>
              <a:t>vit</a:t>
            </a:r>
            <a:r>
              <a:rPr lang="tr-TR" sz="2000" dirty="0" smtClean="0"/>
              <a:t> azalması)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799" y="1981200"/>
            <a:ext cx="7918647" cy="4114800"/>
          </a:xfrm>
        </p:spPr>
        <p:txBody>
          <a:bodyPr/>
          <a:lstStyle/>
          <a:p>
            <a:r>
              <a:rPr lang="tr-TR" dirty="0" err="1" smtClean="0"/>
              <a:t>Hiperkalemi</a:t>
            </a:r>
            <a:endParaRPr lang="tr-TR" dirty="0" smtClean="0"/>
          </a:p>
          <a:p>
            <a:r>
              <a:rPr lang="tr-TR" dirty="0" err="1" smtClean="0"/>
              <a:t>Asidoz</a:t>
            </a:r>
            <a:endParaRPr lang="tr-TR" dirty="0" smtClean="0"/>
          </a:p>
          <a:p>
            <a:r>
              <a:rPr lang="tr-TR" dirty="0" err="1" smtClean="0"/>
              <a:t>Hiponatremi-hipernatremi</a:t>
            </a:r>
            <a:endParaRPr lang="tr-TR" dirty="0" smtClean="0"/>
          </a:p>
          <a:p>
            <a:r>
              <a:rPr lang="tr-TR" dirty="0" err="1" smtClean="0"/>
              <a:t>Hipokalsemi</a:t>
            </a:r>
            <a:endParaRPr lang="tr-TR" dirty="0" smtClean="0"/>
          </a:p>
          <a:p>
            <a:r>
              <a:rPr lang="tr-TR" dirty="0" err="1" smtClean="0"/>
              <a:t>Hipermagnezemi</a:t>
            </a:r>
            <a:endParaRPr lang="tr-TR" dirty="0" smtClean="0"/>
          </a:p>
          <a:p>
            <a:r>
              <a:rPr lang="tr-TR" dirty="0" err="1" smtClean="0"/>
              <a:t>Hiperfosfatemi</a:t>
            </a:r>
            <a:endParaRPr lang="tr-TR" dirty="0" smtClean="0"/>
          </a:p>
          <a:p>
            <a:r>
              <a:rPr lang="tr-TR" dirty="0" err="1" smtClean="0"/>
              <a:t>Hiperürisemi</a:t>
            </a:r>
            <a:endParaRPr lang="tr-TR" dirty="0"/>
          </a:p>
          <a:p>
            <a:endParaRPr lang="tr-T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2" y="381000"/>
            <a:ext cx="7926585" cy="762000"/>
          </a:xfrm>
        </p:spPr>
        <p:txBody>
          <a:bodyPr/>
          <a:lstStyle/>
          <a:p>
            <a:pPr algn="l" eaLnBrk="1" hangingPunct="1"/>
            <a:r>
              <a:rPr lang="tr-TR" sz="3200" b="1" dirty="0" smtClean="0">
                <a:latin typeface="Tahoma" panose="020B0604030504040204" pitchFamily="34" charset="0"/>
              </a:rPr>
              <a:t>ABH - </a:t>
            </a:r>
            <a:r>
              <a:rPr lang="tr-TR" sz="3200" b="1" dirty="0" err="1" smtClean="0">
                <a:latin typeface="Tahoma" panose="020B0604030504040204" pitchFamily="34" charset="0"/>
              </a:rPr>
              <a:t>metabolik</a:t>
            </a:r>
            <a:r>
              <a:rPr lang="tr-TR" sz="3200" b="1" dirty="0" smtClean="0">
                <a:latin typeface="Tahoma" panose="020B0604030504040204" pitchFamily="34" charset="0"/>
              </a:rPr>
              <a:t> komplikasyonlar</a:t>
            </a:r>
            <a:endParaRPr lang="en-US" sz="3200" b="1" dirty="0" smtClean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3422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Hipertansiyon</a:t>
            </a:r>
          </a:p>
          <a:p>
            <a:r>
              <a:rPr lang="tr-TR" dirty="0" err="1" smtClean="0"/>
              <a:t>Pulmoner</a:t>
            </a:r>
            <a:r>
              <a:rPr lang="tr-TR" dirty="0" smtClean="0"/>
              <a:t> ödem</a:t>
            </a:r>
          </a:p>
          <a:p>
            <a:r>
              <a:rPr lang="tr-TR" dirty="0" smtClean="0"/>
              <a:t>Aritmi</a:t>
            </a:r>
          </a:p>
          <a:p>
            <a:r>
              <a:rPr lang="tr-TR" dirty="0" smtClean="0"/>
              <a:t>Mİ</a:t>
            </a:r>
          </a:p>
          <a:p>
            <a:r>
              <a:rPr lang="tr-TR" dirty="0" err="1" smtClean="0"/>
              <a:t>Perikardit</a:t>
            </a:r>
            <a:endParaRPr lang="tr-TR" dirty="0" smtClean="0"/>
          </a:p>
          <a:p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emboli</a:t>
            </a:r>
            <a:endParaRPr lang="tr-TR" dirty="0" smtClean="0"/>
          </a:p>
          <a:p>
            <a:r>
              <a:rPr lang="tr-TR" dirty="0" err="1" smtClean="0"/>
              <a:t>Pnömonitis</a:t>
            </a:r>
            <a:endParaRPr lang="tr-T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81000"/>
            <a:ext cx="8496944" cy="762000"/>
          </a:xfrm>
        </p:spPr>
        <p:txBody>
          <a:bodyPr/>
          <a:lstStyle/>
          <a:p>
            <a:pPr algn="l" eaLnBrk="1" hangingPunct="1"/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ABH - </a:t>
            </a:r>
            <a:r>
              <a:rPr lang="tr-TR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tr-TR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ardiyovasküler</a:t>
            </a: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komplikasyonlar</a:t>
            </a:r>
            <a:endParaRPr lang="en-US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306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Bulantı, </a:t>
            </a:r>
            <a:r>
              <a:rPr lang="tr-TR" dirty="0" smtClean="0"/>
              <a:t>kusma</a:t>
            </a:r>
          </a:p>
          <a:p>
            <a:r>
              <a:rPr lang="tr-TR" dirty="0" err="1" smtClean="0"/>
              <a:t>Malnütrisyon</a:t>
            </a:r>
            <a:endParaRPr lang="tr-TR" dirty="0" smtClean="0"/>
          </a:p>
          <a:p>
            <a:r>
              <a:rPr lang="tr-TR" dirty="0" smtClean="0"/>
              <a:t>Gastrit</a:t>
            </a:r>
            <a:r>
              <a:rPr lang="tr-TR" dirty="0"/>
              <a:t>, Ülser, </a:t>
            </a:r>
            <a:r>
              <a:rPr lang="tr-TR" dirty="0" smtClean="0"/>
              <a:t>Kanama</a:t>
            </a:r>
          </a:p>
          <a:p>
            <a:r>
              <a:rPr lang="tr-TR" dirty="0" err="1" smtClean="0"/>
              <a:t>Stomatit</a:t>
            </a:r>
            <a:r>
              <a:rPr lang="tr-TR" dirty="0" smtClean="0"/>
              <a:t>, </a:t>
            </a:r>
            <a:r>
              <a:rPr lang="tr-TR" dirty="0" err="1" smtClean="0"/>
              <a:t>Gingivit</a:t>
            </a:r>
            <a:endParaRPr lang="tr-TR" dirty="0" smtClean="0"/>
          </a:p>
          <a:p>
            <a:r>
              <a:rPr lang="tr-TR" dirty="0" err="1" smtClean="0"/>
              <a:t>Pankreatit</a:t>
            </a:r>
            <a:endParaRPr lang="tr-T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81000"/>
            <a:ext cx="8424935" cy="762000"/>
          </a:xfrm>
        </p:spPr>
        <p:txBody>
          <a:bodyPr/>
          <a:lstStyle/>
          <a:p>
            <a:pPr algn="l" eaLnBrk="1" hangingPunct="1"/>
            <a:r>
              <a:rPr lang="tr-TR" sz="3200" b="1" dirty="0" smtClean="0">
                <a:latin typeface="Tahoma" panose="020B0604030504040204" pitchFamily="34" charset="0"/>
              </a:rPr>
              <a:t>ABH - </a:t>
            </a:r>
            <a:r>
              <a:rPr lang="tr-TR" sz="3200" b="1" dirty="0" err="1">
                <a:latin typeface="Tahoma" panose="020B0604030504040204" pitchFamily="34" charset="0"/>
              </a:rPr>
              <a:t>g</a:t>
            </a:r>
            <a:r>
              <a:rPr lang="tr-TR" sz="3200" b="1" dirty="0" err="1" smtClean="0">
                <a:latin typeface="Tahoma" panose="020B0604030504040204" pitchFamily="34" charset="0"/>
              </a:rPr>
              <a:t>astrointestinal</a:t>
            </a:r>
            <a:r>
              <a:rPr lang="tr-TR" sz="3200" b="1" dirty="0" smtClean="0">
                <a:latin typeface="Tahoma" panose="020B0604030504040204" pitchFamily="34" charset="0"/>
              </a:rPr>
              <a:t> komplikasyonlar</a:t>
            </a:r>
            <a:endParaRPr lang="en-US" sz="3200" b="1" dirty="0" smtClean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204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sz="4000" b="1" dirty="0" smtClean="0">
                <a:latin typeface="Tahoma" panose="020B0604030504040204" pitchFamily="34" charset="0"/>
              </a:rPr>
              <a:t>ABH - Tanım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05038"/>
            <a:ext cx="8280400" cy="2808287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err="1" smtClean="0">
                <a:cs typeface="Times New Roman" panose="02020603050405020304" pitchFamily="18" charset="0"/>
              </a:rPr>
              <a:t>Glomerüler</a:t>
            </a:r>
            <a:r>
              <a:rPr lang="tr-TR" dirty="0" smtClean="0"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cs typeface="Times New Roman" panose="02020603050405020304" pitchFamily="18" charset="0"/>
              </a:rPr>
              <a:t>filtrasyon</a:t>
            </a:r>
            <a:r>
              <a:rPr lang="tr-TR" dirty="0" smtClean="0">
                <a:cs typeface="Times New Roman" panose="02020603050405020304" pitchFamily="18" charset="0"/>
              </a:rPr>
              <a:t> hızının                </a:t>
            </a:r>
          </a:p>
          <a:p>
            <a:pPr marL="0" indent="0" eaLnBrk="1" hangingPunct="1">
              <a:buFontTx/>
              <a:buNone/>
              <a:defRPr/>
            </a:pPr>
            <a:r>
              <a:rPr lang="tr-TR" dirty="0" smtClean="0">
                <a:cs typeface="Times New Roman" panose="02020603050405020304" pitchFamily="18" charset="0"/>
              </a:rPr>
              <a:t>    saatler-günler içerisinde azalması sonucunda   </a:t>
            </a:r>
          </a:p>
          <a:p>
            <a:pPr marL="0" indent="0" eaLnBrk="1" hangingPunct="1">
              <a:buFontTx/>
              <a:buNone/>
              <a:defRPr/>
            </a:pPr>
            <a:r>
              <a:rPr lang="tr-TR" dirty="0">
                <a:cs typeface="Times New Roman" panose="02020603050405020304" pitchFamily="18" charset="0"/>
              </a:rPr>
              <a:t> </a:t>
            </a:r>
            <a:r>
              <a:rPr lang="tr-TR" dirty="0" smtClean="0">
                <a:cs typeface="Times New Roman" panose="02020603050405020304" pitchFamily="18" charset="0"/>
              </a:rPr>
              <a:t>   kanda nitrojen yıkım ürünlerinin birikimi </a:t>
            </a:r>
          </a:p>
          <a:p>
            <a:pPr marL="0" indent="0" eaLnBrk="1" hangingPunct="1">
              <a:buFontTx/>
              <a:buNone/>
              <a:defRPr/>
            </a:pPr>
            <a:r>
              <a:rPr lang="tr-TR" dirty="0">
                <a:cs typeface="Times New Roman" panose="02020603050405020304" pitchFamily="18" charset="0"/>
              </a:rPr>
              <a:t> </a:t>
            </a:r>
            <a:r>
              <a:rPr lang="tr-TR" dirty="0" smtClean="0">
                <a:cs typeface="Times New Roman" panose="02020603050405020304" pitchFamily="18" charset="0"/>
              </a:rPr>
              <a:t>   ile karakterize bir sendromdur.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İrritabilite</a:t>
            </a:r>
            <a:endParaRPr lang="tr-TR" dirty="0" smtClean="0"/>
          </a:p>
          <a:p>
            <a:r>
              <a:rPr lang="tr-TR" dirty="0" err="1" smtClean="0"/>
              <a:t>Asteriksis</a:t>
            </a:r>
            <a:endParaRPr lang="tr-TR" dirty="0" smtClean="0"/>
          </a:p>
          <a:p>
            <a:r>
              <a:rPr lang="tr-TR" dirty="0" err="1" smtClean="0"/>
              <a:t>Konvülsiyon</a:t>
            </a:r>
            <a:endParaRPr lang="tr-TR" dirty="0" smtClean="0"/>
          </a:p>
          <a:p>
            <a:r>
              <a:rPr lang="tr-TR" dirty="0" err="1" smtClean="0"/>
              <a:t>Mental</a:t>
            </a:r>
            <a:r>
              <a:rPr lang="tr-TR" dirty="0" smtClean="0"/>
              <a:t> değişiklikler</a:t>
            </a:r>
          </a:p>
          <a:p>
            <a:r>
              <a:rPr lang="tr-TR" dirty="0" smtClean="0"/>
              <a:t>Koma</a:t>
            </a:r>
            <a:endParaRPr lang="tr-T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381000"/>
            <a:ext cx="7772400" cy="762000"/>
          </a:xfrm>
        </p:spPr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ABH - nörolojik komplikasyonlar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714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Anemi</a:t>
            </a:r>
          </a:p>
          <a:p>
            <a:r>
              <a:rPr lang="tr-TR" dirty="0" smtClean="0"/>
              <a:t>Kanama </a:t>
            </a:r>
            <a:endParaRPr lang="tr-T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381000"/>
            <a:ext cx="7772400" cy="762000"/>
          </a:xfrm>
        </p:spPr>
        <p:txBody>
          <a:bodyPr/>
          <a:lstStyle/>
          <a:p>
            <a:pPr algn="l" eaLnBrk="1" hangingPunct="1"/>
            <a:r>
              <a:rPr lang="tr-TR" sz="3200" b="1" dirty="0" smtClean="0">
                <a:latin typeface="Tahoma" panose="020B0604030504040204" pitchFamily="34" charset="0"/>
              </a:rPr>
              <a:t>ABH - hematolojik komplikasyonlar</a:t>
            </a:r>
            <a:endParaRPr lang="en-US" sz="3200" b="1" dirty="0" smtClean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966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Pnömoni</a:t>
            </a:r>
            <a:endParaRPr lang="tr-TR" dirty="0" smtClean="0"/>
          </a:p>
          <a:p>
            <a:r>
              <a:rPr lang="tr-TR" dirty="0" smtClean="0"/>
              <a:t>Yara yeri</a:t>
            </a:r>
          </a:p>
          <a:p>
            <a:r>
              <a:rPr lang="tr-TR" dirty="0" smtClean="0"/>
              <a:t>IV giriş, </a:t>
            </a:r>
            <a:r>
              <a:rPr lang="tr-TR" dirty="0" err="1" smtClean="0"/>
              <a:t>kateterizasyon</a:t>
            </a:r>
            <a:endParaRPr lang="tr-TR" dirty="0" smtClean="0"/>
          </a:p>
          <a:p>
            <a:r>
              <a:rPr lang="tr-TR" dirty="0" err="1" smtClean="0"/>
              <a:t>Üriner</a:t>
            </a:r>
            <a:r>
              <a:rPr lang="tr-TR" dirty="0" smtClean="0"/>
              <a:t> yol</a:t>
            </a:r>
          </a:p>
          <a:p>
            <a:r>
              <a:rPr lang="tr-TR" dirty="0" err="1" smtClean="0"/>
              <a:t>Sepsis</a:t>
            </a:r>
            <a:endParaRPr lang="tr-TR" dirty="0"/>
          </a:p>
          <a:p>
            <a:endParaRPr lang="tr-T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381000"/>
            <a:ext cx="7772400" cy="762000"/>
          </a:xfrm>
        </p:spPr>
        <p:txBody>
          <a:bodyPr/>
          <a:lstStyle/>
          <a:p>
            <a:pPr algn="l" eaLnBrk="1" hangingPunct="1"/>
            <a:r>
              <a:rPr lang="tr-TR" sz="3200" b="1" dirty="0" smtClean="0">
                <a:latin typeface="Tahoma" panose="020B0604030504040204" pitchFamily="34" charset="0"/>
              </a:rPr>
              <a:t>ABH - </a:t>
            </a:r>
            <a:r>
              <a:rPr lang="tr-TR" sz="3200" b="1" dirty="0" err="1" smtClean="0">
                <a:latin typeface="Tahoma" panose="020B0604030504040204" pitchFamily="34" charset="0"/>
              </a:rPr>
              <a:t>infeksiyöz</a:t>
            </a:r>
            <a:r>
              <a:rPr lang="tr-TR" sz="3200" b="1" dirty="0" smtClean="0">
                <a:latin typeface="Tahoma" panose="020B0604030504040204" pitchFamily="34" charset="0"/>
              </a:rPr>
              <a:t> komplikasyonlar</a:t>
            </a:r>
            <a:endParaRPr lang="en-US" sz="3200" b="1" dirty="0" smtClean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224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Hıçkırık</a:t>
            </a:r>
          </a:p>
          <a:p>
            <a:r>
              <a:rPr lang="tr-TR" dirty="0" smtClean="0"/>
              <a:t>İnsülin direnci</a:t>
            </a:r>
          </a:p>
          <a:p>
            <a:r>
              <a:rPr lang="tr-TR" dirty="0" smtClean="0"/>
              <a:t>PTH artışı</a:t>
            </a:r>
          </a:p>
          <a:p>
            <a:r>
              <a:rPr lang="tr-TR" dirty="0" smtClean="0"/>
              <a:t>D vitamini </a:t>
            </a:r>
            <a:r>
              <a:rPr lang="tr-TR" dirty="0"/>
              <a:t>azalması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381000"/>
            <a:ext cx="7772400" cy="762000"/>
          </a:xfrm>
        </p:spPr>
        <p:txBody>
          <a:bodyPr/>
          <a:lstStyle/>
          <a:p>
            <a:pPr algn="l" eaLnBrk="1" hangingPunct="1"/>
            <a:r>
              <a:rPr lang="tr-TR" sz="3200" b="1" dirty="0" smtClean="0">
                <a:latin typeface="Tahoma" panose="020B0604030504040204" pitchFamily="34" charset="0"/>
              </a:rPr>
              <a:t>ABH - diğer komplikasyonlar</a:t>
            </a:r>
            <a:endParaRPr lang="en-US" sz="3200" b="1" dirty="0" smtClean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5561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457200"/>
            <a:ext cx="7772400" cy="762000"/>
          </a:xfrm>
        </p:spPr>
        <p:txBody>
          <a:bodyPr/>
          <a:lstStyle/>
          <a:p>
            <a:pPr algn="l" eaLnBrk="1" hangingPunct="1"/>
            <a:r>
              <a:rPr lang="tr-TR" sz="4000" b="1" dirty="0" smtClean="0">
                <a:latin typeface="Tahoma" panose="020B0604030504040204" pitchFamily="34" charset="0"/>
                <a:cs typeface="Tahoma" panose="020B0604030504040204" pitchFamily="34" charset="0"/>
              </a:rPr>
              <a:t>ABH - </a:t>
            </a:r>
            <a:r>
              <a:rPr lang="tr-TR" sz="4000" b="1" dirty="0">
                <a:latin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tr-TR" sz="4000" b="1" dirty="0" smtClean="0">
                <a:latin typeface="Tahoma" panose="020B0604030504040204" pitchFamily="34" charset="0"/>
                <a:cs typeface="Tahoma" panose="020B0604030504040204" pitchFamily="34" charset="0"/>
              </a:rPr>
              <a:t>anı</a:t>
            </a:r>
            <a:endParaRPr lang="en-US" sz="4000" b="1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1484313"/>
            <a:ext cx="7772400" cy="5113337"/>
          </a:xfrm>
        </p:spPr>
        <p:txBody>
          <a:bodyPr/>
          <a:lstStyle/>
          <a:p>
            <a:pPr eaLnBrk="1" hangingPunct="1"/>
            <a:r>
              <a:rPr lang="tr-TR" dirty="0" smtClean="0"/>
              <a:t>Klinik değerlendirme </a:t>
            </a:r>
            <a:r>
              <a:rPr lang="tr-TR" sz="2800" dirty="0" smtClean="0"/>
              <a:t>(Öykü ve fizik muayene)</a:t>
            </a:r>
          </a:p>
          <a:p>
            <a:pPr eaLnBrk="1" hangingPunct="1"/>
            <a:r>
              <a:rPr lang="tr-TR" dirty="0" smtClean="0"/>
              <a:t>İdrar tetkiki</a:t>
            </a:r>
          </a:p>
          <a:p>
            <a:pPr eaLnBrk="1" hangingPunct="1"/>
            <a:r>
              <a:rPr lang="tr-TR" dirty="0" smtClean="0"/>
              <a:t>Biyokimyasal ve hematolojik incelemeler</a:t>
            </a:r>
          </a:p>
          <a:p>
            <a:pPr eaLnBrk="1" hangingPunct="1"/>
            <a:endParaRPr lang="tr-TR" dirty="0" smtClean="0"/>
          </a:p>
          <a:p>
            <a:pPr eaLnBrk="1" hangingPunct="1"/>
            <a:r>
              <a:rPr lang="tr-TR" dirty="0" smtClean="0"/>
              <a:t>Özel incelemeler</a:t>
            </a:r>
          </a:p>
          <a:p>
            <a:pPr eaLnBrk="1" hangingPunct="1">
              <a:buFontTx/>
              <a:buNone/>
            </a:pPr>
            <a:r>
              <a:rPr lang="tr-TR" dirty="0" smtClean="0"/>
              <a:t>		</a:t>
            </a:r>
            <a:r>
              <a:rPr lang="tr-TR" sz="2800" dirty="0" smtClean="0"/>
              <a:t>İdrar kimyası, </a:t>
            </a:r>
            <a:r>
              <a:rPr lang="tr-TR" sz="2800" dirty="0" err="1" smtClean="0"/>
              <a:t>immünelektroforez</a:t>
            </a:r>
            <a:endParaRPr lang="tr-TR" sz="2800" dirty="0" smtClean="0"/>
          </a:p>
          <a:p>
            <a:pPr eaLnBrk="1" hangingPunct="1">
              <a:buFontTx/>
              <a:buNone/>
            </a:pPr>
            <a:r>
              <a:rPr lang="tr-TR" sz="2800" dirty="0" smtClean="0"/>
              <a:t>		</a:t>
            </a:r>
            <a:r>
              <a:rPr lang="tr-TR" sz="2800" dirty="0" err="1" smtClean="0"/>
              <a:t>Serolojik</a:t>
            </a:r>
            <a:r>
              <a:rPr lang="tr-TR" sz="2800" dirty="0" smtClean="0"/>
              <a:t> testler </a:t>
            </a:r>
            <a:r>
              <a:rPr lang="tr-TR" sz="2400" dirty="0" smtClean="0"/>
              <a:t>(anti-GBM Ab, ANCA, ANA, C)</a:t>
            </a:r>
          </a:p>
          <a:p>
            <a:pPr eaLnBrk="1" hangingPunct="1">
              <a:buFontTx/>
              <a:buNone/>
            </a:pPr>
            <a:r>
              <a:rPr lang="tr-TR" sz="2800" dirty="0" smtClean="0"/>
              <a:t>		Radyolojik </a:t>
            </a:r>
            <a:r>
              <a:rPr lang="tr-TR" sz="2400" dirty="0" smtClean="0"/>
              <a:t>(DÜSG, US, Anjiyografi)</a:t>
            </a:r>
          </a:p>
          <a:p>
            <a:pPr eaLnBrk="1" hangingPunct="1">
              <a:buFontTx/>
              <a:buNone/>
            </a:pPr>
            <a:r>
              <a:rPr lang="tr-TR" sz="2800" dirty="0" smtClean="0"/>
              <a:t>		</a:t>
            </a:r>
            <a:r>
              <a:rPr lang="tr-TR" sz="2800" dirty="0" err="1" smtClean="0"/>
              <a:t>Renal</a:t>
            </a:r>
            <a:r>
              <a:rPr lang="tr-TR" sz="2800" dirty="0" smtClean="0"/>
              <a:t> biyopsi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ABH - anüriye yol açan durumlar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352800"/>
          </a:xfrm>
        </p:spPr>
        <p:txBody>
          <a:bodyPr/>
          <a:lstStyle/>
          <a:p>
            <a:pPr eaLnBrk="1" hangingPunct="1"/>
            <a:r>
              <a:rPr lang="tr-TR" smtClean="0"/>
              <a:t>Üriner traktın tam obstrüksiyonu</a:t>
            </a:r>
          </a:p>
          <a:p>
            <a:pPr eaLnBrk="1" hangingPunct="1"/>
            <a:r>
              <a:rPr lang="tr-TR" smtClean="0"/>
              <a:t>Renal arterlerin oklüzyonu </a:t>
            </a:r>
          </a:p>
          <a:p>
            <a:pPr eaLnBrk="1" hangingPunct="1"/>
            <a:r>
              <a:rPr lang="tr-TR" smtClean="0"/>
              <a:t>Ağır proliferatif glomerülonefrit</a:t>
            </a:r>
          </a:p>
          <a:p>
            <a:pPr eaLnBrk="1" hangingPunct="1"/>
            <a:r>
              <a:rPr lang="tr-TR" smtClean="0"/>
              <a:t>Vaskülit</a:t>
            </a:r>
          </a:p>
          <a:p>
            <a:pPr eaLnBrk="1" hangingPunct="1"/>
            <a:r>
              <a:rPr lang="tr-TR" smtClean="0"/>
              <a:t>Bilateral kortikal nekroz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2" y="304800"/>
            <a:ext cx="8358633" cy="838200"/>
          </a:xfrm>
        </p:spPr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ABH - böbrek yetersizliği indeksleri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graphicFrame>
        <p:nvGraphicFramePr>
          <p:cNvPr id="14721" name="Group 3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157848"/>
              </p:ext>
            </p:extLst>
          </p:nvPr>
        </p:nvGraphicFramePr>
        <p:xfrm>
          <a:off x="881063" y="1676400"/>
          <a:ext cx="7246937" cy="4690110"/>
        </p:xfrm>
        <a:graphic>
          <a:graphicData uri="http://schemas.openxmlformats.org/drawingml/2006/table">
            <a:tbl>
              <a:tblPr/>
              <a:tblGrid>
                <a:gridCol w="2630487"/>
                <a:gridCol w="2428875"/>
                <a:gridCol w="2187575"/>
              </a:tblGrid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PRERENAL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ATN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BUN/Kreatinin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&gt;20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&lt;15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İdrar Na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&lt;10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&gt;20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İdrar dansite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&gt;1018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&lt;1012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İdrar </a:t>
                      </a:r>
                      <a:r>
                        <a:rPr kumimoji="0" lang="tr-TR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osmolalite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&gt;500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&lt;250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FENa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&lt;%1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&gt;%1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FEüre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&lt;%35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&gt;%50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İdrar sedimenti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Hyalen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silendir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Kirli kahverengi </a:t>
                      </a: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granüler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silendir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304800"/>
            <a:ext cx="7772400" cy="838200"/>
          </a:xfrm>
        </p:spPr>
        <p:txBody>
          <a:bodyPr/>
          <a:lstStyle/>
          <a:p>
            <a:pPr algn="l" eaLnBrk="1" hangingPunct="1"/>
            <a:r>
              <a:rPr lang="tr-TR" sz="4000" b="1" dirty="0" smtClean="0">
                <a:latin typeface="Tahoma" panose="020B0604030504040204" pitchFamily="34" charset="0"/>
              </a:rPr>
              <a:t>ABH - Tedavi</a:t>
            </a:r>
            <a:endParaRPr lang="en-US" sz="4000" b="1" dirty="0" smtClean="0">
              <a:latin typeface="Tahoma" panose="020B0604030504040204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/>
            <a:r>
              <a:rPr lang="tr-TR" smtClean="0">
                <a:latin typeface="Tahoma" panose="020B0604030504040204" pitchFamily="34" charset="0"/>
              </a:rPr>
              <a:t>Sıvı-elektrolit dengesinin düzenlenmesi</a:t>
            </a:r>
          </a:p>
          <a:p>
            <a:pPr eaLnBrk="1" hangingPunct="1"/>
            <a:r>
              <a:rPr lang="tr-TR" smtClean="0">
                <a:latin typeface="Tahoma" panose="020B0604030504040204" pitchFamily="34" charset="0"/>
              </a:rPr>
              <a:t>Asidozun düzeltilmesi</a:t>
            </a:r>
          </a:p>
          <a:p>
            <a:pPr eaLnBrk="1" hangingPunct="1"/>
            <a:r>
              <a:rPr lang="tr-TR" smtClean="0">
                <a:latin typeface="Tahoma" panose="020B0604030504040204" pitchFamily="34" charset="0"/>
              </a:rPr>
              <a:t>Üremik komplikasyonların düzeltilmesi</a:t>
            </a:r>
          </a:p>
          <a:p>
            <a:pPr eaLnBrk="1" hangingPunct="1"/>
            <a:r>
              <a:rPr lang="tr-TR" smtClean="0">
                <a:latin typeface="Tahoma" panose="020B0604030504040204" pitchFamily="34" charset="0"/>
              </a:rPr>
              <a:t>Kullanılan ilaçların ayarlanması</a:t>
            </a:r>
          </a:p>
          <a:p>
            <a:pPr eaLnBrk="1" hangingPunct="1"/>
            <a:r>
              <a:rPr lang="tr-TR" smtClean="0">
                <a:latin typeface="Tahoma" panose="020B0604030504040204" pitchFamily="34" charset="0"/>
              </a:rPr>
              <a:t>Beslenme durumunun düzeltilmesi</a:t>
            </a:r>
          </a:p>
          <a:p>
            <a:pPr eaLnBrk="1" hangingPunct="1"/>
            <a:r>
              <a:rPr lang="tr-TR" sz="4000" smtClean="0">
                <a:latin typeface="Tahoma" panose="020B0604030504040204" pitchFamily="34" charset="0"/>
              </a:rPr>
              <a:t>Renal Replasman Tedavisi</a:t>
            </a:r>
            <a:endParaRPr lang="en-US" sz="40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58813"/>
          </a:xfrm>
        </p:spPr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ABH - RRT </a:t>
            </a:r>
            <a:r>
              <a:rPr lang="tr-TR" sz="3600" b="1" dirty="0" err="1" smtClean="0">
                <a:latin typeface="Tahoma" panose="020B0604030504040204" pitchFamily="34" charset="0"/>
              </a:rPr>
              <a:t>endikasyonları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1463" y="1700213"/>
            <a:ext cx="8601075" cy="4465637"/>
          </a:xfrm>
        </p:spPr>
        <p:txBody>
          <a:bodyPr/>
          <a:lstStyle/>
          <a:p>
            <a:pPr eaLnBrk="1" hangingPunct="1"/>
            <a:r>
              <a:rPr lang="tr-TR" sz="2800" smtClean="0">
                <a:latin typeface="Tahoma" panose="020B0604030504040204" pitchFamily="34" charset="0"/>
              </a:rPr>
              <a:t>Kontrolsüz hipervolemi ve hipertansiyon</a:t>
            </a:r>
          </a:p>
          <a:p>
            <a:pPr eaLnBrk="1" hangingPunct="1"/>
            <a:r>
              <a:rPr lang="tr-TR" sz="2800" smtClean="0">
                <a:latin typeface="Tahoma" panose="020B0604030504040204" pitchFamily="34" charset="0"/>
              </a:rPr>
              <a:t>Konservatif tedaviye dirençli hiperkalemi ve asidoz</a:t>
            </a:r>
          </a:p>
          <a:p>
            <a:pPr eaLnBrk="1" hangingPunct="1"/>
            <a:r>
              <a:rPr lang="tr-TR" sz="2800" smtClean="0">
                <a:latin typeface="Tahoma" panose="020B0604030504040204" pitchFamily="34" charset="0"/>
              </a:rPr>
              <a:t>İntoksikasyonlar</a:t>
            </a:r>
          </a:p>
          <a:p>
            <a:pPr eaLnBrk="1" hangingPunct="1"/>
            <a:r>
              <a:rPr lang="tr-TR" sz="2800" smtClean="0">
                <a:latin typeface="Tahoma" panose="020B0604030504040204" pitchFamily="34" charset="0"/>
              </a:rPr>
              <a:t>Üremik belirti ve bulgular </a:t>
            </a:r>
          </a:p>
          <a:p>
            <a:pPr eaLnBrk="1" hangingPunct="1">
              <a:buFontTx/>
              <a:buNone/>
            </a:pPr>
            <a:r>
              <a:rPr lang="tr-TR" sz="2800" smtClean="0">
                <a:latin typeface="Tahoma" panose="020B0604030504040204" pitchFamily="34" charset="0"/>
              </a:rPr>
              <a:t>		Ansefalopati </a:t>
            </a:r>
          </a:p>
          <a:p>
            <a:pPr eaLnBrk="1" hangingPunct="1">
              <a:buFontTx/>
              <a:buNone/>
            </a:pPr>
            <a:r>
              <a:rPr lang="tr-TR" sz="2800" smtClean="0">
                <a:latin typeface="Tahoma" panose="020B0604030504040204" pitchFamily="34" charset="0"/>
              </a:rPr>
              <a:t>		Perikardit</a:t>
            </a:r>
          </a:p>
          <a:p>
            <a:pPr eaLnBrk="1" hangingPunct="1">
              <a:buFontTx/>
              <a:buNone/>
            </a:pPr>
            <a:r>
              <a:rPr lang="tr-TR" sz="2800" smtClean="0">
                <a:latin typeface="Tahoma" panose="020B0604030504040204" pitchFamily="34" charset="0"/>
              </a:rPr>
              <a:t>		Kanama diyatezi</a:t>
            </a:r>
          </a:p>
          <a:p>
            <a:pPr eaLnBrk="1" hangingPunct="1">
              <a:buFontTx/>
              <a:buNone/>
            </a:pPr>
            <a:endParaRPr lang="tr-TR" sz="200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tr-TR" sz="2000" smtClean="0">
                <a:latin typeface="Tahoma" panose="020B0604030504040204" pitchFamily="34" charset="0"/>
                <a:cs typeface="Tahoma" panose="020B0604030504040204" pitchFamily="34" charset="0"/>
              </a:rPr>
              <a:t>[</a:t>
            </a:r>
            <a:r>
              <a:rPr lang="tr-TR" sz="2000" smtClean="0">
                <a:solidFill>
                  <a:schemeClr val="tx2"/>
                </a:solidFill>
                <a:latin typeface="Tahoma" panose="020B0604030504040204" pitchFamily="34" charset="0"/>
              </a:rPr>
              <a:t>A</a:t>
            </a:r>
            <a:r>
              <a:rPr lang="tr-TR" sz="2000" smtClean="0">
                <a:latin typeface="Tahoma" panose="020B0604030504040204" pitchFamily="34" charset="0"/>
              </a:rPr>
              <a:t> (asit-baz) </a:t>
            </a:r>
            <a:r>
              <a:rPr lang="tr-TR" sz="2000" smtClean="0">
                <a:solidFill>
                  <a:schemeClr val="tx2"/>
                </a:solidFill>
                <a:latin typeface="Tahoma" panose="020B0604030504040204" pitchFamily="34" charset="0"/>
              </a:rPr>
              <a:t>E</a:t>
            </a:r>
            <a:r>
              <a:rPr lang="tr-TR" sz="2000" smtClean="0">
                <a:latin typeface="Tahoma" panose="020B0604030504040204" pitchFamily="34" charset="0"/>
              </a:rPr>
              <a:t> (elektrolit-K), </a:t>
            </a:r>
            <a:r>
              <a:rPr lang="tr-TR" sz="2000" smtClean="0">
                <a:solidFill>
                  <a:schemeClr val="tx2"/>
                </a:solidFill>
                <a:latin typeface="Tahoma" panose="020B0604030504040204" pitchFamily="34" charset="0"/>
              </a:rPr>
              <a:t>I</a:t>
            </a:r>
            <a:r>
              <a:rPr lang="tr-TR" sz="2000" smtClean="0">
                <a:latin typeface="Tahoma" panose="020B0604030504040204" pitchFamily="34" charset="0"/>
              </a:rPr>
              <a:t> (intoksikasyon), </a:t>
            </a:r>
            <a:r>
              <a:rPr lang="tr-TR" sz="2000" smtClean="0">
                <a:solidFill>
                  <a:schemeClr val="tx2"/>
                </a:solidFill>
                <a:latin typeface="Tahoma" panose="020B0604030504040204" pitchFamily="34" charset="0"/>
              </a:rPr>
              <a:t>O</a:t>
            </a:r>
            <a:r>
              <a:rPr lang="tr-TR" sz="2000" smtClean="0">
                <a:latin typeface="Tahoma" panose="020B0604030504040204" pitchFamily="34" charset="0"/>
              </a:rPr>
              <a:t> (overload), </a:t>
            </a:r>
            <a:r>
              <a:rPr lang="tr-TR" sz="2000" smtClean="0">
                <a:solidFill>
                  <a:schemeClr val="tx2"/>
                </a:solidFill>
                <a:latin typeface="Tahoma" panose="020B0604030504040204" pitchFamily="34" charset="0"/>
              </a:rPr>
              <a:t>U</a:t>
            </a:r>
            <a:r>
              <a:rPr lang="tr-TR" sz="2000" smtClean="0">
                <a:latin typeface="Tahoma" panose="020B0604030504040204" pitchFamily="34" charset="0"/>
              </a:rPr>
              <a:t> (uremia)</a:t>
            </a:r>
            <a:r>
              <a:rPr lang="tr-TR" sz="2000" smtClean="0">
                <a:latin typeface="Tahoma" panose="020B0604030504040204" pitchFamily="34" charset="0"/>
                <a:cs typeface="Tahoma" panose="020B0604030504040204" pitchFamily="34" charset="0"/>
              </a:rPr>
              <a:t>]</a:t>
            </a:r>
            <a:endParaRPr lang="en-US" sz="20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76672"/>
            <a:ext cx="7414592" cy="1143000"/>
          </a:xfrm>
        </p:spPr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ABH - RRT şekli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3600" smtClean="0">
                <a:latin typeface="Tahoma" panose="020B0604030504040204" pitchFamily="34" charset="0"/>
              </a:rPr>
              <a:t>Aralıklı hemodiyaliz (IHD)</a:t>
            </a:r>
          </a:p>
          <a:p>
            <a:pPr eaLnBrk="1" hangingPunct="1"/>
            <a:endParaRPr lang="tr-TR" sz="3600" smtClean="0">
              <a:latin typeface="Tahoma" panose="020B0604030504040204" pitchFamily="34" charset="0"/>
            </a:endParaRPr>
          </a:p>
          <a:p>
            <a:pPr eaLnBrk="1" hangingPunct="1"/>
            <a:r>
              <a:rPr lang="tr-TR" sz="2400" smtClean="0">
                <a:latin typeface="Tahoma" panose="020B0604030504040204" pitchFamily="34" charset="0"/>
              </a:rPr>
              <a:t>Uzun süreli günlük hemodiyaliz (EDD)</a:t>
            </a:r>
          </a:p>
          <a:p>
            <a:pPr eaLnBrk="1" hangingPunct="1"/>
            <a:endParaRPr lang="tr-TR" sz="2400" smtClean="0">
              <a:latin typeface="Tahoma" panose="020B0604030504040204" pitchFamily="34" charset="0"/>
            </a:endParaRPr>
          </a:p>
          <a:p>
            <a:pPr eaLnBrk="1" hangingPunct="1"/>
            <a:r>
              <a:rPr lang="tr-TR" sz="2400" smtClean="0">
                <a:latin typeface="Tahoma" panose="020B0604030504040204" pitchFamily="34" charset="0"/>
              </a:rPr>
              <a:t>Sürekli hemofiltrasyon (CVVH)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sz="4000" b="1" dirty="0" smtClean="0">
                <a:latin typeface="Tahoma" panose="020B0604030504040204" pitchFamily="34" charset="0"/>
              </a:rPr>
              <a:t>ABH - İsimlendirme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/>
            <a:r>
              <a:rPr lang="tr-TR" sz="3600" dirty="0" smtClean="0">
                <a:latin typeface="Tahoma" panose="020B0604030504040204" pitchFamily="34" charset="0"/>
              </a:rPr>
              <a:t>Akut böbrek hasarı </a:t>
            </a:r>
          </a:p>
          <a:p>
            <a:pPr eaLnBrk="1" hangingPunct="1">
              <a:buFontTx/>
              <a:buNone/>
            </a:pPr>
            <a:r>
              <a:rPr lang="tr-TR" sz="2400" dirty="0" smtClean="0">
                <a:latin typeface="Tahoma" panose="020B0604030504040204" pitchFamily="34" charset="0"/>
              </a:rPr>
              <a:t>	</a:t>
            </a:r>
            <a:r>
              <a:rPr lang="tr-TR" sz="2800" i="1" dirty="0" smtClean="0">
                <a:latin typeface="Tahoma" panose="020B0604030504040204" pitchFamily="34" charset="0"/>
              </a:rPr>
              <a:t>(AKI, </a:t>
            </a:r>
            <a:r>
              <a:rPr lang="tr-TR" sz="2800" i="1" dirty="0" err="1" smtClean="0">
                <a:latin typeface="Tahoma" panose="020B0604030504040204" pitchFamily="34" charset="0"/>
              </a:rPr>
              <a:t>acute</a:t>
            </a:r>
            <a:r>
              <a:rPr lang="tr-TR" sz="2800" i="1" dirty="0" smtClean="0">
                <a:latin typeface="Tahoma" panose="020B0604030504040204" pitchFamily="34" charset="0"/>
              </a:rPr>
              <a:t> </a:t>
            </a:r>
            <a:r>
              <a:rPr lang="tr-TR" sz="2800" i="1" dirty="0" err="1" smtClean="0">
                <a:latin typeface="Tahoma" panose="020B0604030504040204" pitchFamily="34" charset="0"/>
              </a:rPr>
              <a:t>kidney</a:t>
            </a:r>
            <a:r>
              <a:rPr lang="tr-TR" sz="2800" i="1" dirty="0" smtClean="0">
                <a:latin typeface="Tahoma" panose="020B0604030504040204" pitchFamily="34" charset="0"/>
              </a:rPr>
              <a:t> </a:t>
            </a:r>
            <a:r>
              <a:rPr lang="tr-TR" sz="2800" i="1" dirty="0" err="1" smtClean="0">
                <a:latin typeface="Tahoma" panose="020B0604030504040204" pitchFamily="34" charset="0"/>
              </a:rPr>
              <a:t>injury</a:t>
            </a:r>
            <a:r>
              <a:rPr lang="tr-TR" sz="2800" i="1" dirty="0" smtClean="0">
                <a:latin typeface="Tahoma" panose="020B0604030504040204" pitchFamily="34" charset="0"/>
              </a:rPr>
              <a:t>)</a:t>
            </a:r>
          </a:p>
          <a:p>
            <a:pPr eaLnBrk="1" hangingPunct="1">
              <a:buFontTx/>
              <a:buNone/>
            </a:pPr>
            <a:endParaRPr lang="tr-TR" sz="2400" dirty="0" smtClean="0">
              <a:latin typeface="Tahoma" panose="020B0604030504040204" pitchFamily="34" charset="0"/>
            </a:endParaRPr>
          </a:p>
          <a:p>
            <a:pPr eaLnBrk="1" hangingPunct="1"/>
            <a:r>
              <a:rPr lang="tr-TR" sz="3600" dirty="0">
                <a:latin typeface="Tahoma" panose="020B0604030504040204" pitchFamily="34" charset="0"/>
              </a:rPr>
              <a:t>Akut böbrek yetersizliği </a:t>
            </a:r>
          </a:p>
          <a:p>
            <a:pPr eaLnBrk="1" hangingPunct="1">
              <a:buFontTx/>
              <a:buNone/>
            </a:pPr>
            <a:r>
              <a:rPr lang="tr-TR" sz="2400" dirty="0">
                <a:latin typeface="Tahoma" panose="020B0604030504040204" pitchFamily="34" charset="0"/>
              </a:rPr>
              <a:t>	</a:t>
            </a:r>
            <a:r>
              <a:rPr lang="tr-TR" sz="2800" i="1" dirty="0">
                <a:latin typeface="Tahoma" panose="020B0604030504040204" pitchFamily="34" charset="0"/>
              </a:rPr>
              <a:t>(ARF, </a:t>
            </a:r>
            <a:r>
              <a:rPr lang="tr-TR" sz="2800" i="1" dirty="0" err="1">
                <a:latin typeface="Tahoma" panose="020B0604030504040204" pitchFamily="34" charset="0"/>
              </a:rPr>
              <a:t>acute</a:t>
            </a:r>
            <a:r>
              <a:rPr lang="tr-TR" sz="2800" i="1" dirty="0">
                <a:latin typeface="Tahoma" panose="020B0604030504040204" pitchFamily="34" charset="0"/>
              </a:rPr>
              <a:t> </a:t>
            </a:r>
            <a:r>
              <a:rPr lang="tr-TR" sz="2800" i="1" dirty="0" err="1">
                <a:latin typeface="Tahoma" panose="020B0604030504040204" pitchFamily="34" charset="0"/>
              </a:rPr>
              <a:t>renal</a:t>
            </a:r>
            <a:r>
              <a:rPr lang="tr-TR" sz="2800" i="1" dirty="0">
                <a:latin typeface="Tahoma" panose="020B0604030504040204" pitchFamily="34" charset="0"/>
              </a:rPr>
              <a:t> </a:t>
            </a:r>
            <a:r>
              <a:rPr lang="tr-TR" sz="2800" i="1" dirty="0" err="1">
                <a:latin typeface="Tahoma" panose="020B0604030504040204" pitchFamily="34" charset="0"/>
              </a:rPr>
              <a:t>failure</a:t>
            </a:r>
            <a:r>
              <a:rPr lang="tr-TR" sz="2800" i="1" dirty="0">
                <a:latin typeface="Tahoma" panose="020B0604030504040204" pitchFamily="34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lang="tr-TR" sz="2400" dirty="0">
                <a:latin typeface="Tahoma" panose="020B0604030504040204" pitchFamily="34" charset="0"/>
              </a:rPr>
              <a:t>	Diyaliz gerektiren </a:t>
            </a:r>
            <a:r>
              <a:rPr lang="tr-TR" sz="2400" dirty="0" err="1">
                <a:latin typeface="Tahoma" panose="020B0604030504040204" pitchFamily="34" charset="0"/>
              </a:rPr>
              <a:t>intrensek</a:t>
            </a:r>
            <a:r>
              <a:rPr lang="tr-TR" sz="2400" dirty="0">
                <a:latin typeface="Tahoma" panose="020B0604030504040204" pitchFamily="34" charset="0"/>
              </a:rPr>
              <a:t> hasar </a:t>
            </a:r>
            <a:r>
              <a:rPr lang="tr-TR" sz="2400" dirty="0" smtClean="0">
                <a:latin typeface="Tahoma" panose="020B0604030504040204" pitchFamily="34" charset="0"/>
              </a:rPr>
              <a:t>(çoğunlukla ATN)</a:t>
            </a:r>
            <a:endParaRPr lang="tr-TR" sz="2400" dirty="0">
              <a:latin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endParaRPr lang="tr-TR" sz="2400" dirty="0" smtClean="0">
              <a:latin typeface="Tahoma" panose="020B0604030504040204" pitchFamily="34" charset="0"/>
            </a:endParaRPr>
          </a:p>
          <a:p>
            <a:pPr eaLnBrk="1" hangingPunct="1"/>
            <a:r>
              <a:rPr lang="tr-TR" sz="3600" dirty="0">
                <a:latin typeface="Tahoma" panose="020B0604030504040204" pitchFamily="34" charset="0"/>
              </a:rPr>
              <a:t>Akut </a:t>
            </a:r>
            <a:r>
              <a:rPr lang="tr-TR" sz="3600" dirty="0" err="1" smtClean="0">
                <a:latin typeface="Tahoma" panose="020B0604030504040204" pitchFamily="34" charset="0"/>
              </a:rPr>
              <a:t>azotemi</a:t>
            </a:r>
            <a:endParaRPr lang="tr-TR" sz="36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304800"/>
            <a:ext cx="7772400" cy="1219200"/>
          </a:xfrm>
        </p:spPr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ABH - </a:t>
            </a:r>
            <a:r>
              <a:rPr lang="tr-TR" sz="3600" b="1" dirty="0" err="1">
                <a:latin typeface="Tahoma" panose="020B0604030504040204" pitchFamily="34" charset="0"/>
              </a:rPr>
              <a:t>P</a:t>
            </a:r>
            <a:r>
              <a:rPr lang="tr-TR" sz="3600" b="1" dirty="0" err="1" smtClean="0">
                <a:latin typeface="Tahoma" panose="020B0604030504040204" pitchFamily="34" charset="0"/>
              </a:rPr>
              <a:t>rognoz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642350" cy="4114800"/>
          </a:xfrm>
        </p:spPr>
        <p:txBody>
          <a:bodyPr/>
          <a:lstStyle/>
          <a:p>
            <a:pPr eaLnBrk="1" hangingPunct="1"/>
            <a:r>
              <a:rPr lang="tr-TR" smtClean="0">
                <a:latin typeface="Tahoma" panose="020B0604030504040204" pitchFamily="34" charset="0"/>
              </a:rPr>
              <a:t>RRT gerektiren, oligürik intrinsik renal ABH’nin mortalitesi yaklaşık %50’dir!</a:t>
            </a:r>
          </a:p>
          <a:p>
            <a:pPr eaLnBrk="1" hangingPunct="1"/>
            <a:r>
              <a:rPr lang="tr-TR" smtClean="0">
                <a:latin typeface="Tahoma" panose="020B0604030504040204" pitchFamily="34" charset="0"/>
              </a:rPr>
              <a:t>Tanı sırasında oligüri ve serum Kre&gt;3 mg/dL  kötü prognozu gösterir. </a:t>
            </a:r>
          </a:p>
          <a:p>
            <a:pPr eaLnBrk="1" hangingPunct="1"/>
            <a:r>
              <a:rPr lang="tr-TR" smtClean="0">
                <a:latin typeface="Tahoma" panose="020B0604030504040204" pitchFamily="34" charset="0"/>
              </a:rPr>
              <a:t>Hastaların yaklaşık %15’inde SDBY gelişir.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864096"/>
          </a:xfrm>
        </p:spPr>
        <p:txBody>
          <a:bodyPr/>
          <a:lstStyle/>
          <a:p>
            <a:pPr eaLnBrk="1" hangingPunct="1"/>
            <a:r>
              <a:rPr lang="tr-TR" dirty="0" smtClean="0"/>
              <a:t>Olgu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8496944" cy="554461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dirty="0" smtClean="0"/>
              <a:t>	</a:t>
            </a:r>
            <a:r>
              <a:rPr lang="tr-TR" sz="2400" b="1" u="sng" dirty="0" smtClean="0"/>
              <a:t>ÖYKÜ</a:t>
            </a:r>
            <a:endParaRPr lang="tr-TR" sz="2400" dirty="0" smtClean="0"/>
          </a:p>
          <a:p>
            <a:pPr eaLnBrk="1" hangingPunct="1"/>
            <a:r>
              <a:rPr lang="tr-TR" sz="2400" dirty="0" smtClean="0"/>
              <a:t>Elli yaşında erkek hasta 24 saat önce trafik kazası sebebi ile    acil servise yatırılmış ve idrar miktarında azalma yüzünden sizden görüş isteniyor.</a:t>
            </a:r>
          </a:p>
          <a:p>
            <a:pPr eaLnBrk="1" hangingPunct="1"/>
            <a:r>
              <a:rPr lang="tr-TR" sz="2400" dirty="0" smtClean="0"/>
              <a:t>Özgeçmişinde özellik yok.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Acile getirildiğinde hipotansiyon, </a:t>
            </a:r>
            <a:r>
              <a:rPr lang="tr-TR" sz="2400" dirty="0" err="1" smtClean="0"/>
              <a:t>toraks</a:t>
            </a:r>
            <a:r>
              <a:rPr lang="tr-TR" sz="2400" dirty="0" smtClean="0"/>
              <a:t> travması ve akut karın tablosu mevcutmuş. </a:t>
            </a:r>
          </a:p>
          <a:p>
            <a:pPr eaLnBrk="1" hangingPunct="1"/>
            <a:r>
              <a:rPr lang="tr-TR" sz="2400" dirty="0" smtClean="0"/>
              <a:t>Aort </a:t>
            </a:r>
            <a:r>
              <a:rPr lang="tr-TR" sz="2400" dirty="0" err="1" smtClean="0"/>
              <a:t>diseksiyonunu</a:t>
            </a:r>
            <a:r>
              <a:rPr lang="tr-TR" sz="2400" dirty="0" smtClean="0"/>
              <a:t> dışlamak için </a:t>
            </a:r>
            <a:r>
              <a:rPr lang="tr-TR" sz="2400" dirty="0" err="1" smtClean="0"/>
              <a:t>intravenöz</a:t>
            </a:r>
            <a:r>
              <a:rPr lang="tr-TR" sz="2400" dirty="0" smtClean="0"/>
              <a:t> kontrastlı BT yapılmış. </a:t>
            </a:r>
          </a:p>
          <a:p>
            <a:pPr eaLnBrk="1" hangingPunct="1"/>
            <a:r>
              <a:rPr lang="tr-TR" sz="2400" dirty="0" smtClean="0"/>
              <a:t>Ardından ameliyata alınmış ve karaciğer </a:t>
            </a:r>
            <a:r>
              <a:rPr lang="tr-TR" sz="2400" dirty="0" err="1" smtClean="0"/>
              <a:t>laserasyonu</a:t>
            </a:r>
            <a:r>
              <a:rPr lang="tr-TR" sz="2400" dirty="0" smtClean="0"/>
              <a:t> ve    perfore </a:t>
            </a:r>
            <a:r>
              <a:rPr lang="tr-TR" sz="2400" dirty="0" err="1" smtClean="0"/>
              <a:t>jejunum</a:t>
            </a:r>
            <a:r>
              <a:rPr lang="tr-TR" sz="2400" dirty="0" smtClean="0"/>
              <a:t> onarılmış. </a:t>
            </a:r>
          </a:p>
          <a:p>
            <a:pPr eaLnBrk="1" hangingPunct="1"/>
            <a:r>
              <a:rPr lang="tr-TR" sz="2400" dirty="0" smtClean="0"/>
              <a:t>Hastaya sıvı tedavisi ve </a:t>
            </a:r>
            <a:r>
              <a:rPr lang="tr-TR" sz="2400" dirty="0" err="1" smtClean="0"/>
              <a:t>gentamisin</a:t>
            </a:r>
            <a:r>
              <a:rPr lang="tr-TR" sz="2400" dirty="0" smtClean="0"/>
              <a:t> başlanmış.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İçerik Yer Tutucusu"/>
          <p:cNvSpPr>
            <a:spLocks noGrp="1"/>
          </p:cNvSpPr>
          <p:nvPr>
            <p:ph idx="1"/>
          </p:nvPr>
        </p:nvSpPr>
        <p:spPr>
          <a:xfrm>
            <a:off x="571500" y="548681"/>
            <a:ext cx="8143875" cy="609500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dirty="0" smtClean="0"/>
              <a:t>	</a:t>
            </a:r>
            <a:r>
              <a:rPr lang="tr-TR" sz="2400" b="1" u="sng" dirty="0" smtClean="0"/>
              <a:t>FİZİK İNCELEME </a:t>
            </a:r>
            <a:endParaRPr lang="tr-TR" sz="2400" dirty="0" smtClean="0"/>
          </a:p>
          <a:p>
            <a:pPr eaLnBrk="1" hangingPunct="1"/>
            <a:r>
              <a:rPr lang="tr-TR" sz="2400" dirty="0" smtClean="0"/>
              <a:t>Kan Basıncı:90/60 mm Hg</a:t>
            </a:r>
          </a:p>
          <a:p>
            <a:pPr eaLnBrk="1" hangingPunct="1"/>
            <a:r>
              <a:rPr lang="tr-TR" sz="2400" dirty="0" smtClean="0"/>
              <a:t>Nabız: 110/</a:t>
            </a:r>
            <a:r>
              <a:rPr lang="tr-TR" sz="2400" dirty="0" err="1" smtClean="0"/>
              <a:t>dk</a:t>
            </a:r>
            <a:r>
              <a:rPr lang="tr-TR" sz="2400" dirty="0" smtClean="0"/>
              <a:t>; </a:t>
            </a:r>
          </a:p>
          <a:p>
            <a:pPr eaLnBrk="1" hangingPunct="1"/>
            <a:r>
              <a:rPr lang="tr-TR" sz="2400" dirty="0" err="1" smtClean="0"/>
              <a:t>Vs</a:t>
            </a:r>
            <a:r>
              <a:rPr lang="tr-TR" sz="2400" dirty="0" smtClean="0"/>
              <a:t>: 38.2 °C</a:t>
            </a:r>
          </a:p>
          <a:p>
            <a:pPr eaLnBrk="1" hangingPunct="1"/>
            <a:r>
              <a:rPr lang="tr-TR" sz="2400" dirty="0" err="1" smtClean="0"/>
              <a:t>V.Ağırlığı</a:t>
            </a:r>
            <a:r>
              <a:rPr lang="tr-TR" sz="2400" dirty="0" smtClean="0"/>
              <a:t>: 80 kg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İdrar sondası mevcut ve son üç saat boyunca idrar çıkışı       20 ml/saat.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Şuur bulanık, </a:t>
            </a:r>
            <a:r>
              <a:rPr lang="tr-TR" sz="2400" dirty="0" err="1" smtClean="0"/>
              <a:t>cild</a:t>
            </a:r>
            <a:r>
              <a:rPr lang="tr-TR" sz="2400" dirty="0" smtClean="0"/>
              <a:t> terli. </a:t>
            </a:r>
          </a:p>
          <a:p>
            <a:pPr eaLnBrk="1" hangingPunct="1"/>
            <a:r>
              <a:rPr lang="tr-TR" sz="2400" dirty="0" smtClean="0"/>
              <a:t>Boyun </a:t>
            </a:r>
            <a:r>
              <a:rPr lang="tr-TR" sz="2400" dirty="0" err="1" smtClean="0"/>
              <a:t>venleri</a:t>
            </a:r>
            <a:r>
              <a:rPr lang="tr-TR" sz="2400" dirty="0" smtClean="0"/>
              <a:t> görülmüyor. </a:t>
            </a:r>
          </a:p>
          <a:p>
            <a:pPr eaLnBrk="1" hangingPunct="1"/>
            <a:r>
              <a:rPr lang="tr-TR" sz="2400" dirty="0" smtClean="0"/>
              <a:t>Akciğerler normal. Kalp sesleri normal.</a:t>
            </a:r>
          </a:p>
          <a:p>
            <a:pPr eaLnBrk="1" hangingPunct="1"/>
            <a:r>
              <a:rPr lang="tr-TR" sz="2400" dirty="0" smtClean="0"/>
              <a:t>Karın bombe görünümde, bağırsak sesleri alınmıyor.</a:t>
            </a:r>
          </a:p>
          <a:p>
            <a:pPr eaLnBrk="1" hangingPunct="1"/>
            <a:r>
              <a:rPr lang="tr-TR" sz="2400" dirty="0" err="1" smtClean="0"/>
              <a:t>Ekstremitelerde</a:t>
            </a:r>
            <a:r>
              <a:rPr lang="tr-TR" sz="2400" dirty="0" smtClean="0"/>
              <a:t> yara izleri ve 1+/1+ </a:t>
            </a:r>
            <a:r>
              <a:rPr lang="tr-TR" sz="2400" dirty="0" err="1" smtClean="0"/>
              <a:t>pretibiyal</a:t>
            </a:r>
            <a:r>
              <a:rPr lang="tr-TR" sz="2400" dirty="0" smtClean="0"/>
              <a:t> ödem mevcut.</a:t>
            </a:r>
          </a:p>
          <a:p>
            <a:pPr eaLnBrk="1" hangingPunct="1"/>
            <a:endParaRPr 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2 İçerik Yer Tutucusu"/>
          <p:cNvSpPr>
            <a:spLocks noGrp="1"/>
          </p:cNvSpPr>
          <p:nvPr>
            <p:ph idx="1"/>
          </p:nvPr>
        </p:nvSpPr>
        <p:spPr>
          <a:xfrm>
            <a:off x="611560" y="476672"/>
            <a:ext cx="8280920" cy="568863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dirty="0" smtClean="0"/>
              <a:t>	</a:t>
            </a:r>
            <a:r>
              <a:rPr lang="tr-TR" sz="2400" b="1" u="sng" dirty="0" smtClean="0"/>
              <a:t>LABORATUVAR</a:t>
            </a:r>
          </a:p>
          <a:p>
            <a:pPr eaLnBrk="1" hangingPunct="1">
              <a:buFontTx/>
              <a:buNone/>
            </a:pPr>
            <a:endParaRPr lang="tr-TR" sz="2400" dirty="0" smtClean="0"/>
          </a:p>
          <a:p>
            <a:pPr eaLnBrk="1" hangingPunct="1"/>
            <a:r>
              <a:rPr lang="tr-TR" sz="2400" dirty="0" smtClean="0"/>
              <a:t>BK: 17.000/mm</a:t>
            </a:r>
            <a:r>
              <a:rPr lang="tr-TR" sz="2400" baseline="30000" dirty="0" smtClean="0"/>
              <a:t>3</a:t>
            </a:r>
            <a:r>
              <a:rPr lang="tr-TR" sz="2400" dirty="0" smtClean="0"/>
              <a:t>	 </a:t>
            </a:r>
          </a:p>
          <a:p>
            <a:pPr eaLnBrk="1" hangingPunct="1"/>
            <a:r>
              <a:rPr lang="tr-TR" sz="2400" dirty="0" err="1" smtClean="0"/>
              <a:t>Hb</a:t>
            </a:r>
            <a:r>
              <a:rPr lang="tr-TR" sz="2400" dirty="0" smtClean="0"/>
              <a:t>: 13 g/</a:t>
            </a:r>
            <a:r>
              <a:rPr lang="tr-TR" sz="2400" dirty="0" err="1" smtClean="0"/>
              <a:t>dL</a:t>
            </a:r>
            <a:endParaRPr lang="tr-TR" sz="2400" dirty="0" smtClean="0"/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err="1" smtClean="0"/>
              <a:t>Na</a:t>
            </a:r>
            <a:r>
              <a:rPr lang="tr-TR" sz="2400" dirty="0" smtClean="0"/>
              <a:t>: 138 </a:t>
            </a:r>
            <a:r>
              <a:rPr lang="tr-TR" sz="2400" dirty="0" err="1" smtClean="0"/>
              <a:t>mmol</a:t>
            </a:r>
            <a:r>
              <a:rPr lang="tr-TR" sz="2400" dirty="0" smtClean="0"/>
              <a:t>/L         K:5.3               Cl:105        HCO</a:t>
            </a:r>
            <a:r>
              <a:rPr lang="tr-TR" sz="2400" baseline="-25000" dirty="0" smtClean="0"/>
              <a:t>3</a:t>
            </a:r>
            <a:r>
              <a:rPr lang="tr-TR" sz="2400" dirty="0" smtClean="0"/>
              <a:t>: 16</a:t>
            </a:r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BUN: 65 mg/</a:t>
            </a:r>
            <a:r>
              <a:rPr lang="tr-TR" sz="2400" dirty="0" err="1" smtClean="0"/>
              <a:t>dL</a:t>
            </a:r>
            <a:r>
              <a:rPr lang="tr-TR" sz="2400" dirty="0" smtClean="0"/>
              <a:t>	    </a:t>
            </a:r>
            <a:r>
              <a:rPr lang="tr-TR" sz="2400" dirty="0" err="1" smtClean="0"/>
              <a:t>Kreatinin</a:t>
            </a:r>
            <a:r>
              <a:rPr lang="tr-TR" sz="2400" dirty="0" smtClean="0"/>
              <a:t>: </a:t>
            </a:r>
            <a:r>
              <a:rPr lang="tr-TR" sz="2400" dirty="0"/>
              <a:t>2.2 mg/</a:t>
            </a:r>
            <a:r>
              <a:rPr lang="tr-TR" sz="2400" dirty="0" err="1"/>
              <a:t>dL</a:t>
            </a:r>
            <a:endParaRPr lang="tr-TR" sz="2400" dirty="0" smtClean="0"/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err="1" smtClean="0"/>
              <a:t>Ca</a:t>
            </a:r>
            <a:r>
              <a:rPr lang="tr-TR" sz="2400" dirty="0" smtClean="0"/>
              <a:t>: 8.1 mg/</a:t>
            </a:r>
            <a:r>
              <a:rPr lang="tr-TR" sz="2400" dirty="0" err="1" smtClean="0"/>
              <a:t>dL</a:t>
            </a:r>
            <a:r>
              <a:rPr lang="tr-TR" sz="2400" dirty="0" smtClean="0"/>
              <a:t>	    Fosfor: </a:t>
            </a:r>
            <a:r>
              <a:rPr lang="tr-TR" sz="2400" dirty="0"/>
              <a:t>6.5 mg/</a:t>
            </a:r>
            <a:r>
              <a:rPr lang="tr-TR" sz="2400" dirty="0" err="1"/>
              <a:t>dL</a:t>
            </a:r>
            <a:endParaRPr lang="tr-TR" sz="2400" dirty="0" smtClean="0"/>
          </a:p>
          <a:p>
            <a:pPr eaLnBrk="1" hangingPunct="1"/>
            <a:endParaRPr lang="tr-TR" sz="2400" dirty="0" smtClean="0"/>
          </a:p>
          <a:p>
            <a:pPr eaLnBrk="1" hangingPunct="1"/>
            <a:r>
              <a:rPr lang="tr-TR" sz="2400" dirty="0" smtClean="0"/>
              <a:t>CK: 35.000 UI (N: 25-90)</a:t>
            </a:r>
          </a:p>
          <a:p>
            <a:pPr eaLnBrk="1" hangingPunct="1"/>
            <a:endParaRPr 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125538"/>
            <a:ext cx="7772400" cy="5616575"/>
          </a:xfrm>
        </p:spPr>
        <p:txBody>
          <a:bodyPr/>
          <a:lstStyle/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tr-TR" dirty="0" smtClean="0"/>
              <a:t>   </a:t>
            </a:r>
            <a:r>
              <a:rPr lang="tr-TR" sz="2800" dirty="0" smtClean="0"/>
              <a:t>Dr. Şehsuvar Ertürk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tr-TR" sz="2800" dirty="0"/>
              <a:t> </a:t>
            </a:r>
            <a:r>
              <a:rPr lang="tr-TR" sz="2800" dirty="0" smtClean="0"/>
              <a:t>  Ankara Üniversitesi Tıp Fakültesi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tr-TR" sz="2800" dirty="0" smtClean="0"/>
              <a:t>   </a:t>
            </a:r>
            <a:r>
              <a:rPr lang="tr-TR" sz="2800" dirty="0" err="1" smtClean="0"/>
              <a:t>Nefroloji</a:t>
            </a:r>
            <a:r>
              <a:rPr lang="tr-TR" sz="2800" dirty="0" smtClean="0"/>
              <a:t> Bilim Dalı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tr-TR" sz="2800" dirty="0" smtClean="0"/>
              <a:t>   </a:t>
            </a:r>
            <a:r>
              <a:rPr lang="tr-TR" sz="2800" dirty="0" err="1" smtClean="0"/>
              <a:t>İbni</a:t>
            </a:r>
            <a:r>
              <a:rPr lang="tr-TR" sz="2800" dirty="0" smtClean="0"/>
              <a:t> Sina Hastanesi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tr-TR" sz="2800" dirty="0" smtClean="0"/>
              <a:t>   Akademik Yerleşke M206</a:t>
            </a:r>
          </a:p>
          <a:p>
            <a:pPr marL="0" indent="0">
              <a:spcBef>
                <a:spcPts val="0"/>
              </a:spcBef>
              <a:buFontTx/>
              <a:buNone/>
              <a:defRPr/>
            </a:pPr>
            <a:r>
              <a:rPr lang="tr-TR" sz="2800" dirty="0" smtClean="0"/>
              <a:t>   06100, Ankara</a:t>
            </a:r>
          </a:p>
          <a:p>
            <a:pPr>
              <a:defRPr/>
            </a:pPr>
            <a:endParaRPr lang="tr-TR" dirty="0" smtClean="0"/>
          </a:p>
          <a:p>
            <a:pPr marL="0" indent="0">
              <a:buFontTx/>
              <a:buNone/>
              <a:defRPr/>
            </a:pPr>
            <a:r>
              <a:rPr lang="tr-TR" sz="2800" dirty="0" smtClean="0"/>
              <a:t>   erturk@medicine.ankara.edu.tr</a:t>
            </a:r>
          </a:p>
          <a:p>
            <a:pPr marL="0" indent="0">
              <a:buFontTx/>
              <a:buNone/>
              <a:defRPr/>
            </a:pPr>
            <a:r>
              <a:rPr lang="tr-TR" sz="2800" dirty="0" smtClean="0"/>
              <a:t>  </a:t>
            </a:r>
          </a:p>
          <a:p>
            <a:pPr marL="0" indent="0">
              <a:buFontTx/>
              <a:buNone/>
              <a:defRPr/>
            </a:pPr>
            <a:r>
              <a:rPr lang="tr-TR" sz="2800" dirty="0" smtClean="0"/>
              <a:t>   @</a:t>
            </a:r>
            <a:r>
              <a:rPr lang="tr-TR" sz="2800" dirty="0" err="1" smtClean="0"/>
              <a:t>SehsuvarErturk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8062664" cy="1143000"/>
          </a:xfrm>
        </p:spPr>
        <p:txBody>
          <a:bodyPr/>
          <a:lstStyle/>
          <a:p>
            <a:pPr algn="l"/>
            <a:r>
              <a:rPr lang="tr-TR" sz="4000" b="1" dirty="0" smtClean="0"/>
              <a:t>ABH - Tanımlama</a:t>
            </a: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2800" dirty="0" smtClean="0"/>
              <a:t>(</a:t>
            </a:r>
            <a:r>
              <a:rPr lang="tr-TR" sz="2800" b="1" dirty="0" smtClean="0"/>
              <a:t>KDIGO</a:t>
            </a:r>
            <a:r>
              <a:rPr lang="tr-TR" sz="28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800" dirty="0" err="1" smtClean="0"/>
              <a:t>K</a:t>
            </a:r>
            <a:r>
              <a:rPr lang="tr-TR" sz="2400" dirty="0" err="1" smtClean="0"/>
              <a:t>idney</a:t>
            </a:r>
            <a:r>
              <a:rPr lang="tr-TR" sz="2400" dirty="0" smtClean="0"/>
              <a:t> </a:t>
            </a:r>
            <a:r>
              <a:rPr lang="tr-TR" sz="2800" dirty="0" err="1" smtClean="0"/>
              <a:t>D</a:t>
            </a:r>
            <a:r>
              <a:rPr lang="tr-TR" sz="2400" dirty="0" err="1" smtClean="0"/>
              <a:t>isease</a:t>
            </a:r>
            <a:r>
              <a:rPr lang="tr-TR" sz="2400" dirty="0" smtClean="0"/>
              <a:t> </a:t>
            </a:r>
            <a:r>
              <a:rPr lang="tr-TR" sz="2800" dirty="0" err="1" smtClean="0"/>
              <a:t>I</a:t>
            </a:r>
            <a:r>
              <a:rPr lang="tr-TR" sz="2400" dirty="0" err="1" smtClean="0"/>
              <a:t>mproving</a:t>
            </a:r>
            <a:r>
              <a:rPr lang="tr-TR" sz="2400" dirty="0" smtClean="0"/>
              <a:t> </a:t>
            </a:r>
            <a:r>
              <a:rPr lang="tr-TR" sz="2800" dirty="0" smtClean="0"/>
              <a:t>G</a:t>
            </a:r>
            <a:r>
              <a:rPr lang="tr-TR" sz="2400" dirty="0" smtClean="0"/>
              <a:t>lobal </a:t>
            </a:r>
            <a:r>
              <a:rPr lang="tr-TR" sz="2800" dirty="0" err="1" smtClean="0"/>
              <a:t>O</a:t>
            </a:r>
            <a:r>
              <a:rPr lang="tr-TR" sz="2400" dirty="0" err="1" smtClean="0"/>
              <a:t>utcomes</a:t>
            </a:r>
            <a:r>
              <a:rPr lang="tr-TR" sz="2800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2276872"/>
            <a:ext cx="8568952" cy="4248472"/>
          </a:xfrm>
        </p:spPr>
        <p:txBody>
          <a:bodyPr/>
          <a:lstStyle/>
          <a:p>
            <a:r>
              <a:rPr lang="tr-TR" sz="2800" dirty="0" smtClean="0"/>
              <a:t>Serum </a:t>
            </a:r>
            <a:r>
              <a:rPr lang="tr-TR" sz="2800" dirty="0" err="1" smtClean="0"/>
              <a:t>kreatinin</a:t>
            </a:r>
            <a:r>
              <a:rPr lang="tr-TR" sz="2800" dirty="0" smtClean="0"/>
              <a:t> düzeyinde	48 saatte ≥0,3 mg/</a:t>
            </a:r>
            <a:r>
              <a:rPr lang="tr-TR" sz="2800" dirty="0" err="1" smtClean="0"/>
              <a:t>dL</a:t>
            </a:r>
            <a:r>
              <a:rPr lang="tr-TR" sz="2800" dirty="0" smtClean="0"/>
              <a:t> artış </a:t>
            </a:r>
          </a:p>
          <a:p>
            <a:pPr marL="0" indent="0">
              <a:buNone/>
            </a:pPr>
            <a:r>
              <a:rPr lang="tr-TR" sz="2800" dirty="0" smtClean="0"/>
              <a:t>	                                                        veya</a:t>
            </a:r>
          </a:p>
          <a:p>
            <a:pPr marL="0" indent="0">
              <a:buNone/>
            </a:pPr>
            <a:r>
              <a:rPr lang="tr-TR" sz="2800" dirty="0" smtClean="0"/>
              <a:t>					7 günde &gt;1,5 katı artış </a:t>
            </a:r>
          </a:p>
          <a:p>
            <a:pPr marL="0" indent="0">
              <a:buNone/>
            </a:pPr>
            <a:r>
              <a:rPr lang="tr-TR" sz="2800" dirty="0" smtClean="0"/>
              <a:t>	</a:t>
            </a:r>
          </a:p>
          <a:p>
            <a:pPr marL="0" indent="0">
              <a:buNone/>
            </a:pPr>
            <a:r>
              <a:rPr lang="tr-TR" sz="2800" dirty="0"/>
              <a:t>	</a:t>
            </a:r>
            <a:r>
              <a:rPr lang="tr-TR" sz="2800" dirty="0" smtClean="0"/>
              <a:t>                             veya</a:t>
            </a:r>
          </a:p>
          <a:p>
            <a:pPr marL="0" indent="0">
              <a:buNone/>
            </a:pPr>
            <a:endParaRPr lang="tr-TR" sz="2800" dirty="0" smtClean="0"/>
          </a:p>
          <a:p>
            <a:r>
              <a:rPr lang="tr-TR" sz="2800" dirty="0" smtClean="0"/>
              <a:t>İdrar miktarının 6 saatten uzun süre &lt;0,5 </a:t>
            </a:r>
            <a:r>
              <a:rPr lang="tr-TR" sz="2800" dirty="0" err="1" smtClean="0"/>
              <a:t>mL</a:t>
            </a:r>
            <a:r>
              <a:rPr lang="tr-TR" sz="2800" dirty="0" smtClean="0"/>
              <a:t>/kg/saat olması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57372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864096"/>
          </a:xfrm>
        </p:spPr>
        <p:txBody>
          <a:bodyPr/>
          <a:lstStyle/>
          <a:p>
            <a:pPr algn="l"/>
            <a:r>
              <a:rPr lang="tr-TR" sz="4000" b="1" dirty="0" smtClean="0"/>
              <a:t>ABH - </a:t>
            </a:r>
            <a:r>
              <a:rPr lang="tr-TR" sz="4000" b="1" dirty="0" err="1" smtClean="0"/>
              <a:t>Evreleme</a:t>
            </a:r>
            <a:endParaRPr lang="tr-TR" sz="4000" b="1" dirty="0"/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8800"/>
            <a:ext cx="9144000" cy="499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6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2 İçerik Yer Tutucusu"/>
          <p:cNvSpPr>
            <a:spLocks noGrp="1"/>
          </p:cNvSpPr>
          <p:nvPr>
            <p:ph idx="1"/>
          </p:nvPr>
        </p:nvSpPr>
        <p:spPr>
          <a:xfrm>
            <a:off x="323528" y="1340768"/>
            <a:ext cx="8606160" cy="5400600"/>
          </a:xfrm>
        </p:spPr>
        <p:txBody>
          <a:bodyPr/>
          <a:lstStyle/>
          <a:p>
            <a:pPr marL="0" indent="0" eaLnBrk="1" fontAlgn="t" hangingPunct="1">
              <a:buNone/>
            </a:pPr>
            <a:r>
              <a:rPr lang="tr-T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Evre 1</a:t>
            </a:r>
          </a:p>
          <a:p>
            <a:pPr marL="0" indent="0" eaLnBrk="1" fontAlgn="t" hangingPunct="1">
              <a:buNone/>
            </a:pPr>
            <a:r>
              <a:rPr lang="tr-TR" sz="2800" b="1" dirty="0" err="1" smtClean="0"/>
              <a:t>Kre</a:t>
            </a:r>
            <a:r>
              <a:rPr lang="tr-TR" sz="2800" b="1" baseline="-25000" dirty="0" err="1" smtClean="0"/>
              <a:t>s</a:t>
            </a:r>
            <a:r>
              <a:rPr lang="tr-TR" sz="2800" b="1" dirty="0" smtClean="0"/>
              <a:t> </a:t>
            </a:r>
            <a:r>
              <a:rPr lang="tr-TR" sz="2800" dirty="0"/>
              <a:t>%50-99 artış      </a:t>
            </a:r>
            <a:r>
              <a:rPr lang="tr-TR" sz="2800" dirty="0" smtClean="0"/>
              <a:t> veya    </a:t>
            </a:r>
            <a:r>
              <a:rPr lang="tr-TR" sz="2800" b="1" dirty="0" smtClean="0"/>
              <a:t>İdrar </a:t>
            </a:r>
            <a:r>
              <a:rPr lang="tr-TR" sz="2800" b="1" dirty="0"/>
              <a:t>&lt;</a:t>
            </a:r>
            <a:r>
              <a:rPr lang="tr-TR" sz="2800" dirty="0"/>
              <a:t>0,5 </a:t>
            </a:r>
            <a:r>
              <a:rPr lang="tr-TR" sz="2800" dirty="0" err="1"/>
              <a:t>mL</a:t>
            </a:r>
            <a:r>
              <a:rPr lang="tr-TR" sz="2800" dirty="0"/>
              <a:t>/kg/s, 6-12 s</a:t>
            </a:r>
          </a:p>
          <a:p>
            <a:pPr marL="0" indent="0" eaLnBrk="1" fontAlgn="t" hangingPunct="1">
              <a:buNone/>
            </a:pPr>
            <a:r>
              <a:rPr lang="tr-T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Evre 2</a:t>
            </a:r>
          </a:p>
          <a:p>
            <a:pPr marL="0" indent="0" eaLnBrk="1" fontAlgn="t" hangingPunct="1">
              <a:buNone/>
            </a:pPr>
            <a:r>
              <a:rPr lang="tr-TR" sz="2800" b="1" dirty="0" err="1" smtClean="0"/>
              <a:t>Kre</a:t>
            </a:r>
            <a:r>
              <a:rPr lang="tr-TR" sz="2800" b="1" baseline="-25000" dirty="0" err="1" smtClean="0"/>
              <a:t>s</a:t>
            </a:r>
            <a:r>
              <a:rPr lang="tr-TR" sz="2800" b="1" dirty="0" smtClean="0"/>
              <a:t> </a:t>
            </a:r>
            <a:r>
              <a:rPr lang="tr-TR" sz="2800" dirty="0"/>
              <a:t>%100-199 artış </a:t>
            </a:r>
            <a:r>
              <a:rPr lang="tr-TR" sz="2800" dirty="0" smtClean="0"/>
              <a:t>  veya    </a:t>
            </a:r>
            <a:r>
              <a:rPr lang="tr-TR" sz="2800" b="1" dirty="0" smtClean="0"/>
              <a:t>İdrar </a:t>
            </a:r>
            <a:r>
              <a:rPr lang="tr-TR" sz="2800" dirty="0"/>
              <a:t>&lt;0,5 </a:t>
            </a:r>
            <a:r>
              <a:rPr lang="tr-TR" sz="2800" dirty="0" err="1"/>
              <a:t>mL</a:t>
            </a:r>
            <a:r>
              <a:rPr lang="tr-TR" sz="2800" dirty="0"/>
              <a:t>/kg/s, 12-24 s</a:t>
            </a:r>
          </a:p>
          <a:p>
            <a:pPr marL="0" indent="0" eaLnBrk="1" fontAlgn="t" hangingPunct="1">
              <a:buNone/>
            </a:pPr>
            <a:r>
              <a:rPr lang="tr-T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Evre 3</a:t>
            </a:r>
          </a:p>
          <a:p>
            <a:pPr marL="0" indent="0" eaLnBrk="1" fontAlgn="t" hangingPunct="1">
              <a:buNone/>
            </a:pPr>
            <a:r>
              <a:rPr lang="tr-TR" sz="2800" b="1" dirty="0" err="1" smtClean="0"/>
              <a:t>Kre</a:t>
            </a:r>
            <a:r>
              <a:rPr lang="tr-TR" sz="2800" b="1" baseline="-25000" dirty="0" err="1" smtClean="0"/>
              <a:t>s</a:t>
            </a:r>
            <a:r>
              <a:rPr lang="tr-TR" sz="2800" dirty="0" smtClean="0"/>
              <a:t> </a:t>
            </a:r>
            <a:r>
              <a:rPr lang="tr-TR" sz="2800" dirty="0"/>
              <a:t>≥%200 artış  </a:t>
            </a:r>
            <a:r>
              <a:rPr lang="tr-TR" sz="2800" dirty="0" smtClean="0"/>
              <a:t>   veya    ≥</a:t>
            </a:r>
            <a:r>
              <a:rPr lang="tr-TR" sz="2800" dirty="0"/>
              <a:t>4,0 mg/</a:t>
            </a:r>
            <a:r>
              <a:rPr lang="tr-TR" sz="2800" dirty="0" err="1"/>
              <a:t>dL</a:t>
            </a:r>
            <a:r>
              <a:rPr lang="tr-TR" sz="2800" dirty="0"/>
              <a:t>  </a:t>
            </a:r>
            <a:r>
              <a:rPr lang="tr-TR" sz="2800" dirty="0" smtClean="0"/>
              <a:t>                 veya     </a:t>
            </a:r>
          </a:p>
          <a:p>
            <a:pPr marL="0" indent="0" eaLnBrk="1" fontAlgn="t" hangingPunct="1">
              <a:buNone/>
            </a:pPr>
            <a:r>
              <a:rPr lang="tr-TR" sz="2800" b="1" dirty="0" smtClean="0"/>
              <a:t>İdrar </a:t>
            </a:r>
            <a:r>
              <a:rPr lang="tr-TR" sz="2800" dirty="0"/>
              <a:t>&lt;0,3 </a:t>
            </a:r>
            <a:r>
              <a:rPr lang="tr-TR" sz="2800" dirty="0" err="1"/>
              <a:t>mL</a:t>
            </a:r>
            <a:r>
              <a:rPr lang="tr-TR" sz="2800" dirty="0"/>
              <a:t>/kg/s, ≥24 s </a:t>
            </a:r>
            <a:r>
              <a:rPr lang="tr-TR" sz="2800" dirty="0" smtClean="0"/>
              <a:t> veya  </a:t>
            </a:r>
            <a:r>
              <a:rPr lang="tr-TR" sz="2800" b="1" dirty="0" smtClean="0"/>
              <a:t>Anüri </a:t>
            </a:r>
            <a:r>
              <a:rPr lang="tr-TR" sz="2800" dirty="0"/>
              <a:t>≥12 </a:t>
            </a:r>
            <a:r>
              <a:rPr lang="tr-TR" sz="2800" dirty="0" smtClean="0"/>
              <a:t>saat    veya</a:t>
            </a:r>
            <a:endParaRPr lang="tr-TR" sz="2800" dirty="0"/>
          </a:p>
          <a:p>
            <a:pPr marL="0" indent="0" eaLnBrk="1" fontAlgn="auto" hangingPunct="1">
              <a:buNone/>
            </a:pPr>
            <a:r>
              <a:rPr lang="tr-TR" sz="2800" b="1" dirty="0" smtClean="0"/>
              <a:t>Diyaliz gereksinimi</a:t>
            </a:r>
          </a:p>
          <a:p>
            <a:pPr marL="0" indent="0" eaLnBrk="1" fontAlgn="auto" hangingPunct="1">
              <a:buNone/>
            </a:pPr>
            <a:endParaRPr lang="tr-TR" sz="2800" b="1" dirty="0" smtClean="0"/>
          </a:p>
          <a:p>
            <a:pPr eaLnBrk="1" hangingPunct="1">
              <a:buFontTx/>
              <a:buNone/>
              <a:defRPr/>
            </a:pPr>
            <a:r>
              <a:rPr lang="tr-TR" sz="1800" dirty="0" smtClean="0"/>
              <a:t>*Volüm durumu normal ve </a:t>
            </a:r>
            <a:r>
              <a:rPr lang="tr-TR" sz="1800" dirty="0" err="1" smtClean="0"/>
              <a:t>üriner</a:t>
            </a:r>
            <a:r>
              <a:rPr lang="tr-TR" sz="1800" dirty="0" smtClean="0"/>
              <a:t> tıkanma dışlanmış olmalıdır. </a:t>
            </a:r>
            <a:endParaRPr lang="tr-TR" sz="2000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7772400" cy="792088"/>
          </a:xfrm>
        </p:spPr>
        <p:txBody>
          <a:bodyPr/>
          <a:lstStyle/>
          <a:p>
            <a:pPr algn="l" eaLnBrk="1" hangingPunct="1"/>
            <a:r>
              <a:rPr lang="tr-TR" sz="4000" b="1" dirty="0" smtClean="0">
                <a:latin typeface="Tahoma" panose="020B0604030504040204" pitchFamily="34" charset="0"/>
              </a:rPr>
              <a:t>ABH - </a:t>
            </a:r>
            <a:r>
              <a:rPr lang="tr-TR" sz="4000" b="1" dirty="0" err="1" smtClean="0">
                <a:latin typeface="Tahoma" panose="020B0604030504040204" pitchFamily="34" charset="0"/>
              </a:rPr>
              <a:t>Evreleme</a:t>
            </a:r>
            <a:r>
              <a:rPr lang="tr-TR" sz="4000" b="1" dirty="0" smtClean="0">
                <a:latin typeface="Tahoma" panose="020B0604030504040204" pitchFamily="34" charset="0"/>
              </a:rPr>
              <a:t> </a:t>
            </a:r>
            <a:r>
              <a:rPr lang="tr-TR" sz="3200" b="1" dirty="0" smtClean="0">
                <a:latin typeface="Tahoma" panose="020B0604030504040204" pitchFamily="34" charset="0"/>
              </a:rPr>
              <a:t>(KDIGO)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74713"/>
          </a:xfrm>
        </p:spPr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ABH - Epidemiyoloji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990656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>
                <a:latin typeface="Tahoma" panose="020B0604030504040204" pitchFamily="34" charset="0"/>
              </a:rPr>
              <a:t>Sıklık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>
                <a:latin typeface="Tahoma" panose="020B0604030504040204" pitchFamily="34" charset="0"/>
              </a:rPr>
              <a:t>	</a:t>
            </a:r>
            <a:r>
              <a:rPr lang="tr-TR" sz="2400" dirty="0" smtClean="0">
                <a:latin typeface="Tahoma" panose="020B0604030504040204" pitchFamily="34" charset="0"/>
              </a:rPr>
              <a:t>Genel toplumda	&lt;%1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>
                <a:latin typeface="Tahoma" panose="020B0604030504040204" pitchFamily="34" charset="0"/>
              </a:rPr>
              <a:t>	Hastanede 	%2-7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>
                <a:latin typeface="Tahoma" panose="020B0604030504040204" pitchFamily="34" charset="0"/>
              </a:rPr>
              <a:t>	</a:t>
            </a:r>
            <a:r>
              <a:rPr lang="tr-TR" sz="2400" dirty="0" err="1" smtClean="0">
                <a:latin typeface="Tahoma" panose="020B0604030504040204" pitchFamily="34" charset="0"/>
              </a:rPr>
              <a:t>YBÜ’de</a:t>
            </a:r>
            <a:r>
              <a:rPr lang="tr-TR" sz="2400" dirty="0" smtClean="0">
                <a:latin typeface="Tahoma" panose="020B0604030504040204" pitchFamily="34" charset="0"/>
              </a:rPr>
              <a:t>		%5-30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400" dirty="0" smtClean="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dirty="0" err="1" smtClean="0">
                <a:latin typeface="Tahoma" panose="020B0604030504040204" pitchFamily="34" charset="0"/>
              </a:rPr>
              <a:t>Mortalite</a:t>
            </a:r>
            <a:r>
              <a:rPr lang="tr-TR" sz="2800" dirty="0" smtClean="0">
                <a:latin typeface="Tahoma" panose="020B060403050404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>
                <a:latin typeface="Tahoma" panose="020B0604030504040204" pitchFamily="34" charset="0"/>
              </a:rPr>
              <a:t>	</a:t>
            </a:r>
            <a:r>
              <a:rPr lang="tr-TR" sz="2400" dirty="0" smtClean="0">
                <a:latin typeface="Tahoma" panose="020B0604030504040204" pitchFamily="34" charset="0"/>
              </a:rPr>
              <a:t>Komplike olmayan ABH &lt;%5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400" dirty="0" smtClean="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>
                <a:latin typeface="Tahoma" panose="020B0604030504040204" pitchFamily="34" charset="0"/>
              </a:rPr>
              <a:t>	</a:t>
            </a:r>
            <a:r>
              <a:rPr lang="tr-TR" sz="2400" dirty="0" err="1" smtClean="0">
                <a:latin typeface="Tahoma" panose="020B0604030504040204" pitchFamily="34" charset="0"/>
              </a:rPr>
              <a:t>YBÜ’de</a:t>
            </a:r>
            <a:r>
              <a:rPr lang="tr-TR" sz="2400" dirty="0" smtClean="0">
                <a:latin typeface="Tahoma" panose="020B0604030504040204" pitchFamily="34" charset="0"/>
              </a:rPr>
              <a:t> yatan, </a:t>
            </a:r>
            <a:r>
              <a:rPr lang="tr-TR" sz="2400" dirty="0" err="1" smtClean="0">
                <a:latin typeface="Tahoma" panose="020B0604030504040204" pitchFamily="34" charset="0"/>
              </a:rPr>
              <a:t>oligürik</a:t>
            </a:r>
            <a:r>
              <a:rPr lang="tr-TR" sz="2400" dirty="0" smtClean="0">
                <a:latin typeface="Tahoma" panose="020B0604030504040204" pitchFamily="34" charset="0"/>
              </a:rPr>
              <a:t>, RRT gerektiren,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>
                <a:latin typeface="Tahoma" panose="020B0604030504040204" pitchFamily="34" charset="0"/>
              </a:rPr>
              <a:t> </a:t>
            </a:r>
            <a:r>
              <a:rPr lang="tr-TR" sz="2400" dirty="0" smtClean="0">
                <a:latin typeface="Tahoma" panose="020B0604030504040204" pitchFamily="34" charset="0"/>
              </a:rPr>
              <a:t>   böbrek dışı organ yetersizliği olan ABH %40-90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>
                <a:latin typeface="Tahoma" panose="020B0604030504040204" pitchFamily="34" charset="0"/>
              </a:rPr>
              <a:t>	</a:t>
            </a:r>
            <a:r>
              <a:rPr lang="tr-TR" sz="2400" dirty="0" smtClean="0">
                <a:latin typeface="Tahoma" panose="020B0604030504040204" pitchFamily="34" charset="0"/>
              </a:rPr>
              <a:t>(En kötü </a:t>
            </a:r>
            <a:r>
              <a:rPr lang="tr-TR" sz="2400" dirty="0" err="1" smtClean="0">
                <a:latin typeface="Tahoma" panose="020B0604030504040204" pitchFamily="34" charset="0"/>
              </a:rPr>
              <a:t>prognoz</a:t>
            </a:r>
            <a:r>
              <a:rPr lang="tr-TR" sz="2400" dirty="0" smtClean="0">
                <a:latin typeface="Tahoma" panose="020B0604030504040204" pitchFamily="34" charset="0"/>
              </a:rPr>
              <a:t> </a:t>
            </a:r>
            <a:r>
              <a:rPr lang="tr-TR" sz="2400" dirty="0" err="1" smtClean="0">
                <a:latin typeface="Tahoma" panose="020B0604030504040204" pitchFamily="34" charset="0"/>
              </a:rPr>
              <a:t>sepsisle</a:t>
            </a:r>
            <a:r>
              <a:rPr lang="tr-TR" sz="2400" dirty="0" smtClean="0">
                <a:latin typeface="Tahoma" panose="020B0604030504040204" pitchFamily="34" charset="0"/>
              </a:rPr>
              <a:t> birlikte olduğunda)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sz="3600" b="1" dirty="0" smtClean="0">
                <a:latin typeface="Tahoma" panose="020B0604030504040204" pitchFamily="34" charset="0"/>
              </a:rPr>
              <a:t>ABH - </a:t>
            </a:r>
            <a:r>
              <a:rPr lang="tr-TR" sz="3600" b="1" dirty="0" err="1" smtClean="0">
                <a:latin typeface="Tahoma" panose="020B0604030504040204" pitchFamily="34" charset="0"/>
              </a:rPr>
              <a:t>Etyoloji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3600" smtClean="0">
                <a:latin typeface="Tahoma" panose="020B0604030504040204" pitchFamily="34" charset="0"/>
              </a:rPr>
              <a:t>Prerenal ABH			</a:t>
            </a:r>
            <a:r>
              <a:rPr lang="tr-TR" sz="2400" smtClean="0">
                <a:latin typeface="Tahoma" panose="020B0604030504040204" pitchFamily="34" charset="0"/>
              </a:rPr>
              <a:t>(%55-60)</a:t>
            </a:r>
          </a:p>
          <a:p>
            <a:pPr eaLnBrk="1" hangingPunct="1">
              <a:lnSpc>
                <a:spcPct val="90000"/>
              </a:lnSpc>
            </a:pPr>
            <a:endParaRPr lang="tr-TR" sz="3600" smtClean="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3600" smtClean="0">
                <a:latin typeface="Tahoma" panose="020B0604030504040204" pitchFamily="34" charset="0"/>
              </a:rPr>
              <a:t>Renal -intrinsik- ABH		</a:t>
            </a:r>
            <a:r>
              <a:rPr lang="tr-TR" sz="2400" smtClean="0">
                <a:latin typeface="Tahoma" panose="020B0604030504040204" pitchFamily="34" charset="0"/>
              </a:rPr>
              <a:t>(%35-40)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>
                <a:latin typeface="Tahoma" panose="020B0604030504040204" pitchFamily="34" charset="0"/>
              </a:rPr>
              <a:t>	</a:t>
            </a:r>
            <a:r>
              <a:rPr lang="tr-TR" sz="2000" smtClean="0">
                <a:latin typeface="Tahoma" panose="020B0604030504040204" pitchFamily="34" charset="0"/>
              </a:rPr>
              <a:t>En sık tipi iskemik ya da toksik ATN</a:t>
            </a:r>
          </a:p>
          <a:p>
            <a:pPr eaLnBrk="1" hangingPunct="1">
              <a:lnSpc>
                <a:spcPct val="90000"/>
              </a:lnSpc>
            </a:pPr>
            <a:endParaRPr lang="tr-TR" sz="3600" smtClean="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3600" smtClean="0">
                <a:latin typeface="Tahoma" panose="020B0604030504040204" pitchFamily="34" charset="0"/>
              </a:rPr>
              <a:t>Postrenal ABH 			</a:t>
            </a:r>
            <a:r>
              <a:rPr lang="tr-TR" sz="2400" smtClean="0">
                <a:latin typeface="Tahoma" panose="020B0604030504040204" pitchFamily="34" charset="0"/>
              </a:rPr>
              <a:t>&lt;%5</a:t>
            </a:r>
            <a:endParaRPr lang="en-US" sz="24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pPr algn="l" eaLnBrk="1" hangingPunct="1"/>
            <a:r>
              <a:rPr lang="tr-TR" sz="3600" b="1" dirty="0" err="1" smtClean="0">
                <a:latin typeface="Tahoma" panose="020B0604030504040204" pitchFamily="34" charset="0"/>
              </a:rPr>
              <a:t>Etyoloji</a:t>
            </a:r>
            <a:r>
              <a:rPr lang="tr-TR" sz="3600" b="1" dirty="0" smtClean="0">
                <a:latin typeface="Tahoma" panose="020B0604030504040204" pitchFamily="34" charset="0"/>
              </a:rPr>
              <a:t> - </a:t>
            </a:r>
            <a:r>
              <a:rPr lang="tr-TR" sz="3600" b="1" dirty="0" err="1" smtClean="0">
                <a:latin typeface="Tahoma" panose="020B0604030504040204" pitchFamily="34" charset="0"/>
              </a:rPr>
              <a:t>Prerenal</a:t>
            </a:r>
            <a:r>
              <a:rPr lang="tr-TR" sz="3600" b="1" dirty="0" smtClean="0">
                <a:latin typeface="Tahoma" panose="020B0604030504040204" pitchFamily="34" charset="0"/>
              </a:rPr>
              <a:t> ABH</a:t>
            </a:r>
            <a:endParaRPr lang="en-US" sz="3600" b="1" dirty="0" smtClean="0">
              <a:latin typeface="Tahoma" panose="020B060403050404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35025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>
                <a:latin typeface="Tahoma" panose="020B0604030504040204" pitchFamily="34" charset="0"/>
              </a:rPr>
              <a:t>İntravasküler volüm azalması (hipovolemi)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>
                <a:latin typeface="Tahoma" panose="020B0604030504040204" pitchFamily="34" charset="0"/>
              </a:rPr>
              <a:t>		</a:t>
            </a:r>
            <a:r>
              <a:rPr lang="tr-TR" sz="2400" smtClean="0">
                <a:latin typeface="Tahoma" panose="020B0604030504040204" pitchFamily="34" charset="0"/>
              </a:rPr>
              <a:t>Hemoraji, GIS, Renal, Cild, 3. boşluk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400" smtClean="0">
              <a:latin typeface="Tahom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ahoma" panose="020B0604030504040204" pitchFamily="34" charset="0"/>
              </a:rPr>
              <a:t>Kalp debisi azalması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>
                <a:latin typeface="Tahoma" panose="020B0604030504040204" pitchFamily="34" charset="0"/>
              </a:rPr>
              <a:t>		</a:t>
            </a:r>
            <a:r>
              <a:rPr lang="tr-TR" sz="2000" smtClean="0">
                <a:latin typeface="Tahoma" panose="020B0604030504040204" pitchFamily="34" charset="0"/>
              </a:rPr>
              <a:t>Kalp pompa gücü azalması, pulmoner emboli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ahoma" panose="020B0604030504040204" pitchFamily="34" charset="0"/>
              </a:rPr>
              <a:t>Sistemik vazodilatasyon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>
                <a:latin typeface="Tahoma" panose="020B0604030504040204" pitchFamily="34" charset="0"/>
              </a:rPr>
              <a:t>		</a:t>
            </a:r>
            <a:r>
              <a:rPr lang="tr-TR" sz="2000" smtClean="0">
                <a:latin typeface="Tahoma" panose="020B0604030504040204" pitchFamily="34" charset="0"/>
              </a:rPr>
              <a:t>Sepsis, KC yetmezliği, Anaflaksi, İlaçlar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ahoma" panose="020B0604030504040204" pitchFamily="34" charset="0"/>
              </a:rPr>
              <a:t>Renal vazokonstriksiyon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>
                <a:latin typeface="Tahoma" panose="020B0604030504040204" pitchFamily="34" charset="0"/>
              </a:rPr>
              <a:t>		</a:t>
            </a:r>
            <a:r>
              <a:rPr lang="tr-TR" sz="2000" smtClean="0">
                <a:latin typeface="Tahoma" panose="020B0604030504040204" pitchFamily="34" charset="0"/>
              </a:rPr>
              <a:t>Sepsis, KC hastalığı, Hiperglisemi, CSA, NA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Tahoma" panose="020B0604030504040204" pitchFamily="34" charset="0"/>
              </a:rPr>
              <a:t>Otoregülasyon ve GFR’yi bozabilen ilaçlar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smtClean="0">
                <a:latin typeface="Tahoma" panose="020B0604030504040204" pitchFamily="34" charset="0"/>
              </a:rPr>
              <a:t>		</a:t>
            </a:r>
            <a:r>
              <a:rPr lang="tr-TR" sz="2000" smtClean="0">
                <a:latin typeface="Tahoma" panose="020B0604030504040204" pitchFamily="34" charset="0"/>
              </a:rPr>
              <a:t>ACE inhibitörleri, NSAI ilaçlar</a:t>
            </a:r>
            <a:endParaRPr lang="en-US" sz="2000" smtClean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615</Words>
  <Application>Microsoft Office PowerPoint</Application>
  <PresentationFormat>Ekran Gösterisi (4:3)</PresentationFormat>
  <Paragraphs>306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7" baseType="lpstr">
      <vt:lpstr>Tahoma</vt:lpstr>
      <vt:lpstr>Times New Roman</vt:lpstr>
      <vt:lpstr>Default Design</vt:lpstr>
      <vt:lpstr>AKUT BÖBREK HASARI </vt:lpstr>
      <vt:lpstr>ABH - Tanım</vt:lpstr>
      <vt:lpstr>ABH - İsimlendirme</vt:lpstr>
      <vt:lpstr>ABH - Tanımlama (KDIGO, The Kidney Disease Improving Global Outcomes)</vt:lpstr>
      <vt:lpstr>ABH - Evreleme</vt:lpstr>
      <vt:lpstr>ABH - Evreleme (KDIGO)</vt:lpstr>
      <vt:lpstr>ABH - Epidemiyoloji</vt:lpstr>
      <vt:lpstr>ABH - Etyoloji</vt:lpstr>
      <vt:lpstr>Etyoloji - Prerenal ABH</vt:lpstr>
      <vt:lpstr>Etyoloji - Renal ABH</vt:lpstr>
      <vt:lpstr>Nefrotoksik ATN sebepleri</vt:lpstr>
      <vt:lpstr>Etyoloji - Postrenal ABH</vt:lpstr>
      <vt:lpstr>Fizyopatoloji - Prerenal ABH</vt:lpstr>
      <vt:lpstr>Fizyopatoloji - ATN</vt:lpstr>
      <vt:lpstr>ATN seyri</vt:lpstr>
      <vt:lpstr>ABH - Komplikasyonlar</vt:lpstr>
      <vt:lpstr>ABH - metabolik komplikasyonlar</vt:lpstr>
      <vt:lpstr>ABH - kardiyovasküler komplikasyonlar</vt:lpstr>
      <vt:lpstr>ABH - gastrointestinal komplikasyonlar</vt:lpstr>
      <vt:lpstr>ABH - nörolojik komplikasyonlar</vt:lpstr>
      <vt:lpstr>ABH - hematolojik komplikasyonlar</vt:lpstr>
      <vt:lpstr>ABH - infeksiyöz komplikasyonlar</vt:lpstr>
      <vt:lpstr>ABH - diğer komplikasyonlar</vt:lpstr>
      <vt:lpstr>ABH - Tanı</vt:lpstr>
      <vt:lpstr>ABH - anüriye yol açan durumlar</vt:lpstr>
      <vt:lpstr>ABH - böbrek yetersizliği indeksleri</vt:lpstr>
      <vt:lpstr>ABH - Tedavi</vt:lpstr>
      <vt:lpstr>ABH - RRT endikasyonları</vt:lpstr>
      <vt:lpstr>ABH - RRT şekli</vt:lpstr>
      <vt:lpstr>ABH - Prognoz</vt:lpstr>
      <vt:lpstr>Olgu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AKUT BÖBREK YETMEZLİĞİ</dc:title>
  <dc:creator>ankara</dc:creator>
  <cp:lastModifiedBy>user</cp:lastModifiedBy>
  <cp:revision>154</cp:revision>
  <dcterms:created xsi:type="dcterms:W3CDTF">2000-09-08T09:28:43Z</dcterms:created>
  <dcterms:modified xsi:type="dcterms:W3CDTF">2018-03-06T09:25:01Z</dcterms:modified>
</cp:coreProperties>
</file>