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77" r:id="rId2"/>
    <p:sldId id="256" r:id="rId3"/>
    <p:sldId id="258" r:id="rId4"/>
    <p:sldId id="300" r:id="rId5"/>
    <p:sldId id="301" r:id="rId6"/>
    <p:sldId id="276" r:id="rId7"/>
    <p:sldId id="302" r:id="rId8"/>
    <p:sldId id="303" r:id="rId9"/>
    <p:sldId id="296" r:id="rId10"/>
    <p:sldId id="273" r:id="rId11"/>
    <p:sldId id="297" r:id="rId12"/>
    <p:sldId id="341" r:id="rId13"/>
    <p:sldId id="269" r:id="rId14"/>
    <p:sldId id="342" r:id="rId15"/>
    <p:sldId id="265" r:id="rId16"/>
    <p:sldId id="264" r:id="rId17"/>
    <p:sldId id="263" r:id="rId18"/>
    <p:sldId id="298" r:id="rId19"/>
    <p:sldId id="293" r:id="rId20"/>
    <p:sldId id="292" r:id="rId21"/>
    <p:sldId id="291"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285" r:id="rId39"/>
    <p:sldId id="343" r:id="rId40"/>
    <p:sldId id="283" r:id="rId41"/>
    <p:sldId id="299" r:id="rId42"/>
    <p:sldId id="344" r:id="rId43"/>
    <p:sldId id="282" r:id="rId44"/>
    <p:sldId id="336" r:id="rId45"/>
    <p:sldId id="337" r:id="rId46"/>
    <p:sldId id="338" r:id="rId47"/>
    <p:sldId id="339" r:id="rId48"/>
    <p:sldId id="340"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C3D1F-34AA-4984-AC29-0F4E36E376DF}" type="datetimeFigureOut">
              <a:rPr lang="tr-TR" smtClean="0"/>
              <a:pPr/>
              <a:t>26.11.2014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86F884-ABC5-4B21-B7DE-A74F6C7A7C1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86F884-ABC5-4B21-B7DE-A74F6C7A7C1D}" type="slidenum">
              <a:rPr lang="tr-TR" smtClean="0"/>
              <a:pPr/>
              <a:t>15</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BD0B8714-A78B-4606-A5A1-04AB393C4CC7}" type="datetimeFigureOut">
              <a:rPr lang="tr-TR" smtClean="0"/>
              <a:pPr/>
              <a:t>26.11.2014</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1939559F-6EE6-4142-83B5-6DC06D4519B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D0B8714-A78B-4606-A5A1-04AB393C4CC7}" type="datetimeFigureOut">
              <a:rPr lang="tr-TR" smtClean="0"/>
              <a:pPr/>
              <a:t>26.11.2014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939559F-6EE6-4142-83B5-6DC06D4519B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D0B8714-A78B-4606-A5A1-04AB393C4CC7}" type="datetimeFigureOut">
              <a:rPr lang="tr-TR" smtClean="0"/>
              <a:pPr/>
              <a:t>26.11.2014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939559F-6EE6-4142-83B5-6DC06D4519B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D0B8714-A78B-4606-A5A1-04AB393C4CC7}" type="datetimeFigureOut">
              <a:rPr lang="tr-TR" smtClean="0"/>
              <a:pPr/>
              <a:t>26.11.2014</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1939559F-6EE6-4142-83B5-6DC06D4519B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BD0B8714-A78B-4606-A5A1-04AB393C4CC7}" type="datetimeFigureOut">
              <a:rPr lang="tr-TR" smtClean="0"/>
              <a:pPr/>
              <a:t>26.11.2014</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1939559F-6EE6-4142-83B5-6DC06D4519B8}"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BD0B8714-A78B-4606-A5A1-04AB393C4CC7}" type="datetimeFigureOut">
              <a:rPr lang="tr-TR" smtClean="0"/>
              <a:pPr/>
              <a:t>26.11.2014</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1939559F-6EE6-4142-83B5-6DC06D4519B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BD0B8714-A78B-4606-A5A1-04AB393C4CC7}" type="datetimeFigureOut">
              <a:rPr lang="tr-TR" smtClean="0"/>
              <a:pPr/>
              <a:t>26.11.2014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1939559F-6EE6-4142-83B5-6DC06D4519B8}"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BD0B8714-A78B-4606-A5A1-04AB393C4CC7}" type="datetimeFigureOut">
              <a:rPr lang="tr-TR" smtClean="0"/>
              <a:pPr/>
              <a:t>26.11.2014</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939559F-6EE6-4142-83B5-6DC06D4519B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D0B8714-A78B-4606-A5A1-04AB393C4CC7}" type="datetimeFigureOut">
              <a:rPr lang="tr-TR" smtClean="0"/>
              <a:pPr/>
              <a:t>26.11.2014</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939559F-6EE6-4142-83B5-6DC06D4519B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D0B8714-A78B-4606-A5A1-04AB393C4CC7}" type="datetimeFigureOut">
              <a:rPr lang="tr-TR" smtClean="0"/>
              <a:pPr/>
              <a:t>26.11.2014</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939559F-6EE6-4142-83B5-6DC06D4519B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BD0B8714-A78B-4606-A5A1-04AB393C4CC7}" type="datetimeFigureOut">
              <a:rPr lang="tr-TR" smtClean="0"/>
              <a:pPr/>
              <a:t>26.11.2014</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1939559F-6EE6-4142-83B5-6DC06D4519B8}"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D0B8714-A78B-4606-A5A1-04AB393C4CC7}" type="datetimeFigureOut">
              <a:rPr lang="tr-TR" smtClean="0"/>
              <a:pPr/>
              <a:t>26.11.2014</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939559F-6EE6-4142-83B5-6DC06D4519B8}"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476672"/>
            <a:ext cx="7772400" cy="1470025"/>
          </a:xfrm>
        </p:spPr>
        <p:txBody>
          <a:bodyPr/>
          <a:lstStyle/>
          <a:p>
            <a:r>
              <a:rPr lang="tr-TR" dirty="0" smtClean="0">
                <a:solidFill>
                  <a:srgbClr val="FF0000"/>
                </a:solidFill>
              </a:rPr>
              <a:t>  ÇÖREK OTU (</a:t>
            </a:r>
            <a:r>
              <a:rPr lang="tr-TR" dirty="0" err="1" smtClean="0">
                <a:solidFill>
                  <a:srgbClr val="FF0000"/>
                </a:solidFill>
              </a:rPr>
              <a:t>Nigella</a:t>
            </a:r>
            <a:r>
              <a:rPr lang="tr-TR" dirty="0" smtClean="0">
                <a:solidFill>
                  <a:srgbClr val="FF0000"/>
                </a:solidFill>
              </a:rPr>
              <a:t> Sativa)</a:t>
            </a:r>
            <a:endParaRPr lang="tr-TR" dirty="0">
              <a:solidFill>
                <a:srgbClr val="FF0000"/>
              </a:solidFill>
            </a:endParaRPr>
          </a:p>
        </p:txBody>
      </p:sp>
      <p:sp>
        <p:nvSpPr>
          <p:cNvPr id="3" name="2 Alt Başlık"/>
          <p:cNvSpPr>
            <a:spLocks noGrp="1"/>
          </p:cNvSpPr>
          <p:nvPr>
            <p:ph type="subTitle" idx="1"/>
          </p:nvPr>
        </p:nvSpPr>
        <p:spPr/>
        <p:txBody>
          <a:bodyPr/>
          <a:lstStyle/>
          <a:p>
            <a:endParaRPr lang="tr-TR" dirty="0"/>
          </a:p>
        </p:txBody>
      </p:sp>
      <p:pic>
        <p:nvPicPr>
          <p:cNvPr id="4" name="3 Resim" descr="Kanser ve Çörekotu"/>
          <p:cNvPicPr/>
          <p:nvPr/>
        </p:nvPicPr>
        <p:blipFill>
          <a:blip r:embed="rId2" cstate="print"/>
          <a:srcRect/>
          <a:stretch>
            <a:fillRect/>
          </a:stretch>
        </p:blipFill>
        <p:spPr bwMode="auto">
          <a:xfrm>
            <a:off x="683568" y="2060848"/>
            <a:ext cx="7920880"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908720"/>
            <a:ext cx="8229600" cy="5361459"/>
          </a:xfrm>
        </p:spPr>
        <p:txBody>
          <a:bodyPr>
            <a:normAutofit fontScale="92500" lnSpcReduction="20000"/>
          </a:bodyPr>
          <a:lstStyle/>
          <a:p>
            <a:r>
              <a:rPr lang="tr-TR" dirty="0" smtClean="0"/>
              <a:t>TQ’nun </a:t>
            </a:r>
            <a:r>
              <a:rPr lang="tr-TR" dirty="0"/>
              <a:t>hipokolesterolemik etkisi, antioksidan kapasitesinden ve gen metabolizmasında etkin rol almasından kaynaklanabilir ki, bu tür antioksidan bileşikler kısmen LDL’yi oksidasyona karşı koruyarak etki </a:t>
            </a:r>
            <a:r>
              <a:rPr lang="tr-TR" dirty="0" smtClean="0"/>
              <a:t>göstermektedir. </a:t>
            </a:r>
            <a:r>
              <a:rPr lang="tr-TR" dirty="0"/>
              <a:t>Nitekim farklı günlerde ve dozlarda (0.5, 1, 2, 4, 6 ve 8 mg/kg/gün, i.p.) verilen TQ’nun 4. günden itibaren TK, HDL ve LDL düzeylerini belirgin olarak düşürdüğü </a:t>
            </a:r>
            <a:r>
              <a:rPr lang="tr-TR" dirty="0" smtClean="0"/>
              <a:t>belirtilmektedir. TQ’nun </a:t>
            </a:r>
            <a:r>
              <a:rPr lang="tr-TR" dirty="0"/>
              <a:t>standart diyetlere ilavesi ile kontrole göre HDL ve LDL, yağlı diyete ilavesinde ise trigliserid (TG), LDL ve çok düşük dansiteli lipoprotein (VLDL) düzeylerini önemli ölçüde azalttığını </a:t>
            </a:r>
            <a:r>
              <a:rPr lang="tr-TR" dirty="0" smtClean="0"/>
              <a:t>bildirmektedir</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04664"/>
            <a:ext cx="8229600" cy="864096"/>
          </a:xfrm>
        </p:spPr>
        <p:txBody>
          <a:bodyPr>
            <a:normAutofit/>
          </a:bodyPr>
          <a:lstStyle/>
          <a:p>
            <a:r>
              <a:rPr lang="tr-TR" sz="4000" b="1" dirty="0" smtClean="0">
                <a:solidFill>
                  <a:srgbClr val="FF0000"/>
                </a:solidFill>
              </a:rPr>
              <a:t>Antioksidatif Etkisi </a:t>
            </a:r>
          </a:p>
        </p:txBody>
      </p:sp>
      <p:sp>
        <p:nvSpPr>
          <p:cNvPr id="3" name="2 İçerik Yer Tutucusu"/>
          <p:cNvSpPr>
            <a:spLocks noGrp="1"/>
          </p:cNvSpPr>
          <p:nvPr>
            <p:ph idx="1"/>
          </p:nvPr>
        </p:nvSpPr>
        <p:spPr>
          <a:xfrm>
            <a:off x="467544" y="1196752"/>
            <a:ext cx="8229600" cy="5328592"/>
          </a:xfrm>
        </p:spPr>
        <p:txBody>
          <a:bodyPr>
            <a:normAutofit/>
          </a:bodyPr>
          <a:lstStyle/>
          <a:p>
            <a:pPr>
              <a:buNone/>
            </a:pPr>
            <a:endParaRPr lang="tr-TR" dirty="0" smtClean="0"/>
          </a:p>
          <a:p>
            <a:r>
              <a:rPr lang="tr-TR" dirty="0" smtClean="0"/>
              <a:t>Çeşitli mekanizmalar ile antioksidan özellik gösteren TQ’nun süperoksit radikal anyonu ve hidroksil radikallerini içeren birçok reaktif oksijen türlerinin süpürücüsü olduğu ve 5-hidroksieikozatetraenoik asit ile 5-lipoksijenaz sentezini inhibe ettiği bildirilmektedir. </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76672"/>
            <a:ext cx="8229600" cy="5904656"/>
          </a:xfrm>
        </p:spPr>
        <p:txBody>
          <a:bodyPr>
            <a:normAutofit/>
          </a:bodyPr>
          <a:lstStyle/>
          <a:p>
            <a:r>
              <a:rPr lang="tr-TR" dirty="0" smtClean="0"/>
              <a:t>DOX ile indüklenen </a:t>
            </a:r>
            <a:r>
              <a:rPr lang="tr-TR" dirty="0" err="1" smtClean="0"/>
              <a:t>nefropatide</a:t>
            </a:r>
            <a:r>
              <a:rPr lang="tr-TR" dirty="0" smtClean="0"/>
              <a:t> ise </a:t>
            </a:r>
            <a:r>
              <a:rPr lang="tr-TR" dirty="0" err="1" smtClean="0"/>
              <a:t>TQ’nun</a:t>
            </a:r>
            <a:r>
              <a:rPr lang="tr-TR" dirty="0" smtClean="0"/>
              <a:t> </a:t>
            </a:r>
            <a:r>
              <a:rPr lang="tr-TR" dirty="0" err="1" smtClean="0"/>
              <a:t>lipid</a:t>
            </a:r>
            <a:r>
              <a:rPr lang="tr-TR" dirty="0" smtClean="0"/>
              <a:t> </a:t>
            </a:r>
            <a:r>
              <a:rPr lang="tr-TR" dirty="0" err="1" smtClean="0"/>
              <a:t>peroksidasyonunu</a:t>
            </a:r>
            <a:r>
              <a:rPr lang="tr-TR" dirty="0" smtClean="0"/>
              <a:t> engelleyerek antioksidan özellik gösterdiği ve </a:t>
            </a:r>
            <a:r>
              <a:rPr lang="tr-TR" dirty="0" err="1" smtClean="0"/>
              <a:t>nefropatiyi</a:t>
            </a:r>
            <a:r>
              <a:rPr lang="tr-TR" dirty="0" smtClean="0"/>
              <a:t> baskıladığı bildirilmektedir. TQ ve sentetik </a:t>
            </a:r>
            <a:r>
              <a:rPr lang="tr-TR" dirty="0" err="1" smtClean="0"/>
              <a:t>tertbutilhidroquinon</a:t>
            </a:r>
            <a:r>
              <a:rPr lang="tr-TR" dirty="0" smtClean="0"/>
              <a:t> (TBHQ)’un kuvvetli antioksidan ve </a:t>
            </a:r>
            <a:r>
              <a:rPr lang="tr-TR" dirty="0" err="1" smtClean="0"/>
              <a:t>prooksidan</a:t>
            </a:r>
            <a:r>
              <a:rPr lang="tr-TR" dirty="0" smtClean="0"/>
              <a:t> etkileri olduğu ve her ikisi de konsantrasyona bağlı olarak demire bağlı </a:t>
            </a:r>
            <a:r>
              <a:rPr lang="tr-TR" dirty="0" err="1" smtClean="0"/>
              <a:t>mikrozomal</a:t>
            </a:r>
            <a:r>
              <a:rPr lang="tr-TR" dirty="0" smtClean="0"/>
              <a:t> </a:t>
            </a:r>
            <a:r>
              <a:rPr lang="tr-TR" dirty="0" err="1" smtClean="0"/>
              <a:t>lipid</a:t>
            </a:r>
            <a:r>
              <a:rPr lang="tr-TR" dirty="0" smtClean="0"/>
              <a:t> </a:t>
            </a:r>
            <a:r>
              <a:rPr lang="tr-TR" dirty="0" err="1" smtClean="0"/>
              <a:t>peroksidasyonunu</a:t>
            </a:r>
            <a:r>
              <a:rPr lang="tr-TR" dirty="0" smtClean="0"/>
              <a:t> </a:t>
            </a:r>
            <a:r>
              <a:rPr lang="tr-TR" dirty="0" err="1" smtClean="0"/>
              <a:t>inhibe</a:t>
            </a:r>
            <a:r>
              <a:rPr lang="tr-TR" dirty="0" smtClean="0"/>
              <a:t> ettiği belirtilirken, </a:t>
            </a:r>
            <a:r>
              <a:rPr lang="tr-TR" dirty="0" err="1" smtClean="0"/>
              <a:t>TQ’nun</a:t>
            </a:r>
            <a:r>
              <a:rPr lang="tr-TR" dirty="0" smtClean="0"/>
              <a:t> </a:t>
            </a:r>
            <a:r>
              <a:rPr lang="tr-TR" dirty="0" err="1" smtClean="0"/>
              <a:t>süperoksit</a:t>
            </a:r>
            <a:r>
              <a:rPr lang="tr-TR" dirty="0" smtClean="0"/>
              <a:t> anyon süpürücü olarak </a:t>
            </a:r>
            <a:r>
              <a:rPr lang="tr-TR" dirty="0" err="1" smtClean="0"/>
              <a:t>TBHQ’dan</a:t>
            </a:r>
            <a:r>
              <a:rPr lang="tr-TR" dirty="0" smtClean="0"/>
              <a:t> daha aktif olduğu gösterilmiştir. </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29600" cy="1440160"/>
          </a:xfrm>
        </p:spPr>
        <p:txBody>
          <a:bodyPr>
            <a:normAutofit/>
          </a:bodyPr>
          <a:lstStyle/>
          <a:p>
            <a:r>
              <a:rPr lang="tr-TR" b="1" dirty="0" smtClean="0">
                <a:solidFill>
                  <a:srgbClr val="FF0000"/>
                </a:solidFill>
              </a:rPr>
              <a:t>Anti-diyabetik Etkisi </a:t>
            </a:r>
            <a:br>
              <a:rPr lang="tr-TR" b="1" dirty="0" smtClean="0">
                <a:solidFill>
                  <a:srgbClr val="FF0000"/>
                </a:solidFill>
              </a:rPr>
            </a:br>
            <a:endParaRPr lang="tr-TR" dirty="0"/>
          </a:p>
        </p:txBody>
      </p:sp>
      <p:sp>
        <p:nvSpPr>
          <p:cNvPr id="3" name="2 İçerik Yer Tutucusu"/>
          <p:cNvSpPr>
            <a:spLocks noGrp="1"/>
          </p:cNvSpPr>
          <p:nvPr>
            <p:ph idx="1"/>
          </p:nvPr>
        </p:nvSpPr>
        <p:spPr>
          <a:xfrm>
            <a:off x="467544" y="1412776"/>
            <a:ext cx="8229600" cy="5445224"/>
          </a:xfrm>
        </p:spPr>
        <p:txBody>
          <a:bodyPr>
            <a:normAutofit/>
          </a:bodyPr>
          <a:lstStyle/>
          <a:p>
            <a:pPr>
              <a:buNone/>
            </a:pPr>
            <a:endParaRPr lang="tr-TR" dirty="0" smtClean="0"/>
          </a:p>
          <a:p>
            <a:r>
              <a:rPr lang="tr-TR" dirty="0" smtClean="0"/>
              <a:t>Hayvanlar </a:t>
            </a:r>
            <a:r>
              <a:rPr lang="tr-TR" dirty="0"/>
              <a:t>üzerinde yapılan araştırmalar TQ’nun hipoglisemik </a:t>
            </a:r>
            <a:r>
              <a:rPr lang="tr-TR" dirty="0" smtClean="0"/>
              <a:t>ve </a:t>
            </a:r>
            <a:r>
              <a:rPr lang="tr-TR" dirty="0"/>
              <a:t>antidiyabetik </a:t>
            </a:r>
            <a:r>
              <a:rPr lang="tr-TR" dirty="0" smtClean="0"/>
              <a:t>etkiye </a:t>
            </a:r>
            <a:r>
              <a:rPr lang="tr-TR" dirty="0"/>
              <a:t>sahip olduğunu ortaya koymaktadır. Nitekim </a:t>
            </a:r>
            <a:r>
              <a:rPr lang="tr-TR" dirty="0" smtClean="0"/>
              <a:t>yapılan çalışmalarda ratlarda </a:t>
            </a:r>
            <a:r>
              <a:rPr lang="tr-TR" dirty="0"/>
              <a:t>(0.5, 1, 2, 4, 6 ve 8 mg/kg) intraperitoneal yolla verilen TQ’nun glikoz düzeylerini düşürdüğünü bildirmektedir.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dirty="0" err="1" smtClean="0"/>
              <a:t>Timokinonun</a:t>
            </a:r>
            <a:r>
              <a:rPr lang="tr-TR" dirty="0" smtClean="0"/>
              <a:t> </a:t>
            </a:r>
            <a:r>
              <a:rPr lang="tr-TR" dirty="0" err="1" smtClean="0"/>
              <a:t>insülin</a:t>
            </a:r>
            <a:r>
              <a:rPr lang="tr-TR" dirty="0" smtClean="0"/>
              <a:t> </a:t>
            </a:r>
            <a:r>
              <a:rPr lang="tr-TR" dirty="0" err="1" smtClean="0"/>
              <a:t>sekresyonu</a:t>
            </a:r>
            <a:r>
              <a:rPr lang="tr-TR" dirty="0" smtClean="0"/>
              <a:t> üzerindeki moleküler mekanizması henüz aydınlatılmış olmamakla birlikte, </a:t>
            </a:r>
            <a:r>
              <a:rPr lang="tr-TR" dirty="0" err="1" smtClean="0"/>
              <a:t>insülin</a:t>
            </a:r>
            <a:r>
              <a:rPr lang="tr-TR" dirty="0" smtClean="0"/>
              <a:t> </a:t>
            </a:r>
            <a:r>
              <a:rPr lang="tr-TR" dirty="0" err="1" smtClean="0"/>
              <a:t>sekresyonunu</a:t>
            </a:r>
            <a:r>
              <a:rPr lang="tr-TR" dirty="0" smtClean="0"/>
              <a:t> artırarak glikoz kullanımında artışa ve </a:t>
            </a:r>
            <a:r>
              <a:rPr lang="tr-TR" dirty="0" err="1" smtClean="0"/>
              <a:t>glikoneogenezi</a:t>
            </a:r>
            <a:r>
              <a:rPr lang="tr-TR" dirty="0" smtClean="0"/>
              <a:t> engelleyerek kan glikozunun düşmesine neden olduğu belirtilmektedir. Buna karşın, diyabet olmayan normal </a:t>
            </a:r>
            <a:r>
              <a:rPr lang="tr-TR" dirty="0" err="1" smtClean="0"/>
              <a:t>ratlara</a:t>
            </a:r>
            <a:r>
              <a:rPr lang="tr-TR" dirty="0" smtClean="0"/>
              <a:t> (50 mg/kg/gün, </a:t>
            </a:r>
            <a:r>
              <a:rPr lang="tr-TR" dirty="0" err="1" smtClean="0"/>
              <a:t>gavaj</a:t>
            </a:r>
            <a:r>
              <a:rPr lang="tr-TR" dirty="0" smtClean="0"/>
              <a:t>) TQ verilmesinin diyabetlilerdekinin aksine kontrol gruba göre plazma </a:t>
            </a:r>
            <a:r>
              <a:rPr lang="tr-TR" dirty="0" err="1" smtClean="0"/>
              <a:t>insülin</a:t>
            </a:r>
            <a:r>
              <a:rPr lang="tr-TR" dirty="0" smtClean="0"/>
              <a:t> düzeyini azalttığı ve plazma glikoz seviyesini de artırdığı bildirilmektedir.</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504056"/>
          </a:xfrm>
        </p:spPr>
        <p:txBody>
          <a:bodyPr>
            <a:normAutofit fontScale="90000"/>
          </a:bodyPr>
          <a:lstStyle/>
          <a:p>
            <a:r>
              <a:rPr lang="tr-TR" b="1" dirty="0" smtClean="0">
                <a:solidFill>
                  <a:srgbClr val="FF0000"/>
                </a:solidFill>
              </a:rPr>
              <a:t>Sindirim Sistemine Etkisi </a:t>
            </a:r>
            <a:br>
              <a:rPr lang="tr-TR" b="1" dirty="0" smtClean="0">
                <a:solidFill>
                  <a:srgbClr val="FF0000"/>
                </a:solidFill>
              </a:rPr>
            </a:br>
            <a:endParaRPr lang="tr-TR" dirty="0"/>
          </a:p>
        </p:txBody>
      </p:sp>
      <p:sp>
        <p:nvSpPr>
          <p:cNvPr id="3" name="2 İçerik Yer Tutucusu"/>
          <p:cNvSpPr>
            <a:spLocks noGrp="1"/>
          </p:cNvSpPr>
          <p:nvPr>
            <p:ph idx="1"/>
          </p:nvPr>
        </p:nvSpPr>
        <p:spPr>
          <a:xfrm>
            <a:off x="467544" y="1268760"/>
            <a:ext cx="8229600" cy="4886003"/>
          </a:xfrm>
        </p:spPr>
        <p:txBody>
          <a:bodyPr>
            <a:normAutofit lnSpcReduction="10000"/>
          </a:bodyPr>
          <a:lstStyle/>
          <a:p>
            <a:r>
              <a:rPr lang="tr-TR" dirty="0" smtClean="0"/>
              <a:t>Erkek </a:t>
            </a:r>
            <a:r>
              <a:rPr lang="tr-TR" dirty="0"/>
              <a:t>Wistar albino ratlarda akut alkolün neden olduğu gastrik mukozal lezyonlara karşı TQ’nun ve NS yağının gastroprotektif etkisi olduğu ve bu etkinin kısmen onların radikal süpürücü etkilerinden kaynaklanabileceği </a:t>
            </a:r>
            <a:r>
              <a:rPr lang="tr-TR" dirty="0" smtClean="0"/>
              <a:t>bildirilmiştir. Benzer </a:t>
            </a:r>
            <a:r>
              <a:rPr lang="tr-TR" dirty="0"/>
              <a:t>şekilde çörek otu uçucu yağının ve TQ’nun mide mukozasındaki redoks durumunun korunmasıyla ilişkili olarak gastroprotektif etkiye sahip olduğu </a:t>
            </a:r>
            <a:r>
              <a:rPr lang="tr-TR" dirty="0" smtClean="0"/>
              <a:t>gösterilmiştir. </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147248" cy="922114"/>
          </a:xfrm>
        </p:spPr>
        <p:txBody>
          <a:bodyPr>
            <a:normAutofit fontScale="90000"/>
          </a:bodyPr>
          <a:lstStyle/>
          <a:p>
            <a:r>
              <a:rPr lang="tr-TR" b="1" dirty="0" smtClean="0">
                <a:solidFill>
                  <a:srgbClr val="FF0000"/>
                </a:solidFill>
              </a:rPr>
              <a:t>İmmun Sisteme Etkisi </a:t>
            </a:r>
            <a:br>
              <a:rPr lang="tr-TR" b="1" dirty="0" smtClean="0">
                <a:solidFill>
                  <a:srgbClr val="FF0000"/>
                </a:solidFill>
              </a:rPr>
            </a:br>
            <a:endParaRPr lang="tr-TR" dirty="0"/>
          </a:p>
        </p:txBody>
      </p:sp>
      <p:sp>
        <p:nvSpPr>
          <p:cNvPr id="3" name="2 İçerik Yer Tutucusu"/>
          <p:cNvSpPr>
            <a:spLocks noGrp="1"/>
          </p:cNvSpPr>
          <p:nvPr>
            <p:ph idx="1"/>
          </p:nvPr>
        </p:nvSpPr>
        <p:spPr>
          <a:xfrm>
            <a:off x="395536" y="1124744"/>
            <a:ext cx="8229600" cy="5433467"/>
          </a:xfrm>
        </p:spPr>
        <p:txBody>
          <a:bodyPr>
            <a:normAutofit fontScale="92500" lnSpcReduction="20000"/>
          </a:bodyPr>
          <a:lstStyle/>
          <a:p>
            <a:r>
              <a:rPr lang="tr-TR" dirty="0" smtClean="0"/>
              <a:t>Nigella </a:t>
            </a:r>
            <a:r>
              <a:rPr lang="tr-TR" dirty="0"/>
              <a:t>sativa yağının ve TQ’nun T hücrelerine ve immün yanıta aracılık eden öldürücü hücrelerin artışını sağladığı ve önemli immünomodülatör etki gösterdiği ifade </a:t>
            </a:r>
            <a:r>
              <a:rPr lang="tr-TR" dirty="0" smtClean="0"/>
              <a:t>edilmektedir. </a:t>
            </a:r>
            <a:r>
              <a:rPr lang="tr-TR" dirty="0"/>
              <a:t>İnflamasyonlu ve otoimmun hastalıklarının iyileştirilmesinde TQ’un makrofajlarda nitrik oksit (NO) üretimini azaltarak yararlı olabileceğini ortaya koymuştur. TQ, lipopolisakkarit (LPS) tarafından uyarılan makrofajların supernatantlarında nitrit üretimini azaltmış, periton makrofajlarındaki indüklenebilir nitrik oksit sentaz (iNOS) protein düzeyini de konsantrasyona bağlı olarak </a:t>
            </a:r>
            <a:r>
              <a:rPr lang="tr-TR" dirty="0" smtClean="0"/>
              <a:t>düşürmüştür .</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91264" cy="778098"/>
          </a:xfrm>
        </p:spPr>
        <p:txBody>
          <a:bodyPr>
            <a:normAutofit fontScale="90000"/>
          </a:bodyPr>
          <a:lstStyle/>
          <a:p>
            <a:r>
              <a:rPr lang="tr-TR" b="1" dirty="0" smtClean="0">
                <a:solidFill>
                  <a:srgbClr val="FF0000"/>
                </a:solidFill>
              </a:rPr>
              <a:t>Analjezik ve Antiinflamatuar Etkisi </a:t>
            </a:r>
            <a:br>
              <a:rPr lang="tr-TR" b="1" dirty="0" smtClean="0">
                <a:solidFill>
                  <a:srgbClr val="FF0000"/>
                </a:solidFill>
              </a:rPr>
            </a:br>
            <a:endParaRPr lang="tr-TR" dirty="0"/>
          </a:p>
        </p:txBody>
      </p:sp>
      <p:sp>
        <p:nvSpPr>
          <p:cNvPr id="3" name="2 İçerik Yer Tutucusu"/>
          <p:cNvSpPr>
            <a:spLocks noGrp="1"/>
          </p:cNvSpPr>
          <p:nvPr>
            <p:ph idx="1"/>
          </p:nvPr>
        </p:nvSpPr>
        <p:spPr>
          <a:xfrm>
            <a:off x="539552" y="1052736"/>
            <a:ext cx="8229600" cy="5433467"/>
          </a:xfrm>
        </p:spPr>
        <p:txBody>
          <a:bodyPr>
            <a:normAutofit fontScale="92500" lnSpcReduction="20000"/>
          </a:bodyPr>
          <a:lstStyle/>
          <a:p>
            <a:r>
              <a:rPr lang="tr-TR" dirty="0" smtClean="0"/>
              <a:t>Farelerde </a:t>
            </a:r>
            <a:r>
              <a:rPr lang="tr-TR" dirty="0"/>
              <a:t>TQ’nun ağrının erken ve geç safhalarında etkili olduğu ve ağrıyı baskıladığı </a:t>
            </a:r>
            <a:r>
              <a:rPr lang="tr-TR" dirty="0" smtClean="0"/>
              <a:t>bildirilmektedir. </a:t>
            </a:r>
            <a:r>
              <a:rPr lang="tr-TR" dirty="0"/>
              <a:t>İnflamasyon, siklooksijenaz (COX) ve lipooksijenaz (LO) olmak üzere başlıca iki enzim tarafından düzenlenmektedir. Bunlardan COX yolunda prostaglandinler (PG) sentezlenirken, LO yolunda ise lökotrienler (LT) sentezlenmektedir ki bunlar alerji ve inflamasyonda görev almaktadırlar. TQ, kalsiyum iyonofor ile uyarılan rat peritonal lökositlerindeki araşidonik asit metabolizmasının hem COX hem de LO yollarını inhibe </a:t>
            </a:r>
            <a:r>
              <a:rPr lang="tr-TR" dirty="0" smtClean="0"/>
              <a:t>etmektedir.</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p:spPr>
        <p:txBody>
          <a:bodyPr>
            <a:normAutofit fontScale="92500" lnSpcReduction="10000"/>
          </a:bodyPr>
          <a:lstStyle/>
          <a:p>
            <a:r>
              <a:rPr lang="tr-TR" dirty="0" smtClean="0"/>
              <a:t>Bu yüzden COX ve LO’nun inhibisyonu, TQ’nun antiinflamatuar etkilerini düzenleyen anahtar bir faktördür. Farelerde allerjik havayolu inflamasyonu modelinde TQ’nun, akciğer eozinofili ve kadeh hücrelerinde hiperplaziye, PGD2 ve COX-2’nin inhibisyonuna neden olduğu, böylece antiinflamatuar etki gösterdiği belirtilmektedir. Ayrıca TQ’nun polimorfnüklear lökositlerden olan 5-lipooksijenazı ve 5-hidroksieikozatetraenoik asit üretimini inhibe ettiği ve TQ’nun inflamatuar hastalıkların iyileştirilmesinde etkili olabileceği bildirilmektedir.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50106"/>
          </a:xfrm>
        </p:spPr>
        <p:txBody>
          <a:bodyPr>
            <a:normAutofit fontScale="90000"/>
          </a:bodyPr>
          <a:lstStyle/>
          <a:p>
            <a:r>
              <a:rPr lang="tr-TR" b="1" dirty="0" smtClean="0">
                <a:solidFill>
                  <a:srgbClr val="FF0000"/>
                </a:solidFill>
              </a:rPr>
              <a:t>Sinir Sistemine Etkisi </a:t>
            </a:r>
            <a:br>
              <a:rPr lang="tr-TR" b="1" dirty="0" smtClean="0">
                <a:solidFill>
                  <a:srgbClr val="FF0000"/>
                </a:solidFill>
              </a:rPr>
            </a:br>
            <a:endParaRPr lang="tr-TR" dirty="0"/>
          </a:p>
        </p:txBody>
      </p:sp>
      <p:sp>
        <p:nvSpPr>
          <p:cNvPr id="3" name="2 İçerik Yer Tutucusu"/>
          <p:cNvSpPr>
            <a:spLocks noGrp="1"/>
          </p:cNvSpPr>
          <p:nvPr>
            <p:ph idx="1"/>
          </p:nvPr>
        </p:nvSpPr>
        <p:spPr>
          <a:xfrm>
            <a:off x="467544" y="980728"/>
            <a:ext cx="8229600" cy="5649491"/>
          </a:xfrm>
        </p:spPr>
        <p:txBody>
          <a:bodyPr>
            <a:normAutofit/>
          </a:bodyPr>
          <a:lstStyle/>
          <a:p>
            <a:r>
              <a:rPr lang="tr-TR" dirty="0" smtClean="0"/>
              <a:t>Yapılan </a:t>
            </a:r>
            <a:r>
              <a:rPr lang="tr-TR" dirty="0"/>
              <a:t>çalışmalar, kronik toluene maruz kalan ratlarda TQ ve NS verilmesinin hipokampusdaki nörodejenerasyonlarda morfolojik düzelme sağladığını ve tedavi için kullanımlarının faydalı olabileceğini </a:t>
            </a:r>
            <a:r>
              <a:rPr lang="tr-TR" dirty="0" smtClean="0"/>
              <a:t>bildirmektedir. </a:t>
            </a:r>
            <a:r>
              <a:rPr lang="tr-TR" dirty="0"/>
              <a:t>Benzer şekilde nöral bozuklukların patolojilerinde TQ’nun nöroprotektif etkili bir bileşik olduğu </a:t>
            </a:r>
            <a:r>
              <a:rPr lang="tr-TR" dirty="0" smtClean="0"/>
              <a:t>bildirilmektedir.</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404664"/>
            <a:ext cx="7772400" cy="1470025"/>
          </a:xfrm>
        </p:spPr>
        <p:txBody>
          <a:bodyPr>
            <a:normAutofit/>
          </a:bodyPr>
          <a:lstStyle/>
          <a:p>
            <a:r>
              <a:rPr lang="tr-TR" dirty="0"/>
              <a:t/>
            </a:r>
            <a:br>
              <a:rPr lang="tr-TR" dirty="0"/>
            </a:br>
            <a:endParaRPr lang="tr-TR" sz="3600" dirty="0"/>
          </a:p>
        </p:txBody>
      </p:sp>
      <p:sp>
        <p:nvSpPr>
          <p:cNvPr id="3" name="2 Alt Başlık"/>
          <p:cNvSpPr>
            <a:spLocks noGrp="1"/>
          </p:cNvSpPr>
          <p:nvPr>
            <p:ph type="subTitle" idx="1"/>
          </p:nvPr>
        </p:nvSpPr>
        <p:spPr>
          <a:xfrm>
            <a:off x="0" y="2348880"/>
            <a:ext cx="7776864" cy="4248472"/>
          </a:xfrm>
        </p:spPr>
        <p:txBody>
          <a:bodyPr>
            <a:normAutofit/>
          </a:bodyPr>
          <a:lstStyle/>
          <a:p>
            <a:endParaRPr lang="tr-TR" dirty="0" smtClean="0"/>
          </a:p>
          <a:p>
            <a:endParaRPr lang="tr-TR" dirty="0"/>
          </a:p>
          <a:p>
            <a:endParaRPr lang="tr-TR" dirty="0" smtClean="0"/>
          </a:p>
          <a:p>
            <a:endParaRPr lang="tr-TR" dirty="0"/>
          </a:p>
          <a:p>
            <a:endParaRPr lang="tr-TR" dirty="0"/>
          </a:p>
          <a:p>
            <a:endParaRPr lang="tr-TR" dirty="0" smtClean="0"/>
          </a:p>
          <a:p>
            <a:pPr algn="l"/>
            <a:r>
              <a:rPr lang="tr-TR" dirty="0" smtClean="0"/>
              <a:t>      </a:t>
            </a:r>
            <a:r>
              <a:rPr lang="pl-PL" dirty="0" smtClean="0"/>
              <a:t> </a:t>
            </a:r>
            <a:r>
              <a:rPr lang="tr-TR" dirty="0" smtClean="0"/>
              <a:t>                       </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0" y="1484784"/>
            <a:ext cx="5004048" cy="5373216"/>
          </a:xfrm>
          <a:prstGeom prst="rect">
            <a:avLst/>
          </a:prstGeom>
          <a:noFill/>
          <a:ln w="9525">
            <a:noFill/>
            <a:miter lim="800000"/>
            <a:headEnd/>
            <a:tailEnd/>
          </a:ln>
        </p:spPr>
      </p:pic>
      <p:sp>
        <p:nvSpPr>
          <p:cNvPr id="6" name="5 Dikdörtgen"/>
          <p:cNvSpPr/>
          <p:nvPr/>
        </p:nvSpPr>
        <p:spPr>
          <a:xfrm>
            <a:off x="1979712" y="332656"/>
            <a:ext cx="4572000" cy="954107"/>
          </a:xfrm>
          <a:prstGeom prst="rect">
            <a:avLst/>
          </a:prstGeom>
        </p:spPr>
        <p:txBody>
          <a:bodyPr wrap="square">
            <a:spAutoFit/>
          </a:bodyPr>
          <a:lstStyle/>
          <a:p>
            <a:r>
              <a:rPr lang="tr-TR" sz="2800" dirty="0" smtClean="0"/>
              <a:t>             </a:t>
            </a:r>
            <a:r>
              <a:rPr lang="pl-PL" sz="2800" dirty="0" smtClean="0"/>
              <a:t>Çörek otu bitkisi</a:t>
            </a:r>
          </a:p>
          <a:p>
            <a:r>
              <a:rPr lang="tr-TR" sz="2800" i="1" dirty="0" smtClean="0"/>
              <a:t>             </a:t>
            </a:r>
            <a:r>
              <a:rPr lang="it-IT" sz="2800" i="1" dirty="0" smtClean="0"/>
              <a:t>Nigella Sativa L. </a:t>
            </a:r>
            <a:endParaRPr lang="tr-TR" sz="2800" dirty="0" smtClean="0"/>
          </a:p>
        </p:txBody>
      </p:sp>
      <p:pic>
        <p:nvPicPr>
          <p:cNvPr id="1027" name="Picture 3"/>
          <p:cNvPicPr>
            <a:picLocks noChangeAspect="1" noChangeArrowheads="1"/>
          </p:cNvPicPr>
          <p:nvPr/>
        </p:nvPicPr>
        <p:blipFill>
          <a:blip r:embed="rId3" cstate="print"/>
          <a:srcRect/>
          <a:stretch>
            <a:fillRect/>
          </a:stretch>
        </p:blipFill>
        <p:spPr bwMode="auto">
          <a:xfrm>
            <a:off x="5004048" y="1484784"/>
            <a:ext cx="4139952"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88640"/>
            <a:ext cx="8229600" cy="922114"/>
          </a:xfrm>
        </p:spPr>
        <p:txBody>
          <a:bodyPr>
            <a:normAutofit fontScale="90000"/>
          </a:bodyPr>
          <a:lstStyle/>
          <a:p>
            <a:r>
              <a:rPr lang="tr-TR" b="1" dirty="0" smtClean="0">
                <a:solidFill>
                  <a:srgbClr val="FF0000"/>
                </a:solidFill>
              </a:rPr>
              <a:t>Solunum Sistemine Etkisi </a:t>
            </a:r>
            <a:br>
              <a:rPr lang="tr-TR" b="1" dirty="0" smtClean="0">
                <a:solidFill>
                  <a:srgbClr val="FF0000"/>
                </a:solidFill>
              </a:rPr>
            </a:br>
            <a:endParaRPr lang="tr-TR" dirty="0"/>
          </a:p>
        </p:txBody>
      </p:sp>
      <p:sp>
        <p:nvSpPr>
          <p:cNvPr id="3" name="2 İçerik Yer Tutucusu"/>
          <p:cNvSpPr>
            <a:spLocks noGrp="1"/>
          </p:cNvSpPr>
          <p:nvPr>
            <p:ph idx="1"/>
          </p:nvPr>
        </p:nvSpPr>
        <p:spPr>
          <a:xfrm>
            <a:off x="539552" y="692696"/>
            <a:ext cx="8229600" cy="5793507"/>
          </a:xfrm>
        </p:spPr>
        <p:txBody>
          <a:bodyPr>
            <a:normAutofit fontScale="92500" lnSpcReduction="20000"/>
          </a:bodyPr>
          <a:lstStyle/>
          <a:p>
            <a:r>
              <a:rPr lang="tr-TR" dirty="0" smtClean="0"/>
              <a:t>Akut solunum sıkıntısı sendromu (Acute respiratory distress syndrome, ARDS) ve akut akciğer yaralanmasında (ALI) tedavi yöntemlerinin çoğu hala destekleyici amaçlıdır. Bu amaçla yapılan bir çalışmada mide suyunu ile ALI/ARDS oluşturulan ratlarda, TQ’nun hem de steroidlerin akciğer dokusunu insan mide suyunun zararlı etkilerinden koruduğunu ortaya koymaktadır (Işık ve ark 2005). TQ’nun </a:t>
            </a:r>
            <a:r>
              <a:rPr lang="tr-TR" dirty="0"/>
              <a:t>bronşiyal astım ve inflamasyon üzerinde antiinflamatuar ve immun stimülatör etkiye sahip olduğu araştırılmış olmakla beraber, bu etkilerin mekanizmaları ve faktörleri hakkındaki bilgiler oldukça azdır.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fontScale="90000"/>
          </a:bodyPr>
          <a:lstStyle/>
          <a:p>
            <a:r>
              <a:rPr lang="tr-TR" b="1" dirty="0" smtClean="0">
                <a:solidFill>
                  <a:srgbClr val="FF0000"/>
                </a:solidFill>
              </a:rPr>
              <a:t>Dolaşım Sistemine Etkisi </a:t>
            </a:r>
            <a:br>
              <a:rPr lang="tr-TR" b="1" dirty="0" smtClean="0">
                <a:solidFill>
                  <a:srgbClr val="FF0000"/>
                </a:solidFill>
              </a:rPr>
            </a:br>
            <a:endParaRPr lang="tr-TR" dirty="0"/>
          </a:p>
        </p:txBody>
      </p:sp>
      <p:sp>
        <p:nvSpPr>
          <p:cNvPr id="3" name="2 İçerik Yer Tutucusu"/>
          <p:cNvSpPr>
            <a:spLocks noGrp="1"/>
          </p:cNvSpPr>
          <p:nvPr>
            <p:ph idx="1"/>
          </p:nvPr>
        </p:nvSpPr>
        <p:spPr>
          <a:xfrm>
            <a:off x="395536" y="1052736"/>
            <a:ext cx="8229600" cy="5390059"/>
          </a:xfrm>
        </p:spPr>
        <p:txBody>
          <a:bodyPr>
            <a:normAutofit lnSpcReduction="10000"/>
          </a:bodyPr>
          <a:lstStyle/>
          <a:p>
            <a:r>
              <a:rPr lang="tr-TR" dirty="0" smtClean="0"/>
              <a:t>TQ’nun </a:t>
            </a:r>
            <a:r>
              <a:rPr lang="tr-TR" dirty="0"/>
              <a:t>ratlarda doza bağlı olarak arteryal kan basıncını ve kalp atışını azalttığı </a:t>
            </a:r>
            <a:r>
              <a:rPr lang="tr-TR" dirty="0" smtClean="0"/>
              <a:t>bildirilmektedir. </a:t>
            </a:r>
            <a:r>
              <a:rPr lang="tr-TR" dirty="0"/>
              <a:t>Kanserin çeşitli tiplerinin tedavisi için kullanılan DOX’un, kardiyomiyopati, kalp krizi ve kardiyotoksitete gibi yan etkileri nedeniyle klinikte kullanımı kısıtlıdır. Yapılan çalışma DOX’un tek doz enjeksiyonundan 5 gün önce verilen TQ’nun (8 mg/kg/gün, p.o) ilacın antitümör aktivitesini azaltmaksızın yan etkisi olan kardiyotoksisiteyi iyileştirdiğini </a:t>
            </a:r>
            <a:r>
              <a:rPr lang="tr-TR" dirty="0" smtClean="0"/>
              <a:t>bildirmektedir.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2357430"/>
            <a:ext cx="7772400" cy="1470025"/>
          </a:xfrm>
        </p:spPr>
        <p:txBody>
          <a:bodyPr/>
          <a:lstStyle/>
          <a:p>
            <a:r>
              <a:rPr lang="tr-TR" b="1" dirty="0" smtClean="0"/>
              <a:t>Çörek Otunun Antikanserojenik Etkisi </a:t>
            </a:r>
            <a:endParaRPr lang="tr-TR" dirty="0"/>
          </a:p>
        </p:txBody>
      </p:sp>
      <p:pic>
        <p:nvPicPr>
          <p:cNvPr id="4" name="3 Resim" descr="kanser6_428968545501a6dba4b14e.jpg"/>
          <p:cNvPicPr>
            <a:picLocks noChangeAspect="1"/>
          </p:cNvPicPr>
          <p:nvPr/>
        </p:nvPicPr>
        <p:blipFill>
          <a:blip r:embed="rId2" cstate="print"/>
          <a:stretch>
            <a:fillRect/>
          </a:stretch>
        </p:blipFill>
        <p:spPr>
          <a:xfrm>
            <a:off x="500034" y="214290"/>
            <a:ext cx="5000660" cy="1965668"/>
          </a:xfrm>
          <a:prstGeom prst="rect">
            <a:avLst/>
          </a:prstGeom>
        </p:spPr>
      </p:pic>
      <p:pic>
        <p:nvPicPr>
          <p:cNvPr id="5" name="4 Resim" descr="5938.jpg"/>
          <p:cNvPicPr>
            <a:picLocks noChangeAspect="1"/>
          </p:cNvPicPr>
          <p:nvPr/>
        </p:nvPicPr>
        <p:blipFill>
          <a:blip r:embed="rId3" cstate="print"/>
          <a:stretch>
            <a:fillRect/>
          </a:stretch>
        </p:blipFill>
        <p:spPr>
          <a:xfrm>
            <a:off x="3357554" y="4000504"/>
            <a:ext cx="5148278" cy="249056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14290"/>
            <a:ext cx="8229600" cy="3643338"/>
          </a:xfrm>
        </p:spPr>
        <p:txBody>
          <a:bodyPr>
            <a:normAutofit/>
          </a:bodyPr>
          <a:lstStyle/>
          <a:p>
            <a:r>
              <a:rPr lang="tr-TR" dirty="0" smtClean="0"/>
              <a:t>Bilindiği üzere kanser, kalp-damar hastalıklarından sonra en yaygın ölüm sebebidir. Kanser, en basit anlatımıyla kontrolsüz hücre çoğalmasıyla ortaya çıkar. Kanserli hücre devamlı bölünür ve artık bölünmemesi gerektiğini söyleyen sinyallere karşı duyarsızlaşır</a:t>
            </a:r>
            <a:endParaRPr lang="tr-TR" dirty="0"/>
          </a:p>
        </p:txBody>
      </p:sp>
      <p:pic>
        <p:nvPicPr>
          <p:cNvPr id="4" name="3 Resim" descr="kanser-türleri-ve-zararları1.jpg"/>
          <p:cNvPicPr>
            <a:picLocks noChangeAspect="1"/>
          </p:cNvPicPr>
          <p:nvPr/>
        </p:nvPicPr>
        <p:blipFill>
          <a:blip r:embed="rId2" cstate="print"/>
          <a:stretch>
            <a:fillRect/>
          </a:stretch>
        </p:blipFill>
        <p:spPr>
          <a:xfrm>
            <a:off x="500034" y="3714752"/>
            <a:ext cx="7858180" cy="285752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lstStyle/>
          <a:p>
            <a:r>
              <a:rPr lang="tr-TR" dirty="0" smtClean="0"/>
              <a:t> Bölünen kanser hücreleri sadece bulundukları yerde kalmaz, vücudun diğer organlarına yayılarak (metastaz) oralarda da kontrolsüz çoğalmaya devam eder. </a:t>
            </a:r>
          </a:p>
          <a:p>
            <a:endParaRPr lang="tr-TR" dirty="0"/>
          </a:p>
        </p:txBody>
      </p:sp>
      <p:pic>
        <p:nvPicPr>
          <p:cNvPr id="4" name="3 Resim" descr="183px-Normal_cancer_cell_division_from_NIH-2_svg.png"/>
          <p:cNvPicPr>
            <a:picLocks noChangeAspect="1"/>
          </p:cNvPicPr>
          <p:nvPr/>
        </p:nvPicPr>
        <p:blipFill>
          <a:blip r:embed="rId2" cstate="print"/>
          <a:stretch>
            <a:fillRect/>
          </a:stretch>
        </p:blipFill>
        <p:spPr>
          <a:xfrm>
            <a:off x="4857752" y="2000240"/>
            <a:ext cx="4100529" cy="456888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840435"/>
          </a:xfrm>
        </p:spPr>
        <p:txBody>
          <a:bodyPr/>
          <a:lstStyle/>
          <a:p>
            <a:r>
              <a:rPr lang="tr-TR" dirty="0" smtClean="0"/>
              <a:t>Timokinon, lâboratuvarda doğrudan kanser hücreleri üzerinde denenmiş; meme, akciğer, kalın bağırsak, pankreas ve prostat kanseri, beyin tümörü ve lösemide hücrelerin kontrolsüz çoğalmasını engellediği görülmüştür.</a:t>
            </a:r>
            <a:endParaRPr lang="tr-TR" dirty="0"/>
          </a:p>
        </p:txBody>
      </p:sp>
      <p:pic>
        <p:nvPicPr>
          <p:cNvPr id="4" name="3 Resim" descr="corek-otunun-faydalaricorek-otunun-kullanilma-seklicorek-otu-1408825208.jpg"/>
          <p:cNvPicPr>
            <a:picLocks noChangeAspect="1"/>
          </p:cNvPicPr>
          <p:nvPr/>
        </p:nvPicPr>
        <p:blipFill>
          <a:blip r:embed="rId2" cstate="print"/>
          <a:stretch>
            <a:fillRect/>
          </a:stretch>
        </p:blipFill>
        <p:spPr>
          <a:xfrm>
            <a:off x="214282" y="3786166"/>
            <a:ext cx="8929718" cy="307183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Timokinon, öncelikle hücre döngüsünde görevalan Cyclin D1 gibi sinyal moleküllerini hedef alarak, kontrolsüz hücre bölünmesini durdurmaktadır. Böylece kontrolsüz ve bir mânâda sınırsız bölünme özelliğine sahip olan kanser hücreleri fren yapmak zorunda kalmaktadır.</a:t>
            </a:r>
            <a:br>
              <a:rPr lang="tr-TR" dirty="0" smtClean="0"/>
            </a:br>
            <a:endParaRPr lang="tr-TR" dirty="0"/>
          </a:p>
        </p:txBody>
      </p:sp>
      <p:pic>
        <p:nvPicPr>
          <p:cNvPr id="4" name="3 Resim" descr="corek_otu_yagi_tohum[1].jpg"/>
          <p:cNvPicPr>
            <a:picLocks noChangeAspect="1"/>
          </p:cNvPicPr>
          <p:nvPr/>
        </p:nvPicPr>
        <p:blipFill>
          <a:blip r:embed="rId2" cstate="print"/>
          <a:stretch>
            <a:fillRect/>
          </a:stretch>
        </p:blipFill>
        <p:spPr>
          <a:xfrm>
            <a:off x="4500562" y="4572008"/>
            <a:ext cx="4119570" cy="207170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285992"/>
            <a:ext cx="8229600" cy="3071835"/>
          </a:xfrm>
        </p:spPr>
        <p:txBody>
          <a:bodyPr>
            <a:normAutofit fontScale="92500"/>
          </a:bodyPr>
          <a:lstStyle/>
          <a:p>
            <a:r>
              <a:rPr lang="tr-TR" dirty="0" smtClean="0"/>
              <a:t>Timokinonun etkili olduğu bir diğer mekanizma da, kanser hücrelerinin ölümünü tetiklemesidir. Bütün hücrelerde, hücrelerin uymak zorunda olduğu programlı hücre ölümü (apoptozis) sinyal mekanizması bulunmaktadır. Duruma göre programlı hücre ölümü mekanizması çalıştırılır</a:t>
            </a:r>
            <a:endParaRPr lang="tr-TR" dirty="0"/>
          </a:p>
        </p:txBody>
      </p:sp>
      <p:pic>
        <p:nvPicPr>
          <p:cNvPr id="4" name="3 Resim" descr="272_1[1].jpg"/>
          <p:cNvPicPr>
            <a:picLocks noChangeAspect="1"/>
          </p:cNvPicPr>
          <p:nvPr/>
        </p:nvPicPr>
        <p:blipFill>
          <a:blip r:embed="rId2" cstate="print"/>
          <a:stretch>
            <a:fillRect/>
          </a:stretch>
        </p:blipFill>
        <p:spPr>
          <a:xfrm>
            <a:off x="214282" y="0"/>
            <a:ext cx="1676400" cy="2143116"/>
          </a:xfrm>
          <a:prstGeom prst="rect">
            <a:avLst/>
          </a:prstGeom>
        </p:spPr>
      </p:pic>
      <p:pic>
        <p:nvPicPr>
          <p:cNvPr id="5" name="4 Resim" descr="indir.jpg"/>
          <p:cNvPicPr>
            <a:picLocks noChangeAspect="1"/>
          </p:cNvPicPr>
          <p:nvPr/>
        </p:nvPicPr>
        <p:blipFill>
          <a:blip r:embed="rId3" cstate="print"/>
          <a:stretch>
            <a:fillRect/>
          </a:stretch>
        </p:blipFill>
        <p:spPr>
          <a:xfrm>
            <a:off x="3286116" y="5072074"/>
            <a:ext cx="4962543" cy="157161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642918"/>
            <a:ext cx="8229600" cy="4697427"/>
          </a:xfrm>
        </p:spPr>
        <p:txBody>
          <a:bodyPr/>
          <a:lstStyle/>
          <a:p>
            <a:r>
              <a:rPr lang="tr-TR" dirty="0" smtClean="0"/>
              <a:t> Bir virüsle enfekte olan bir hücrede vücudun sağlığını korumak ve virüsün yayılmasını engellemek adına programlı hücre ölümü mekanizması, bağışıklık sistemi hücreleri tarafından aktive edilir ve hücre kendini imha eder.</a:t>
            </a:r>
            <a:endParaRPr lang="tr-TR" dirty="0"/>
          </a:p>
        </p:txBody>
      </p:sp>
      <p:pic>
        <p:nvPicPr>
          <p:cNvPr id="4" name="3 Resim" descr="virus_shutterstock_60454348.jpg"/>
          <p:cNvPicPr>
            <a:picLocks noChangeAspect="1"/>
          </p:cNvPicPr>
          <p:nvPr/>
        </p:nvPicPr>
        <p:blipFill>
          <a:blip r:embed="rId2" cstate="print"/>
          <a:stretch>
            <a:fillRect/>
          </a:stretch>
        </p:blipFill>
        <p:spPr>
          <a:xfrm>
            <a:off x="2000232" y="3214686"/>
            <a:ext cx="6786610" cy="307183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kanser_hucresi.jpg"/>
          <p:cNvPicPr>
            <a:picLocks noChangeAspect="1"/>
          </p:cNvPicPr>
          <p:nvPr/>
        </p:nvPicPr>
        <p:blipFill>
          <a:blip r:embed="rId2"/>
          <a:stretch>
            <a:fillRect/>
          </a:stretch>
        </p:blipFill>
        <p:spPr>
          <a:xfrm>
            <a:off x="5572132" y="4071383"/>
            <a:ext cx="3571868" cy="2505639"/>
          </a:xfrm>
          <a:prstGeom prst="rect">
            <a:avLst/>
          </a:prstGeom>
        </p:spPr>
      </p:pic>
      <p:sp>
        <p:nvSpPr>
          <p:cNvPr id="3" name="2 İçerik Yer Tutucusu"/>
          <p:cNvSpPr>
            <a:spLocks noGrp="1"/>
          </p:cNvSpPr>
          <p:nvPr>
            <p:ph idx="1"/>
          </p:nvPr>
        </p:nvSpPr>
        <p:spPr>
          <a:xfrm>
            <a:off x="457200" y="357166"/>
            <a:ext cx="8229600" cy="5768997"/>
          </a:xfrm>
        </p:spPr>
        <p:txBody>
          <a:bodyPr>
            <a:normAutofit/>
          </a:bodyPr>
          <a:lstStyle/>
          <a:p>
            <a:r>
              <a:rPr lang="tr-TR" dirty="0" smtClean="0"/>
              <a:t>Bu programlı hücre ölümü mekanizması kanser hücrelerinde çalışamaz hâle gelmektedir. Böylece kanser hücresine iletilen, "Kendini imha et!" komutu yerine getirilememektedir. Timokinon, kanser hücrelerindeki bu durumu tersine çevirerek programlı hücre ölümüne direnmeye sebep olan BCL-2 ve Survivin gibi proteinleri pasifize eder veya üretimlerine mâni olur. </a:t>
            </a:r>
            <a:br>
              <a:rPr lang="tr-TR" dirty="0" smtClean="0"/>
            </a:br>
            <a:endParaRPr lang="tr-TR" dirty="0"/>
          </a:p>
        </p:txBody>
      </p:sp>
      <p:pic>
        <p:nvPicPr>
          <p:cNvPr id="5" name="4 Resim" descr="2655-anserak-corek-otu-cicegi-5299-950px.jpg"/>
          <p:cNvPicPr>
            <a:picLocks noChangeAspect="1"/>
          </p:cNvPicPr>
          <p:nvPr/>
        </p:nvPicPr>
        <p:blipFill>
          <a:blip r:embed="rId3"/>
          <a:stretch>
            <a:fillRect/>
          </a:stretch>
        </p:blipFill>
        <p:spPr>
          <a:xfrm>
            <a:off x="500034" y="4924210"/>
            <a:ext cx="2571768" cy="1719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332656"/>
            <a:ext cx="8496944" cy="5688632"/>
          </a:xfrm>
        </p:spPr>
        <p:txBody>
          <a:bodyPr>
            <a:noAutofit/>
          </a:bodyPr>
          <a:lstStyle/>
          <a:p>
            <a:r>
              <a:rPr lang="tr-TR" sz="3000" dirty="0">
                <a:solidFill>
                  <a:srgbClr val="FF0000"/>
                </a:solidFill>
              </a:rPr>
              <a:t>Çörek otu</a:t>
            </a:r>
            <a:r>
              <a:rPr lang="tr-TR" sz="3000" dirty="0"/>
              <a:t>, </a:t>
            </a:r>
            <a:r>
              <a:rPr lang="tr-TR" sz="3000" i="1" dirty="0"/>
              <a:t>Ranunculacea (Düğünçiçeğigiller) familyasının </a:t>
            </a:r>
            <a:r>
              <a:rPr lang="tr-TR" sz="3000" i="1" dirty="0">
                <a:solidFill>
                  <a:srgbClr val="FF0000"/>
                </a:solidFill>
              </a:rPr>
              <a:t>Nigella sativa </a:t>
            </a:r>
            <a:r>
              <a:rPr lang="tr-TR" sz="3000" i="1" dirty="0"/>
              <a:t>(NS) türü olup, bitki çeşitliliği bakımından oldukça zengin olan ülkemizde </a:t>
            </a:r>
            <a:r>
              <a:rPr lang="tr-TR" sz="3000" i="1" dirty="0">
                <a:solidFill>
                  <a:srgbClr val="FF0000"/>
                </a:solidFill>
              </a:rPr>
              <a:t>siyah tohum</a:t>
            </a:r>
            <a:r>
              <a:rPr lang="tr-TR" sz="3000" i="1" dirty="0"/>
              <a:t>, </a:t>
            </a:r>
            <a:r>
              <a:rPr lang="tr-TR" sz="3000" i="1" dirty="0">
                <a:solidFill>
                  <a:srgbClr val="FF0000"/>
                </a:solidFill>
              </a:rPr>
              <a:t>siyah kimyon </a:t>
            </a:r>
            <a:r>
              <a:rPr lang="tr-TR" sz="3000" i="1" dirty="0"/>
              <a:t>veya </a:t>
            </a:r>
            <a:r>
              <a:rPr lang="tr-TR" sz="3000" i="1" dirty="0">
                <a:solidFill>
                  <a:srgbClr val="FF0000"/>
                </a:solidFill>
              </a:rPr>
              <a:t>bereket tanesi </a:t>
            </a:r>
            <a:r>
              <a:rPr lang="tr-TR" sz="3000" i="1" dirty="0"/>
              <a:t>olarak bilinmektedir. Bölgenin iklimine bağlı olarak farklılık göstermekle birlikte NS tohumlarının yapısında, </a:t>
            </a:r>
            <a:r>
              <a:rPr lang="tr-TR" sz="3000" i="1" dirty="0">
                <a:solidFill>
                  <a:srgbClr val="FF0000"/>
                </a:solidFill>
              </a:rPr>
              <a:t>uçucu yağlar </a:t>
            </a:r>
            <a:r>
              <a:rPr lang="tr-TR" sz="3000" i="1" dirty="0"/>
              <a:t>(% 0.4-0.45), </a:t>
            </a:r>
            <a:r>
              <a:rPr lang="tr-TR" sz="3000" i="1" dirty="0">
                <a:solidFill>
                  <a:srgbClr val="FF0000"/>
                </a:solidFill>
              </a:rPr>
              <a:t>sabit yağlar </a:t>
            </a:r>
            <a:r>
              <a:rPr lang="tr-TR" sz="3000" i="1" dirty="0"/>
              <a:t>(% 32-40</a:t>
            </a:r>
            <a:r>
              <a:rPr lang="tr-TR" sz="3000" i="1" dirty="0">
                <a:solidFill>
                  <a:srgbClr val="FF0000"/>
                </a:solidFill>
              </a:rPr>
              <a:t>) proteinler </a:t>
            </a:r>
            <a:r>
              <a:rPr lang="tr-TR" sz="3000" i="1" dirty="0"/>
              <a:t>(% 16-19.9), amino asitler, </a:t>
            </a:r>
            <a:r>
              <a:rPr lang="tr-TR" sz="3000" i="1" dirty="0">
                <a:solidFill>
                  <a:srgbClr val="FF0000"/>
                </a:solidFill>
              </a:rPr>
              <a:t>alkoloidler, tanenler, saponinler, lifler </a:t>
            </a:r>
            <a:r>
              <a:rPr lang="tr-TR" sz="3000" i="1" dirty="0"/>
              <a:t>(5.5%), </a:t>
            </a:r>
            <a:r>
              <a:rPr lang="tr-TR" sz="3000" i="1" dirty="0">
                <a:solidFill>
                  <a:srgbClr val="FF0000"/>
                </a:solidFill>
              </a:rPr>
              <a:t>karbonhidratlar </a:t>
            </a:r>
            <a:r>
              <a:rPr lang="tr-TR" sz="3000" i="1" dirty="0"/>
              <a:t>(% 33.9), </a:t>
            </a:r>
            <a:r>
              <a:rPr lang="tr-TR" sz="3000" i="1" dirty="0">
                <a:solidFill>
                  <a:srgbClr val="FF0000"/>
                </a:solidFill>
              </a:rPr>
              <a:t>mineraller</a:t>
            </a:r>
            <a:r>
              <a:rPr lang="tr-TR" sz="3000" i="1" dirty="0"/>
              <a:t> (% 1.79-3.44), </a:t>
            </a:r>
            <a:r>
              <a:rPr lang="tr-TR" sz="3000" i="1" dirty="0">
                <a:solidFill>
                  <a:srgbClr val="FF0000"/>
                </a:solidFill>
              </a:rPr>
              <a:t>askorbik asit, tiamin, niasin, pridoksin ve folik asit </a:t>
            </a:r>
            <a:r>
              <a:rPr lang="tr-TR" sz="3000" i="1" dirty="0"/>
              <a:t>bulunmaktadır.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lstStyle/>
          <a:p>
            <a:r>
              <a:rPr lang="tr-TR" dirty="0" smtClean="0"/>
              <a:t>Timokinonun, çok bilinen bir tümör baskılayıcı faktör olan P53'ü ve ona bağlı sinyal mekanizmasını aktive ettiği gösterilmiştir. Kanser hücrelerinin vücutta kullandığı bir diğer mekanizma ise, yara iyileşmesinde de kullanılan enflamatuar yani iltihaplanmayla ilgili moleküler mekanizmalardır.</a:t>
            </a:r>
            <a:endParaRPr lang="tr-TR" dirty="0"/>
          </a:p>
        </p:txBody>
      </p:sp>
      <p:pic>
        <p:nvPicPr>
          <p:cNvPr id="4" name="3 Resim" descr="090331-bilim-insanları-kanser.hlarge.jpg"/>
          <p:cNvPicPr>
            <a:picLocks noChangeAspect="1"/>
          </p:cNvPicPr>
          <p:nvPr/>
        </p:nvPicPr>
        <p:blipFill>
          <a:blip r:embed="rId2" cstate="print"/>
          <a:stretch>
            <a:fillRect/>
          </a:stretch>
        </p:blipFill>
        <p:spPr>
          <a:xfrm>
            <a:off x="3428992" y="3786190"/>
            <a:ext cx="5048261" cy="285752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lstStyle/>
          <a:p>
            <a:r>
              <a:rPr lang="tr-TR" dirty="0" smtClean="0"/>
              <a:t>Bu mekanizmalar aktive olduğunda, hücre bölünmesini ve tamir sinyallerini harekete geçirir. Timokinonun bu enflamatuar moleküler mekanizmalara da mâni olduğu bilinmekte ve bu yönden de kanserin yayılmasını engelleyeceği düşünülmektedir</a:t>
            </a:r>
            <a:endParaRPr lang="tr-TR" dirty="0"/>
          </a:p>
        </p:txBody>
      </p:sp>
      <p:pic>
        <p:nvPicPr>
          <p:cNvPr id="4" name="3 Resim" descr="corek_otu_zararlari_m6xxq1_mini.jpg"/>
          <p:cNvPicPr>
            <a:picLocks noChangeAspect="1"/>
          </p:cNvPicPr>
          <p:nvPr/>
        </p:nvPicPr>
        <p:blipFill>
          <a:blip r:embed="rId2"/>
          <a:stretch>
            <a:fillRect/>
          </a:stretch>
        </p:blipFill>
        <p:spPr>
          <a:xfrm>
            <a:off x="3143240" y="3571876"/>
            <a:ext cx="4452963" cy="304801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1].jpg"/>
          <p:cNvPicPr>
            <a:picLocks noGrp="1" noChangeAspect="1"/>
          </p:cNvPicPr>
          <p:nvPr>
            <p:ph idx="1"/>
          </p:nvPr>
        </p:nvPicPr>
        <p:blipFill>
          <a:blip r:embed="rId2" cstate="print"/>
          <a:stretch>
            <a:fillRect/>
          </a:stretch>
        </p:blipFill>
        <p:spPr>
          <a:xfrm>
            <a:off x="357158" y="1214422"/>
            <a:ext cx="8429652" cy="464347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rek_otu_timokinon_nigella_sativa[1].jpg"/>
          <p:cNvPicPr>
            <a:picLocks noChangeAspect="1"/>
          </p:cNvPicPr>
          <p:nvPr/>
        </p:nvPicPr>
        <p:blipFill>
          <a:blip r:embed="rId2"/>
          <a:stretch>
            <a:fillRect/>
          </a:stretch>
        </p:blipFill>
        <p:spPr>
          <a:xfrm>
            <a:off x="2806458" y="4000504"/>
            <a:ext cx="5837508" cy="2857496"/>
          </a:xfrm>
          <a:prstGeom prst="rect">
            <a:avLst/>
          </a:prstGeom>
        </p:spPr>
      </p:pic>
      <p:sp>
        <p:nvSpPr>
          <p:cNvPr id="3" name="2 İçerik Yer Tutucusu"/>
          <p:cNvSpPr>
            <a:spLocks noGrp="1"/>
          </p:cNvSpPr>
          <p:nvPr>
            <p:ph idx="1"/>
          </p:nvPr>
        </p:nvSpPr>
        <p:spPr>
          <a:xfrm>
            <a:off x="357158" y="714356"/>
            <a:ext cx="8229600" cy="5054617"/>
          </a:xfrm>
        </p:spPr>
        <p:txBody>
          <a:bodyPr/>
          <a:lstStyle/>
          <a:p>
            <a:r>
              <a:rPr lang="tr-TR" dirty="0" smtClean="0"/>
              <a:t>Bir araştırmada serviks (rahim ağzı) kanseri oluşturulmuş farelerde, timokinonun şu an tedavide kullanılan kemoterapi ilâcı sisplatinden daha tesirli olduğu görülmüştür. Başka bir çalışmada ise, timokinon ve kemoterapi ilâçları beraber kullanıldığında pankreas kanserine karşı daha yüksek fayda elde edilmiştir.</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pp.jpg"/>
          <p:cNvPicPr>
            <a:picLocks noChangeAspect="1"/>
          </p:cNvPicPr>
          <p:nvPr/>
        </p:nvPicPr>
        <p:blipFill>
          <a:blip r:embed="rId2" cstate="print"/>
          <a:stretch>
            <a:fillRect/>
          </a:stretch>
        </p:blipFill>
        <p:spPr>
          <a:xfrm>
            <a:off x="2928926" y="4572008"/>
            <a:ext cx="6000792" cy="2085963"/>
          </a:xfrm>
          <a:prstGeom prst="rect">
            <a:avLst/>
          </a:prstGeom>
        </p:spPr>
      </p:pic>
      <p:sp>
        <p:nvSpPr>
          <p:cNvPr id="3" name="2 İçerik Yer Tutucusu"/>
          <p:cNvSpPr>
            <a:spLocks noGrp="1"/>
          </p:cNvSpPr>
          <p:nvPr>
            <p:ph idx="1"/>
          </p:nvPr>
        </p:nvSpPr>
        <p:spPr>
          <a:xfrm>
            <a:off x="285720" y="428604"/>
            <a:ext cx="8229600" cy="5054617"/>
          </a:xfrm>
        </p:spPr>
        <p:txBody>
          <a:bodyPr>
            <a:normAutofit fontScale="92500" lnSpcReduction="10000"/>
          </a:bodyPr>
          <a:lstStyle/>
          <a:p>
            <a:r>
              <a:rPr lang="tr-TR" dirty="0" smtClean="0"/>
              <a:t>Bağ dokusu, kemik ve epitelyum dokuyu tutan kanserler ile akciğer ve mide kanseri üzerinde yapılan çalışmalarda da timokinonun tedavi edici faydaları gösterilmiştir. Yapılan bu çalışmalardan birisi çabuk ilerleyen pankreas kanseri üzerinedir. Bu kanserde hastaların sadece % 4'ü kemoterapiye (ilâç tedavisi) istenen seviyede cevap vererek, beş senelik en üst periyodu atlatabilmektedir. Bu sebeple timokinonun pankreas kanserine etkisi dikkat çekicidir. </a:t>
            </a:r>
            <a:br>
              <a:rPr lang="tr-TR" dirty="0" smtClean="0"/>
            </a:b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corek-otu-kapsulu.jpg"/>
          <p:cNvPicPr>
            <a:picLocks noChangeAspect="1"/>
          </p:cNvPicPr>
          <p:nvPr/>
        </p:nvPicPr>
        <p:blipFill>
          <a:blip r:embed="rId2"/>
          <a:stretch>
            <a:fillRect/>
          </a:stretch>
        </p:blipFill>
        <p:spPr>
          <a:xfrm>
            <a:off x="5286380" y="3571876"/>
            <a:ext cx="3067067" cy="3087651"/>
          </a:xfrm>
          <a:prstGeom prst="rect">
            <a:avLst/>
          </a:prstGeom>
        </p:spPr>
      </p:pic>
      <p:sp>
        <p:nvSpPr>
          <p:cNvPr id="3" name="2 İçerik Yer Tutucusu"/>
          <p:cNvSpPr>
            <a:spLocks noGrp="1"/>
          </p:cNvSpPr>
          <p:nvPr>
            <p:ph idx="1"/>
          </p:nvPr>
        </p:nvSpPr>
        <p:spPr>
          <a:xfrm>
            <a:off x="428596" y="785794"/>
            <a:ext cx="8229600" cy="4525963"/>
          </a:xfrm>
        </p:spPr>
        <p:txBody>
          <a:bodyPr>
            <a:normAutofit/>
          </a:bodyPr>
          <a:lstStyle/>
          <a:p>
            <a:r>
              <a:rPr lang="tr-TR" dirty="0" smtClean="0"/>
              <a:t>Timokinonun lâboratuvar çalışmalarında gösterilen bütün bu faydalarına rağmen, henüz ilâç olarak kullanılmadığı hatırdan çıkarılmamalıdır. İlâç olarak kullanıma geçmesi ancak gerekli klinik çalışma ve testlerin yapılmasıyla olabilecektir.</a:t>
            </a:r>
            <a:endParaRPr lang="tr-TR" dirty="0"/>
          </a:p>
        </p:txBody>
      </p:sp>
      <p:pic>
        <p:nvPicPr>
          <p:cNvPr id="7" name="6 Resim" descr="opt-corek-otu.jpg"/>
          <p:cNvPicPr>
            <a:picLocks noChangeAspect="1"/>
          </p:cNvPicPr>
          <p:nvPr/>
        </p:nvPicPr>
        <p:blipFill>
          <a:blip r:embed="rId3"/>
          <a:stretch>
            <a:fillRect/>
          </a:stretch>
        </p:blipFill>
        <p:spPr>
          <a:xfrm>
            <a:off x="571472" y="3857628"/>
            <a:ext cx="4476750" cy="2714644"/>
          </a:xfrm>
          <a:prstGeom prst="rect">
            <a:avLst/>
          </a:prstGeom>
        </p:spPr>
      </p:pic>
      <p:pic>
        <p:nvPicPr>
          <p:cNvPr id="5" name="4 Resim" descr="estetik-haberleri-alternatif-tip-kullanim-alanlari-zRTGP-d6f4ecd3c2-1367451976.jpg"/>
          <p:cNvPicPr>
            <a:picLocks noChangeAspect="1"/>
          </p:cNvPicPr>
          <p:nvPr/>
        </p:nvPicPr>
        <p:blipFill>
          <a:blip r:embed="rId4"/>
          <a:stretch>
            <a:fillRect/>
          </a:stretch>
        </p:blipFill>
        <p:spPr>
          <a:xfrm>
            <a:off x="7643834" y="214290"/>
            <a:ext cx="1500166" cy="16430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482c224_o.jpg"/>
          <p:cNvPicPr>
            <a:picLocks noChangeAspect="1"/>
          </p:cNvPicPr>
          <p:nvPr/>
        </p:nvPicPr>
        <p:blipFill>
          <a:blip r:embed="rId2"/>
          <a:stretch>
            <a:fillRect/>
          </a:stretch>
        </p:blipFill>
        <p:spPr>
          <a:xfrm>
            <a:off x="4500562" y="4262746"/>
            <a:ext cx="4429156" cy="2595254"/>
          </a:xfrm>
          <a:prstGeom prst="rect">
            <a:avLst/>
          </a:prstGeom>
        </p:spPr>
      </p:pic>
      <p:sp>
        <p:nvSpPr>
          <p:cNvPr id="3" name="2 İçerik Yer Tutucusu"/>
          <p:cNvSpPr>
            <a:spLocks noGrp="1"/>
          </p:cNvSpPr>
          <p:nvPr>
            <p:ph idx="1"/>
          </p:nvPr>
        </p:nvSpPr>
        <p:spPr>
          <a:xfrm>
            <a:off x="285720" y="642918"/>
            <a:ext cx="8229600" cy="4525963"/>
          </a:xfrm>
        </p:spPr>
        <p:txBody>
          <a:bodyPr>
            <a:normAutofit fontScale="92500" lnSpcReduction="10000"/>
          </a:bodyPr>
          <a:lstStyle/>
          <a:p>
            <a:r>
              <a:rPr lang="tr-TR" dirty="0" smtClean="0"/>
              <a:t> Dolayısıyla, bu maddenin ve onu içeren çörekotu ve yağının bugün için kanser tedavisinde preparat hâline getirilmiş ticarî bir ilâç şeklinde kullanılması söz konusu değildir. Belki, sağlıklı insanların diyetinde çörek otunun bulunması kanserden korunma adına tavsiye edilebilir. Bu maksatla, ezilmiş çörekotu tohumu veya sadece yağı nebatî tıp uzmanları tarafından tavsiye edilen dozlarda kullanılabilir. </a:t>
            </a:r>
            <a:br>
              <a:rPr lang="tr-TR" dirty="0" smtClean="0"/>
            </a:br>
            <a:endParaRPr lang="tr-TR" dirty="0"/>
          </a:p>
        </p:txBody>
      </p:sp>
      <p:pic>
        <p:nvPicPr>
          <p:cNvPr id="6" name="5 Resim" descr="patatesli-muska-boregi.jpg"/>
          <p:cNvPicPr>
            <a:picLocks noChangeAspect="1"/>
          </p:cNvPicPr>
          <p:nvPr/>
        </p:nvPicPr>
        <p:blipFill>
          <a:blip r:embed="rId3"/>
          <a:stretch>
            <a:fillRect/>
          </a:stretch>
        </p:blipFill>
        <p:spPr>
          <a:xfrm>
            <a:off x="214282" y="4306047"/>
            <a:ext cx="4286280" cy="255195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357166"/>
            <a:ext cx="8229600" cy="4525963"/>
          </a:xfrm>
        </p:spPr>
        <p:txBody>
          <a:bodyPr/>
          <a:lstStyle/>
          <a:p>
            <a:r>
              <a:rPr lang="tr-TR" dirty="0" smtClean="0"/>
              <a:t>Günümüzde kanser kemoterapisi için kullanılan ilâçların yarıdan fazlasının tabiî maddelerden elde edildiği hesaba katıldığında, timokinon tabiî bir bileşik olarak kanser tedavisinde ümit vaat etmektedir. Ayrıca, kemoterapi ilâçlarının çok fazla olan yan etkilerinin, timokinon gibi ek tedavilerle azaltılabileceği de hesaba katılmalıdır</a:t>
            </a:r>
            <a:endParaRPr lang="tr-TR" dirty="0"/>
          </a:p>
        </p:txBody>
      </p:sp>
      <p:pic>
        <p:nvPicPr>
          <p:cNvPr id="4" name="3 Resim" descr="alternatif-tedavi.jpg"/>
          <p:cNvPicPr>
            <a:picLocks noChangeAspect="1"/>
          </p:cNvPicPr>
          <p:nvPr/>
        </p:nvPicPr>
        <p:blipFill>
          <a:blip r:embed="rId2"/>
          <a:stretch>
            <a:fillRect/>
          </a:stretch>
        </p:blipFill>
        <p:spPr>
          <a:xfrm>
            <a:off x="4357686" y="4357694"/>
            <a:ext cx="4286280" cy="239235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8229600" cy="720080"/>
          </a:xfrm>
        </p:spPr>
        <p:txBody>
          <a:bodyPr>
            <a:normAutofit fontScale="90000"/>
          </a:bodyPr>
          <a:lstStyle/>
          <a:p>
            <a:r>
              <a:rPr lang="fi-FI" sz="3200" b="1" dirty="0" smtClean="0">
                <a:solidFill>
                  <a:srgbClr val="FF0000"/>
                </a:solidFill>
              </a:rPr>
              <a:t>Nigella Sativa ve Timokinonun Toksik Özelliği </a:t>
            </a:r>
            <a:br>
              <a:rPr lang="fi-FI" sz="3200" b="1" dirty="0" smtClean="0">
                <a:solidFill>
                  <a:srgbClr val="FF0000"/>
                </a:solidFill>
              </a:rPr>
            </a:br>
            <a:endParaRPr lang="tr-TR" sz="3200" dirty="0"/>
          </a:p>
        </p:txBody>
      </p:sp>
      <p:sp>
        <p:nvSpPr>
          <p:cNvPr id="3" name="2 İçerik Yer Tutucusu"/>
          <p:cNvSpPr>
            <a:spLocks noGrp="1"/>
          </p:cNvSpPr>
          <p:nvPr>
            <p:ph idx="1"/>
          </p:nvPr>
        </p:nvSpPr>
        <p:spPr>
          <a:xfrm>
            <a:off x="467544" y="928670"/>
            <a:ext cx="8229600" cy="5629541"/>
          </a:xfrm>
        </p:spPr>
        <p:txBody>
          <a:bodyPr>
            <a:normAutofit fontScale="92500" lnSpcReduction="10000"/>
          </a:bodyPr>
          <a:lstStyle/>
          <a:p>
            <a:pPr>
              <a:buNone/>
            </a:pPr>
            <a:endParaRPr lang="tr-TR" dirty="0" smtClean="0"/>
          </a:p>
          <a:p>
            <a:r>
              <a:rPr lang="tr-TR" dirty="0" smtClean="0"/>
              <a:t>Literatürde </a:t>
            </a:r>
            <a:r>
              <a:rPr lang="tr-TR" dirty="0"/>
              <a:t>NS tohumları ve bileşenlerinin olası toksik etkileri üzerine yapılmış pek fazla çalışma bulunmamaktadır. Zaoui ve ark (2002) yaptıkları çalışmada NS için farelerde akut toksiside LD50 değerlerini tek doz, oral uygulamada 28.8 mL/kg vücut ağırlığı, yine tek doz, i.p uygulamada ise 2.06 mL/kg vücut ağırlığı olarak saptamıştır. Kronik toksisitede ratlar (12 hafta/gün,oral) NS ekstraktına tabi tutulmuş olup LD50 değerlerinin 2 mL/kg vücut ağırlığı olduğu tespit edilmiştir.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Deneme sonunda karaciğer enzim düzeylerinde değişim ve herhangi </a:t>
            </a:r>
            <a:r>
              <a:rPr lang="tr-TR" dirty="0" err="1" smtClean="0"/>
              <a:t>histopatolojik</a:t>
            </a:r>
            <a:r>
              <a:rPr lang="tr-TR" dirty="0" smtClean="0"/>
              <a:t> modifikasyon gözlenmediği bildirilirken, serum kolesterol, </a:t>
            </a:r>
            <a:r>
              <a:rPr lang="tr-TR" dirty="0" err="1" smtClean="0"/>
              <a:t>trigliserid</a:t>
            </a:r>
            <a:r>
              <a:rPr lang="tr-TR" dirty="0" smtClean="0"/>
              <a:t> ve glikoz düzeyleri ile lökosit ve </a:t>
            </a:r>
            <a:r>
              <a:rPr lang="tr-TR" dirty="0" err="1" smtClean="0"/>
              <a:t>trombosit</a:t>
            </a:r>
            <a:r>
              <a:rPr lang="tr-TR" dirty="0" smtClean="0"/>
              <a:t> </a:t>
            </a:r>
            <a:r>
              <a:rPr lang="tr-TR" dirty="0" err="1" smtClean="0"/>
              <a:t>sayısınında</a:t>
            </a:r>
            <a:r>
              <a:rPr lang="tr-TR" dirty="0" smtClean="0"/>
              <a:t> kontrole göre belirgin bir düşüş, </a:t>
            </a:r>
            <a:r>
              <a:rPr lang="tr-TR" dirty="0" err="1" smtClean="0"/>
              <a:t>hematokrit</a:t>
            </a:r>
            <a:r>
              <a:rPr lang="tr-TR" dirty="0" smtClean="0"/>
              <a:t> ve hemoglobin düzeylerinde ise belirgin bir artış olduğu görülmüştür.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20688"/>
            <a:ext cx="8229600" cy="5649491"/>
          </a:xfrm>
        </p:spPr>
        <p:txBody>
          <a:bodyPr>
            <a:normAutofit/>
          </a:bodyPr>
          <a:lstStyle/>
          <a:p>
            <a:r>
              <a:rPr lang="tr-TR" i="1" dirty="0" smtClean="0"/>
              <a:t>Sabit yağın yapısında doymamış yağ asitlerinden </a:t>
            </a:r>
            <a:r>
              <a:rPr lang="tr-TR" i="1" dirty="0" smtClean="0">
                <a:solidFill>
                  <a:srgbClr val="FF0000"/>
                </a:solidFill>
              </a:rPr>
              <a:t>oleik asit, linoleik asit, eikozadienoik, araşidonik asit ve linolenik asit </a:t>
            </a:r>
            <a:r>
              <a:rPr lang="tr-TR" i="1" dirty="0" smtClean="0"/>
              <a:t>bulunurken, doymuş yağ asitlerinden ise </a:t>
            </a:r>
            <a:r>
              <a:rPr lang="tr-TR" i="1" dirty="0" smtClean="0">
                <a:solidFill>
                  <a:srgbClr val="FF0000"/>
                </a:solidFill>
              </a:rPr>
              <a:t>miristik asit, palmitik asit ve stearik asit </a:t>
            </a:r>
            <a:r>
              <a:rPr lang="tr-TR" i="1" dirty="0" smtClean="0"/>
              <a:t>bulunmaktadır. Uçucu yağın yapısında ise </a:t>
            </a:r>
            <a:r>
              <a:rPr lang="tr-TR" i="1" dirty="0" smtClean="0">
                <a:solidFill>
                  <a:srgbClr val="FF0000"/>
                </a:solidFill>
              </a:rPr>
              <a:t>nigellon, karvakrol, p-cymene, d-limonen, </a:t>
            </a:r>
            <a:r>
              <a:rPr lang="el-GR" i="1" dirty="0" smtClean="0">
                <a:solidFill>
                  <a:srgbClr val="FF0000"/>
                </a:solidFill>
              </a:rPr>
              <a:t>α </a:t>
            </a:r>
            <a:r>
              <a:rPr lang="tr-TR" i="1" dirty="0" smtClean="0">
                <a:solidFill>
                  <a:srgbClr val="FF0000"/>
                </a:solidFill>
              </a:rPr>
              <a:t>ve </a:t>
            </a:r>
            <a:r>
              <a:rPr lang="el-GR" i="1" dirty="0" smtClean="0">
                <a:solidFill>
                  <a:srgbClr val="FF0000"/>
                </a:solidFill>
              </a:rPr>
              <a:t>β-</a:t>
            </a:r>
            <a:r>
              <a:rPr lang="tr-TR" i="1" dirty="0" smtClean="0">
                <a:solidFill>
                  <a:srgbClr val="FF0000"/>
                </a:solidFill>
              </a:rPr>
              <a:t>pinen</a:t>
            </a:r>
            <a:r>
              <a:rPr lang="tr-TR" i="1" dirty="0" smtClean="0"/>
              <a:t>’in yanı sıra farmakolojik olarak aktif temel bileşenlerden başlıca </a:t>
            </a:r>
            <a:r>
              <a:rPr lang="tr-TR" i="1" dirty="0" smtClean="0">
                <a:solidFill>
                  <a:srgbClr val="FF0000"/>
                </a:solidFill>
              </a:rPr>
              <a:t>timokinon</a:t>
            </a:r>
            <a:r>
              <a:rPr lang="tr-TR" i="1" dirty="0" smtClean="0"/>
              <a:t>, ditimokinon, timohidrokinon ve timol yer almaktadır.</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476672"/>
            <a:ext cx="8229600" cy="6153547"/>
          </a:xfrm>
        </p:spPr>
        <p:txBody>
          <a:bodyPr>
            <a:normAutofit/>
          </a:bodyPr>
          <a:lstStyle/>
          <a:p>
            <a:endParaRPr lang="tr-TR" dirty="0" smtClean="0"/>
          </a:p>
          <a:p>
            <a:r>
              <a:rPr lang="tr-TR" dirty="0" smtClean="0"/>
              <a:t>TQ’nun </a:t>
            </a:r>
            <a:r>
              <a:rPr lang="tr-TR" dirty="0"/>
              <a:t>çeşitli dozlarda (4, 8, 12,5, 25 ve 50 mg/kg, i.p) olarak verilmesi CCl4’ün indüklediği biyokimyasal parametreleri değiştirmemiştir. Ancak, yüksek dozlarda verildiğinde öldürücü etki göstermiş ve LD50 değeri 90.3 mg/kg olarak belirlenmiştir </a:t>
            </a:r>
            <a:r>
              <a:rPr lang="tr-TR" dirty="0" smtClean="0"/>
              <a:t>TQ </a:t>
            </a:r>
            <a:r>
              <a:rPr lang="tr-TR" dirty="0"/>
              <a:t>8 mg/kg i.p verildiğinde toksik olarak </a:t>
            </a:r>
            <a:r>
              <a:rPr lang="tr-TR" dirty="0" smtClean="0"/>
              <a:t>bulunmuştur.</a:t>
            </a: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48680"/>
            <a:ext cx="8229600" cy="5937523"/>
          </a:xfrm>
        </p:spPr>
        <p:txBody>
          <a:bodyPr>
            <a:normAutofit/>
          </a:bodyPr>
          <a:lstStyle/>
          <a:p>
            <a:r>
              <a:rPr lang="tr-TR" dirty="0" smtClean="0"/>
              <a:t>TQ’nun i.p. enjeksiyonundan sonra farelerdeki LD50 değeri 104.7 mg/kg (89.7-119.7 mg/kg, %95 güvenilirlik) olarak, oral verildikten sonra ise 870.9 mg/kg (647.1-1094.8 mg/kg, %95 güvenilirlik) olarak belirlenmiştir. </a:t>
            </a:r>
            <a:r>
              <a:rPr lang="tr-TR" dirty="0" err="1" smtClean="0"/>
              <a:t>Ratlarda</a:t>
            </a:r>
            <a:r>
              <a:rPr lang="tr-TR" dirty="0" smtClean="0"/>
              <a:t> ise TQ’nun i.p enjeksiyonundan sonra elde edilen LD50 değeri 57.5 mg/kg (45.6-69.4 mg/kg, %95 güvenilirlikle), oral verildikten sonraki değeri ise 794.3 mg/kg (469.8-1118.8 mg/kg, %95 güvenilirlikle) olarak bulunmuştur.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928670"/>
            <a:ext cx="8229600" cy="5357850"/>
          </a:xfrm>
        </p:spPr>
        <p:txBody>
          <a:bodyPr/>
          <a:lstStyle/>
          <a:p>
            <a:r>
              <a:rPr lang="tr-TR" dirty="0" smtClean="0"/>
              <a:t>Bu belirlenen LD50değerlerinin, TQ’nun </a:t>
            </a:r>
            <a:r>
              <a:rPr lang="tr-TR" dirty="0" err="1" smtClean="0"/>
              <a:t>antiinflamatuar</a:t>
            </a:r>
            <a:r>
              <a:rPr lang="tr-TR" dirty="0" smtClean="0"/>
              <a:t>, antioksidan ve </a:t>
            </a:r>
            <a:r>
              <a:rPr lang="tr-TR" dirty="0" err="1" smtClean="0"/>
              <a:t>antikanser</a:t>
            </a:r>
            <a:r>
              <a:rPr lang="tr-TR" dirty="0" smtClean="0"/>
              <a:t> etkileri için kullanılan i.p dozajlarından 10-15 kez, oral dozajlarından ise 100-150 kez daha büyük olduğu tespit edilmiştir. Araştırma sonucunda, TQ’nun deney hayvanlarına özellikle oral verildiğinde oldukça güvenli bir bileşik olduğu belirtilmektedir. </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SONUÇ</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r>
              <a:rPr lang="tr-TR" dirty="0"/>
              <a:t>Sonuç olarak başlıca </a:t>
            </a:r>
            <a:r>
              <a:rPr lang="tr-TR" dirty="0" err="1"/>
              <a:t>antihiperlipidemik</a:t>
            </a:r>
            <a:r>
              <a:rPr lang="tr-TR" dirty="0"/>
              <a:t>, antidiyabetik ve antioksidan gibi pek çok özellikleri olduğu tespit edilen TQ’nun çeşitli sebeplere bağlı olarak gelişen </a:t>
            </a:r>
            <a:r>
              <a:rPr lang="tr-TR" dirty="0" err="1"/>
              <a:t>metabolik</a:t>
            </a:r>
            <a:r>
              <a:rPr lang="tr-TR" dirty="0"/>
              <a:t> bozuklukların tedavisinde, ilaca bağlı yan etkilerin hafifletilmesinde ve dolayısıyla koruyucu hekimlik alanında değerlendirilebileceği kanaatine varılırken aynı zamanda </a:t>
            </a:r>
            <a:r>
              <a:rPr lang="tr-TR" dirty="0" err="1"/>
              <a:t>metabolik</a:t>
            </a:r>
            <a:r>
              <a:rPr lang="tr-TR" dirty="0"/>
              <a:t> yolaklar üzerindeki etkilerinin daha iyi anlaşılabilmesi açısından da farklı doz ve süreleri içeren ilave çalışmalara gereksinim olduğu düşünülmektedir.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720080"/>
          </a:xfrm>
        </p:spPr>
        <p:txBody>
          <a:bodyPr>
            <a:normAutofit fontScale="90000"/>
          </a:bodyPr>
          <a:lstStyle/>
          <a:p>
            <a:r>
              <a:rPr lang="tr-TR" b="1" dirty="0" smtClean="0"/>
              <a:t>KAYNAKLAR </a:t>
            </a:r>
            <a:br>
              <a:rPr lang="tr-TR" b="1" dirty="0" smtClean="0"/>
            </a:br>
            <a:endParaRPr lang="tr-TR" dirty="0"/>
          </a:p>
        </p:txBody>
      </p:sp>
      <p:sp>
        <p:nvSpPr>
          <p:cNvPr id="3" name="2 İçerik Yer Tutucusu"/>
          <p:cNvSpPr>
            <a:spLocks noGrp="1"/>
          </p:cNvSpPr>
          <p:nvPr>
            <p:ph idx="1"/>
          </p:nvPr>
        </p:nvSpPr>
        <p:spPr>
          <a:xfrm>
            <a:off x="539552" y="1340768"/>
            <a:ext cx="8229600" cy="5145435"/>
          </a:xfrm>
        </p:spPr>
        <p:txBody>
          <a:bodyPr>
            <a:normAutofit fontScale="62500" lnSpcReduction="20000"/>
          </a:bodyPr>
          <a:lstStyle/>
          <a:p>
            <a:r>
              <a:rPr lang="tr-TR" b="1" dirty="0" err="1" smtClean="0"/>
              <a:t>Abdel</a:t>
            </a:r>
            <a:r>
              <a:rPr lang="tr-TR" b="1" dirty="0" smtClean="0"/>
              <a:t>-</a:t>
            </a:r>
            <a:r>
              <a:rPr lang="tr-TR" b="1" dirty="0" err="1" smtClean="0"/>
              <a:t>Fattah</a:t>
            </a:r>
            <a:r>
              <a:rPr lang="tr-TR" b="1" dirty="0" smtClean="0"/>
              <a:t> AFM, </a:t>
            </a:r>
            <a:r>
              <a:rPr lang="tr-TR" b="1" dirty="0" err="1" smtClean="0"/>
              <a:t>Matsumoto</a:t>
            </a:r>
            <a:r>
              <a:rPr lang="tr-TR" b="1" dirty="0" smtClean="0"/>
              <a:t> K, </a:t>
            </a:r>
            <a:r>
              <a:rPr lang="tr-TR" b="1" dirty="0" err="1" smtClean="0"/>
              <a:t>Watanabe</a:t>
            </a:r>
            <a:r>
              <a:rPr lang="tr-TR" b="1" dirty="0" smtClean="0"/>
              <a:t> H. 2000. </a:t>
            </a:r>
            <a:r>
              <a:rPr lang="tr-TR" b="1" dirty="0" err="1" smtClean="0"/>
              <a:t>Antinociceptive</a:t>
            </a:r>
            <a:r>
              <a:rPr lang="tr-TR" b="1" dirty="0" smtClean="0"/>
              <a:t> </a:t>
            </a:r>
            <a:r>
              <a:rPr lang="tr-TR" b="1" dirty="0" err="1" smtClean="0"/>
              <a:t>effects</a:t>
            </a:r>
            <a:r>
              <a:rPr lang="tr-TR" b="1" dirty="0" smtClean="0"/>
              <a:t> of </a:t>
            </a:r>
            <a:r>
              <a:rPr lang="tr-TR" b="1" dirty="0" err="1" smtClean="0"/>
              <a:t>Nigella</a:t>
            </a:r>
            <a:r>
              <a:rPr lang="tr-TR" b="1" dirty="0" smtClean="0"/>
              <a:t> </a:t>
            </a:r>
            <a:r>
              <a:rPr lang="tr-TR" b="1" dirty="0" err="1" smtClean="0"/>
              <a:t>sativa</a:t>
            </a:r>
            <a:r>
              <a:rPr lang="tr-TR" b="1" dirty="0" smtClean="0"/>
              <a:t> </a:t>
            </a:r>
            <a:r>
              <a:rPr lang="tr-TR" b="1" dirty="0" err="1" smtClean="0"/>
              <a:t>oil</a:t>
            </a:r>
            <a:r>
              <a:rPr lang="tr-TR" b="1" dirty="0" smtClean="0"/>
              <a:t> </a:t>
            </a:r>
            <a:r>
              <a:rPr lang="tr-TR" b="1" dirty="0" err="1" smtClean="0"/>
              <a:t>and</a:t>
            </a:r>
            <a:r>
              <a:rPr lang="tr-TR" b="1" dirty="0" smtClean="0"/>
              <a:t> </a:t>
            </a:r>
            <a:r>
              <a:rPr lang="tr-TR" b="1" dirty="0" err="1" smtClean="0"/>
              <a:t>its</a:t>
            </a:r>
            <a:r>
              <a:rPr lang="tr-TR" b="1" dirty="0" smtClean="0"/>
              <a:t> </a:t>
            </a:r>
            <a:r>
              <a:rPr lang="tr-TR" b="1" dirty="0" err="1" smtClean="0"/>
              <a:t>major</a:t>
            </a:r>
            <a:r>
              <a:rPr lang="tr-TR" b="1" dirty="0" smtClean="0"/>
              <a:t> </a:t>
            </a:r>
            <a:r>
              <a:rPr lang="tr-TR" b="1" dirty="0" err="1" smtClean="0"/>
              <a:t>component</a:t>
            </a:r>
            <a:r>
              <a:rPr lang="tr-TR" b="1" dirty="0" smtClean="0"/>
              <a:t>, </a:t>
            </a:r>
            <a:r>
              <a:rPr lang="tr-TR" b="1" dirty="0" err="1" smtClean="0"/>
              <a:t>thymoquinone</a:t>
            </a:r>
            <a:r>
              <a:rPr lang="tr-TR" b="1" dirty="0" smtClean="0"/>
              <a:t> in </a:t>
            </a:r>
            <a:r>
              <a:rPr lang="tr-TR" b="1" dirty="0" err="1" smtClean="0"/>
              <a:t>mice</a:t>
            </a:r>
            <a:r>
              <a:rPr lang="tr-TR" b="1" dirty="0" smtClean="0"/>
              <a:t>. </a:t>
            </a:r>
            <a:r>
              <a:rPr lang="tr-TR" b="1" dirty="0" err="1" smtClean="0"/>
              <a:t>European</a:t>
            </a:r>
            <a:r>
              <a:rPr lang="tr-TR" b="1" dirty="0" smtClean="0"/>
              <a:t> </a:t>
            </a:r>
            <a:r>
              <a:rPr lang="tr-TR" b="1" dirty="0" err="1" smtClean="0"/>
              <a:t>Journal</a:t>
            </a:r>
            <a:r>
              <a:rPr lang="tr-TR" b="1" dirty="0" smtClean="0"/>
              <a:t> of </a:t>
            </a:r>
            <a:r>
              <a:rPr lang="tr-TR" b="1" dirty="0" err="1" smtClean="0"/>
              <a:t>Pharmacolog</a:t>
            </a:r>
            <a:r>
              <a:rPr lang="tr-TR" b="1" dirty="0" smtClean="0"/>
              <a:t>, 400: 89-97. </a:t>
            </a:r>
          </a:p>
          <a:p>
            <a:r>
              <a:rPr lang="tr-TR" b="1" dirty="0" err="1" smtClean="0"/>
              <a:t>Aboul</a:t>
            </a:r>
            <a:r>
              <a:rPr lang="tr-TR" b="1" dirty="0" smtClean="0"/>
              <a:t>-Ela EI. 2002. </a:t>
            </a:r>
            <a:r>
              <a:rPr lang="tr-TR" b="1" dirty="0" err="1" smtClean="0"/>
              <a:t>Cytogenetic</a:t>
            </a:r>
            <a:r>
              <a:rPr lang="tr-TR" b="1" dirty="0" smtClean="0"/>
              <a:t> </a:t>
            </a:r>
            <a:r>
              <a:rPr lang="tr-TR" b="1" dirty="0" err="1" smtClean="0"/>
              <a:t>studies</a:t>
            </a:r>
            <a:r>
              <a:rPr lang="tr-TR" b="1" dirty="0" smtClean="0"/>
              <a:t> on </a:t>
            </a:r>
            <a:r>
              <a:rPr lang="tr-TR" b="1" dirty="0" err="1" smtClean="0"/>
              <a:t>Nigella</a:t>
            </a:r>
            <a:r>
              <a:rPr lang="tr-TR" b="1" dirty="0" smtClean="0"/>
              <a:t> </a:t>
            </a:r>
            <a:r>
              <a:rPr lang="tr-TR" b="1" dirty="0" err="1" smtClean="0"/>
              <a:t>sativa</a:t>
            </a:r>
            <a:r>
              <a:rPr lang="tr-TR" b="1" dirty="0" smtClean="0"/>
              <a:t> </a:t>
            </a:r>
            <a:r>
              <a:rPr lang="tr-TR" b="1" dirty="0" err="1" smtClean="0"/>
              <a:t>seeds</a:t>
            </a:r>
            <a:r>
              <a:rPr lang="tr-TR" b="1" dirty="0" smtClean="0"/>
              <a:t> </a:t>
            </a:r>
            <a:r>
              <a:rPr lang="tr-TR" b="1" dirty="0" err="1" smtClean="0"/>
              <a:t>extract</a:t>
            </a:r>
            <a:r>
              <a:rPr lang="tr-TR" b="1" dirty="0" smtClean="0"/>
              <a:t> </a:t>
            </a:r>
            <a:r>
              <a:rPr lang="tr-TR" b="1" dirty="0" err="1" smtClean="0"/>
              <a:t>and</a:t>
            </a:r>
            <a:r>
              <a:rPr lang="tr-TR" b="1" dirty="0" smtClean="0"/>
              <a:t> </a:t>
            </a:r>
            <a:r>
              <a:rPr lang="tr-TR" b="1" dirty="0" err="1" smtClean="0"/>
              <a:t>thymoquinone</a:t>
            </a:r>
            <a:r>
              <a:rPr lang="tr-TR" b="1" dirty="0" smtClean="0"/>
              <a:t> on </a:t>
            </a:r>
            <a:r>
              <a:rPr lang="tr-TR" b="1" dirty="0" err="1" smtClean="0"/>
              <a:t>mouse</a:t>
            </a:r>
            <a:r>
              <a:rPr lang="tr-TR" b="1" dirty="0" smtClean="0"/>
              <a:t> </a:t>
            </a:r>
            <a:r>
              <a:rPr lang="tr-TR" b="1" dirty="0" err="1" smtClean="0"/>
              <a:t>cells</a:t>
            </a:r>
            <a:r>
              <a:rPr lang="tr-TR" b="1" dirty="0" smtClean="0"/>
              <a:t> </a:t>
            </a:r>
            <a:r>
              <a:rPr lang="tr-TR" b="1" dirty="0" err="1" smtClean="0"/>
              <a:t>infected</a:t>
            </a:r>
            <a:r>
              <a:rPr lang="tr-TR" b="1" dirty="0" smtClean="0"/>
              <a:t> </a:t>
            </a:r>
            <a:r>
              <a:rPr lang="tr-TR" b="1" dirty="0" err="1" smtClean="0"/>
              <a:t>with</a:t>
            </a:r>
            <a:r>
              <a:rPr lang="tr-TR" b="1" dirty="0" smtClean="0"/>
              <a:t> </a:t>
            </a:r>
            <a:r>
              <a:rPr lang="tr-TR" b="1" dirty="0" err="1" smtClean="0"/>
              <a:t>schistosomiasis</a:t>
            </a:r>
            <a:r>
              <a:rPr lang="tr-TR" b="1" dirty="0" smtClean="0"/>
              <a:t> </a:t>
            </a:r>
            <a:r>
              <a:rPr lang="tr-TR" b="1" dirty="0" err="1" smtClean="0"/>
              <a:t>using</a:t>
            </a:r>
            <a:r>
              <a:rPr lang="tr-TR" b="1" dirty="0" smtClean="0"/>
              <a:t> </a:t>
            </a:r>
            <a:r>
              <a:rPr lang="tr-TR" b="1" dirty="0" err="1" smtClean="0"/>
              <a:t>karyotyping</a:t>
            </a:r>
            <a:r>
              <a:rPr lang="tr-TR" b="1" dirty="0" smtClean="0"/>
              <a:t>. </a:t>
            </a:r>
            <a:r>
              <a:rPr lang="tr-TR" b="1" dirty="0" err="1" smtClean="0"/>
              <a:t>Mutation</a:t>
            </a:r>
            <a:r>
              <a:rPr lang="tr-TR" b="1" dirty="0" smtClean="0"/>
              <a:t> </a:t>
            </a:r>
            <a:r>
              <a:rPr lang="tr-TR" b="1" dirty="0" err="1" smtClean="0"/>
              <a:t>Research</a:t>
            </a:r>
            <a:r>
              <a:rPr lang="tr-TR" b="1" dirty="0" smtClean="0"/>
              <a:t>, 516: 11-17. </a:t>
            </a:r>
          </a:p>
          <a:p>
            <a:r>
              <a:rPr lang="tr-TR" b="1" dirty="0" err="1" smtClean="0"/>
              <a:t>Ahmed</a:t>
            </a:r>
            <a:r>
              <a:rPr lang="tr-TR" b="1" dirty="0" smtClean="0"/>
              <a:t> WA, Hassan SA, </a:t>
            </a:r>
            <a:r>
              <a:rPr lang="tr-TR" b="1" dirty="0" err="1" smtClean="0"/>
              <a:t>Galeb</a:t>
            </a:r>
            <a:r>
              <a:rPr lang="tr-TR" b="1" dirty="0" smtClean="0"/>
              <a:t> FM, El-</a:t>
            </a:r>
            <a:r>
              <a:rPr lang="tr-TR" b="1" dirty="0" err="1" smtClean="0"/>
              <a:t>Taweel</a:t>
            </a:r>
            <a:r>
              <a:rPr lang="tr-TR" b="1" dirty="0" smtClean="0"/>
              <a:t> MA, Abu-</a:t>
            </a:r>
            <a:r>
              <a:rPr lang="tr-TR" b="1" dirty="0" err="1" smtClean="0"/>
              <a:t>Bedair</a:t>
            </a:r>
            <a:r>
              <a:rPr lang="tr-TR" b="1" dirty="0" smtClean="0"/>
              <a:t> FA. 2008. </a:t>
            </a:r>
            <a:r>
              <a:rPr lang="tr-TR" b="1" dirty="0" err="1" smtClean="0"/>
              <a:t>The</a:t>
            </a:r>
            <a:r>
              <a:rPr lang="tr-TR" b="1" dirty="0" smtClean="0"/>
              <a:t> in </a:t>
            </a:r>
            <a:r>
              <a:rPr lang="tr-TR" b="1" dirty="0" err="1" smtClean="0"/>
              <a:t>vitro</a:t>
            </a:r>
            <a:r>
              <a:rPr lang="tr-TR" b="1" dirty="0" smtClean="0"/>
              <a:t> </a:t>
            </a:r>
            <a:r>
              <a:rPr lang="tr-TR" b="1" dirty="0" err="1" smtClean="0"/>
              <a:t>promising</a:t>
            </a:r>
            <a:r>
              <a:rPr lang="tr-TR" b="1" dirty="0" smtClean="0"/>
              <a:t> </a:t>
            </a:r>
            <a:r>
              <a:rPr lang="tr-TR" b="1" dirty="0" err="1" smtClean="0"/>
              <a:t>therapeutic</a:t>
            </a:r>
            <a:r>
              <a:rPr lang="tr-TR" b="1" dirty="0" smtClean="0"/>
              <a:t> </a:t>
            </a:r>
            <a:r>
              <a:rPr lang="tr-TR" b="1" dirty="0" err="1" smtClean="0"/>
              <a:t>activity</a:t>
            </a:r>
            <a:r>
              <a:rPr lang="tr-TR" b="1" dirty="0" smtClean="0"/>
              <a:t> of </a:t>
            </a:r>
            <a:r>
              <a:rPr lang="tr-TR" b="1" dirty="0" err="1" smtClean="0"/>
              <a:t>thymoquinone</a:t>
            </a:r>
            <a:r>
              <a:rPr lang="tr-TR" b="1" dirty="0" smtClean="0"/>
              <a:t> on </a:t>
            </a:r>
            <a:r>
              <a:rPr lang="tr-TR" b="1" dirty="0" err="1" smtClean="0"/>
              <a:t>hepatocellular</a:t>
            </a:r>
            <a:r>
              <a:rPr lang="tr-TR" b="1" dirty="0" smtClean="0"/>
              <a:t> </a:t>
            </a:r>
            <a:r>
              <a:rPr lang="tr-TR" b="1" dirty="0" err="1" smtClean="0"/>
              <a:t>carcinoma</a:t>
            </a:r>
            <a:r>
              <a:rPr lang="tr-TR" b="1" dirty="0" smtClean="0"/>
              <a:t> (HepG2) </a:t>
            </a:r>
            <a:r>
              <a:rPr lang="tr-TR" b="1" dirty="0" err="1" smtClean="0"/>
              <a:t>cell</a:t>
            </a:r>
            <a:r>
              <a:rPr lang="tr-TR" b="1" dirty="0" smtClean="0"/>
              <a:t> </a:t>
            </a:r>
            <a:r>
              <a:rPr lang="tr-TR" b="1" dirty="0" err="1" smtClean="0"/>
              <a:t>line</a:t>
            </a:r>
            <a:r>
              <a:rPr lang="tr-TR" b="1" dirty="0" smtClean="0"/>
              <a:t>. Global </a:t>
            </a:r>
            <a:r>
              <a:rPr lang="tr-TR" b="1" dirty="0" err="1" smtClean="0"/>
              <a:t>Veterinaria</a:t>
            </a:r>
            <a:r>
              <a:rPr lang="tr-TR" b="1" dirty="0" smtClean="0"/>
              <a:t>, 2 (5): 233-241. </a:t>
            </a:r>
          </a:p>
          <a:p>
            <a:r>
              <a:rPr lang="tr-TR" b="1" dirty="0" smtClean="0"/>
              <a:t>Al-Alı A, </a:t>
            </a:r>
            <a:r>
              <a:rPr lang="tr-TR" b="1" dirty="0" err="1" smtClean="0"/>
              <a:t>Alkhawajah</a:t>
            </a:r>
            <a:r>
              <a:rPr lang="tr-TR" b="1" dirty="0" smtClean="0"/>
              <a:t> AA, </a:t>
            </a:r>
            <a:r>
              <a:rPr lang="tr-TR" b="1" dirty="0" err="1" smtClean="0"/>
              <a:t>Randhawa</a:t>
            </a:r>
            <a:r>
              <a:rPr lang="tr-TR" b="1" dirty="0" smtClean="0"/>
              <a:t> MA, </a:t>
            </a:r>
            <a:r>
              <a:rPr lang="tr-TR" b="1" dirty="0" err="1" smtClean="0"/>
              <a:t>Shaıkh</a:t>
            </a:r>
            <a:r>
              <a:rPr lang="tr-TR" b="1" dirty="0" smtClean="0"/>
              <a:t> NA. 2008. Oral </a:t>
            </a:r>
            <a:r>
              <a:rPr lang="tr-TR" b="1" dirty="0" err="1" smtClean="0"/>
              <a:t>and</a:t>
            </a:r>
            <a:r>
              <a:rPr lang="tr-TR" b="1" dirty="0" smtClean="0"/>
              <a:t> intraperitoneal LD50 of </a:t>
            </a:r>
            <a:r>
              <a:rPr lang="tr-TR" b="1" dirty="0" err="1" smtClean="0"/>
              <a:t>thymoquinone</a:t>
            </a:r>
            <a:r>
              <a:rPr lang="tr-TR" b="1" dirty="0" smtClean="0"/>
              <a:t>, an </a:t>
            </a:r>
            <a:r>
              <a:rPr lang="tr-TR" b="1" dirty="0" err="1" smtClean="0"/>
              <a:t>active</a:t>
            </a:r>
            <a:r>
              <a:rPr lang="tr-TR" b="1" dirty="0" smtClean="0"/>
              <a:t> </a:t>
            </a:r>
            <a:r>
              <a:rPr lang="tr-TR" b="1" dirty="0" err="1" smtClean="0"/>
              <a:t>principle</a:t>
            </a:r>
            <a:r>
              <a:rPr lang="tr-TR" b="1" dirty="0" smtClean="0"/>
              <a:t> of </a:t>
            </a:r>
            <a:r>
              <a:rPr lang="tr-TR" b="1" dirty="0" err="1" smtClean="0"/>
              <a:t>Nigella</a:t>
            </a:r>
            <a:r>
              <a:rPr lang="tr-TR" b="1" dirty="0" smtClean="0"/>
              <a:t> </a:t>
            </a:r>
            <a:r>
              <a:rPr lang="tr-TR" b="1" dirty="0" err="1" smtClean="0"/>
              <a:t>sativa</a:t>
            </a:r>
            <a:r>
              <a:rPr lang="tr-TR" b="1" dirty="0" smtClean="0"/>
              <a:t>, in </a:t>
            </a:r>
            <a:r>
              <a:rPr lang="tr-TR" b="1" dirty="0" err="1" smtClean="0"/>
              <a:t>mice</a:t>
            </a:r>
            <a:r>
              <a:rPr lang="tr-TR" b="1" dirty="0" smtClean="0"/>
              <a:t> </a:t>
            </a:r>
            <a:r>
              <a:rPr lang="tr-TR" b="1" dirty="0" err="1" smtClean="0"/>
              <a:t>and</a:t>
            </a:r>
            <a:r>
              <a:rPr lang="tr-TR" b="1" dirty="0" smtClean="0"/>
              <a:t> </a:t>
            </a:r>
            <a:r>
              <a:rPr lang="tr-TR" b="1" dirty="0" err="1" smtClean="0"/>
              <a:t>rats</a:t>
            </a:r>
            <a:r>
              <a:rPr lang="tr-TR" b="1" dirty="0" smtClean="0"/>
              <a:t>. J </a:t>
            </a:r>
            <a:r>
              <a:rPr lang="tr-TR" b="1" dirty="0" err="1" smtClean="0"/>
              <a:t>Ayub</a:t>
            </a:r>
            <a:r>
              <a:rPr lang="tr-TR" b="1" dirty="0" smtClean="0"/>
              <a:t> </a:t>
            </a:r>
            <a:r>
              <a:rPr lang="tr-TR" b="1" dirty="0" err="1" smtClean="0"/>
              <a:t>Med</a:t>
            </a:r>
            <a:r>
              <a:rPr lang="tr-TR" b="1" dirty="0" smtClean="0"/>
              <a:t> </a:t>
            </a:r>
            <a:r>
              <a:rPr lang="tr-TR" b="1" dirty="0" err="1" smtClean="0"/>
              <a:t>Coll</a:t>
            </a:r>
            <a:r>
              <a:rPr lang="tr-TR" b="1" dirty="0" smtClean="0"/>
              <a:t> </a:t>
            </a:r>
            <a:r>
              <a:rPr lang="tr-TR" b="1" dirty="0" err="1" smtClean="0"/>
              <a:t>Abbottabad</a:t>
            </a:r>
            <a:r>
              <a:rPr lang="tr-TR" b="1" dirty="0" smtClean="0"/>
              <a:t>, 20(2): 25-7. </a:t>
            </a:r>
          </a:p>
          <a:p>
            <a:r>
              <a:rPr lang="en-US" b="1" dirty="0" smtClean="0"/>
              <a:t>Al-</a:t>
            </a:r>
            <a:r>
              <a:rPr lang="en-US" b="1" dirty="0" err="1" smtClean="0"/>
              <a:t>Enazı</a:t>
            </a:r>
            <a:r>
              <a:rPr lang="en-US" b="1" dirty="0" smtClean="0"/>
              <a:t> MM. 2007. Effect of </a:t>
            </a:r>
            <a:r>
              <a:rPr lang="en-US" b="1" dirty="0" err="1" smtClean="0"/>
              <a:t>thymoquinone</a:t>
            </a:r>
            <a:r>
              <a:rPr lang="en-US" b="1" dirty="0" smtClean="0"/>
              <a:t> on malformations and oxidative stress-induced diabetic mice. Pakistan Journal of Biological Sciences, 10(18): 3115-3119.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04664"/>
            <a:ext cx="8229600" cy="6153547"/>
          </a:xfrm>
        </p:spPr>
        <p:txBody>
          <a:bodyPr>
            <a:normAutofit fontScale="62500" lnSpcReduction="20000"/>
          </a:bodyPr>
          <a:lstStyle/>
          <a:p>
            <a:r>
              <a:rPr lang="tr-TR" b="1" dirty="0" smtClean="0"/>
              <a:t>Al-</a:t>
            </a:r>
            <a:r>
              <a:rPr lang="tr-TR" b="1" dirty="0" err="1" smtClean="0"/>
              <a:t>Gharably</a:t>
            </a:r>
            <a:r>
              <a:rPr lang="tr-TR" b="1" dirty="0" smtClean="0"/>
              <a:t> N, </a:t>
            </a:r>
            <a:r>
              <a:rPr lang="tr-TR" b="1" dirty="0" err="1" smtClean="0"/>
              <a:t>Badary</a:t>
            </a:r>
            <a:r>
              <a:rPr lang="tr-TR" b="1" dirty="0" smtClean="0"/>
              <a:t> O, </a:t>
            </a:r>
            <a:r>
              <a:rPr lang="tr-TR" b="1" dirty="0" err="1" smtClean="0"/>
              <a:t>Nagı</a:t>
            </a:r>
            <a:r>
              <a:rPr lang="tr-TR" b="1" dirty="0" smtClean="0"/>
              <a:t> MN, Al-</a:t>
            </a:r>
            <a:r>
              <a:rPr lang="tr-TR" b="1" dirty="0" err="1" smtClean="0"/>
              <a:t>Shabanah</a:t>
            </a:r>
            <a:r>
              <a:rPr lang="tr-TR" b="1" dirty="0" smtClean="0"/>
              <a:t> OA, Al-</a:t>
            </a:r>
            <a:r>
              <a:rPr lang="tr-TR" b="1" dirty="0" err="1" smtClean="0"/>
              <a:t>Sawaf</a:t>
            </a:r>
            <a:r>
              <a:rPr lang="tr-TR" b="1" dirty="0" smtClean="0"/>
              <a:t> HA, Al-</a:t>
            </a:r>
            <a:r>
              <a:rPr lang="tr-TR" b="1" dirty="0" err="1" smtClean="0"/>
              <a:t>Rıkabı</a:t>
            </a:r>
            <a:r>
              <a:rPr lang="tr-TR" b="1" dirty="0" smtClean="0"/>
              <a:t> AC, Al-</a:t>
            </a:r>
            <a:r>
              <a:rPr lang="tr-TR" b="1" dirty="0" err="1" smtClean="0"/>
              <a:t>Bekaırı</a:t>
            </a:r>
            <a:r>
              <a:rPr lang="tr-TR" b="1" dirty="0" smtClean="0"/>
              <a:t> AM. 1997. </a:t>
            </a:r>
            <a:r>
              <a:rPr lang="tr-TR" b="1" dirty="0" err="1" smtClean="0"/>
              <a:t>Protective</a:t>
            </a:r>
            <a:r>
              <a:rPr lang="tr-TR" b="1" dirty="0" smtClean="0"/>
              <a:t> </a:t>
            </a:r>
            <a:r>
              <a:rPr lang="tr-TR" b="1" dirty="0" err="1" smtClean="0"/>
              <a:t>effect</a:t>
            </a:r>
            <a:r>
              <a:rPr lang="tr-TR" b="1" dirty="0" smtClean="0"/>
              <a:t> of </a:t>
            </a:r>
            <a:r>
              <a:rPr lang="tr-TR" b="1" dirty="0" err="1" smtClean="0"/>
              <a:t>thymoquinone</a:t>
            </a:r>
            <a:r>
              <a:rPr lang="tr-TR" b="1" dirty="0" smtClean="0"/>
              <a:t> </a:t>
            </a:r>
            <a:r>
              <a:rPr lang="tr-TR" b="1" dirty="0" err="1" smtClean="0"/>
              <a:t>against</a:t>
            </a:r>
            <a:r>
              <a:rPr lang="tr-TR" b="1" dirty="0" smtClean="0"/>
              <a:t> </a:t>
            </a:r>
            <a:r>
              <a:rPr lang="tr-TR" b="1" dirty="0" err="1" smtClean="0"/>
              <a:t>carbotetrachloride</a:t>
            </a:r>
            <a:r>
              <a:rPr lang="tr-TR" b="1" dirty="0" smtClean="0"/>
              <a:t>-</a:t>
            </a:r>
            <a:r>
              <a:rPr lang="tr-TR" b="1" dirty="0" err="1" smtClean="0"/>
              <a:t>induced</a:t>
            </a:r>
            <a:r>
              <a:rPr lang="tr-TR" b="1" dirty="0" smtClean="0"/>
              <a:t> </a:t>
            </a:r>
            <a:r>
              <a:rPr lang="tr-TR" b="1" dirty="0" err="1" smtClean="0"/>
              <a:t>hepatotoxicity</a:t>
            </a:r>
            <a:r>
              <a:rPr lang="tr-TR" b="1" dirty="0" smtClean="0"/>
              <a:t> in </a:t>
            </a:r>
            <a:r>
              <a:rPr lang="tr-TR" b="1" dirty="0" err="1" smtClean="0"/>
              <a:t>mice</a:t>
            </a:r>
            <a:r>
              <a:rPr lang="tr-TR" b="1" dirty="0" smtClean="0"/>
              <a:t>. </a:t>
            </a:r>
            <a:r>
              <a:rPr lang="tr-TR" b="1" dirty="0" err="1" smtClean="0"/>
              <a:t>Res</a:t>
            </a:r>
            <a:r>
              <a:rPr lang="tr-TR" b="1" dirty="0" smtClean="0"/>
              <a:t> </a:t>
            </a:r>
            <a:r>
              <a:rPr lang="tr-TR" b="1" dirty="0" err="1" smtClean="0"/>
              <a:t>Commun</a:t>
            </a:r>
            <a:r>
              <a:rPr lang="tr-TR" b="1" dirty="0" smtClean="0"/>
              <a:t> </a:t>
            </a:r>
            <a:r>
              <a:rPr lang="tr-TR" b="1" dirty="0" err="1" smtClean="0"/>
              <a:t>Pharmacol</a:t>
            </a:r>
            <a:r>
              <a:rPr lang="tr-TR" b="1" dirty="0" smtClean="0"/>
              <a:t> </a:t>
            </a:r>
            <a:r>
              <a:rPr lang="tr-TR" b="1" dirty="0" err="1" smtClean="0"/>
              <a:t>Toxicol</a:t>
            </a:r>
            <a:r>
              <a:rPr lang="tr-TR" b="1" dirty="0" smtClean="0"/>
              <a:t>, 2: 41-50. </a:t>
            </a:r>
          </a:p>
          <a:p>
            <a:r>
              <a:rPr lang="tr-TR" b="1" dirty="0" err="1" smtClean="0"/>
              <a:t>Aljabre</a:t>
            </a:r>
            <a:r>
              <a:rPr lang="tr-TR" b="1" dirty="0" smtClean="0"/>
              <a:t> SHM, </a:t>
            </a:r>
            <a:r>
              <a:rPr lang="tr-TR" b="1" dirty="0" err="1" smtClean="0"/>
              <a:t>RandhawaMA</a:t>
            </a:r>
            <a:r>
              <a:rPr lang="tr-TR" b="1" dirty="0" smtClean="0"/>
              <a:t>, </a:t>
            </a:r>
            <a:r>
              <a:rPr lang="tr-TR" b="1" dirty="0" err="1" smtClean="0"/>
              <a:t>Akhtar</a:t>
            </a:r>
            <a:r>
              <a:rPr lang="tr-TR" b="1" dirty="0" smtClean="0"/>
              <a:t>, N, </a:t>
            </a:r>
            <a:r>
              <a:rPr lang="tr-TR" b="1" dirty="0" err="1" smtClean="0"/>
              <a:t>Alakloby</a:t>
            </a:r>
            <a:r>
              <a:rPr lang="tr-TR" b="1" dirty="0" smtClean="0"/>
              <a:t> OM, </a:t>
            </a:r>
            <a:r>
              <a:rPr lang="tr-TR" b="1" dirty="0" err="1" smtClean="0"/>
              <a:t>Alqurashi</a:t>
            </a:r>
            <a:r>
              <a:rPr lang="tr-TR" b="1" dirty="0" smtClean="0"/>
              <a:t> AM, </a:t>
            </a:r>
            <a:r>
              <a:rPr lang="tr-TR" b="1" dirty="0" err="1" smtClean="0"/>
              <a:t>Aldossary</a:t>
            </a:r>
            <a:r>
              <a:rPr lang="tr-TR" b="1" dirty="0" smtClean="0"/>
              <a:t> A. 2005. </a:t>
            </a:r>
            <a:r>
              <a:rPr lang="tr-TR" b="1" dirty="0" err="1" smtClean="0"/>
              <a:t>Antidermatophyte</a:t>
            </a:r>
            <a:r>
              <a:rPr lang="tr-TR" b="1" dirty="0" smtClean="0"/>
              <a:t> </a:t>
            </a:r>
            <a:r>
              <a:rPr lang="tr-TR" b="1" dirty="0" err="1" smtClean="0"/>
              <a:t>activity</a:t>
            </a:r>
            <a:r>
              <a:rPr lang="tr-TR" b="1" dirty="0" smtClean="0"/>
              <a:t> of </a:t>
            </a:r>
            <a:r>
              <a:rPr lang="tr-TR" b="1" dirty="0" err="1" smtClean="0"/>
              <a:t>ether</a:t>
            </a:r>
            <a:r>
              <a:rPr lang="tr-TR" b="1" dirty="0" smtClean="0"/>
              <a:t> </a:t>
            </a:r>
            <a:r>
              <a:rPr lang="tr-TR" b="1" dirty="0" err="1" smtClean="0"/>
              <a:t>extract</a:t>
            </a:r>
            <a:r>
              <a:rPr lang="tr-TR" b="1" dirty="0" smtClean="0"/>
              <a:t> of </a:t>
            </a:r>
            <a:r>
              <a:rPr lang="tr-TR" b="1" dirty="0" err="1" smtClean="0"/>
              <a:t>Nigella</a:t>
            </a:r>
            <a:r>
              <a:rPr lang="tr-TR" b="1" dirty="0" smtClean="0"/>
              <a:t> </a:t>
            </a:r>
            <a:r>
              <a:rPr lang="tr-TR" b="1" dirty="0" err="1" smtClean="0"/>
              <a:t>sativa</a:t>
            </a:r>
            <a:r>
              <a:rPr lang="tr-TR" b="1" dirty="0" smtClean="0"/>
              <a:t> </a:t>
            </a:r>
            <a:r>
              <a:rPr lang="tr-TR" b="1" dirty="0" err="1" smtClean="0"/>
              <a:t>and</a:t>
            </a:r>
            <a:r>
              <a:rPr lang="tr-TR" b="1" dirty="0" smtClean="0"/>
              <a:t> </a:t>
            </a:r>
            <a:r>
              <a:rPr lang="tr-TR" b="1" dirty="0" err="1" smtClean="0"/>
              <a:t>its</a:t>
            </a:r>
            <a:r>
              <a:rPr lang="tr-TR" b="1" dirty="0" smtClean="0"/>
              <a:t> </a:t>
            </a:r>
            <a:r>
              <a:rPr lang="tr-TR" b="1" dirty="0" err="1" smtClean="0"/>
              <a:t>active</a:t>
            </a:r>
            <a:r>
              <a:rPr lang="tr-TR" b="1" dirty="0" smtClean="0"/>
              <a:t> </a:t>
            </a:r>
            <a:r>
              <a:rPr lang="tr-TR" b="1" dirty="0" err="1" smtClean="0"/>
              <a:t>principle</a:t>
            </a:r>
            <a:r>
              <a:rPr lang="tr-TR" b="1" dirty="0" smtClean="0"/>
              <a:t>, </a:t>
            </a:r>
            <a:r>
              <a:rPr lang="tr-TR" b="1" dirty="0" err="1" smtClean="0"/>
              <a:t>thymoquinone</a:t>
            </a:r>
            <a:r>
              <a:rPr lang="tr-TR" b="1" dirty="0" smtClean="0"/>
              <a:t>. </a:t>
            </a:r>
            <a:r>
              <a:rPr lang="tr-TR" b="1" dirty="0" err="1" smtClean="0"/>
              <a:t>Journal</a:t>
            </a:r>
            <a:r>
              <a:rPr lang="tr-TR" b="1" dirty="0" smtClean="0"/>
              <a:t> of </a:t>
            </a:r>
            <a:r>
              <a:rPr lang="tr-TR" b="1" dirty="0" err="1" smtClean="0"/>
              <a:t>Ethnopharmacology</a:t>
            </a:r>
            <a:r>
              <a:rPr lang="tr-TR" b="1" dirty="0" smtClean="0"/>
              <a:t>, 101: 116-119. </a:t>
            </a:r>
          </a:p>
          <a:p>
            <a:r>
              <a:rPr lang="tr-TR" b="1" dirty="0" smtClean="0"/>
              <a:t>Al-</a:t>
            </a:r>
            <a:r>
              <a:rPr lang="tr-TR" b="1" dirty="0" err="1" smtClean="0"/>
              <a:t>Majed</a:t>
            </a:r>
            <a:r>
              <a:rPr lang="tr-TR" b="1" dirty="0" smtClean="0"/>
              <a:t> AA, Al-</a:t>
            </a:r>
            <a:r>
              <a:rPr lang="tr-TR" b="1" dirty="0" err="1" smtClean="0"/>
              <a:t>Omar</a:t>
            </a:r>
            <a:r>
              <a:rPr lang="tr-TR" b="1" dirty="0" smtClean="0"/>
              <a:t> FA, </a:t>
            </a:r>
            <a:r>
              <a:rPr lang="tr-TR" b="1" dirty="0" err="1" smtClean="0"/>
              <a:t>Nagı</a:t>
            </a:r>
            <a:r>
              <a:rPr lang="tr-TR" b="1" dirty="0" smtClean="0"/>
              <a:t> MN. 2006. </a:t>
            </a:r>
            <a:r>
              <a:rPr lang="tr-TR" b="1" dirty="0" err="1" smtClean="0"/>
              <a:t>Neuroprotective</a:t>
            </a:r>
            <a:r>
              <a:rPr lang="tr-TR" b="1" dirty="0" smtClean="0"/>
              <a:t> </a:t>
            </a:r>
            <a:r>
              <a:rPr lang="tr-TR" b="1" dirty="0" err="1" smtClean="0"/>
              <a:t>effects</a:t>
            </a:r>
            <a:r>
              <a:rPr lang="tr-TR" b="1" dirty="0" smtClean="0"/>
              <a:t> of </a:t>
            </a:r>
            <a:r>
              <a:rPr lang="tr-TR" b="1" dirty="0" err="1" smtClean="0"/>
              <a:t>thymoquinone</a:t>
            </a:r>
            <a:r>
              <a:rPr lang="tr-TR" b="1" dirty="0" smtClean="0"/>
              <a:t> </a:t>
            </a:r>
            <a:r>
              <a:rPr lang="tr-TR" b="1" dirty="0" err="1" smtClean="0"/>
              <a:t>against</a:t>
            </a:r>
            <a:r>
              <a:rPr lang="tr-TR" b="1" dirty="0" smtClean="0"/>
              <a:t> </a:t>
            </a:r>
            <a:r>
              <a:rPr lang="tr-TR" b="1" dirty="0" err="1" smtClean="0"/>
              <a:t>transient</a:t>
            </a:r>
            <a:r>
              <a:rPr lang="tr-TR" b="1" dirty="0" smtClean="0"/>
              <a:t> </a:t>
            </a:r>
            <a:r>
              <a:rPr lang="tr-TR" b="1" dirty="0" err="1" smtClean="0"/>
              <a:t>forebrain</a:t>
            </a:r>
            <a:r>
              <a:rPr lang="tr-TR" b="1" dirty="0" smtClean="0"/>
              <a:t> </a:t>
            </a:r>
            <a:r>
              <a:rPr lang="tr-TR" b="1" dirty="0" err="1" smtClean="0"/>
              <a:t>ischemia</a:t>
            </a:r>
            <a:r>
              <a:rPr lang="tr-TR" b="1" dirty="0" smtClean="0"/>
              <a:t> in </a:t>
            </a:r>
            <a:r>
              <a:rPr lang="tr-TR" b="1" dirty="0" err="1" smtClean="0"/>
              <a:t>the</a:t>
            </a:r>
            <a:r>
              <a:rPr lang="tr-TR" b="1" dirty="0" smtClean="0"/>
              <a:t> rat </a:t>
            </a:r>
            <a:r>
              <a:rPr lang="tr-TR" b="1" dirty="0" err="1" smtClean="0"/>
              <a:t>hippocampus</a:t>
            </a:r>
            <a:r>
              <a:rPr lang="tr-TR" b="1" dirty="0" smtClean="0"/>
              <a:t> </a:t>
            </a:r>
            <a:r>
              <a:rPr lang="tr-TR" b="1" dirty="0" err="1" smtClean="0"/>
              <a:t>European</a:t>
            </a:r>
            <a:r>
              <a:rPr lang="tr-TR" b="1" dirty="0" smtClean="0"/>
              <a:t> </a:t>
            </a:r>
            <a:r>
              <a:rPr lang="tr-TR" b="1" dirty="0" err="1" smtClean="0"/>
              <a:t>Journal</a:t>
            </a:r>
            <a:r>
              <a:rPr lang="tr-TR" b="1" dirty="0" smtClean="0"/>
              <a:t> of </a:t>
            </a:r>
            <a:r>
              <a:rPr lang="tr-TR" b="1" dirty="0" err="1" smtClean="0"/>
              <a:t>Pharmacology</a:t>
            </a:r>
            <a:r>
              <a:rPr lang="tr-TR" b="1" dirty="0" smtClean="0"/>
              <a:t>, 543: 40-47. </a:t>
            </a:r>
          </a:p>
          <a:p>
            <a:r>
              <a:rPr lang="tr-TR" b="1" dirty="0" smtClean="0"/>
              <a:t>Al-</a:t>
            </a:r>
            <a:r>
              <a:rPr lang="tr-TR" b="1" dirty="0" err="1" smtClean="0"/>
              <a:t>Naqeep</a:t>
            </a:r>
            <a:r>
              <a:rPr lang="tr-TR" b="1" dirty="0" smtClean="0"/>
              <a:t> G, </a:t>
            </a:r>
            <a:r>
              <a:rPr lang="tr-TR" b="1" dirty="0" err="1" smtClean="0"/>
              <a:t>Ismaıl</a:t>
            </a:r>
            <a:r>
              <a:rPr lang="tr-TR" b="1" dirty="0" smtClean="0"/>
              <a:t> M, Yazan LS. 2009. </a:t>
            </a:r>
            <a:r>
              <a:rPr lang="tr-TR" b="1" dirty="0" err="1" smtClean="0"/>
              <a:t>Effects</a:t>
            </a:r>
            <a:r>
              <a:rPr lang="tr-TR" b="1" dirty="0" smtClean="0"/>
              <a:t> of </a:t>
            </a:r>
            <a:r>
              <a:rPr lang="tr-TR" b="1" dirty="0" err="1" smtClean="0"/>
              <a:t>thymoquinone</a:t>
            </a:r>
            <a:r>
              <a:rPr lang="tr-TR" b="1" dirty="0" smtClean="0"/>
              <a:t> </a:t>
            </a:r>
            <a:r>
              <a:rPr lang="tr-TR" b="1" dirty="0" err="1" smtClean="0"/>
              <a:t>rich</a:t>
            </a:r>
            <a:r>
              <a:rPr lang="tr-TR" b="1" dirty="0" smtClean="0"/>
              <a:t> </a:t>
            </a:r>
            <a:r>
              <a:rPr lang="tr-TR" b="1" dirty="0" err="1" smtClean="0"/>
              <a:t>fraction</a:t>
            </a:r>
            <a:r>
              <a:rPr lang="tr-TR" b="1" dirty="0" smtClean="0"/>
              <a:t> </a:t>
            </a:r>
            <a:r>
              <a:rPr lang="tr-TR" b="1" dirty="0" err="1" smtClean="0"/>
              <a:t>and</a:t>
            </a:r>
            <a:r>
              <a:rPr lang="tr-TR" b="1" dirty="0" smtClean="0"/>
              <a:t> </a:t>
            </a:r>
            <a:r>
              <a:rPr lang="tr-TR" b="1" dirty="0" err="1" smtClean="0"/>
              <a:t>thymoquinone</a:t>
            </a:r>
            <a:r>
              <a:rPr lang="tr-TR" b="1" dirty="0" smtClean="0"/>
              <a:t> on </a:t>
            </a:r>
            <a:r>
              <a:rPr lang="tr-TR" b="1" dirty="0" err="1" smtClean="0"/>
              <a:t>plasma</a:t>
            </a:r>
            <a:r>
              <a:rPr lang="tr-TR" b="1" dirty="0" smtClean="0"/>
              <a:t> lipoprotein </a:t>
            </a:r>
            <a:r>
              <a:rPr lang="tr-TR" b="1" dirty="0" err="1" smtClean="0"/>
              <a:t>levels</a:t>
            </a:r>
            <a:r>
              <a:rPr lang="tr-TR" b="1" dirty="0" smtClean="0"/>
              <a:t> </a:t>
            </a:r>
            <a:r>
              <a:rPr lang="tr-TR" b="1" dirty="0" err="1" smtClean="0"/>
              <a:t>and</a:t>
            </a:r>
            <a:r>
              <a:rPr lang="tr-TR" b="1" dirty="0" smtClean="0"/>
              <a:t> </a:t>
            </a:r>
            <a:r>
              <a:rPr lang="tr-TR" b="1" dirty="0" err="1" smtClean="0"/>
              <a:t>hepatic</a:t>
            </a:r>
            <a:r>
              <a:rPr lang="tr-TR" b="1" dirty="0" smtClean="0"/>
              <a:t> </a:t>
            </a:r>
            <a:r>
              <a:rPr lang="tr-TR" b="1" dirty="0" err="1" smtClean="0"/>
              <a:t>low</a:t>
            </a:r>
            <a:r>
              <a:rPr lang="tr-TR" b="1" dirty="0" smtClean="0"/>
              <a:t> </a:t>
            </a:r>
            <a:r>
              <a:rPr lang="tr-TR" b="1" dirty="0" err="1" smtClean="0"/>
              <a:t>density</a:t>
            </a:r>
            <a:r>
              <a:rPr lang="tr-TR" b="1" dirty="0" smtClean="0"/>
              <a:t> lipoprotein </a:t>
            </a:r>
            <a:r>
              <a:rPr lang="tr-TR" b="1" dirty="0" err="1" smtClean="0"/>
              <a:t>receptor</a:t>
            </a:r>
            <a:r>
              <a:rPr lang="tr-TR" b="1" dirty="0" smtClean="0"/>
              <a:t> </a:t>
            </a:r>
            <a:r>
              <a:rPr lang="tr-TR" b="1" dirty="0" err="1" smtClean="0"/>
              <a:t>and</a:t>
            </a:r>
            <a:r>
              <a:rPr lang="tr-TR" b="1" dirty="0" smtClean="0"/>
              <a:t> 3-</a:t>
            </a:r>
            <a:r>
              <a:rPr lang="tr-TR" b="1" dirty="0" err="1" smtClean="0"/>
              <a:t>hydroxy</a:t>
            </a:r>
            <a:r>
              <a:rPr lang="tr-TR" b="1" dirty="0" smtClean="0"/>
              <a:t>-3-</a:t>
            </a:r>
            <a:r>
              <a:rPr lang="tr-TR" b="1" dirty="0" err="1" smtClean="0"/>
              <a:t>methylglutaryl</a:t>
            </a:r>
            <a:r>
              <a:rPr lang="tr-TR" b="1" dirty="0" smtClean="0"/>
              <a:t> </a:t>
            </a:r>
            <a:r>
              <a:rPr lang="tr-TR" b="1" dirty="0" err="1" smtClean="0"/>
              <a:t>coenzyme</a:t>
            </a:r>
            <a:r>
              <a:rPr lang="tr-TR" b="1" dirty="0" smtClean="0"/>
              <a:t> A </a:t>
            </a:r>
            <a:r>
              <a:rPr lang="tr-TR" b="1" dirty="0" err="1" smtClean="0"/>
              <a:t>reductase</a:t>
            </a:r>
            <a:r>
              <a:rPr lang="tr-TR" b="1" dirty="0" smtClean="0"/>
              <a:t> </a:t>
            </a:r>
            <a:r>
              <a:rPr lang="tr-TR" b="1" dirty="0" err="1" smtClean="0"/>
              <a:t>genes</a:t>
            </a:r>
            <a:r>
              <a:rPr lang="tr-TR" b="1" dirty="0" smtClean="0"/>
              <a:t> </a:t>
            </a:r>
            <a:r>
              <a:rPr lang="tr-TR" b="1" dirty="0" err="1" smtClean="0"/>
              <a:t>expression</a:t>
            </a:r>
            <a:r>
              <a:rPr lang="tr-TR" b="1" dirty="0" smtClean="0"/>
              <a:t>. </a:t>
            </a:r>
            <a:r>
              <a:rPr lang="tr-TR" b="1" dirty="0" err="1" smtClean="0"/>
              <a:t>Journal</a:t>
            </a:r>
            <a:r>
              <a:rPr lang="tr-TR" b="1" dirty="0" smtClean="0"/>
              <a:t> of </a:t>
            </a:r>
            <a:r>
              <a:rPr lang="tr-TR" b="1" dirty="0" err="1" smtClean="0"/>
              <a:t>Functional</a:t>
            </a:r>
            <a:r>
              <a:rPr lang="tr-TR" b="1" dirty="0" smtClean="0"/>
              <a:t> </a:t>
            </a:r>
            <a:r>
              <a:rPr lang="tr-TR" b="1" dirty="0" err="1" smtClean="0"/>
              <a:t>Foods</a:t>
            </a:r>
            <a:r>
              <a:rPr lang="tr-TR" b="1" dirty="0" smtClean="0"/>
              <a:t>, 1(3): 298-303. </a:t>
            </a:r>
          </a:p>
          <a:p>
            <a:r>
              <a:rPr lang="en-US" b="1" dirty="0" err="1" smtClean="0"/>
              <a:t>Alsaıf</a:t>
            </a:r>
            <a:r>
              <a:rPr lang="en-US" b="1" dirty="0" smtClean="0"/>
              <a:t> MA. 2007. Effect of </a:t>
            </a:r>
            <a:r>
              <a:rPr lang="en-US" b="1" dirty="0" err="1" smtClean="0"/>
              <a:t>thymoquinone</a:t>
            </a:r>
            <a:r>
              <a:rPr lang="en-US" b="1" dirty="0" smtClean="0"/>
              <a:t> on ethanol-induced </a:t>
            </a:r>
            <a:r>
              <a:rPr lang="en-US" b="1" dirty="0" err="1" smtClean="0"/>
              <a:t>hepatotoxicity</a:t>
            </a:r>
            <a:r>
              <a:rPr lang="en-US" b="1" dirty="0" smtClean="0"/>
              <a:t> in </a:t>
            </a:r>
            <a:r>
              <a:rPr lang="en-US" b="1" dirty="0" err="1" smtClean="0"/>
              <a:t>Wistwar</a:t>
            </a:r>
            <a:r>
              <a:rPr lang="en-US" b="1" dirty="0" smtClean="0"/>
              <a:t> rats. J of Med </a:t>
            </a:r>
            <a:r>
              <a:rPr lang="en-US" b="1" dirty="0" err="1" smtClean="0"/>
              <a:t>Sci</a:t>
            </a:r>
            <a:r>
              <a:rPr lang="en-US" b="1" dirty="0" smtClean="0"/>
              <a:t>, 7(7): 1164-1170. </a:t>
            </a:r>
          </a:p>
          <a:p>
            <a:r>
              <a:rPr lang="tr-TR" b="1" dirty="0" smtClean="0"/>
              <a:t>Anonim a. 2012. Erişim: </a:t>
            </a:r>
            <a:r>
              <a:rPr lang="tr-TR" b="1" dirty="0" err="1" smtClean="0"/>
              <a:t>lokmanhekimm</a:t>
            </a:r>
            <a:r>
              <a:rPr lang="tr-TR" b="1" dirty="0" smtClean="0"/>
              <a:t>.</a:t>
            </a:r>
            <a:r>
              <a:rPr lang="tr-TR" b="1" dirty="0" err="1" smtClean="0"/>
              <a:t>wordpress</a:t>
            </a:r>
            <a:r>
              <a:rPr lang="tr-TR" b="1" dirty="0" smtClean="0"/>
              <a:t>. com; Erişim tarihi; 01.05.2012. </a:t>
            </a:r>
          </a:p>
          <a:p>
            <a:r>
              <a:rPr lang="tr-TR" b="1" dirty="0" smtClean="0"/>
              <a:t>Anonim b.2012. Erişim: diyet.bilgini.net; Erişim tarihi; 01.05.2012. </a:t>
            </a:r>
          </a:p>
          <a:p>
            <a:r>
              <a:rPr lang="tr-TR" b="1" dirty="0" err="1" smtClean="0"/>
              <a:t>Arslan</a:t>
            </a:r>
            <a:r>
              <a:rPr lang="tr-TR" b="1" dirty="0" smtClean="0"/>
              <a:t> S O, Gelir E, Armutçu F, Coşkun O, Gürel A, Sayan H, Çelik IL. 2005. </a:t>
            </a:r>
            <a:r>
              <a:rPr lang="tr-TR" b="1" dirty="0" err="1" smtClean="0"/>
              <a:t>The</a:t>
            </a:r>
            <a:r>
              <a:rPr lang="tr-TR" b="1" dirty="0" smtClean="0"/>
              <a:t> </a:t>
            </a:r>
            <a:endParaRPr lang="tr-TR" dirty="0" smtClean="0"/>
          </a:p>
          <a:p>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04664"/>
            <a:ext cx="8229600" cy="6192688"/>
          </a:xfrm>
        </p:spPr>
        <p:txBody>
          <a:bodyPr>
            <a:normAutofit fontScale="70000" lnSpcReduction="20000"/>
          </a:bodyPr>
          <a:lstStyle/>
          <a:p>
            <a:r>
              <a:rPr lang="tr-TR" b="1" dirty="0" smtClean="0"/>
              <a:t>Bacak G 2010. Yağlı diyet ile beslenen sıçanlarda </a:t>
            </a:r>
            <a:r>
              <a:rPr lang="tr-TR" b="1" dirty="0" err="1" smtClean="0"/>
              <a:t>timokinon’un</a:t>
            </a:r>
            <a:r>
              <a:rPr lang="tr-TR" b="1" dirty="0" smtClean="0"/>
              <a:t> plazma </a:t>
            </a:r>
            <a:r>
              <a:rPr lang="tr-TR" b="1" dirty="0" err="1" smtClean="0"/>
              <a:t>leptin</a:t>
            </a:r>
            <a:r>
              <a:rPr lang="tr-TR" b="1" dirty="0" smtClean="0"/>
              <a:t>, </a:t>
            </a:r>
            <a:r>
              <a:rPr lang="tr-TR" b="1" dirty="0" err="1" smtClean="0"/>
              <a:t>karnitin</a:t>
            </a:r>
            <a:r>
              <a:rPr lang="tr-TR" b="1" dirty="0" smtClean="0"/>
              <a:t>, </a:t>
            </a:r>
            <a:r>
              <a:rPr lang="tr-TR" b="1" dirty="0" err="1" smtClean="0"/>
              <a:t>paraoksanaz</a:t>
            </a:r>
            <a:r>
              <a:rPr lang="tr-TR" b="1" dirty="0" smtClean="0"/>
              <a:t>, </a:t>
            </a:r>
            <a:r>
              <a:rPr lang="tr-TR" b="1" dirty="0" err="1" smtClean="0"/>
              <a:t>tiroid</a:t>
            </a:r>
            <a:r>
              <a:rPr lang="tr-TR" b="1" dirty="0" smtClean="0"/>
              <a:t> hormonları, insülin ve glikoz ile lipid profiline etkilerinin araştırılması. AKÜ, Sağlık Bilimleri Enstitüsü, Tez no: 2010-005, </a:t>
            </a:r>
            <a:r>
              <a:rPr lang="tr-TR" b="1" dirty="0" err="1" smtClean="0"/>
              <a:t>Afyonkarahisar</a:t>
            </a:r>
            <a:r>
              <a:rPr lang="tr-TR" b="1" dirty="0" smtClean="0"/>
              <a:t>. </a:t>
            </a:r>
          </a:p>
          <a:p>
            <a:r>
              <a:rPr lang="tr-TR" b="1" dirty="0" err="1" smtClean="0"/>
              <a:t>Badary</a:t>
            </a:r>
            <a:r>
              <a:rPr lang="tr-TR" b="1" dirty="0" smtClean="0"/>
              <a:t> OA, </a:t>
            </a:r>
            <a:r>
              <a:rPr lang="tr-TR" b="1" dirty="0" err="1" smtClean="0"/>
              <a:t>Abdelnaim</a:t>
            </a:r>
            <a:r>
              <a:rPr lang="tr-TR" b="1" dirty="0" smtClean="0"/>
              <a:t> AB, </a:t>
            </a:r>
            <a:r>
              <a:rPr lang="tr-TR" b="1" dirty="0" err="1" smtClean="0"/>
              <a:t>Abdel</a:t>
            </a:r>
            <a:r>
              <a:rPr lang="tr-TR" b="1" dirty="0" smtClean="0"/>
              <a:t>-</a:t>
            </a:r>
            <a:r>
              <a:rPr lang="tr-TR" b="1" dirty="0" err="1" smtClean="0"/>
              <a:t>Wahap</a:t>
            </a:r>
            <a:r>
              <a:rPr lang="tr-TR" b="1" dirty="0" smtClean="0"/>
              <a:t> MH, </a:t>
            </a:r>
            <a:r>
              <a:rPr lang="tr-TR" b="1" dirty="0" err="1" smtClean="0"/>
              <a:t>Farid</a:t>
            </a:r>
            <a:r>
              <a:rPr lang="tr-TR" b="1" dirty="0" smtClean="0"/>
              <a:t> MA, </a:t>
            </a:r>
            <a:r>
              <a:rPr lang="tr-TR" b="1" dirty="0" err="1" smtClean="0"/>
              <a:t>Hamada</a:t>
            </a:r>
            <a:r>
              <a:rPr lang="tr-TR" b="1" dirty="0" smtClean="0"/>
              <a:t> FMA. 2000. </a:t>
            </a:r>
            <a:r>
              <a:rPr lang="tr-TR" b="1" dirty="0" err="1" smtClean="0"/>
              <a:t>The</a:t>
            </a:r>
            <a:r>
              <a:rPr lang="tr-TR" b="1" dirty="0" smtClean="0"/>
              <a:t> </a:t>
            </a:r>
            <a:r>
              <a:rPr lang="tr-TR" b="1" dirty="0" err="1" smtClean="0"/>
              <a:t>influence</a:t>
            </a:r>
            <a:r>
              <a:rPr lang="tr-TR" b="1" dirty="0" smtClean="0"/>
              <a:t> of </a:t>
            </a:r>
            <a:r>
              <a:rPr lang="tr-TR" b="1" dirty="0" err="1" smtClean="0"/>
              <a:t>thymoquinone</a:t>
            </a:r>
            <a:r>
              <a:rPr lang="tr-TR" b="1" dirty="0" smtClean="0"/>
              <a:t> on </a:t>
            </a:r>
            <a:r>
              <a:rPr lang="tr-TR" b="1" dirty="0" err="1" smtClean="0"/>
              <a:t>doxorubicin</a:t>
            </a:r>
            <a:r>
              <a:rPr lang="tr-TR" b="1" dirty="0" smtClean="0"/>
              <a:t>-</a:t>
            </a:r>
            <a:r>
              <a:rPr lang="tr-TR" b="1" dirty="0" err="1" smtClean="0"/>
              <a:t>induced</a:t>
            </a:r>
            <a:r>
              <a:rPr lang="tr-TR" b="1" dirty="0" smtClean="0"/>
              <a:t> </a:t>
            </a:r>
            <a:r>
              <a:rPr lang="tr-TR" b="1" dirty="0" err="1" smtClean="0"/>
              <a:t>hyperlipidemic</a:t>
            </a:r>
            <a:r>
              <a:rPr lang="tr-TR" b="1" dirty="0" smtClean="0"/>
              <a:t> </a:t>
            </a:r>
            <a:r>
              <a:rPr lang="tr-TR" b="1" dirty="0" err="1" smtClean="0"/>
              <a:t>nephropathy</a:t>
            </a:r>
            <a:r>
              <a:rPr lang="tr-TR" b="1" dirty="0" smtClean="0"/>
              <a:t> in </a:t>
            </a:r>
            <a:r>
              <a:rPr lang="tr-TR" b="1" dirty="0" err="1" smtClean="0"/>
              <a:t>rats</a:t>
            </a:r>
            <a:r>
              <a:rPr lang="tr-TR" b="1" dirty="0" smtClean="0"/>
              <a:t>. </a:t>
            </a:r>
            <a:r>
              <a:rPr lang="tr-TR" b="1" dirty="0" err="1" smtClean="0"/>
              <a:t>Toxicology</a:t>
            </a:r>
            <a:r>
              <a:rPr lang="tr-TR" b="1" dirty="0" smtClean="0"/>
              <a:t>, 143: 219-226. </a:t>
            </a:r>
          </a:p>
          <a:p>
            <a:r>
              <a:rPr lang="tr-TR" b="1" dirty="0" err="1" smtClean="0"/>
              <a:t>Badary</a:t>
            </a:r>
            <a:r>
              <a:rPr lang="tr-TR" b="1" dirty="0" smtClean="0"/>
              <a:t> OA. 1999. </a:t>
            </a:r>
            <a:r>
              <a:rPr lang="tr-TR" b="1" dirty="0" err="1" smtClean="0"/>
              <a:t>Thymoquinone</a:t>
            </a:r>
            <a:r>
              <a:rPr lang="tr-TR" b="1" dirty="0" smtClean="0"/>
              <a:t> </a:t>
            </a:r>
            <a:r>
              <a:rPr lang="tr-TR" b="1" dirty="0" err="1" smtClean="0"/>
              <a:t>attenuates</a:t>
            </a:r>
            <a:r>
              <a:rPr lang="tr-TR" b="1" dirty="0" smtClean="0"/>
              <a:t> </a:t>
            </a:r>
            <a:r>
              <a:rPr lang="tr-TR" b="1" dirty="0" err="1" smtClean="0"/>
              <a:t>ifosfamide</a:t>
            </a:r>
            <a:r>
              <a:rPr lang="tr-TR" b="1" dirty="0" smtClean="0"/>
              <a:t>-</a:t>
            </a:r>
            <a:r>
              <a:rPr lang="tr-TR" b="1" dirty="0" err="1" smtClean="0"/>
              <a:t>induced</a:t>
            </a:r>
            <a:r>
              <a:rPr lang="tr-TR" b="1" dirty="0" smtClean="0"/>
              <a:t> </a:t>
            </a:r>
            <a:r>
              <a:rPr lang="tr-TR" b="1" dirty="0" err="1" smtClean="0"/>
              <a:t>Fanconi</a:t>
            </a:r>
            <a:r>
              <a:rPr lang="tr-TR" b="1" dirty="0" smtClean="0"/>
              <a:t> syndrome in </a:t>
            </a:r>
            <a:r>
              <a:rPr lang="tr-TR" b="1" dirty="0" err="1" smtClean="0"/>
              <a:t>rats</a:t>
            </a:r>
            <a:r>
              <a:rPr lang="tr-TR" b="1" dirty="0" smtClean="0"/>
              <a:t> </a:t>
            </a:r>
            <a:r>
              <a:rPr lang="tr-TR" b="1" dirty="0" err="1" smtClean="0"/>
              <a:t>and</a:t>
            </a:r>
            <a:r>
              <a:rPr lang="tr-TR" b="1" dirty="0" smtClean="0"/>
              <a:t> </a:t>
            </a:r>
            <a:r>
              <a:rPr lang="tr-TR" b="1" dirty="0" err="1" smtClean="0"/>
              <a:t>enhances</a:t>
            </a:r>
            <a:r>
              <a:rPr lang="tr-TR" b="1" dirty="0" smtClean="0"/>
              <a:t> </a:t>
            </a:r>
            <a:r>
              <a:rPr lang="tr-TR" b="1" dirty="0" err="1" smtClean="0"/>
              <a:t>its</a:t>
            </a:r>
            <a:r>
              <a:rPr lang="tr-TR" b="1" dirty="0" smtClean="0"/>
              <a:t> </a:t>
            </a:r>
            <a:r>
              <a:rPr lang="tr-TR" b="1" dirty="0" err="1" smtClean="0"/>
              <a:t>antitumor</a:t>
            </a:r>
            <a:r>
              <a:rPr lang="tr-TR" b="1" dirty="0" smtClean="0"/>
              <a:t> </a:t>
            </a:r>
            <a:r>
              <a:rPr lang="tr-TR" b="1" dirty="0" err="1" smtClean="0"/>
              <a:t>activity</a:t>
            </a:r>
            <a:r>
              <a:rPr lang="tr-TR" b="1" dirty="0" smtClean="0"/>
              <a:t> in </a:t>
            </a:r>
            <a:r>
              <a:rPr lang="tr-TR" b="1" dirty="0" err="1" smtClean="0"/>
              <a:t>mice</a:t>
            </a:r>
            <a:r>
              <a:rPr lang="tr-TR" b="1" dirty="0" smtClean="0"/>
              <a:t>. </a:t>
            </a:r>
            <a:r>
              <a:rPr lang="tr-TR" b="1" dirty="0" err="1" smtClean="0"/>
              <a:t>Journal</a:t>
            </a:r>
            <a:r>
              <a:rPr lang="tr-TR" b="1" dirty="0" smtClean="0"/>
              <a:t> of </a:t>
            </a:r>
            <a:r>
              <a:rPr lang="tr-TR" b="1" dirty="0" err="1" smtClean="0"/>
              <a:t>Ethnopharmacology</a:t>
            </a:r>
            <a:r>
              <a:rPr lang="tr-TR" b="1" dirty="0" smtClean="0"/>
              <a:t>, 67:135-142. </a:t>
            </a:r>
          </a:p>
          <a:p>
            <a:r>
              <a:rPr lang="tr-TR" b="1" dirty="0" err="1" smtClean="0"/>
              <a:t>Badary</a:t>
            </a:r>
            <a:r>
              <a:rPr lang="tr-TR" b="1" dirty="0" smtClean="0"/>
              <a:t> OA, </a:t>
            </a:r>
            <a:r>
              <a:rPr lang="tr-TR" b="1" dirty="0" err="1" smtClean="0"/>
              <a:t>Abd</a:t>
            </a:r>
            <a:r>
              <a:rPr lang="tr-TR" b="1" dirty="0" smtClean="0"/>
              <a:t>-</a:t>
            </a:r>
            <a:r>
              <a:rPr lang="tr-TR" b="1" dirty="0" err="1" smtClean="0"/>
              <a:t>Ellah</a:t>
            </a:r>
            <a:r>
              <a:rPr lang="tr-TR" b="1" dirty="0" smtClean="0"/>
              <a:t>, MF, El-</a:t>
            </a:r>
            <a:r>
              <a:rPr lang="tr-TR" b="1" dirty="0" err="1" smtClean="0"/>
              <a:t>Mahdy</a:t>
            </a:r>
            <a:r>
              <a:rPr lang="tr-TR" b="1" dirty="0" smtClean="0"/>
              <a:t>, MA, Salama, SA, </a:t>
            </a:r>
            <a:r>
              <a:rPr lang="tr-TR" b="1" dirty="0" err="1" smtClean="0"/>
              <a:t>Hamada</a:t>
            </a:r>
            <a:r>
              <a:rPr lang="tr-TR" b="1" dirty="0" smtClean="0"/>
              <a:t>, FM. 2007. </a:t>
            </a:r>
            <a:r>
              <a:rPr lang="tr-TR" b="1" dirty="0" err="1" smtClean="0"/>
              <a:t>Anticlastogenic</a:t>
            </a:r>
            <a:r>
              <a:rPr lang="tr-TR" b="1" dirty="0" smtClean="0"/>
              <a:t> </a:t>
            </a:r>
            <a:r>
              <a:rPr lang="tr-TR" b="1" dirty="0" err="1" smtClean="0"/>
              <a:t>activity</a:t>
            </a:r>
            <a:r>
              <a:rPr lang="tr-TR" b="1" dirty="0" smtClean="0"/>
              <a:t> of </a:t>
            </a:r>
            <a:r>
              <a:rPr lang="tr-TR" b="1" dirty="0" err="1" smtClean="0"/>
              <a:t>thymoquinone</a:t>
            </a:r>
            <a:r>
              <a:rPr lang="tr-TR" b="1" dirty="0" smtClean="0"/>
              <a:t> </a:t>
            </a:r>
            <a:r>
              <a:rPr lang="tr-TR" b="1" dirty="0" err="1" smtClean="0"/>
              <a:t>against</a:t>
            </a:r>
            <a:r>
              <a:rPr lang="tr-TR" b="1" dirty="0" smtClean="0"/>
              <a:t> </a:t>
            </a:r>
            <a:r>
              <a:rPr lang="tr-TR" b="1" dirty="0" err="1" smtClean="0"/>
              <a:t>benzo</a:t>
            </a:r>
            <a:r>
              <a:rPr lang="tr-TR" b="1" dirty="0" smtClean="0"/>
              <a:t>(a)</a:t>
            </a:r>
            <a:r>
              <a:rPr lang="tr-TR" b="1" dirty="0" err="1" smtClean="0"/>
              <a:t>pyrene</a:t>
            </a:r>
            <a:r>
              <a:rPr lang="tr-TR" b="1" dirty="0" smtClean="0"/>
              <a:t> in </a:t>
            </a:r>
            <a:r>
              <a:rPr lang="tr-TR" b="1" dirty="0" err="1" smtClean="0"/>
              <a:t>mice</a:t>
            </a:r>
            <a:r>
              <a:rPr lang="tr-TR" b="1" dirty="0" smtClean="0"/>
              <a:t>. </a:t>
            </a:r>
            <a:r>
              <a:rPr lang="tr-TR" b="1" dirty="0" err="1" smtClean="0"/>
              <a:t>Food</a:t>
            </a:r>
            <a:r>
              <a:rPr lang="tr-TR" b="1" dirty="0" smtClean="0"/>
              <a:t> </a:t>
            </a:r>
            <a:r>
              <a:rPr lang="tr-TR" b="1" dirty="0" err="1" smtClean="0"/>
              <a:t>and</a:t>
            </a:r>
            <a:r>
              <a:rPr lang="tr-TR" b="1" dirty="0" smtClean="0"/>
              <a:t> </a:t>
            </a:r>
            <a:r>
              <a:rPr lang="tr-TR" b="1" dirty="0" err="1" smtClean="0"/>
              <a:t>Chemical</a:t>
            </a:r>
            <a:r>
              <a:rPr lang="tr-TR" b="1" dirty="0" smtClean="0"/>
              <a:t> </a:t>
            </a:r>
            <a:r>
              <a:rPr lang="tr-TR" b="1" dirty="0" err="1" smtClean="0"/>
              <a:t>Toxicology</a:t>
            </a:r>
            <a:r>
              <a:rPr lang="tr-TR" b="1" dirty="0" smtClean="0"/>
              <a:t>, 45: 88-92. </a:t>
            </a:r>
          </a:p>
          <a:p>
            <a:r>
              <a:rPr lang="tr-TR" b="1" dirty="0" err="1" smtClean="0"/>
              <a:t>Badary</a:t>
            </a:r>
            <a:r>
              <a:rPr lang="tr-TR" b="1" dirty="0" smtClean="0"/>
              <a:t> OA, Al-</a:t>
            </a:r>
            <a:r>
              <a:rPr lang="tr-TR" b="1" dirty="0" err="1" smtClean="0"/>
              <a:t>Shabanah</a:t>
            </a:r>
            <a:r>
              <a:rPr lang="tr-TR" b="1" dirty="0" smtClean="0"/>
              <a:t> OA, </a:t>
            </a:r>
            <a:r>
              <a:rPr lang="tr-TR" b="1" dirty="0" err="1" smtClean="0"/>
              <a:t>Nagı</a:t>
            </a:r>
            <a:r>
              <a:rPr lang="tr-TR" b="1" dirty="0" smtClean="0"/>
              <a:t> MN, Al-</a:t>
            </a:r>
            <a:r>
              <a:rPr lang="tr-TR" b="1" dirty="0" err="1" smtClean="0"/>
              <a:t>Bekaırı</a:t>
            </a:r>
            <a:r>
              <a:rPr lang="tr-TR" b="1" dirty="0" smtClean="0"/>
              <a:t> AM, </a:t>
            </a:r>
            <a:r>
              <a:rPr lang="tr-TR" b="1" dirty="0" err="1" smtClean="0"/>
              <a:t>Elmazar</a:t>
            </a:r>
            <a:r>
              <a:rPr lang="tr-TR" b="1" dirty="0" smtClean="0"/>
              <a:t> MMA. 1998. Acute </a:t>
            </a:r>
            <a:r>
              <a:rPr lang="tr-TR" b="1" dirty="0" err="1" smtClean="0"/>
              <a:t>and</a:t>
            </a:r>
            <a:r>
              <a:rPr lang="tr-TR" b="1" dirty="0" smtClean="0"/>
              <a:t> </a:t>
            </a:r>
            <a:r>
              <a:rPr lang="tr-TR" b="1" dirty="0" err="1" smtClean="0"/>
              <a:t>subchronic</a:t>
            </a:r>
            <a:r>
              <a:rPr lang="tr-TR" b="1" dirty="0" smtClean="0"/>
              <a:t> </a:t>
            </a:r>
            <a:r>
              <a:rPr lang="tr-TR" b="1" dirty="0" err="1" smtClean="0"/>
              <a:t>toxicity</a:t>
            </a:r>
            <a:r>
              <a:rPr lang="tr-TR" b="1" dirty="0" smtClean="0"/>
              <a:t> of </a:t>
            </a:r>
            <a:r>
              <a:rPr lang="tr-TR" b="1" dirty="0" err="1" smtClean="0"/>
              <a:t>thymoquinone</a:t>
            </a:r>
            <a:r>
              <a:rPr lang="tr-TR" b="1" dirty="0" smtClean="0"/>
              <a:t> in </a:t>
            </a:r>
            <a:r>
              <a:rPr lang="tr-TR" b="1" dirty="0" err="1" smtClean="0"/>
              <a:t>mice</a:t>
            </a:r>
            <a:r>
              <a:rPr lang="tr-TR" b="1" dirty="0" smtClean="0"/>
              <a:t>. </a:t>
            </a:r>
            <a:r>
              <a:rPr lang="tr-TR" b="1" dirty="0" err="1" smtClean="0"/>
              <a:t>Drug</a:t>
            </a:r>
            <a:r>
              <a:rPr lang="tr-TR" b="1" dirty="0" smtClean="0"/>
              <a:t> </a:t>
            </a:r>
            <a:r>
              <a:rPr lang="tr-TR" b="1" dirty="0" err="1" smtClean="0"/>
              <a:t>Development</a:t>
            </a:r>
            <a:r>
              <a:rPr lang="tr-TR" b="1" dirty="0" smtClean="0"/>
              <a:t> </a:t>
            </a:r>
            <a:r>
              <a:rPr lang="tr-TR" b="1" dirty="0" err="1" smtClean="0"/>
              <a:t>Research</a:t>
            </a:r>
            <a:r>
              <a:rPr lang="tr-TR" b="1" dirty="0" smtClean="0"/>
              <a:t>, 44: 56-61. </a:t>
            </a:r>
          </a:p>
          <a:p>
            <a:r>
              <a:rPr lang="tr-TR" b="1" dirty="0" err="1" smtClean="0"/>
              <a:t>Badary</a:t>
            </a:r>
            <a:r>
              <a:rPr lang="tr-TR" b="1" dirty="0" smtClean="0"/>
              <a:t> OA, Taha RA, </a:t>
            </a:r>
            <a:r>
              <a:rPr lang="tr-TR" b="1" dirty="0" err="1" smtClean="0"/>
              <a:t>Gamal</a:t>
            </a:r>
            <a:r>
              <a:rPr lang="tr-TR" b="1" dirty="0" smtClean="0"/>
              <a:t> El-</a:t>
            </a:r>
            <a:r>
              <a:rPr lang="tr-TR" b="1" dirty="0" err="1" smtClean="0"/>
              <a:t>Dın</a:t>
            </a:r>
            <a:r>
              <a:rPr lang="tr-TR" b="1" dirty="0" smtClean="0"/>
              <a:t> AM, </a:t>
            </a:r>
            <a:r>
              <a:rPr lang="tr-TR" b="1" dirty="0" err="1" smtClean="0"/>
              <a:t>Abdel</a:t>
            </a:r>
            <a:r>
              <a:rPr lang="tr-TR" b="1" dirty="0" smtClean="0"/>
              <a:t>-</a:t>
            </a:r>
            <a:r>
              <a:rPr lang="tr-TR" b="1" dirty="0" err="1" smtClean="0"/>
              <a:t>Wahab</a:t>
            </a:r>
            <a:r>
              <a:rPr lang="tr-TR" b="1" dirty="0" smtClean="0"/>
              <a:t> MH 2003. </a:t>
            </a:r>
            <a:r>
              <a:rPr lang="tr-TR" b="1" dirty="0" err="1" smtClean="0"/>
              <a:t>Thymoquinone</a:t>
            </a:r>
            <a:r>
              <a:rPr lang="tr-TR" b="1" dirty="0" smtClean="0"/>
              <a:t> is a </a:t>
            </a:r>
            <a:r>
              <a:rPr lang="tr-TR" b="1" dirty="0" err="1" smtClean="0"/>
              <a:t>potent</a:t>
            </a:r>
            <a:r>
              <a:rPr lang="tr-TR" b="1" dirty="0" smtClean="0"/>
              <a:t> </a:t>
            </a:r>
            <a:r>
              <a:rPr lang="tr-TR" b="1" dirty="0" err="1" smtClean="0"/>
              <a:t>superoxide</a:t>
            </a:r>
            <a:r>
              <a:rPr lang="tr-TR" b="1" dirty="0" smtClean="0"/>
              <a:t> </a:t>
            </a:r>
            <a:r>
              <a:rPr lang="tr-TR" b="1" dirty="0" err="1" smtClean="0"/>
              <a:t>anion</a:t>
            </a:r>
            <a:r>
              <a:rPr lang="tr-TR" b="1" dirty="0" smtClean="0"/>
              <a:t> </a:t>
            </a:r>
            <a:r>
              <a:rPr lang="tr-TR" b="1" dirty="0" err="1" smtClean="0"/>
              <a:t>scavenger</a:t>
            </a:r>
            <a:r>
              <a:rPr lang="tr-TR" b="1" dirty="0" smtClean="0"/>
              <a:t>. </a:t>
            </a:r>
            <a:r>
              <a:rPr lang="tr-TR" b="1" dirty="0" err="1" smtClean="0"/>
              <a:t>Drug</a:t>
            </a:r>
            <a:r>
              <a:rPr lang="tr-TR" b="1" dirty="0" smtClean="0"/>
              <a:t> </a:t>
            </a:r>
            <a:r>
              <a:rPr lang="tr-TR" b="1" dirty="0" err="1" smtClean="0"/>
              <a:t>Chem</a:t>
            </a:r>
            <a:r>
              <a:rPr lang="tr-TR" b="1" dirty="0" smtClean="0"/>
              <a:t> </a:t>
            </a:r>
            <a:r>
              <a:rPr lang="tr-TR" b="1" dirty="0" err="1" smtClean="0"/>
              <a:t>Toxicol</a:t>
            </a:r>
            <a:r>
              <a:rPr lang="tr-TR" b="1" dirty="0" smtClean="0"/>
              <a:t> 26(2): 87-98.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8229600" cy="6264696"/>
          </a:xfrm>
        </p:spPr>
        <p:txBody>
          <a:bodyPr>
            <a:normAutofit fontScale="62500" lnSpcReduction="20000"/>
          </a:bodyPr>
          <a:lstStyle/>
          <a:p>
            <a:r>
              <a:rPr lang="tr-TR" b="1" dirty="0" err="1" smtClean="0"/>
              <a:t>Bamosa</a:t>
            </a:r>
            <a:r>
              <a:rPr lang="tr-TR" b="1" dirty="0" smtClean="0"/>
              <a:t> AO, Ali BA, Al-</a:t>
            </a:r>
            <a:r>
              <a:rPr lang="tr-TR" b="1" dirty="0" err="1" smtClean="0"/>
              <a:t>Hawsawi</a:t>
            </a:r>
            <a:r>
              <a:rPr lang="tr-TR" b="1" dirty="0" smtClean="0"/>
              <a:t> Z A. 2002. </a:t>
            </a:r>
            <a:r>
              <a:rPr lang="tr-TR" b="1" dirty="0" err="1" smtClean="0"/>
              <a:t>The</a:t>
            </a:r>
            <a:r>
              <a:rPr lang="tr-TR" b="1" dirty="0" smtClean="0"/>
              <a:t> </a:t>
            </a:r>
            <a:r>
              <a:rPr lang="tr-TR" b="1" dirty="0" err="1" smtClean="0"/>
              <a:t>effect</a:t>
            </a:r>
            <a:r>
              <a:rPr lang="tr-TR" b="1" dirty="0" smtClean="0"/>
              <a:t> of </a:t>
            </a:r>
            <a:r>
              <a:rPr lang="tr-TR" b="1" dirty="0" err="1" smtClean="0"/>
              <a:t>thymoquinone</a:t>
            </a:r>
            <a:r>
              <a:rPr lang="tr-TR" b="1" dirty="0" smtClean="0"/>
              <a:t> on </a:t>
            </a:r>
            <a:r>
              <a:rPr lang="tr-TR" b="1" dirty="0" err="1" smtClean="0"/>
              <a:t>blood</a:t>
            </a:r>
            <a:r>
              <a:rPr lang="tr-TR" b="1" dirty="0" smtClean="0"/>
              <a:t> </a:t>
            </a:r>
            <a:r>
              <a:rPr lang="tr-TR" b="1" dirty="0" err="1" smtClean="0"/>
              <a:t>lipids</a:t>
            </a:r>
            <a:r>
              <a:rPr lang="tr-TR" b="1" dirty="0" smtClean="0"/>
              <a:t> in </a:t>
            </a:r>
            <a:r>
              <a:rPr lang="tr-TR" b="1" dirty="0" err="1" smtClean="0"/>
              <a:t>rats</a:t>
            </a:r>
            <a:r>
              <a:rPr lang="tr-TR" b="1" dirty="0" smtClean="0"/>
              <a:t>. </a:t>
            </a:r>
            <a:r>
              <a:rPr lang="tr-TR" b="1" dirty="0" err="1" smtClean="0"/>
              <a:t>Indian</a:t>
            </a:r>
            <a:r>
              <a:rPr lang="tr-TR" b="1" dirty="0" smtClean="0"/>
              <a:t> J </a:t>
            </a:r>
            <a:r>
              <a:rPr lang="tr-TR" b="1" dirty="0" err="1" smtClean="0"/>
              <a:t>Physiol</a:t>
            </a:r>
            <a:r>
              <a:rPr lang="tr-TR" b="1" dirty="0" smtClean="0"/>
              <a:t> </a:t>
            </a:r>
            <a:r>
              <a:rPr lang="tr-TR" b="1" dirty="0" err="1" smtClean="0"/>
              <a:t>Pharmacol</a:t>
            </a:r>
            <a:r>
              <a:rPr lang="tr-TR" b="1" dirty="0" smtClean="0"/>
              <a:t>, 46(2): 195-201. </a:t>
            </a:r>
          </a:p>
          <a:p>
            <a:r>
              <a:rPr lang="tr-TR" b="1" dirty="0" err="1" smtClean="0"/>
              <a:t>Banerjee</a:t>
            </a:r>
            <a:r>
              <a:rPr lang="tr-TR" b="1" dirty="0" smtClean="0"/>
              <a:t> S, </a:t>
            </a:r>
            <a:r>
              <a:rPr lang="tr-TR" b="1" dirty="0" err="1" smtClean="0"/>
              <a:t>Kaseb</a:t>
            </a:r>
            <a:r>
              <a:rPr lang="tr-TR" b="1" dirty="0" smtClean="0"/>
              <a:t> AO, </a:t>
            </a:r>
            <a:r>
              <a:rPr lang="tr-TR" b="1" dirty="0" err="1" smtClean="0"/>
              <a:t>Wang</a:t>
            </a:r>
            <a:r>
              <a:rPr lang="tr-TR" b="1" dirty="0" smtClean="0"/>
              <a:t> Z, Kong D, </a:t>
            </a:r>
            <a:r>
              <a:rPr lang="tr-TR" b="1" dirty="0" err="1" smtClean="0"/>
              <a:t>Mohammad</a:t>
            </a:r>
            <a:r>
              <a:rPr lang="tr-TR" b="1" dirty="0" smtClean="0"/>
              <a:t> M, </a:t>
            </a:r>
            <a:r>
              <a:rPr lang="tr-TR" b="1" dirty="0" err="1" smtClean="0"/>
              <a:t>Padhye</a:t>
            </a:r>
            <a:r>
              <a:rPr lang="tr-TR" b="1" dirty="0" smtClean="0"/>
              <a:t> S, Sarkar FH, </a:t>
            </a:r>
            <a:r>
              <a:rPr lang="tr-TR" b="1" dirty="0" err="1" smtClean="0"/>
              <a:t>Mohammad</a:t>
            </a:r>
            <a:r>
              <a:rPr lang="tr-TR" b="1" dirty="0" smtClean="0"/>
              <a:t> RM. 2009. </a:t>
            </a:r>
            <a:r>
              <a:rPr lang="tr-TR" b="1" dirty="0" err="1" smtClean="0"/>
              <a:t>Antitumor</a:t>
            </a:r>
            <a:r>
              <a:rPr lang="tr-TR" b="1" dirty="0" smtClean="0"/>
              <a:t> </a:t>
            </a:r>
            <a:r>
              <a:rPr lang="tr-TR" b="1" dirty="0" err="1" smtClean="0"/>
              <a:t>activity</a:t>
            </a:r>
            <a:r>
              <a:rPr lang="tr-TR" b="1" dirty="0" smtClean="0"/>
              <a:t> of </a:t>
            </a:r>
            <a:r>
              <a:rPr lang="tr-TR" b="1" dirty="0" err="1" smtClean="0"/>
              <a:t>gemcitabine</a:t>
            </a:r>
            <a:r>
              <a:rPr lang="tr-TR" b="1" dirty="0" smtClean="0"/>
              <a:t> </a:t>
            </a:r>
            <a:r>
              <a:rPr lang="tr-TR" b="1" dirty="0" err="1" smtClean="0"/>
              <a:t>and</a:t>
            </a:r>
            <a:r>
              <a:rPr lang="tr-TR" b="1" dirty="0" smtClean="0"/>
              <a:t> </a:t>
            </a:r>
            <a:r>
              <a:rPr lang="tr-TR" b="1" dirty="0" err="1" smtClean="0"/>
              <a:t>oxaliplatin</a:t>
            </a:r>
            <a:r>
              <a:rPr lang="tr-TR" b="1" dirty="0" smtClean="0"/>
              <a:t> is </a:t>
            </a:r>
            <a:r>
              <a:rPr lang="tr-TR" b="1" dirty="0" err="1" smtClean="0"/>
              <a:t>augmented</a:t>
            </a:r>
            <a:r>
              <a:rPr lang="tr-TR" b="1" dirty="0" smtClean="0"/>
              <a:t> </a:t>
            </a:r>
            <a:r>
              <a:rPr lang="tr-TR" b="1" dirty="0" err="1" smtClean="0"/>
              <a:t>by</a:t>
            </a:r>
            <a:r>
              <a:rPr lang="tr-TR" b="1" dirty="0" smtClean="0"/>
              <a:t> </a:t>
            </a:r>
            <a:r>
              <a:rPr lang="tr-TR" b="1" dirty="0" err="1" smtClean="0"/>
              <a:t>thymoquinone</a:t>
            </a:r>
            <a:r>
              <a:rPr lang="tr-TR" b="1" dirty="0" smtClean="0"/>
              <a:t> in </a:t>
            </a:r>
            <a:r>
              <a:rPr lang="tr-TR" b="1" dirty="0" err="1" smtClean="0"/>
              <a:t>pancreatic</a:t>
            </a:r>
            <a:r>
              <a:rPr lang="tr-TR" b="1" dirty="0" smtClean="0"/>
              <a:t> </a:t>
            </a:r>
            <a:r>
              <a:rPr lang="tr-TR" b="1" dirty="0" err="1" smtClean="0"/>
              <a:t>cancer</a:t>
            </a:r>
            <a:r>
              <a:rPr lang="tr-TR" b="1" dirty="0" smtClean="0"/>
              <a:t>. </a:t>
            </a:r>
            <a:r>
              <a:rPr lang="tr-TR" b="1" i="1" dirty="0" err="1" smtClean="0"/>
              <a:t>Cancer</a:t>
            </a:r>
            <a:r>
              <a:rPr lang="tr-TR" b="1" i="1" dirty="0" smtClean="0"/>
              <a:t> </a:t>
            </a:r>
            <a:r>
              <a:rPr lang="tr-TR" b="1" i="1" dirty="0" err="1" smtClean="0"/>
              <a:t>Research</a:t>
            </a:r>
            <a:r>
              <a:rPr lang="tr-TR" b="1" i="1" dirty="0" smtClean="0"/>
              <a:t>. 69(13): 575-83. </a:t>
            </a:r>
          </a:p>
          <a:p>
            <a:r>
              <a:rPr lang="tr-TR" b="1" dirty="0" err="1" smtClean="0"/>
              <a:t>Baytop</a:t>
            </a:r>
            <a:r>
              <a:rPr lang="tr-TR" b="1" dirty="0" smtClean="0"/>
              <a:t> T. 1984. Türkiye’de Bitkiler İle Tedavi. İ.Ü. Yayınları No:3255. </a:t>
            </a:r>
          </a:p>
          <a:p>
            <a:r>
              <a:rPr lang="en-US" b="1" dirty="0" err="1" smtClean="0"/>
              <a:t>Bourgou</a:t>
            </a:r>
            <a:r>
              <a:rPr lang="en-US" b="1" dirty="0" smtClean="0"/>
              <a:t> S, </a:t>
            </a:r>
            <a:r>
              <a:rPr lang="en-US" b="1" dirty="0" err="1" smtClean="0"/>
              <a:t>Pichette</a:t>
            </a:r>
            <a:r>
              <a:rPr lang="en-US" b="1" dirty="0" smtClean="0"/>
              <a:t> A, </a:t>
            </a:r>
            <a:r>
              <a:rPr lang="en-US" b="1" dirty="0" err="1" smtClean="0"/>
              <a:t>Marzouk</a:t>
            </a:r>
            <a:r>
              <a:rPr lang="en-US" b="1" dirty="0" smtClean="0"/>
              <a:t> B, </a:t>
            </a:r>
            <a:r>
              <a:rPr lang="en-US" b="1" dirty="0" err="1" smtClean="0"/>
              <a:t>Legault</a:t>
            </a:r>
            <a:r>
              <a:rPr lang="en-US" b="1" dirty="0" smtClean="0"/>
              <a:t> J. 2010 Bioactivities of black </a:t>
            </a:r>
            <a:r>
              <a:rPr lang="en-US" b="1" dirty="0" err="1" smtClean="0"/>
              <a:t>cummin</a:t>
            </a:r>
            <a:r>
              <a:rPr lang="en-US" b="1" dirty="0" smtClean="0"/>
              <a:t> essential oil and its main </a:t>
            </a:r>
            <a:r>
              <a:rPr lang="en-US" b="1" dirty="0" err="1" smtClean="0"/>
              <a:t>terpenes</a:t>
            </a:r>
            <a:r>
              <a:rPr lang="en-US" b="1" dirty="0" smtClean="0"/>
              <a:t> from Tunisia. South African Journal of Botany; 76 : 210-216. </a:t>
            </a:r>
          </a:p>
          <a:p>
            <a:r>
              <a:rPr lang="tr-TR" b="1" dirty="0" err="1" smtClean="0"/>
              <a:t>Budancamanak</a:t>
            </a:r>
            <a:r>
              <a:rPr lang="tr-TR" b="1" dirty="0" smtClean="0"/>
              <a:t> M, </a:t>
            </a:r>
            <a:r>
              <a:rPr lang="tr-TR" b="1" dirty="0" err="1" smtClean="0"/>
              <a:t>Kanter</a:t>
            </a:r>
            <a:r>
              <a:rPr lang="tr-TR" b="1" dirty="0" smtClean="0"/>
              <a:t> M, Demirel A, </a:t>
            </a:r>
            <a:r>
              <a:rPr lang="tr-TR" b="1" dirty="0" err="1" smtClean="0"/>
              <a:t>Ocakcı</a:t>
            </a:r>
            <a:r>
              <a:rPr lang="tr-TR" b="1" dirty="0" smtClean="0"/>
              <a:t> A, Uysal H, </a:t>
            </a:r>
            <a:r>
              <a:rPr lang="tr-TR" b="1" dirty="0" err="1" smtClean="0"/>
              <a:t>Karakaya</a:t>
            </a:r>
            <a:r>
              <a:rPr lang="tr-TR" b="1" dirty="0" smtClean="0"/>
              <a:t> C. 2006. </a:t>
            </a:r>
            <a:r>
              <a:rPr lang="tr-TR" b="1" dirty="0" err="1" smtClean="0"/>
              <a:t>Protective</a:t>
            </a:r>
            <a:r>
              <a:rPr lang="tr-TR" b="1" dirty="0" smtClean="0"/>
              <a:t> </a:t>
            </a:r>
            <a:r>
              <a:rPr lang="tr-TR" b="1" dirty="0" err="1" smtClean="0"/>
              <a:t>effects</a:t>
            </a:r>
            <a:r>
              <a:rPr lang="tr-TR" b="1" dirty="0" smtClean="0"/>
              <a:t> of </a:t>
            </a:r>
            <a:r>
              <a:rPr lang="tr-TR" b="1" dirty="0" err="1" smtClean="0"/>
              <a:t>thymoquinone</a:t>
            </a:r>
            <a:r>
              <a:rPr lang="tr-TR" b="1" dirty="0" smtClean="0"/>
              <a:t> </a:t>
            </a:r>
            <a:r>
              <a:rPr lang="tr-TR" b="1" dirty="0" err="1" smtClean="0"/>
              <a:t>and</a:t>
            </a:r>
            <a:r>
              <a:rPr lang="tr-TR" b="1" dirty="0" smtClean="0"/>
              <a:t> </a:t>
            </a:r>
            <a:r>
              <a:rPr lang="tr-TR" b="1" dirty="0" err="1" smtClean="0"/>
              <a:t>methotrexate</a:t>
            </a:r>
            <a:r>
              <a:rPr lang="tr-TR" b="1" dirty="0" smtClean="0"/>
              <a:t> on </a:t>
            </a:r>
            <a:r>
              <a:rPr lang="tr-TR" b="1" dirty="0" err="1" smtClean="0"/>
              <a:t>the</a:t>
            </a:r>
            <a:r>
              <a:rPr lang="tr-TR" b="1" dirty="0" smtClean="0"/>
              <a:t> </a:t>
            </a:r>
            <a:r>
              <a:rPr lang="tr-TR" b="1" dirty="0" err="1" smtClean="0"/>
              <a:t>renal</a:t>
            </a:r>
            <a:r>
              <a:rPr lang="tr-TR" b="1" dirty="0" smtClean="0"/>
              <a:t> </a:t>
            </a:r>
            <a:r>
              <a:rPr lang="tr-TR" b="1" dirty="0" err="1" smtClean="0"/>
              <a:t>injury</a:t>
            </a:r>
            <a:r>
              <a:rPr lang="tr-TR" b="1" dirty="0" smtClean="0"/>
              <a:t> in </a:t>
            </a:r>
            <a:r>
              <a:rPr lang="tr-TR" b="1" dirty="0" err="1" smtClean="0"/>
              <a:t>collagen</a:t>
            </a:r>
            <a:r>
              <a:rPr lang="tr-TR" b="1" dirty="0" smtClean="0"/>
              <a:t>-</a:t>
            </a:r>
            <a:r>
              <a:rPr lang="tr-TR" b="1" dirty="0" err="1" smtClean="0"/>
              <a:t>induced</a:t>
            </a:r>
            <a:r>
              <a:rPr lang="tr-TR" b="1" dirty="0" smtClean="0"/>
              <a:t> </a:t>
            </a:r>
            <a:r>
              <a:rPr lang="tr-TR" b="1" dirty="0" err="1" smtClean="0"/>
              <a:t>arthritis</a:t>
            </a:r>
            <a:r>
              <a:rPr lang="tr-TR" b="1" dirty="0" smtClean="0"/>
              <a:t>. </a:t>
            </a:r>
            <a:r>
              <a:rPr lang="tr-TR" b="1" dirty="0" err="1" smtClean="0"/>
              <a:t>Arch</a:t>
            </a:r>
            <a:r>
              <a:rPr lang="tr-TR" b="1" dirty="0" smtClean="0"/>
              <a:t> </a:t>
            </a:r>
            <a:r>
              <a:rPr lang="tr-TR" b="1" dirty="0" err="1" smtClean="0"/>
              <a:t>Toxicol</a:t>
            </a:r>
            <a:r>
              <a:rPr lang="tr-TR" b="1" dirty="0" smtClean="0"/>
              <a:t>, 80: 768-776. </a:t>
            </a:r>
          </a:p>
          <a:p>
            <a:r>
              <a:rPr lang="tr-TR" b="1" dirty="0" err="1" smtClean="0"/>
              <a:t>Chehl</a:t>
            </a:r>
            <a:r>
              <a:rPr lang="tr-TR" b="1" dirty="0" smtClean="0"/>
              <a:t> N, </a:t>
            </a:r>
            <a:r>
              <a:rPr lang="tr-TR" b="1" dirty="0" err="1" smtClean="0"/>
              <a:t>Chıpıtsyna</a:t>
            </a:r>
            <a:r>
              <a:rPr lang="tr-TR" b="1" dirty="0" smtClean="0"/>
              <a:t> G, </a:t>
            </a:r>
            <a:r>
              <a:rPr lang="tr-TR" b="1" dirty="0" err="1" smtClean="0"/>
              <a:t>Gong</a:t>
            </a:r>
            <a:r>
              <a:rPr lang="tr-TR" b="1" dirty="0" smtClean="0"/>
              <a:t> Q, </a:t>
            </a:r>
            <a:r>
              <a:rPr lang="tr-TR" b="1" dirty="0" err="1" smtClean="0"/>
              <a:t>Yeo</a:t>
            </a:r>
            <a:r>
              <a:rPr lang="tr-TR" b="1" dirty="0" smtClean="0"/>
              <a:t> CJ, Arafat HA. 2009. Anti-</a:t>
            </a:r>
            <a:r>
              <a:rPr lang="tr-TR" b="1" dirty="0" err="1" smtClean="0"/>
              <a:t>inflammatory</a:t>
            </a:r>
            <a:r>
              <a:rPr lang="tr-TR" b="1" dirty="0" smtClean="0"/>
              <a:t> </a:t>
            </a:r>
            <a:r>
              <a:rPr lang="tr-TR" b="1" dirty="0" err="1" smtClean="0"/>
              <a:t>effects</a:t>
            </a:r>
            <a:r>
              <a:rPr lang="tr-TR" b="1" dirty="0" smtClean="0"/>
              <a:t> of </a:t>
            </a:r>
            <a:r>
              <a:rPr lang="tr-TR" b="1" dirty="0" err="1" smtClean="0"/>
              <a:t>the</a:t>
            </a:r>
            <a:r>
              <a:rPr lang="tr-TR" b="1" dirty="0" smtClean="0"/>
              <a:t> </a:t>
            </a:r>
            <a:r>
              <a:rPr lang="tr-TR" b="1" dirty="0" err="1" smtClean="0"/>
              <a:t>Nigella</a:t>
            </a:r>
            <a:r>
              <a:rPr lang="tr-TR" b="1" dirty="0" smtClean="0"/>
              <a:t> </a:t>
            </a:r>
            <a:r>
              <a:rPr lang="tr-TR" b="1" dirty="0" err="1" smtClean="0"/>
              <a:t>sativa</a:t>
            </a:r>
            <a:r>
              <a:rPr lang="tr-TR" b="1" dirty="0" smtClean="0"/>
              <a:t> </a:t>
            </a:r>
            <a:r>
              <a:rPr lang="tr-TR" b="1" dirty="0" err="1" smtClean="0"/>
              <a:t>seed</a:t>
            </a:r>
            <a:r>
              <a:rPr lang="tr-TR" b="1" dirty="0" smtClean="0"/>
              <a:t> </a:t>
            </a:r>
            <a:r>
              <a:rPr lang="tr-TR" b="1" dirty="0" err="1" smtClean="0"/>
              <a:t>extract</a:t>
            </a:r>
            <a:r>
              <a:rPr lang="tr-TR" b="1" dirty="0" smtClean="0"/>
              <a:t>, </a:t>
            </a:r>
            <a:r>
              <a:rPr lang="tr-TR" b="1" dirty="0" err="1" smtClean="0"/>
              <a:t>thymoquinone</a:t>
            </a:r>
            <a:r>
              <a:rPr lang="tr-TR" b="1" dirty="0" smtClean="0"/>
              <a:t>, in </a:t>
            </a:r>
            <a:r>
              <a:rPr lang="tr-TR" b="1" dirty="0" err="1" smtClean="0"/>
              <a:t>pancreatic</a:t>
            </a:r>
            <a:r>
              <a:rPr lang="tr-TR" b="1" dirty="0" smtClean="0"/>
              <a:t> </a:t>
            </a:r>
            <a:r>
              <a:rPr lang="tr-TR" b="1" dirty="0" err="1" smtClean="0"/>
              <a:t>cancer</a:t>
            </a:r>
            <a:r>
              <a:rPr lang="tr-TR" b="1" dirty="0" smtClean="0"/>
              <a:t> </a:t>
            </a:r>
            <a:r>
              <a:rPr lang="tr-TR" b="1" dirty="0" err="1" smtClean="0"/>
              <a:t>cells</a:t>
            </a:r>
            <a:r>
              <a:rPr lang="tr-TR" b="1" dirty="0" smtClean="0"/>
              <a:t>. HPB (Oxford), 1(5): 373-81. </a:t>
            </a:r>
          </a:p>
          <a:p>
            <a:r>
              <a:rPr lang="en-US" b="1" dirty="0" smtClean="0"/>
              <a:t>Child P, </a:t>
            </a:r>
            <a:r>
              <a:rPr lang="en-US" b="1" dirty="0" err="1" smtClean="0"/>
              <a:t>Kuksis</a:t>
            </a:r>
            <a:r>
              <a:rPr lang="en-US" b="1" dirty="0" smtClean="0"/>
              <a:t> A. 1983. Critical role of ring structure in the differential uptake of cholesterol and plant sterols by membrane preparations in vitro. J Lipid Res. 24(9):1196-209 </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192688"/>
          </a:xfrm>
        </p:spPr>
        <p:txBody>
          <a:bodyPr>
            <a:normAutofit fontScale="62500" lnSpcReduction="20000"/>
          </a:bodyPr>
          <a:lstStyle/>
          <a:p>
            <a:r>
              <a:rPr lang="en-US" b="1" dirty="0" err="1" smtClean="0"/>
              <a:t>Dattner</a:t>
            </a:r>
            <a:r>
              <a:rPr lang="en-US" b="1" dirty="0" smtClean="0"/>
              <a:t> AM. 2003. From medical </a:t>
            </a:r>
            <a:r>
              <a:rPr lang="en-US" b="1" dirty="0" err="1" smtClean="0"/>
              <a:t>herbalism</a:t>
            </a:r>
            <a:r>
              <a:rPr lang="en-US" b="1" dirty="0" smtClean="0"/>
              <a:t> to </a:t>
            </a:r>
            <a:r>
              <a:rPr lang="en-US" b="1" dirty="0" err="1" smtClean="0"/>
              <a:t>phytotherapy</a:t>
            </a:r>
            <a:r>
              <a:rPr lang="en-US" b="1" dirty="0" smtClean="0"/>
              <a:t> in dermatology: back to future. </a:t>
            </a:r>
            <a:r>
              <a:rPr lang="en-US" b="1" dirty="0" err="1" smtClean="0"/>
              <a:t>Dermatol</a:t>
            </a:r>
            <a:r>
              <a:rPr lang="en-US" b="1" dirty="0" smtClean="0"/>
              <a:t> </a:t>
            </a:r>
            <a:r>
              <a:rPr lang="en-US" b="1" dirty="0" err="1" smtClean="0"/>
              <a:t>Ther</a:t>
            </a:r>
            <a:r>
              <a:rPr lang="en-US" b="1" dirty="0" smtClean="0"/>
              <a:t>, 16: 106-13. </a:t>
            </a:r>
          </a:p>
          <a:p>
            <a:r>
              <a:rPr lang="tr-TR" b="1" dirty="0" smtClean="0"/>
              <a:t>El-</a:t>
            </a:r>
            <a:r>
              <a:rPr lang="tr-TR" b="1" dirty="0" err="1" smtClean="0"/>
              <a:t>Abhar</a:t>
            </a:r>
            <a:r>
              <a:rPr lang="tr-TR" b="1" dirty="0" smtClean="0"/>
              <a:t> H S, </a:t>
            </a:r>
            <a:r>
              <a:rPr lang="tr-TR" b="1" dirty="0" err="1" smtClean="0"/>
              <a:t>Abdallah</a:t>
            </a:r>
            <a:r>
              <a:rPr lang="tr-TR" b="1" dirty="0" smtClean="0"/>
              <a:t> D M, </a:t>
            </a:r>
            <a:r>
              <a:rPr lang="tr-TR" b="1" dirty="0" err="1" smtClean="0"/>
              <a:t>Saleh</a:t>
            </a:r>
            <a:r>
              <a:rPr lang="tr-TR" b="1" dirty="0" smtClean="0"/>
              <a:t> S. 2003. </a:t>
            </a:r>
            <a:r>
              <a:rPr lang="tr-TR" b="1" dirty="0" err="1" smtClean="0"/>
              <a:t>Gastroprotective</a:t>
            </a:r>
            <a:r>
              <a:rPr lang="tr-TR" b="1" dirty="0" smtClean="0"/>
              <a:t> </a:t>
            </a:r>
            <a:r>
              <a:rPr lang="tr-TR" b="1" dirty="0" err="1" smtClean="0"/>
              <a:t>activity</a:t>
            </a:r>
            <a:r>
              <a:rPr lang="tr-TR" b="1" dirty="0" smtClean="0"/>
              <a:t> of </a:t>
            </a:r>
            <a:r>
              <a:rPr lang="tr-TR" b="1" dirty="0" err="1" smtClean="0"/>
              <a:t>Nigella</a:t>
            </a:r>
            <a:r>
              <a:rPr lang="tr-TR" b="1" dirty="0" smtClean="0"/>
              <a:t> </a:t>
            </a:r>
            <a:r>
              <a:rPr lang="tr-TR" b="1" dirty="0" err="1" smtClean="0"/>
              <a:t>sativa</a:t>
            </a:r>
            <a:r>
              <a:rPr lang="tr-TR" b="1" dirty="0" smtClean="0"/>
              <a:t> </a:t>
            </a:r>
            <a:r>
              <a:rPr lang="tr-TR" b="1" dirty="0" err="1" smtClean="0"/>
              <a:t>oil</a:t>
            </a:r>
            <a:r>
              <a:rPr lang="tr-TR" b="1" dirty="0" smtClean="0"/>
              <a:t> </a:t>
            </a:r>
            <a:r>
              <a:rPr lang="tr-TR" b="1" dirty="0" err="1" smtClean="0"/>
              <a:t>and</a:t>
            </a:r>
            <a:r>
              <a:rPr lang="tr-TR" b="1" dirty="0" smtClean="0"/>
              <a:t> </a:t>
            </a:r>
            <a:r>
              <a:rPr lang="tr-TR" b="1" dirty="0" err="1" smtClean="0"/>
              <a:t>its</a:t>
            </a:r>
            <a:r>
              <a:rPr lang="tr-TR" b="1" dirty="0" smtClean="0"/>
              <a:t> </a:t>
            </a:r>
            <a:r>
              <a:rPr lang="tr-TR" b="1" dirty="0" err="1" smtClean="0"/>
              <a:t>constituent</a:t>
            </a:r>
            <a:r>
              <a:rPr lang="tr-TR" b="1" dirty="0" smtClean="0"/>
              <a:t>, </a:t>
            </a:r>
            <a:r>
              <a:rPr lang="tr-TR" b="1" dirty="0" err="1" smtClean="0"/>
              <a:t>thymoquinone</a:t>
            </a:r>
            <a:r>
              <a:rPr lang="tr-TR" b="1" dirty="0" smtClean="0"/>
              <a:t>, </a:t>
            </a:r>
            <a:r>
              <a:rPr lang="tr-TR" b="1" dirty="0" err="1" smtClean="0"/>
              <a:t>against</a:t>
            </a:r>
            <a:r>
              <a:rPr lang="tr-TR" b="1" dirty="0" smtClean="0"/>
              <a:t> </a:t>
            </a:r>
            <a:r>
              <a:rPr lang="tr-TR" b="1" dirty="0" err="1" smtClean="0"/>
              <a:t>gastric</a:t>
            </a:r>
            <a:r>
              <a:rPr lang="tr-TR" b="1" dirty="0" smtClean="0"/>
              <a:t> </a:t>
            </a:r>
            <a:r>
              <a:rPr lang="tr-TR" b="1" dirty="0" err="1" smtClean="0"/>
              <a:t>mucosal</a:t>
            </a:r>
            <a:r>
              <a:rPr lang="tr-TR" b="1" dirty="0" smtClean="0"/>
              <a:t> </a:t>
            </a:r>
            <a:r>
              <a:rPr lang="tr-TR" b="1" dirty="0" err="1" smtClean="0"/>
              <a:t>injury</a:t>
            </a:r>
            <a:r>
              <a:rPr lang="tr-TR" b="1" dirty="0" smtClean="0"/>
              <a:t> </a:t>
            </a:r>
            <a:r>
              <a:rPr lang="tr-TR" b="1" dirty="0" err="1" smtClean="0"/>
              <a:t>induced</a:t>
            </a:r>
            <a:r>
              <a:rPr lang="tr-TR" b="1" dirty="0" smtClean="0"/>
              <a:t> </a:t>
            </a:r>
            <a:r>
              <a:rPr lang="tr-TR" b="1" dirty="0" err="1" smtClean="0"/>
              <a:t>by</a:t>
            </a:r>
            <a:r>
              <a:rPr lang="tr-TR" b="1" dirty="0" smtClean="0"/>
              <a:t> </a:t>
            </a:r>
            <a:r>
              <a:rPr lang="tr-TR" b="1" dirty="0" err="1" smtClean="0"/>
              <a:t>ischaemia</a:t>
            </a:r>
            <a:r>
              <a:rPr lang="tr-TR" b="1" dirty="0" smtClean="0"/>
              <a:t>/</a:t>
            </a:r>
            <a:r>
              <a:rPr lang="tr-TR" b="1" dirty="0" err="1" smtClean="0"/>
              <a:t>reperfusion</a:t>
            </a:r>
            <a:r>
              <a:rPr lang="tr-TR" b="1" dirty="0" smtClean="0"/>
              <a:t> in </a:t>
            </a:r>
            <a:r>
              <a:rPr lang="tr-TR" b="1" dirty="0" err="1" smtClean="0"/>
              <a:t>rats</a:t>
            </a:r>
            <a:r>
              <a:rPr lang="tr-TR" b="1" dirty="0" smtClean="0"/>
              <a:t>. </a:t>
            </a:r>
            <a:r>
              <a:rPr lang="tr-TR" b="1" dirty="0" err="1" smtClean="0"/>
              <a:t>Journal</a:t>
            </a:r>
            <a:r>
              <a:rPr lang="tr-TR" b="1" dirty="0" smtClean="0"/>
              <a:t> of </a:t>
            </a:r>
            <a:r>
              <a:rPr lang="tr-TR" b="1" dirty="0" err="1" smtClean="0"/>
              <a:t>Ethnopharmacology</a:t>
            </a:r>
            <a:r>
              <a:rPr lang="tr-TR" b="1" dirty="0" smtClean="0"/>
              <a:t>, 84: 251-258. </a:t>
            </a:r>
          </a:p>
          <a:p>
            <a:r>
              <a:rPr lang="tr-TR" b="1" dirty="0" smtClean="0"/>
              <a:t>El-</a:t>
            </a:r>
            <a:r>
              <a:rPr lang="tr-TR" b="1" dirty="0" err="1" smtClean="0"/>
              <a:t>Dakhakhny</a:t>
            </a:r>
            <a:r>
              <a:rPr lang="tr-TR" b="1" dirty="0" smtClean="0"/>
              <a:t> M, </a:t>
            </a:r>
            <a:r>
              <a:rPr lang="tr-TR" b="1" dirty="0" err="1" smtClean="0"/>
              <a:t>Madı</a:t>
            </a:r>
            <a:r>
              <a:rPr lang="tr-TR" b="1" dirty="0" smtClean="0"/>
              <a:t> NJ, </a:t>
            </a:r>
            <a:r>
              <a:rPr lang="tr-TR" b="1" dirty="0" err="1" smtClean="0"/>
              <a:t>Lembert</a:t>
            </a:r>
            <a:r>
              <a:rPr lang="tr-TR" b="1" dirty="0" smtClean="0"/>
              <a:t> N, </a:t>
            </a:r>
            <a:r>
              <a:rPr lang="tr-TR" b="1" dirty="0" err="1" smtClean="0"/>
              <a:t>Ammon</a:t>
            </a:r>
            <a:r>
              <a:rPr lang="tr-TR" b="1" dirty="0" smtClean="0"/>
              <a:t> HPT. 2002. </a:t>
            </a:r>
            <a:r>
              <a:rPr lang="tr-TR" b="1" dirty="0" err="1" smtClean="0"/>
              <a:t>Nigella</a:t>
            </a:r>
            <a:r>
              <a:rPr lang="tr-TR" b="1" dirty="0" smtClean="0"/>
              <a:t> </a:t>
            </a:r>
            <a:r>
              <a:rPr lang="tr-TR" b="1" dirty="0" err="1" smtClean="0"/>
              <a:t>sativa</a:t>
            </a:r>
            <a:r>
              <a:rPr lang="tr-TR" b="1" dirty="0" smtClean="0"/>
              <a:t> </a:t>
            </a:r>
            <a:r>
              <a:rPr lang="tr-TR" b="1" dirty="0" err="1" smtClean="0"/>
              <a:t>oil</a:t>
            </a:r>
            <a:r>
              <a:rPr lang="tr-TR" b="1" dirty="0" smtClean="0"/>
              <a:t>, </a:t>
            </a:r>
            <a:r>
              <a:rPr lang="tr-TR" b="1" dirty="0" err="1" smtClean="0"/>
              <a:t>nigellone</a:t>
            </a:r>
            <a:r>
              <a:rPr lang="tr-TR" b="1" dirty="0" smtClean="0"/>
              <a:t> </a:t>
            </a:r>
            <a:r>
              <a:rPr lang="tr-TR" b="1" dirty="0" err="1" smtClean="0"/>
              <a:t>and</a:t>
            </a:r>
            <a:r>
              <a:rPr lang="tr-TR" b="1" dirty="0" smtClean="0"/>
              <a:t> </a:t>
            </a:r>
            <a:r>
              <a:rPr lang="tr-TR" b="1" dirty="0" err="1" smtClean="0"/>
              <a:t>derived</a:t>
            </a:r>
            <a:r>
              <a:rPr lang="tr-TR" b="1" dirty="0" smtClean="0"/>
              <a:t> </a:t>
            </a:r>
            <a:r>
              <a:rPr lang="tr-TR" b="1" dirty="0" err="1" smtClean="0"/>
              <a:t>thymoquinone</a:t>
            </a:r>
            <a:r>
              <a:rPr lang="tr-TR" b="1" dirty="0" smtClean="0"/>
              <a:t> </a:t>
            </a:r>
            <a:r>
              <a:rPr lang="tr-TR" b="1" dirty="0" err="1" smtClean="0"/>
              <a:t>inhibit</a:t>
            </a:r>
            <a:r>
              <a:rPr lang="tr-TR" b="1" dirty="0" smtClean="0"/>
              <a:t> </a:t>
            </a:r>
            <a:r>
              <a:rPr lang="tr-TR" b="1" dirty="0" err="1" smtClean="0"/>
              <a:t>synthesis</a:t>
            </a:r>
            <a:r>
              <a:rPr lang="tr-TR" b="1" dirty="0" smtClean="0"/>
              <a:t> of 5-</a:t>
            </a:r>
            <a:r>
              <a:rPr lang="tr-TR" b="1" dirty="0" err="1" smtClean="0"/>
              <a:t>lipoxygenase</a:t>
            </a:r>
            <a:r>
              <a:rPr lang="tr-TR" b="1" dirty="0" smtClean="0"/>
              <a:t> </a:t>
            </a:r>
            <a:r>
              <a:rPr lang="tr-TR" b="1" dirty="0" err="1" smtClean="0"/>
              <a:t>products</a:t>
            </a:r>
            <a:r>
              <a:rPr lang="tr-TR" b="1" dirty="0" smtClean="0"/>
              <a:t> in </a:t>
            </a:r>
            <a:r>
              <a:rPr lang="tr-TR" b="1" dirty="0" err="1" smtClean="0"/>
              <a:t>polymorphonuclear</a:t>
            </a:r>
            <a:r>
              <a:rPr lang="tr-TR" b="1" dirty="0" smtClean="0"/>
              <a:t> </a:t>
            </a:r>
            <a:r>
              <a:rPr lang="tr-TR" b="1" dirty="0" err="1" smtClean="0"/>
              <a:t>leukocytes</a:t>
            </a:r>
            <a:r>
              <a:rPr lang="tr-TR" b="1" dirty="0" smtClean="0"/>
              <a:t> </a:t>
            </a:r>
            <a:r>
              <a:rPr lang="tr-TR" b="1" dirty="0" err="1" smtClean="0"/>
              <a:t>from</a:t>
            </a:r>
            <a:r>
              <a:rPr lang="tr-TR" b="1" dirty="0" smtClean="0"/>
              <a:t> </a:t>
            </a:r>
            <a:r>
              <a:rPr lang="tr-TR" b="1" dirty="0" err="1" smtClean="0"/>
              <a:t>rats</a:t>
            </a:r>
            <a:r>
              <a:rPr lang="tr-TR" b="1" dirty="0" smtClean="0"/>
              <a:t>. </a:t>
            </a:r>
            <a:r>
              <a:rPr lang="tr-TR" b="1" dirty="0" err="1" smtClean="0"/>
              <a:t>Journal</a:t>
            </a:r>
            <a:r>
              <a:rPr lang="tr-TR" b="1" dirty="0" smtClean="0"/>
              <a:t> of </a:t>
            </a:r>
            <a:r>
              <a:rPr lang="tr-TR" b="1" dirty="0" err="1" smtClean="0"/>
              <a:t>Ethnopharmacology</a:t>
            </a:r>
            <a:r>
              <a:rPr lang="tr-TR" b="1" dirty="0" smtClean="0"/>
              <a:t>, 81: 161-164. </a:t>
            </a:r>
          </a:p>
          <a:p>
            <a:r>
              <a:rPr lang="tr-TR" b="1" dirty="0" smtClean="0"/>
              <a:t>El </a:t>
            </a:r>
            <a:r>
              <a:rPr lang="tr-TR" b="1" dirty="0" err="1" smtClean="0"/>
              <a:t>Gazzar</a:t>
            </a:r>
            <a:r>
              <a:rPr lang="tr-TR" b="1" dirty="0" smtClean="0"/>
              <a:t> M, El </a:t>
            </a:r>
            <a:r>
              <a:rPr lang="tr-TR" b="1" dirty="0" err="1" smtClean="0"/>
              <a:t>Mezayen</a:t>
            </a:r>
            <a:r>
              <a:rPr lang="tr-TR" b="1" dirty="0" smtClean="0"/>
              <a:t> R, </a:t>
            </a:r>
            <a:r>
              <a:rPr lang="tr-TR" b="1" dirty="0" err="1" smtClean="0"/>
              <a:t>Mareckı</a:t>
            </a:r>
            <a:r>
              <a:rPr lang="tr-TR" b="1" dirty="0" smtClean="0"/>
              <a:t> JC, </a:t>
            </a:r>
            <a:r>
              <a:rPr lang="tr-TR" b="1" dirty="0" err="1" smtClean="0"/>
              <a:t>Nıcolls</a:t>
            </a:r>
            <a:r>
              <a:rPr lang="tr-TR" b="1" dirty="0" smtClean="0"/>
              <a:t> MR, </a:t>
            </a:r>
            <a:r>
              <a:rPr lang="tr-TR" b="1" dirty="0" err="1" smtClean="0"/>
              <a:t>Canastar</a:t>
            </a:r>
            <a:r>
              <a:rPr lang="tr-TR" b="1" dirty="0" smtClean="0"/>
              <a:t> A, </a:t>
            </a:r>
            <a:r>
              <a:rPr lang="tr-TR" b="1" dirty="0" err="1" smtClean="0"/>
              <a:t>Dreskın</a:t>
            </a:r>
            <a:r>
              <a:rPr lang="tr-TR" b="1" dirty="0" smtClean="0"/>
              <a:t> SC. (2006a) Anti-</a:t>
            </a:r>
            <a:r>
              <a:rPr lang="tr-TR" b="1" dirty="0" err="1" smtClean="0"/>
              <a:t>inflammatory</a:t>
            </a:r>
            <a:r>
              <a:rPr lang="tr-TR" b="1" dirty="0" smtClean="0"/>
              <a:t> </a:t>
            </a:r>
            <a:r>
              <a:rPr lang="tr-TR" b="1" dirty="0" err="1" smtClean="0"/>
              <a:t>effect</a:t>
            </a:r>
            <a:r>
              <a:rPr lang="tr-TR" b="1" dirty="0" smtClean="0"/>
              <a:t> of </a:t>
            </a:r>
            <a:r>
              <a:rPr lang="tr-TR" b="1" dirty="0" err="1" smtClean="0"/>
              <a:t>thymoquinone</a:t>
            </a:r>
            <a:r>
              <a:rPr lang="tr-TR" b="1" dirty="0" smtClean="0"/>
              <a:t> in a </a:t>
            </a:r>
            <a:r>
              <a:rPr lang="tr-TR" b="1" dirty="0" err="1" smtClean="0"/>
              <a:t>mouse</a:t>
            </a:r>
            <a:r>
              <a:rPr lang="tr-TR" b="1" dirty="0" smtClean="0"/>
              <a:t> model of </a:t>
            </a:r>
            <a:r>
              <a:rPr lang="tr-TR" b="1" dirty="0" err="1" smtClean="0"/>
              <a:t>allergic</a:t>
            </a:r>
            <a:r>
              <a:rPr lang="tr-TR" b="1" dirty="0" smtClean="0"/>
              <a:t> </a:t>
            </a:r>
            <a:r>
              <a:rPr lang="tr-TR" b="1" dirty="0" err="1" smtClean="0"/>
              <a:t>lung</a:t>
            </a:r>
            <a:r>
              <a:rPr lang="tr-TR" b="1" dirty="0" smtClean="0"/>
              <a:t> </a:t>
            </a:r>
            <a:r>
              <a:rPr lang="tr-TR" b="1" dirty="0" err="1" smtClean="0"/>
              <a:t>inflammation</a:t>
            </a:r>
            <a:r>
              <a:rPr lang="tr-TR" b="1" dirty="0" smtClean="0"/>
              <a:t>. </a:t>
            </a:r>
            <a:r>
              <a:rPr lang="tr-TR" b="1" dirty="0" err="1" smtClean="0"/>
              <a:t>International</a:t>
            </a:r>
            <a:r>
              <a:rPr lang="tr-TR" b="1" dirty="0" smtClean="0"/>
              <a:t> </a:t>
            </a:r>
            <a:r>
              <a:rPr lang="tr-TR" b="1" dirty="0" err="1" smtClean="0"/>
              <a:t>Immunopharmacology</a:t>
            </a:r>
            <a:r>
              <a:rPr lang="tr-TR" b="1" dirty="0" smtClean="0"/>
              <a:t>, 6: 1135-1142. </a:t>
            </a:r>
          </a:p>
          <a:p>
            <a:r>
              <a:rPr lang="tr-TR" b="1" dirty="0" smtClean="0"/>
              <a:t>El </a:t>
            </a:r>
            <a:r>
              <a:rPr lang="tr-TR" b="1" dirty="0" err="1" smtClean="0"/>
              <a:t>Gazzar</a:t>
            </a:r>
            <a:r>
              <a:rPr lang="tr-TR" b="1" dirty="0" smtClean="0"/>
              <a:t> M, El </a:t>
            </a:r>
            <a:r>
              <a:rPr lang="tr-TR" b="1" dirty="0" err="1" smtClean="0"/>
              <a:t>Mezayen</a:t>
            </a:r>
            <a:r>
              <a:rPr lang="tr-TR" b="1" dirty="0" smtClean="0"/>
              <a:t> R, </a:t>
            </a:r>
            <a:r>
              <a:rPr lang="tr-TR" b="1" dirty="0" err="1" smtClean="0"/>
              <a:t>Nıcolls</a:t>
            </a:r>
            <a:r>
              <a:rPr lang="tr-TR" b="1" dirty="0" smtClean="0"/>
              <a:t> MR, </a:t>
            </a:r>
            <a:r>
              <a:rPr lang="tr-TR" b="1" dirty="0" err="1" smtClean="0"/>
              <a:t>Mareckı</a:t>
            </a:r>
            <a:r>
              <a:rPr lang="tr-TR" b="1" dirty="0" smtClean="0"/>
              <a:t> JC, </a:t>
            </a:r>
            <a:r>
              <a:rPr lang="tr-TR" b="1" dirty="0" err="1" smtClean="0"/>
              <a:t>Dreskın</a:t>
            </a:r>
            <a:r>
              <a:rPr lang="tr-TR" b="1" dirty="0" smtClean="0"/>
              <a:t> SC. (2006b). </a:t>
            </a:r>
            <a:r>
              <a:rPr lang="tr-TR" b="1" dirty="0" err="1" smtClean="0"/>
              <a:t>Downregulation</a:t>
            </a:r>
            <a:r>
              <a:rPr lang="tr-TR" b="1" dirty="0" smtClean="0"/>
              <a:t> of </a:t>
            </a:r>
            <a:r>
              <a:rPr lang="tr-TR" b="1" dirty="0" err="1" smtClean="0"/>
              <a:t>leukotriene</a:t>
            </a:r>
            <a:r>
              <a:rPr lang="tr-TR" b="1" dirty="0" smtClean="0"/>
              <a:t> </a:t>
            </a:r>
            <a:r>
              <a:rPr lang="tr-TR" b="1" dirty="0" err="1" smtClean="0"/>
              <a:t>biosynthesis</a:t>
            </a:r>
            <a:r>
              <a:rPr lang="tr-TR" b="1" dirty="0" smtClean="0"/>
              <a:t> </a:t>
            </a:r>
            <a:r>
              <a:rPr lang="tr-TR" b="1" dirty="0" err="1" smtClean="0"/>
              <a:t>by</a:t>
            </a:r>
            <a:r>
              <a:rPr lang="tr-TR" b="1" dirty="0" smtClean="0"/>
              <a:t> </a:t>
            </a:r>
            <a:r>
              <a:rPr lang="tr-TR" b="1" dirty="0" err="1" smtClean="0"/>
              <a:t>thymoquinone</a:t>
            </a:r>
            <a:r>
              <a:rPr lang="tr-TR" b="1" dirty="0" smtClean="0"/>
              <a:t> </a:t>
            </a:r>
            <a:r>
              <a:rPr lang="tr-TR" b="1" dirty="0" err="1" smtClean="0"/>
              <a:t>attenuates</a:t>
            </a:r>
            <a:r>
              <a:rPr lang="tr-TR" b="1" dirty="0" smtClean="0"/>
              <a:t> </a:t>
            </a:r>
            <a:r>
              <a:rPr lang="tr-TR" b="1" dirty="0" err="1" smtClean="0"/>
              <a:t>airway</a:t>
            </a:r>
            <a:r>
              <a:rPr lang="tr-TR" b="1" dirty="0" smtClean="0"/>
              <a:t> </a:t>
            </a:r>
            <a:r>
              <a:rPr lang="tr-TR" b="1" dirty="0" err="1" smtClean="0"/>
              <a:t>inflammation</a:t>
            </a:r>
            <a:r>
              <a:rPr lang="tr-TR" b="1" dirty="0" smtClean="0"/>
              <a:t> in a </a:t>
            </a:r>
            <a:r>
              <a:rPr lang="tr-TR" b="1" dirty="0" err="1" smtClean="0"/>
              <a:t>mouse</a:t>
            </a:r>
            <a:r>
              <a:rPr lang="tr-TR" b="1" dirty="0" smtClean="0"/>
              <a:t> model of </a:t>
            </a:r>
            <a:r>
              <a:rPr lang="tr-TR" b="1" dirty="0" err="1" smtClean="0"/>
              <a:t>allergic</a:t>
            </a:r>
            <a:r>
              <a:rPr lang="tr-TR" b="1" dirty="0" smtClean="0"/>
              <a:t> </a:t>
            </a:r>
            <a:r>
              <a:rPr lang="tr-TR" b="1" dirty="0" err="1" smtClean="0"/>
              <a:t>asthma</a:t>
            </a:r>
            <a:r>
              <a:rPr lang="tr-TR" b="1" dirty="0" smtClean="0"/>
              <a:t>. </a:t>
            </a:r>
            <a:r>
              <a:rPr lang="tr-TR" b="1" dirty="0" err="1" smtClean="0"/>
              <a:t>Biochimica</a:t>
            </a:r>
            <a:r>
              <a:rPr lang="tr-TR" b="1" dirty="0" smtClean="0"/>
              <a:t> et </a:t>
            </a:r>
            <a:r>
              <a:rPr lang="tr-TR" b="1" dirty="0" err="1" smtClean="0"/>
              <a:t>Biophysica</a:t>
            </a:r>
            <a:r>
              <a:rPr lang="tr-TR" b="1" dirty="0" smtClean="0"/>
              <a:t> </a:t>
            </a:r>
            <a:r>
              <a:rPr lang="tr-TR" b="1" dirty="0" err="1" smtClean="0"/>
              <a:t>Acta</a:t>
            </a:r>
            <a:r>
              <a:rPr lang="tr-TR" b="1" dirty="0" smtClean="0"/>
              <a:t>, 1760: 1088-1095. </a:t>
            </a:r>
          </a:p>
          <a:p>
            <a:r>
              <a:rPr lang="tr-TR" b="1" dirty="0" smtClean="0"/>
              <a:t>El </a:t>
            </a:r>
            <a:r>
              <a:rPr lang="tr-TR" b="1" dirty="0" err="1" smtClean="0"/>
              <a:t>Gazzar</a:t>
            </a:r>
            <a:r>
              <a:rPr lang="tr-TR" b="1" dirty="0" smtClean="0"/>
              <a:t> MA, El </a:t>
            </a:r>
            <a:r>
              <a:rPr lang="tr-TR" b="1" dirty="0" err="1" smtClean="0"/>
              <a:t>Mezayen</a:t>
            </a:r>
            <a:r>
              <a:rPr lang="tr-TR" b="1" dirty="0" smtClean="0"/>
              <a:t> R, </a:t>
            </a:r>
            <a:r>
              <a:rPr lang="tr-TR" b="1" dirty="0" err="1" smtClean="0"/>
              <a:t>Nıcolls</a:t>
            </a:r>
            <a:r>
              <a:rPr lang="tr-TR" b="1" dirty="0" smtClean="0"/>
              <a:t> MR, </a:t>
            </a:r>
            <a:r>
              <a:rPr lang="tr-TR" b="1" dirty="0" err="1" smtClean="0"/>
              <a:t>Dreskın</a:t>
            </a:r>
            <a:r>
              <a:rPr lang="tr-TR" b="1" dirty="0" smtClean="0"/>
              <a:t> SC 2007. </a:t>
            </a:r>
            <a:r>
              <a:rPr lang="tr-TR" b="1" dirty="0" err="1" smtClean="0"/>
              <a:t>Thymoquinone</a:t>
            </a:r>
            <a:r>
              <a:rPr lang="tr-TR" b="1" dirty="0" smtClean="0"/>
              <a:t> </a:t>
            </a:r>
            <a:r>
              <a:rPr lang="tr-TR" b="1" dirty="0" err="1" smtClean="0"/>
              <a:t>attenuates</a:t>
            </a:r>
            <a:r>
              <a:rPr lang="tr-TR" b="1" dirty="0" smtClean="0"/>
              <a:t> </a:t>
            </a:r>
            <a:r>
              <a:rPr lang="tr-TR" b="1" dirty="0" err="1" smtClean="0"/>
              <a:t>proinflammatory</a:t>
            </a:r>
            <a:r>
              <a:rPr lang="tr-TR" b="1" dirty="0" smtClean="0"/>
              <a:t> </a:t>
            </a:r>
            <a:r>
              <a:rPr lang="tr-TR" b="1" dirty="0" err="1" smtClean="0"/>
              <a:t>responses</a:t>
            </a:r>
            <a:r>
              <a:rPr lang="tr-TR" b="1" dirty="0" smtClean="0"/>
              <a:t> in </a:t>
            </a:r>
            <a:r>
              <a:rPr lang="tr-TR" b="1" dirty="0" err="1" smtClean="0"/>
              <a:t>lipopolysaccharide</a:t>
            </a:r>
            <a:r>
              <a:rPr lang="tr-TR" b="1" dirty="0" smtClean="0"/>
              <a:t>-</a:t>
            </a:r>
            <a:r>
              <a:rPr lang="tr-TR" b="1" dirty="0" err="1" smtClean="0"/>
              <a:t>activated</a:t>
            </a:r>
            <a:r>
              <a:rPr lang="tr-TR" b="1" dirty="0" smtClean="0"/>
              <a:t> </a:t>
            </a:r>
            <a:r>
              <a:rPr lang="tr-TR" b="1" dirty="0" err="1" smtClean="0"/>
              <a:t>mast</a:t>
            </a:r>
            <a:r>
              <a:rPr lang="tr-TR" b="1" dirty="0" smtClean="0"/>
              <a:t> </a:t>
            </a:r>
            <a:r>
              <a:rPr lang="tr-TR" b="1" dirty="0" err="1" smtClean="0"/>
              <a:t>cells</a:t>
            </a:r>
            <a:r>
              <a:rPr lang="tr-TR" b="1" dirty="0" smtClean="0"/>
              <a:t> </a:t>
            </a:r>
            <a:r>
              <a:rPr lang="tr-TR" b="1" dirty="0" err="1" smtClean="0"/>
              <a:t>by</a:t>
            </a:r>
            <a:r>
              <a:rPr lang="tr-TR" b="1" dirty="0" smtClean="0"/>
              <a:t> </a:t>
            </a:r>
            <a:r>
              <a:rPr lang="tr-TR" b="1" dirty="0" err="1" smtClean="0"/>
              <a:t>modulating</a:t>
            </a:r>
            <a:r>
              <a:rPr lang="tr-TR" b="1" dirty="0" smtClean="0"/>
              <a:t> NF-</a:t>
            </a:r>
            <a:r>
              <a:rPr lang="tr-TR" b="1" dirty="0" err="1" smtClean="0"/>
              <a:t>kappaB</a:t>
            </a:r>
            <a:r>
              <a:rPr lang="tr-TR" b="1" dirty="0" smtClean="0"/>
              <a:t> </a:t>
            </a:r>
            <a:r>
              <a:rPr lang="tr-TR" b="1" dirty="0" err="1" smtClean="0"/>
              <a:t>nuclear</a:t>
            </a:r>
            <a:r>
              <a:rPr lang="tr-TR" b="1" dirty="0" smtClean="0"/>
              <a:t> </a:t>
            </a:r>
            <a:r>
              <a:rPr lang="tr-TR" b="1" dirty="0" err="1" smtClean="0"/>
              <a:t>transactivation</a:t>
            </a:r>
            <a:r>
              <a:rPr lang="tr-TR" b="1" dirty="0" smtClean="0"/>
              <a:t>. </a:t>
            </a:r>
            <a:r>
              <a:rPr lang="tr-TR" b="1" dirty="0" err="1" smtClean="0"/>
              <a:t>Biochimica</a:t>
            </a:r>
            <a:r>
              <a:rPr lang="tr-TR" b="1" dirty="0" smtClean="0"/>
              <a:t> et </a:t>
            </a:r>
            <a:r>
              <a:rPr lang="tr-TR" b="1" dirty="0" err="1" smtClean="0"/>
              <a:t>Biophysica</a:t>
            </a:r>
            <a:r>
              <a:rPr lang="tr-TR" b="1" dirty="0" smtClean="0"/>
              <a:t> </a:t>
            </a:r>
            <a:r>
              <a:rPr lang="tr-TR" b="1" dirty="0" err="1" smtClean="0"/>
              <a:t>Acta</a:t>
            </a:r>
            <a:r>
              <a:rPr lang="tr-TR" b="1" dirty="0" smtClean="0"/>
              <a:t>, 177:, 556-564. </a:t>
            </a:r>
            <a:endParaRPr lang="tr-TR" dirty="0" smtClean="0"/>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t>Nigella sativa tohumları</a:t>
            </a:r>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628800"/>
            <a:ext cx="4644008" cy="5229200"/>
          </a:xfrm>
          <a:prstGeom prst="rect">
            <a:avLst/>
          </a:prstGeom>
          <a:noFill/>
          <a:ln w="9525">
            <a:noFill/>
            <a:miter lim="800000"/>
            <a:headEnd/>
            <a:tailEnd/>
          </a:ln>
        </p:spPr>
      </p:pic>
      <p:sp>
        <p:nvSpPr>
          <p:cNvPr id="5" name="4 Dikdörtgen"/>
          <p:cNvSpPr/>
          <p:nvPr/>
        </p:nvSpPr>
        <p:spPr>
          <a:xfrm>
            <a:off x="323528" y="5517232"/>
            <a:ext cx="8820472" cy="369332"/>
          </a:xfrm>
          <a:prstGeom prst="rect">
            <a:avLst/>
          </a:prstGeom>
        </p:spPr>
        <p:txBody>
          <a:bodyPr wrap="square">
            <a:spAutoFit/>
          </a:bodyPr>
          <a:lstStyle/>
          <a:p>
            <a:r>
              <a:rPr lang="tr-TR" dirty="0"/>
              <a:t> </a:t>
            </a:r>
            <a:r>
              <a:rPr lang="tr-TR" dirty="0" smtClean="0"/>
              <a:t>                                                   </a:t>
            </a:r>
            <a:endParaRPr lang="tr-TR" sz="2400" dirty="0"/>
          </a:p>
        </p:txBody>
      </p:sp>
      <p:pic>
        <p:nvPicPr>
          <p:cNvPr id="2051" name="Picture 3"/>
          <p:cNvPicPr>
            <a:picLocks noChangeAspect="1" noChangeArrowheads="1"/>
          </p:cNvPicPr>
          <p:nvPr/>
        </p:nvPicPr>
        <p:blipFill>
          <a:blip r:embed="rId3" cstate="print"/>
          <a:srcRect/>
          <a:stretch>
            <a:fillRect/>
          </a:stretch>
        </p:blipFill>
        <p:spPr bwMode="auto">
          <a:xfrm>
            <a:off x="4644008" y="1628800"/>
            <a:ext cx="4499992"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8229600" cy="1143000"/>
          </a:xfrm>
        </p:spPr>
        <p:txBody>
          <a:bodyPr>
            <a:normAutofit fontScale="90000"/>
          </a:bodyPr>
          <a:lstStyle/>
          <a:p>
            <a:r>
              <a:rPr lang="tr-TR" dirty="0" smtClean="0"/>
              <a:t> </a:t>
            </a:r>
            <a:r>
              <a:rPr lang="tr-TR" sz="3600" b="1" dirty="0" smtClean="0">
                <a:solidFill>
                  <a:srgbClr val="FF0000"/>
                </a:solidFill>
              </a:rPr>
              <a:t>Timokinon: </a:t>
            </a:r>
            <a:br>
              <a:rPr lang="tr-TR" sz="3600" b="1" dirty="0" smtClean="0">
                <a:solidFill>
                  <a:srgbClr val="FF0000"/>
                </a:solidFill>
              </a:rPr>
            </a:br>
            <a:r>
              <a:rPr lang="tr-TR" sz="3600" b="1" dirty="0" smtClean="0">
                <a:solidFill>
                  <a:srgbClr val="FF0000"/>
                </a:solidFill>
              </a:rPr>
              <a:t>Nigella Sativa’nın biyoaktif komponenti </a:t>
            </a:r>
            <a:endParaRPr lang="tr-TR" sz="3600" dirty="0">
              <a:solidFill>
                <a:srgbClr val="FF0000"/>
              </a:solidFill>
            </a:endParaRPr>
          </a:p>
        </p:txBody>
      </p:sp>
      <p:pic>
        <p:nvPicPr>
          <p:cNvPr id="3074" name="Picture 2"/>
          <p:cNvPicPr>
            <a:picLocks noGrp="1" noChangeAspect="1" noChangeArrowheads="1"/>
          </p:cNvPicPr>
          <p:nvPr>
            <p:ph idx="1"/>
          </p:nvPr>
        </p:nvPicPr>
        <p:blipFill>
          <a:blip r:embed="rId2" cstate="print"/>
          <a:stretch>
            <a:fillRect/>
          </a:stretch>
        </p:blipFill>
        <p:spPr bwMode="auto">
          <a:xfrm>
            <a:off x="3643312" y="2774156"/>
            <a:ext cx="2009775" cy="2085975"/>
          </a:xfrm>
          <a:prstGeom prst="rect">
            <a:avLst/>
          </a:prstGeom>
          <a:noFill/>
          <a:ln w="9525">
            <a:noFill/>
            <a:miter lim="800000"/>
            <a:headEnd/>
            <a:tailEnd/>
          </a:ln>
        </p:spPr>
      </p:pic>
      <p:sp>
        <p:nvSpPr>
          <p:cNvPr id="5" name="4 Dikdörtgen"/>
          <p:cNvSpPr/>
          <p:nvPr/>
        </p:nvSpPr>
        <p:spPr>
          <a:xfrm>
            <a:off x="611560" y="1628800"/>
            <a:ext cx="7848872" cy="923330"/>
          </a:xfrm>
          <a:prstGeom prst="rect">
            <a:avLst/>
          </a:prstGeom>
        </p:spPr>
        <p:txBody>
          <a:bodyPr wrap="square">
            <a:spAutoFit/>
          </a:bodyPr>
          <a:lstStyle/>
          <a:p>
            <a:r>
              <a:rPr lang="tr-TR" b="1" dirty="0">
                <a:solidFill>
                  <a:srgbClr val="FF0000"/>
                </a:solidFill>
              </a:rPr>
              <a:t>Timokinon (TQ) </a:t>
            </a:r>
            <a:r>
              <a:rPr lang="tr-TR" b="1" dirty="0" smtClean="0"/>
              <a:t>(</a:t>
            </a:r>
            <a:r>
              <a:rPr lang="tr-TR" b="1" dirty="0"/>
              <a:t>C10H12O2, 2-izopropil-5-metil </a:t>
            </a:r>
            <a:r>
              <a:rPr lang="tr-TR" b="1" dirty="0" smtClean="0"/>
              <a:t>1</a:t>
            </a:r>
            <a:r>
              <a:rPr lang="tr-TR" b="1" dirty="0"/>
              <a:t>, 4-benzokinon) çörek otu uçucu yağında % 18.4-24 oranında bulunan en önemli biyoaktif bileşendir </a:t>
            </a:r>
            <a:r>
              <a:rPr lang="tr-TR" b="1" dirty="0" smtClean="0"/>
              <a:t>.</a:t>
            </a:r>
            <a:r>
              <a:rPr lang="tr-TR" b="1" dirty="0"/>
              <a:t> (Pari ve Sankaranarayanan 2009). </a:t>
            </a:r>
          </a:p>
        </p:txBody>
      </p:sp>
      <p:sp>
        <p:nvSpPr>
          <p:cNvPr id="7" name="6 Dikdörtgen"/>
          <p:cNvSpPr/>
          <p:nvPr/>
        </p:nvSpPr>
        <p:spPr>
          <a:xfrm>
            <a:off x="971600" y="6093296"/>
            <a:ext cx="6156176" cy="369332"/>
          </a:xfrm>
          <a:prstGeom prst="rect">
            <a:avLst/>
          </a:prstGeom>
        </p:spPr>
        <p:txBody>
          <a:bodyPr wrap="square">
            <a:spAutoFit/>
          </a:bodyPr>
          <a:lstStyle/>
          <a:p>
            <a:r>
              <a:rPr lang="tr-TR" b="1" dirty="0" smtClean="0">
                <a:solidFill>
                  <a:schemeClr val="tx1">
                    <a:lumMod val="95000"/>
                    <a:lumOff val="5000"/>
                  </a:schemeClr>
                </a:solidFill>
              </a:rPr>
              <a:t>           TQ’nun </a:t>
            </a:r>
            <a:r>
              <a:rPr lang="tr-TR" b="1" dirty="0">
                <a:solidFill>
                  <a:schemeClr val="tx1">
                    <a:lumMod val="95000"/>
                    <a:lumOff val="5000"/>
                  </a:schemeClr>
                </a:solidFill>
              </a:rPr>
              <a:t>kimyasal yapısı (</a:t>
            </a:r>
            <a:r>
              <a:rPr lang="tr-TR" b="1" dirty="0" smtClean="0">
                <a:solidFill>
                  <a:schemeClr val="tx1">
                    <a:lumMod val="95000"/>
                    <a:lumOff val="5000"/>
                  </a:schemeClr>
                </a:solidFill>
              </a:rPr>
              <a:t>Pari ve Sankaranarayanan </a:t>
            </a:r>
            <a:r>
              <a:rPr lang="tr-TR" b="1" dirty="0">
                <a:solidFill>
                  <a:schemeClr val="tx1">
                    <a:lumMod val="95000"/>
                    <a:lumOff val="5000"/>
                  </a:schemeClr>
                </a:solidFill>
              </a:rPr>
              <a:t>2009)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420888"/>
            <a:ext cx="8229600" cy="1143000"/>
          </a:xfrm>
        </p:spPr>
        <p:txBody>
          <a:bodyPr>
            <a:normAutofit/>
          </a:bodyPr>
          <a:lstStyle/>
          <a:p>
            <a:r>
              <a:rPr lang="tr-TR" sz="6000" dirty="0" smtClean="0">
                <a:solidFill>
                  <a:srgbClr val="FF0000"/>
                </a:solidFill>
              </a:rPr>
              <a:t>Timokinonun Etkileri</a:t>
            </a:r>
            <a:endParaRPr lang="tr-TR" sz="6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66130"/>
          </a:xfrm>
        </p:spPr>
        <p:txBody>
          <a:bodyPr>
            <a:noAutofit/>
          </a:bodyPr>
          <a:lstStyle/>
          <a:p>
            <a:r>
              <a:rPr lang="tr-TR" sz="3600" b="1" dirty="0" smtClean="0">
                <a:solidFill>
                  <a:srgbClr val="FF0000"/>
                </a:solidFill>
              </a:rPr>
              <a:t> Antihiperlipidemik ve Antihiperkolesterolemik Etkisi </a:t>
            </a:r>
            <a:endParaRPr lang="tr-TR" sz="3600" dirty="0"/>
          </a:p>
        </p:txBody>
      </p:sp>
      <p:sp>
        <p:nvSpPr>
          <p:cNvPr id="3" name="2 İçerik Yer Tutucusu"/>
          <p:cNvSpPr>
            <a:spLocks noGrp="1"/>
          </p:cNvSpPr>
          <p:nvPr>
            <p:ph idx="1"/>
          </p:nvPr>
        </p:nvSpPr>
        <p:spPr>
          <a:xfrm>
            <a:off x="467544" y="1628800"/>
            <a:ext cx="8229600" cy="4929411"/>
          </a:xfrm>
        </p:spPr>
        <p:txBody>
          <a:bodyPr>
            <a:normAutofit fontScale="92500" lnSpcReduction="20000"/>
          </a:bodyPr>
          <a:lstStyle/>
          <a:p>
            <a:r>
              <a:rPr lang="tr-TR" dirty="0" smtClean="0"/>
              <a:t>Günümüzde besinlerde giderek artan yağ içeriğinin, vücut yağ miktarındaki artışa ve obeziteye bağlı olarak </a:t>
            </a:r>
            <a:r>
              <a:rPr lang="tr-TR" dirty="0" smtClean="0">
                <a:solidFill>
                  <a:srgbClr val="FF0000"/>
                </a:solidFill>
              </a:rPr>
              <a:t>hiperleptinemik</a:t>
            </a:r>
            <a:r>
              <a:rPr lang="tr-TR" dirty="0" smtClean="0"/>
              <a:t>, </a:t>
            </a:r>
            <a:r>
              <a:rPr lang="tr-TR" dirty="0" smtClean="0">
                <a:solidFill>
                  <a:srgbClr val="FF0000"/>
                </a:solidFill>
              </a:rPr>
              <a:t>hipertrigliseridemik</a:t>
            </a:r>
            <a:r>
              <a:rPr lang="tr-TR" dirty="0" smtClean="0"/>
              <a:t> ve </a:t>
            </a:r>
            <a:r>
              <a:rPr lang="tr-TR" dirty="0" smtClean="0">
                <a:solidFill>
                  <a:srgbClr val="FF0000"/>
                </a:solidFill>
              </a:rPr>
              <a:t>hiperkolesterolemik</a:t>
            </a:r>
            <a:r>
              <a:rPr lang="tr-TR" dirty="0" smtClean="0"/>
              <a:t> etkilere sebep olduğu bilinmektedir. Yapılan çalışmalarda standart yemle beslenen ratlarda 80 mg/kg ve 10 mg/kg dozda peroz olarak verilen TQ’nun vücut ağırlığını etkilemediği bildirilirken, 50 mg/kg dozunda gavajla TQ verilmesi 6 hafta sonunda hem standart diyette hem de yüksek yağ diyetinde canlı ağırlıkları önemli düzeyde düşürdüğü bildirilmektedir.</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Benzer şekilde çörek otu yağının 6. haftadan itibaren canlı ağırlığını düşürdüğü ve bu düşüşün TQ’nun besin alımını azaltıcı etkisinden kaynaklanabileceği bildirilmektedir.</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413</TotalTime>
  <Words>3107</Words>
  <Application>Microsoft Office PowerPoint</Application>
  <PresentationFormat>Ekran Gösterisi (4:3)</PresentationFormat>
  <Paragraphs>103</Paragraphs>
  <Slides>48</Slides>
  <Notes>1</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Gezinti</vt:lpstr>
      <vt:lpstr>  ÇÖREK OTU (Nigella Sativa)</vt:lpstr>
      <vt:lpstr> </vt:lpstr>
      <vt:lpstr>Slayt 3</vt:lpstr>
      <vt:lpstr>Slayt 4</vt:lpstr>
      <vt:lpstr>Nigella sativa tohumları</vt:lpstr>
      <vt:lpstr> Timokinon:  Nigella Sativa’nın biyoaktif komponenti </vt:lpstr>
      <vt:lpstr>Timokinonun Etkileri</vt:lpstr>
      <vt:lpstr> Antihiperlipidemik ve Antihiperkolesterolemik Etkisi </vt:lpstr>
      <vt:lpstr>Slayt 9</vt:lpstr>
      <vt:lpstr>Slayt 10</vt:lpstr>
      <vt:lpstr>Antioksidatif Etkisi </vt:lpstr>
      <vt:lpstr>Slayt 12</vt:lpstr>
      <vt:lpstr>Anti-diyabetik Etkisi  </vt:lpstr>
      <vt:lpstr>Slayt 14</vt:lpstr>
      <vt:lpstr>Sindirim Sistemine Etkisi  </vt:lpstr>
      <vt:lpstr>İmmun Sisteme Etkisi  </vt:lpstr>
      <vt:lpstr>Analjezik ve Antiinflamatuar Etkisi  </vt:lpstr>
      <vt:lpstr>Slayt 18</vt:lpstr>
      <vt:lpstr>Sinir Sistemine Etkisi  </vt:lpstr>
      <vt:lpstr>Solunum Sistemine Etkisi  </vt:lpstr>
      <vt:lpstr>Dolaşım Sistemine Etkisi  </vt:lpstr>
      <vt:lpstr>Çörek Otunun Antikanserojenik Etkisi </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Nigella Sativa ve Timokinonun Toksik Özelliği  </vt:lpstr>
      <vt:lpstr>Slayt 39</vt:lpstr>
      <vt:lpstr>Slayt 40</vt:lpstr>
      <vt:lpstr>Slayt 41</vt:lpstr>
      <vt:lpstr>Slayt 42</vt:lpstr>
      <vt:lpstr>SONUÇ</vt:lpstr>
      <vt:lpstr>KAYNAKLAR  </vt:lpstr>
      <vt:lpstr>Slayt 45</vt:lpstr>
      <vt:lpstr>Slayt 46</vt:lpstr>
      <vt:lpstr>Slayt 47</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GİRİŞ</dc:title>
  <dc:creator>User</dc:creator>
  <cp:lastModifiedBy>SONY</cp:lastModifiedBy>
  <cp:revision>42</cp:revision>
  <dcterms:created xsi:type="dcterms:W3CDTF">2014-11-25T14:25:45Z</dcterms:created>
  <dcterms:modified xsi:type="dcterms:W3CDTF">2014-11-26T21:50:27Z</dcterms:modified>
</cp:coreProperties>
</file>