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182" autoAdjust="0"/>
  </p:normalViewPr>
  <p:slideViewPr>
    <p:cSldViewPr snapToGrid="0">
      <p:cViewPr varScale="1">
        <p:scale>
          <a:sx n="60" d="100"/>
          <a:sy n="60" d="100"/>
        </p:scale>
        <p:origin x="10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DA74B8-0E96-4FB7-BEF3-B5CACF9765F2}" type="datetimeFigureOut">
              <a:rPr lang="tr-TR" smtClean="0"/>
              <a:t>4.10.2019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426168-9994-4083-A98B-44A0783BC04E}" type="slidenum">
              <a:rPr lang="tr-TR" smtClean="0"/>
              <a:t>‹#›</a:t>
            </a:fld>
            <a:endParaRPr lang="tr-TR"/>
          </a:p>
        </p:txBody>
      </p:sp>
    </p:spTree>
    <p:extLst>
      <p:ext uri="{BB962C8B-B14F-4D97-AF65-F5344CB8AC3E}">
        <p14:creationId xmlns:p14="http://schemas.microsoft.com/office/powerpoint/2010/main" val="669151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426168-9994-4083-A98B-44A0783BC04E}" type="slidenum">
              <a:rPr lang="tr-TR" smtClean="0"/>
              <a:t>5</a:t>
            </a:fld>
            <a:endParaRPr lang="tr-TR"/>
          </a:p>
        </p:txBody>
      </p:sp>
    </p:spTree>
    <p:extLst>
      <p:ext uri="{BB962C8B-B14F-4D97-AF65-F5344CB8AC3E}">
        <p14:creationId xmlns:p14="http://schemas.microsoft.com/office/powerpoint/2010/main" val="1088973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426168-9994-4083-A98B-44A0783BC04E}" type="slidenum">
              <a:rPr lang="tr-TR" smtClean="0"/>
              <a:t>6</a:t>
            </a:fld>
            <a:endParaRPr lang="tr-TR"/>
          </a:p>
        </p:txBody>
      </p:sp>
    </p:spTree>
    <p:extLst>
      <p:ext uri="{BB962C8B-B14F-4D97-AF65-F5344CB8AC3E}">
        <p14:creationId xmlns:p14="http://schemas.microsoft.com/office/powerpoint/2010/main" val="2295102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426168-9994-4083-A98B-44A0783BC04E}" type="slidenum">
              <a:rPr lang="tr-TR" smtClean="0"/>
              <a:t>7</a:t>
            </a:fld>
            <a:endParaRPr lang="tr-TR"/>
          </a:p>
        </p:txBody>
      </p:sp>
    </p:spTree>
    <p:extLst>
      <p:ext uri="{BB962C8B-B14F-4D97-AF65-F5344CB8AC3E}">
        <p14:creationId xmlns:p14="http://schemas.microsoft.com/office/powerpoint/2010/main" val="4083186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426168-9994-4083-A98B-44A0783BC04E}" type="slidenum">
              <a:rPr lang="tr-TR" smtClean="0"/>
              <a:t>10</a:t>
            </a:fld>
            <a:endParaRPr lang="tr-TR"/>
          </a:p>
        </p:txBody>
      </p:sp>
    </p:spTree>
    <p:extLst>
      <p:ext uri="{BB962C8B-B14F-4D97-AF65-F5344CB8AC3E}">
        <p14:creationId xmlns:p14="http://schemas.microsoft.com/office/powerpoint/2010/main" val="361662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42746BC-73F8-4EB6-A894-FA268B70B867}"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46706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2746BC-73F8-4EB6-A894-FA268B70B867}"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394330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2746BC-73F8-4EB6-A894-FA268B70B867}"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321718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2746BC-73F8-4EB6-A894-FA268B70B867}"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168573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42746BC-73F8-4EB6-A894-FA268B70B867}"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903069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42746BC-73F8-4EB6-A894-FA268B70B867}"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3474069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42746BC-73F8-4EB6-A894-FA268B70B867}" type="datetimeFigureOut">
              <a:rPr lang="tr-TR" smtClean="0"/>
              <a:t>4.10.2019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372304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42746BC-73F8-4EB6-A894-FA268B70B867}" type="datetimeFigureOut">
              <a:rPr lang="tr-TR" smtClean="0"/>
              <a:t>4.10.2019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3868766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42746BC-73F8-4EB6-A894-FA268B70B867}" type="datetimeFigureOut">
              <a:rPr lang="tr-TR" smtClean="0"/>
              <a:t>4.10.2019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1795785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2746BC-73F8-4EB6-A894-FA268B70B867}"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89963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2746BC-73F8-4EB6-A894-FA268B70B867}"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EE2C75-4822-46E4-A726-F35B7CA983BB}" type="slidenum">
              <a:rPr lang="tr-TR" smtClean="0"/>
              <a:t>‹#›</a:t>
            </a:fld>
            <a:endParaRPr lang="tr-TR"/>
          </a:p>
        </p:txBody>
      </p:sp>
    </p:spTree>
    <p:extLst>
      <p:ext uri="{BB962C8B-B14F-4D97-AF65-F5344CB8AC3E}">
        <p14:creationId xmlns:p14="http://schemas.microsoft.com/office/powerpoint/2010/main" val="402047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746BC-73F8-4EB6-A894-FA268B70B867}" type="datetimeFigureOut">
              <a:rPr lang="tr-TR" smtClean="0"/>
              <a:t>4.10.2019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EE2C75-4822-46E4-A726-F35B7CA983BB}" type="slidenum">
              <a:rPr lang="tr-TR" smtClean="0"/>
              <a:t>‹#›</a:t>
            </a:fld>
            <a:endParaRPr lang="tr-TR"/>
          </a:p>
        </p:txBody>
      </p:sp>
    </p:spTree>
    <p:extLst>
      <p:ext uri="{BB962C8B-B14F-4D97-AF65-F5344CB8AC3E}">
        <p14:creationId xmlns:p14="http://schemas.microsoft.com/office/powerpoint/2010/main" val="2557157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smtClean="0">
                <a:solidFill>
                  <a:srgbClr val="FF0000"/>
                </a:solidFill>
              </a:rPr>
              <a:t>RPE</a:t>
            </a:r>
            <a:r>
              <a:rPr lang="tr-TR" b="1" smtClean="0">
                <a:solidFill>
                  <a:srgbClr val="FF0000"/>
                </a:solidFill>
              </a:rPr>
              <a:t>401 </a:t>
            </a:r>
            <a:r>
              <a:rPr lang="tr-TR" b="1" dirty="0" smtClean="0">
                <a:solidFill>
                  <a:srgbClr val="FF0000"/>
                </a:solidFill>
              </a:rPr>
              <a:t>Psikolojik Testler</a:t>
            </a:r>
            <a:r>
              <a:rPr lang="tr-TR" dirty="0" smtClean="0"/>
              <a:t/>
            </a:r>
            <a:br>
              <a:rPr lang="tr-TR" dirty="0" smtClean="0"/>
            </a:br>
            <a:r>
              <a:rPr lang="tr-TR" dirty="0" smtClean="0"/>
              <a:t> </a:t>
            </a:r>
            <a:endParaRPr lang="tr-TR" dirty="0"/>
          </a:p>
        </p:txBody>
      </p:sp>
      <p:sp>
        <p:nvSpPr>
          <p:cNvPr id="3" name="Alt Başlık 2"/>
          <p:cNvSpPr>
            <a:spLocks noGrp="1"/>
          </p:cNvSpPr>
          <p:nvPr>
            <p:ph type="subTitle" idx="1"/>
          </p:nvPr>
        </p:nvSpPr>
        <p:spPr>
          <a:xfrm>
            <a:off x="1524000" y="3509963"/>
            <a:ext cx="9144000" cy="1655762"/>
          </a:xfrm>
        </p:spPr>
        <p:txBody>
          <a:bodyPr/>
          <a:lstStyle/>
          <a:p>
            <a:pPr marL="457200" indent="-457200">
              <a:buAutoNum type="arabicPeriod"/>
            </a:pPr>
            <a:r>
              <a:rPr lang="tr-TR" b="1" dirty="0" smtClean="0"/>
              <a:t>Sunu </a:t>
            </a:r>
          </a:p>
          <a:p>
            <a:r>
              <a:rPr lang="tr-TR" b="1" dirty="0" smtClean="0"/>
              <a:t>Psikolojik Ölçmelerin Felsefi </a:t>
            </a:r>
            <a:r>
              <a:rPr lang="tr-TR" b="1" smtClean="0"/>
              <a:t>ve Tarihi Temelleri </a:t>
            </a:r>
            <a:endParaRPr lang="tr-TR" b="1" dirty="0"/>
          </a:p>
        </p:txBody>
      </p:sp>
    </p:spTree>
    <p:extLst>
      <p:ext uri="{BB962C8B-B14F-4D97-AF65-F5344CB8AC3E}">
        <p14:creationId xmlns:p14="http://schemas.microsoft.com/office/powerpoint/2010/main" val="315293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err="1">
                <a:solidFill>
                  <a:srgbClr val="FF0000"/>
                </a:solidFill>
              </a:rPr>
              <a:t>Alfred</a:t>
            </a:r>
            <a:r>
              <a:rPr lang="tr-TR" altLang="tr-TR" b="1" dirty="0">
                <a:solidFill>
                  <a:srgbClr val="FF0000"/>
                </a:solidFill>
              </a:rPr>
              <a:t> </a:t>
            </a:r>
            <a:r>
              <a:rPr lang="tr-TR" altLang="tr-TR" b="1" dirty="0" err="1">
                <a:solidFill>
                  <a:srgbClr val="FF0000"/>
                </a:solidFill>
              </a:rPr>
              <a:t>Binet</a:t>
            </a:r>
            <a:r>
              <a:rPr lang="tr-TR" altLang="tr-TR" b="1" dirty="0">
                <a:solidFill>
                  <a:srgbClr val="FF0000"/>
                </a:solidFill>
              </a:rPr>
              <a:t> (1857 – 1911) </a:t>
            </a:r>
            <a:r>
              <a:rPr lang="tr-TR" altLang="tr-TR" dirty="0"/>
              <a:t/>
            </a:r>
            <a:br>
              <a:rPr lang="tr-TR" altLang="tr-TR" dirty="0"/>
            </a:b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10000"/>
              </a:lnSpc>
              <a:buBlip>
                <a:blip r:embed="rId3"/>
              </a:buBlip>
            </a:pPr>
            <a:r>
              <a:rPr lang="tr-TR" altLang="tr-TR" b="1" dirty="0">
                <a:solidFill>
                  <a:srgbClr val="FF0066"/>
                </a:solidFill>
              </a:rPr>
              <a:t>1905</a:t>
            </a:r>
          </a:p>
          <a:p>
            <a:pPr algn="just">
              <a:lnSpc>
                <a:spcPct val="110000"/>
              </a:lnSpc>
              <a:buBlip>
                <a:blip r:embed="rId3"/>
              </a:buBlip>
            </a:pPr>
            <a:r>
              <a:rPr lang="tr-TR" altLang="tr-TR" b="1" dirty="0">
                <a:solidFill>
                  <a:srgbClr val="FF0066"/>
                </a:solidFill>
              </a:rPr>
              <a:t>1908 revizyonu </a:t>
            </a:r>
            <a:r>
              <a:rPr lang="tr-TR" altLang="tr-TR" dirty="0"/>
              <a:t>(yaş ölçeği) – (zihin yaşı*)</a:t>
            </a:r>
            <a:endParaRPr lang="tr-TR" altLang="tr-TR" b="1" dirty="0">
              <a:solidFill>
                <a:srgbClr val="FF0066"/>
              </a:solidFill>
            </a:endParaRPr>
          </a:p>
          <a:p>
            <a:pPr algn="just">
              <a:lnSpc>
                <a:spcPct val="110000"/>
              </a:lnSpc>
              <a:buBlip>
                <a:blip r:embed="rId3"/>
              </a:buBlip>
            </a:pPr>
            <a:r>
              <a:rPr lang="tr-TR" altLang="tr-TR" b="1" dirty="0" err="1">
                <a:solidFill>
                  <a:srgbClr val="FF0066"/>
                </a:solidFill>
              </a:rPr>
              <a:t>Binet</a:t>
            </a:r>
            <a:r>
              <a:rPr lang="tr-TR" altLang="tr-TR" b="1" dirty="0">
                <a:solidFill>
                  <a:srgbClr val="FF0066"/>
                </a:solidFill>
              </a:rPr>
              <a:t> Testi</a:t>
            </a:r>
            <a:r>
              <a:rPr lang="tr-TR" altLang="tr-TR" dirty="0"/>
              <a:t>, bireysel bir testtir. 3 -11 yaş çocuklarının yargı, kavrayış ve muhakeme yeteneklerini ölçer. Bu testte temel zeka yaşı, bireyin kendi yaş düzeyindeki tüm soruları doğru cevaplandırdığı yaştır. Sonraki yaş sorularından yapabildiği her 5 soru için zeka yaşına 1 yıl eklenir.</a:t>
            </a:r>
          </a:p>
          <a:p>
            <a:pPr algn="just">
              <a:lnSpc>
                <a:spcPct val="110000"/>
              </a:lnSpc>
              <a:buBlip>
                <a:blip r:embed="rId3"/>
              </a:buBlip>
            </a:pPr>
            <a:r>
              <a:rPr lang="tr-TR" altLang="tr-TR" b="1" dirty="0">
                <a:solidFill>
                  <a:srgbClr val="FF0066"/>
                </a:solidFill>
              </a:rPr>
              <a:t>1911 revizyonu </a:t>
            </a:r>
            <a:r>
              <a:rPr lang="tr-TR" altLang="tr-TR" dirty="0"/>
              <a:t>(yetişkinler)	</a:t>
            </a:r>
          </a:p>
          <a:p>
            <a:pPr algn="just">
              <a:lnSpc>
                <a:spcPct val="110000"/>
              </a:lnSpc>
              <a:buBlip>
                <a:blip r:embed="rId3"/>
              </a:buBlip>
            </a:pPr>
            <a:r>
              <a:rPr lang="tr-TR" altLang="tr-TR" b="1" dirty="0">
                <a:solidFill>
                  <a:srgbClr val="FF0066"/>
                </a:solidFill>
              </a:rPr>
              <a:t>1916 revizyonu </a:t>
            </a:r>
            <a:r>
              <a:rPr lang="tr-TR" altLang="tr-TR" dirty="0"/>
              <a:t>(</a:t>
            </a:r>
            <a:r>
              <a:rPr lang="tr-TR" altLang="tr-TR" dirty="0" err="1"/>
              <a:t>Terman</a:t>
            </a:r>
            <a:r>
              <a:rPr lang="tr-TR" altLang="tr-TR" dirty="0"/>
              <a:t> – «Stanford </a:t>
            </a:r>
            <a:r>
              <a:rPr lang="tr-TR" altLang="tr-TR" dirty="0" err="1"/>
              <a:t>Binet</a:t>
            </a:r>
            <a:r>
              <a:rPr lang="tr-TR" altLang="tr-TR" dirty="0"/>
              <a:t> Zeka Testi</a:t>
            </a:r>
            <a:r>
              <a:rPr lang="tr-TR" altLang="tr-TR" dirty="0" smtClean="0"/>
              <a:t>»)</a:t>
            </a:r>
          </a:p>
          <a:p>
            <a:pPr algn="just">
              <a:lnSpc>
                <a:spcPct val="110000"/>
              </a:lnSpc>
              <a:buBlip>
                <a:blip r:embed="rId3"/>
              </a:buBlip>
            </a:pPr>
            <a:r>
              <a:rPr lang="tr-TR" altLang="tr-TR" dirty="0" smtClean="0"/>
              <a:t>Zeka bölümü (IQ) (Zihin yaşı / takvim yaşı)</a:t>
            </a:r>
            <a:endParaRPr lang="tr-TR" altLang="tr-TR" dirty="0"/>
          </a:p>
          <a:p>
            <a:pPr algn="just">
              <a:lnSpc>
                <a:spcPct val="110000"/>
              </a:lnSpc>
              <a:buBlip>
                <a:blip r:embed="rId3"/>
              </a:buBlip>
            </a:pPr>
            <a:r>
              <a:rPr lang="tr-TR" altLang="tr-TR" dirty="0"/>
              <a:t>(1937, 1960, 1986, 2003)</a:t>
            </a:r>
          </a:p>
          <a:p>
            <a:pPr marL="0" indent="0">
              <a:buNone/>
            </a:pPr>
            <a:endParaRPr lang="tr-TR" dirty="0"/>
          </a:p>
        </p:txBody>
      </p:sp>
    </p:spTree>
    <p:extLst>
      <p:ext uri="{BB962C8B-B14F-4D97-AF65-F5344CB8AC3E}">
        <p14:creationId xmlns:p14="http://schemas.microsoft.com/office/powerpoint/2010/main" val="4286897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ctr">
              <a:buNone/>
            </a:pPr>
            <a:r>
              <a:rPr lang="tr-TR" altLang="tr-TR" b="1" i="1" dirty="0" err="1">
                <a:solidFill>
                  <a:srgbClr val="CC0000"/>
                </a:solidFill>
              </a:rPr>
              <a:t>Binet’nin</a:t>
            </a:r>
            <a:r>
              <a:rPr lang="tr-TR" altLang="tr-TR" b="1" i="1" dirty="0">
                <a:solidFill>
                  <a:srgbClr val="CC0000"/>
                </a:solidFill>
              </a:rPr>
              <a:t> Zekanın Ölçülmesinde </a:t>
            </a:r>
            <a:r>
              <a:rPr lang="tr-TR" altLang="tr-TR" b="1" i="1" dirty="0" smtClean="0">
                <a:solidFill>
                  <a:srgbClr val="CC0000"/>
                </a:solidFill>
              </a:rPr>
              <a:t>Katkıs</a:t>
            </a:r>
            <a:r>
              <a:rPr lang="tr-TR" altLang="tr-TR" b="1" i="1" dirty="0" smtClean="0">
                <a:solidFill>
                  <a:srgbClr val="FF0000"/>
                </a:solidFill>
              </a:rPr>
              <a:t>ı</a:t>
            </a:r>
          </a:p>
          <a:p>
            <a:pPr algn="ctr">
              <a:buNone/>
            </a:pPr>
            <a:endParaRPr lang="tr-TR" altLang="tr-TR" b="1" i="1" dirty="0">
              <a:solidFill>
                <a:srgbClr val="333399"/>
              </a:solidFill>
            </a:endParaRPr>
          </a:p>
          <a:p>
            <a:pPr>
              <a:buBlip>
                <a:blip r:embed="rId2"/>
              </a:buBlip>
            </a:pPr>
            <a:r>
              <a:rPr lang="tr-TR" altLang="tr-TR" dirty="0"/>
              <a:t>Klasik test geliştirme sürecini ilk kez kullanmıştır.</a:t>
            </a:r>
          </a:p>
          <a:p>
            <a:pPr>
              <a:buBlip>
                <a:blip r:embed="rId2"/>
              </a:buBlip>
            </a:pPr>
            <a:endParaRPr lang="tr-TR" altLang="tr-TR" dirty="0"/>
          </a:p>
          <a:p>
            <a:pPr>
              <a:buBlip>
                <a:blip r:embed="rId2"/>
              </a:buBlip>
            </a:pPr>
            <a:r>
              <a:rPr lang="tr-TR" altLang="tr-TR" dirty="0"/>
              <a:t>Test puanlarının yorumlanmasında “</a:t>
            </a:r>
            <a:r>
              <a:rPr lang="tr-TR" altLang="tr-TR" dirty="0">
                <a:solidFill>
                  <a:srgbClr val="333399"/>
                </a:solidFill>
              </a:rPr>
              <a:t>norm</a:t>
            </a:r>
            <a:r>
              <a:rPr lang="tr-TR" altLang="tr-TR" dirty="0"/>
              <a:t>” kavramını geliştirmiştir.</a:t>
            </a:r>
          </a:p>
          <a:p>
            <a:endParaRPr lang="tr-TR" dirty="0"/>
          </a:p>
        </p:txBody>
      </p:sp>
    </p:spTree>
    <p:extLst>
      <p:ext uri="{BB962C8B-B14F-4D97-AF65-F5344CB8AC3E}">
        <p14:creationId xmlns:p14="http://schemas.microsoft.com/office/powerpoint/2010/main" val="3232875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rgbClr val="CC0000"/>
                </a:solidFill>
              </a:rPr>
              <a:t>Psikolojik Ölçmelerin Tarihçesi </a:t>
            </a:r>
            <a:r>
              <a:rPr lang="tr-TR" altLang="tr-TR" dirty="0" smtClean="0"/>
              <a:t/>
            </a:r>
            <a:br>
              <a:rPr lang="tr-TR" altLang="tr-TR" dirty="0" smtClean="0"/>
            </a:br>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10000"/>
              </a:lnSpc>
              <a:buBlip>
                <a:blip r:embed="rId2"/>
              </a:buBlip>
              <a:defRPr/>
            </a:pPr>
            <a:r>
              <a:rPr lang="tr-TR" altLang="tr-TR" dirty="0" smtClean="0"/>
              <a:t>L.M</a:t>
            </a:r>
            <a:r>
              <a:rPr lang="tr-TR" altLang="tr-TR" dirty="0"/>
              <a:t>. </a:t>
            </a:r>
            <a:r>
              <a:rPr lang="tr-TR" altLang="tr-TR" dirty="0" err="1"/>
              <a:t>Terman</a:t>
            </a:r>
            <a:r>
              <a:rPr lang="tr-TR" altLang="tr-TR" dirty="0"/>
              <a:t> (1877-1956), 1916’da </a:t>
            </a:r>
            <a:r>
              <a:rPr lang="tr-TR" altLang="tr-TR" dirty="0" err="1"/>
              <a:t>Binet-Simon</a:t>
            </a:r>
            <a:r>
              <a:rPr lang="tr-TR" altLang="tr-TR" dirty="0"/>
              <a:t> zeka testini büyük ölçüde geliştirerek </a:t>
            </a:r>
            <a:r>
              <a:rPr lang="tr-TR" altLang="tr-TR" dirty="0" err="1">
                <a:solidFill>
                  <a:srgbClr val="CC0000"/>
                </a:solidFill>
              </a:rPr>
              <a:t>Standford-Binet</a:t>
            </a:r>
            <a:r>
              <a:rPr lang="tr-TR" altLang="tr-TR" dirty="0">
                <a:solidFill>
                  <a:srgbClr val="CC0000"/>
                </a:solidFill>
              </a:rPr>
              <a:t> Zeka </a:t>
            </a:r>
            <a:r>
              <a:rPr lang="tr-TR" altLang="tr-TR" dirty="0" err="1">
                <a:solidFill>
                  <a:srgbClr val="CC0000"/>
                </a:solidFill>
              </a:rPr>
              <a:t>Testi</a:t>
            </a:r>
            <a:r>
              <a:rPr lang="tr-TR" altLang="tr-TR" dirty="0" err="1"/>
              <a:t>’ni</a:t>
            </a:r>
            <a:r>
              <a:rPr lang="tr-TR" altLang="tr-TR" dirty="0"/>
              <a:t> ortaya koydu. (bireysel)</a:t>
            </a:r>
          </a:p>
          <a:p>
            <a:pPr algn="just">
              <a:lnSpc>
                <a:spcPct val="110000"/>
              </a:lnSpc>
              <a:buBlip>
                <a:blip r:embed="rId2"/>
              </a:buBlip>
              <a:defRPr/>
            </a:pPr>
            <a:r>
              <a:rPr lang="tr-TR" altLang="tr-TR" dirty="0"/>
              <a:t>I. Ve II Dünya savaşı yıllarında geliştirilen ve Amerikan ordusunda kullanılan “</a:t>
            </a:r>
            <a:r>
              <a:rPr lang="tr-TR" altLang="tr-TR" dirty="0">
                <a:solidFill>
                  <a:srgbClr val="CC0000"/>
                </a:solidFill>
              </a:rPr>
              <a:t>Ordu Alfa ve Beta</a:t>
            </a:r>
            <a:r>
              <a:rPr lang="tr-TR" altLang="tr-TR" dirty="0"/>
              <a:t>” testleri, </a:t>
            </a:r>
            <a:r>
              <a:rPr lang="tr-TR" altLang="tr-TR" u="sng" dirty="0"/>
              <a:t>grup zeka testlerinin yapımına bir başlangıç</a:t>
            </a:r>
            <a:r>
              <a:rPr lang="tr-TR" altLang="tr-TR" dirty="0"/>
              <a:t> oldu. Bu girişim tüm dünyaya yayıldı. – Arthur </a:t>
            </a:r>
            <a:r>
              <a:rPr lang="tr-TR" altLang="tr-TR" dirty="0" err="1"/>
              <a:t>Otis</a:t>
            </a:r>
            <a:endParaRPr lang="tr-TR" altLang="tr-TR" dirty="0"/>
          </a:p>
          <a:p>
            <a:pPr algn="just">
              <a:lnSpc>
                <a:spcPct val="110000"/>
              </a:lnSpc>
              <a:buBlip>
                <a:blip r:embed="rId2"/>
              </a:buBlip>
              <a:defRPr/>
            </a:pPr>
            <a:r>
              <a:rPr lang="tr-TR" altLang="tr-TR" dirty="0" err="1"/>
              <a:t>Wechsler</a:t>
            </a:r>
            <a:r>
              <a:rPr lang="tr-TR" altLang="tr-TR" dirty="0"/>
              <a:t> – ilk yetişkinler için zeka testi (alt ölçek, çoklu puan, bireysel)</a:t>
            </a:r>
          </a:p>
          <a:p>
            <a:pPr algn="just">
              <a:lnSpc>
                <a:spcPct val="110000"/>
              </a:lnSpc>
              <a:buBlip>
                <a:blip r:embed="rId2"/>
              </a:buBlip>
              <a:defRPr/>
            </a:pPr>
            <a:r>
              <a:rPr lang="tr-TR" altLang="tr-TR" dirty="0"/>
              <a:t> Daha sonra, zekanın ölçülmesiyle ilgili, Avrupa’da ve ABD’de çeşitli kuramsal çalışmalar yapıldı. Bununla ilgili ayrıntılar “genel yetenek testleri” bölümünde ele alınacaktır.</a:t>
            </a:r>
          </a:p>
          <a:p>
            <a:pPr>
              <a:defRPr/>
            </a:pPr>
            <a:endParaRPr lang="tr-TR" altLang="tr-TR" dirty="0"/>
          </a:p>
          <a:p>
            <a:pPr marL="0" indent="0">
              <a:buNone/>
            </a:pPr>
            <a:endParaRPr lang="tr-TR" dirty="0"/>
          </a:p>
        </p:txBody>
      </p:sp>
    </p:spTree>
    <p:extLst>
      <p:ext uri="{BB962C8B-B14F-4D97-AF65-F5344CB8AC3E}">
        <p14:creationId xmlns:p14="http://schemas.microsoft.com/office/powerpoint/2010/main" val="234527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solidFill>
                  <a:srgbClr val="CC0000"/>
                </a:solidFill>
              </a:rPr>
              <a:t>Türkiye’de Psikolojik Ölçmelerin Tarihçesi</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25000"/>
              </a:lnSpc>
              <a:buBlip>
                <a:blip r:embed="rId2"/>
              </a:buBlip>
            </a:pPr>
            <a:r>
              <a:rPr lang="tr-TR" altLang="tr-TR" dirty="0"/>
              <a:t>Cumhuriyetin ilk yıllarında okul eğitiminde ölçme-değerlendirme, geçti-kaldı kararının verilmesiyle gerçekleştirilmekteydi</a:t>
            </a:r>
            <a:r>
              <a:rPr lang="tr-TR" altLang="tr-TR" dirty="0" smtClean="0"/>
              <a:t>.</a:t>
            </a:r>
            <a:endParaRPr lang="tr-TR" altLang="tr-TR" dirty="0"/>
          </a:p>
          <a:p>
            <a:pPr algn="just">
              <a:lnSpc>
                <a:spcPct val="125000"/>
              </a:lnSpc>
              <a:buBlip>
                <a:blip r:embed="rId2"/>
              </a:buBlip>
            </a:pPr>
            <a:r>
              <a:rPr lang="tr-TR" altLang="tr-TR" dirty="0"/>
              <a:t>1923’de geçme-kalma kararını yazılı ve sözlü sınavlara bağlayan “</a:t>
            </a:r>
            <a:r>
              <a:rPr lang="tr-TR" altLang="tr-TR" dirty="0" err="1"/>
              <a:t>Sûltanî</a:t>
            </a:r>
            <a:r>
              <a:rPr lang="tr-TR" altLang="tr-TR" dirty="0"/>
              <a:t> Mektepler Talimatnamesi” yayınlanmıştır</a:t>
            </a:r>
            <a:r>
              <a:rPr lang="tr-TR" altLang="tr-TR" dirty="0" smtClean="0"/>
              <a:t>.</a:t>
            </a:r>
            <a:endParaRPr lang="tr-TR" altLang="tr-TR" dirty="0"/>
          </a:p>
          <a:p>
            <a:pPr algn="just">
              <a:lnSpc>
                <a:spcPct val="125000"/>
              </a:lnSpc>
              <a:buBlip>
                <a:blip r:embed="rId2"/>
              </a:buBlip>
            </a:pPr>
            <a:r>
              <a:rPr lang="tr-TR" altLang="tr-TR" dirty="0"/>
              <a:t>İbrahim Alaattin </a:t>
            </a:r>
            <a:r>
              <a:rPr lang="tr-TR" altLang="tr-TR" dirty="0" err="1"/>
              <a:t>Gövsa</a:t>
            </a:r>
            <a:r>
              <a:rPr lang="tr-TR" altLang="tr-TR" dirty="0"/>
              <a:t>,  </a:t>
            </a:r>
            <a:r>
              <a:rPr lang="tr-TR" altLang="tr-TR" dirty="0" err="1"/>
              <a:t>Binet</a:t>
            </a:r>
            <a:r>
              <a:rPr lang="tr-TR" altLang="tr-TR" dirty="0"/>
              <a:t> testini (1911 revizyonu) çevirmiştir</a:t>
            </a:r>
            <a:r>
              <a:rPr lang="tr-TR" altLang="tr-TR" dirty="0" smtClean="0"/>
              <a:t>.</a:t>
            </a:r>
            <a:endParaRPr lang="tr-TR" altLang="tr-TR" dirty="0"/>
          </a:p>
          <a:p>
            <a:pPr algn="just">
              <a:lnSpc>
                <a:spcPct val="125000"/>
              </a:lnSpc>
              <a:buBlip>
                <a:blip r:embed="rId2"/>
              </a:buBlip>
            </a:pPr>
            <a:r>
              <a:rPr lang="tr-TR" altLang="tr-TR" dirty="0"/>
              <a:t>1930’lu yılların </a:t>
            </a:r>
            <a:r>
              <a:rPr lang="tr-TR" altLang="tr-TR" dirty="0" smtClean="0"/>
              <a:t>başında </a:t>
            </a:r>
            <a:r>
              <a:rPr lang="tr-TR" altLang="tr-TR" dirty="0"/>
              <a:t>Türkiye’de genel eğitim politikası ile ilgili önemli kararlar alınmış, eğitsel testler ve insan davranışlarının farklı boyutlarını (kişilik, ilgi, tutum, zekâ vb.) ölçen psikolojik testlerle ilgili ilk temel çalışmalar, modern bir eğitim anlayışını savunan kişi </a:t>
            </a:r>
            <a:r>
              <a:rPr lang="tr-TR" altLang="tr-TR" b="1" dirty="0">
                <a:solidFill>
                  <a:srgbClr val="CC0000"/>
                </a:solidFill>
              </a:rPr>
              <a:t>Sadrettin Celal </a:t>
            </a:r>
            <a:r>
              <a:rPr lang="tr-TR" altLang="tr-TR" b="1" dirty="0" err="1">
                <a:solidFill>
                  <a:srgbClr val="CC0000"/>
                </a:solidFill>
              </a:rPr>
              <a:t>Antel</a:t>
            </a:r>
            <a:r>
              <a:rPr lang="tr-TR" altLang="tr-TR" dirty="0"/>
              <a:t> ile başlamıştır. </a:t>
            </a:r>
          </a:p>
          <a:p>
            <a:endParaRPr lang="tr-TR" dirty="0"/>
          </a:p>
        </p:txBody>
      </p:sp>
    </p:spTree>
    <p:extLst>
      <p:ext uri="{BB962C8B-B14F-4D97-AF65-F5344CB8AC3E}">
        <p14:creationId xmlns:p14="http://schemas.microsoft.com/office/powerpoint/2010/main" val="346197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i="1" dirty="0" smtClean="0">
                <a:solidFill>
                  <a:srgbClr val="FF0000"/>
                </a:solidFill>
              </a:rPr>
              <a:t>Sadrettin Celal </a:t>
            </a:r>
            <a:r>
              <a:rPr lang="tr-TR" altLang="tr-TR" b="1" i="1" dirty="0" err="1" smtClean="0">
                <a:solidFill>
                  <a:srgbClr val="FF0000"/>
                </a:solidFill>
              </a:rPr>
              <a:t>Antel</a:t>
            </a:r>
            <a:r>
              <a:rPr lang="tr-TR" altLang="tr-TR" b="1" i="1" dirty="0" smtClean="0">
                <a:solidFill>
                  <a:srgbClr val="FF0000"/>
                </a:solidFill>
              </a:rPr>
              <a:t> </a:t>
            </a:r>
            <a:r>
              <a:rPr lang="tr-TR" altLang="tr-TR" dirty="0" smtClean="0">
                <a:solidFill>
                  <a:srgbClr val="FF0000"/>
                </a:solidFill>
              </a:rPr>
              <a:t>(1890-1954) </a:t>
            </a:r>
            <a:r>
              <a:rPr lang="tr-TR" altLang="tr-TR" b="1" i="1" dirty="0" smtClean="0"/>
              <a:t/>
            </a:r>
            <a:br>
              <a:rPr lang="tr-TR" altLang="tr-TR" b="1" i="1" dirty="0" smtClean="0"/>
            </a:br>
            <a:endParaRPr lang="tr-TR" dirty="0"/>
          </a:p>
        </p:txBody>
      </p:sp>
      <p:sp>
        <p:nvSpPr>
          <p:cNvPr id="3" name="İçerik Yer Tutucusu 2"/>
          <p:cNvSpPr>
            <a:spLocks noGrp="1"/>
          </p:cNvSpPr>
          <p:nvPr>
            <p:ph idx="1"/>
          </p:nvPr>
        </p:nvSpPr>
        <p:spPr>
          <a:xfrm>
            <a:off x="838200" y="1337734"/>
            <a:ext cx="10515600" cy="4839230"/>
          </a:xfrm>
        </p:spPr>
        <p:txBody>
          <a:bodyPr>
            <a:normAutofit lnSpcReduction="10000"/>
          </a:bodyPr>
          <a:lstStyle/>
          <a:p>
            <a:pPr>
              <a:lnSpc>
                <a:spcPct val="125000"/>
              </a:lnSpc>
              <a:buNone/>
            </a:pPr>
            <a:endParaRPr lang="tr-TR" altLang="tr-TR" b="1" i="1" dirty="0"/>
          </a:p>
          <a:p>
            <a:pPr algn="just">
              <a:lnSpc>
                <a:spcPct val="125000"/>
              </a:lnSpc>
              <a:buBlip>
                <a:blip r:embed="rId2"/>
              </a:buBlip>
            </a:pPr>
            <a:r>
              <a:rPr lang="tr-TR" altLang="tr-TR" dirty="0"/>
              <a:t>İstanbul Üniversitesinde Pedagoji kürsüsünü kurmuştur.</a:t>
            </a:r>
          </a:p>
          <a:p>
            <a:pPr algn="just">
              <a:lnSpc>
                <a:spcPct val="125000"/>
              </a:lnSpc>
              <a:buBlip>
                <a:blip r:embed="rId2"/>
              </a:buBlip>
            </a:pPr>
            <a:r>
              <a:rPr lang="tr-TR" altLang="tr-TR" dirty="0"/>
              <a:t>“</a:t>
            </a:r>
            <a:r>
              <a:rPr lang="tr-TR" altLang="tr-TR" i="1" dirty="0"/>
              <a:t>Test Usulü</a:t>
            </a:r>
            <a:r>
              <a:rPr lang="tr-TR" altLang="tr-TR" dirty="0"/>
              <a:t>” kitabıyla (1932), ölçme ve değerlendirme alanındaki temel kavramların ve uygulamaların ülkemize girmesine katkıda bulunmuştur. </a:t>
            </a:r>
          </a:p>
          <a:p>
            <a:pPr algn="just">
              <a:lnSpc>
                <a:spcPct val="125000"/>
              </a:lnSpc>
              <a:buBlip>
                <a:blip r:embed="rId2"/>
              </a:buBlip>
            </a:pPr>
            <a:r>
              <a:rPr lang="tr-TR" altLang="tr-TR" dirty="0"/>
              <a:t> “</a:t>
            </a:r>
            <a:r>
              <a:rPr lang="tr-TR" altLang="tr-TR" i="1" dirty="0" err="1"/>
              <a:t>Binet-Terman</a:t>
            </a:r>
            <a:r>
              <a:rPr lang="tr-TR" altLang="tr-TR" i="1" dirty="0"/>
              <a:t> Zekâ </a:t>
            </a:r>
            <a:r>
              <a:rPr lang="tr-TR" altLang="tr-TR" i="1" dirty="0" err="1"/>
              <a:t>Testi</a:t>
            </a:r>
            <a:r>
              <a:rPr lang="tr-TR" altLang="tr-TR" dirty="0" err="1"/>
              <a:t>”ni</a:t>
            </a:r>
            <a:r>
              <a:rPr lang="tr-TR" altLang="tr-TR" dirty="0"/>
              <a:t> (1916 revizyonu) </a:t>
            </a:r>
            <a:r>
              <a:rPr lang="tr-TR" altLang="tr-TR" dirty="0" err="1"/>
              <a:t>Türkçe’ye</a:t>
            </a:r>
            <a:r>
              <a:rPr lang="tr-TR" altLang="tr-TR" dirty="0"/>
              <a:t> çevirmiştir. </a:t>
            </a:r>
          </a:p>
          <a:p>
            <a:pPr algn="just">
              <a:lnSpc>
                <a:spcPct val="125000"/>
              </a:lnSpc>
              <a:buBlip>
                <a:blip r:embed="rId2"/>
              </a:buBlip>
            </a:pPr>
            <a:r>
              <a:rPr lang="tr-TR" altLang="tr-TR" dirty="0"/>
              <a:t>İlkokul bitirme sınavlarında kullanılmak üzere, İstanbul Üniversitesi Pedagoji Enstitüsü’nde “</a:t>
            </a:r>
            <a:r>
              <a:rPr lang="tr-TR" altLang="tr-TR" i="1" dirty="0"/>
              <a:t>İlk Tahsil Verim </a:t>
            </a:r>
            <a:r>
              <a:rPr lang="tr-TR" altLang="tr-TR" i="1" dirty="0" err="1"/>
              <a:t>Testi”</a:t>
            </a:r>
            <a:r>
              <a:rPr lang="tr-TR" altLang="tr-TR" dirty="0" err="1"/>
              <a:t>ni</a:t>
            </a:r>
            <a:r>
              <a:rPr lang="tr-TR" altLang="tr-TR" dirty="0"/>
              <a:t> geliştirmiştir.</a:t>
            </a:r>
          </a:p>
          <a:p>
            <a:pPr marL="0" indent="0">
              <a:buNone/>
            </a:pPr>
            <a:endParaRPr lang="tr-TR" dirty="0"/>
          </a:p>
        </p:txBody>
      </p:sp>
    </p:spTree>
    <p:extLst>
      <p:ext uri="{BB962C8B-B14F-4D97-AF65-F5344CB8AC3E}">
        <p14:creationId xmlns:p14="http://schemas.microsoft.com/office/powerpoint/2010/main" val="1029774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i="1" dirty="0" err="1">
                <a:solidFill>
                  <a:srgbClr val="FF0000"/>
                </a:solidFill>
              </a:rPr>
              <a:t>Sadrettin</a:t>
            </a:r>
            <a:r>
              <a:rPr lang="tr-TR" altLang="tr-TR" b="1" i="1" dirty="0">
                <a:solidFill>
                  <a:srgbClr val="FF0000"/>
                </a:solidFill>
              </a:rPr>
              <a:t> Celal </a:t>
            </a:r>
            <a:r>
              <a:rPr lang="tr-TR" altLang="tr-TR" b="1" i="1" dirty="0" err="1">
                <a:solidFill>
                  <a:srgbClr val="FF0000"/>
                </a:solidFill>
              </a:rPr>
              <a:t>Antel</a:t>
            </a:r>
            <a:r>
              <a:rPr lang="tr-TR" altLang="tr-TR" b="1" i="1" dirty="0">
                <a:solidFill>
                  <a:srgbClr val="FF0000"/>
                </a:solidFill>
              </a:rPr>
              <a:t> </a:t>
            </a:r>
            <a:r>
              <a:rPr lang="tr-TR" altLang="tr-TR" dirty="0">
                <a:solidFill>
                  <a:srgbClr val="FF0000"/>
                </a:solidFill>
              </a:rPr>
              <a:t>(1890-1954)</a:t>
            </a:r>
            <a:endParaRPr lang="tr-TR" dirty="0"/>
          </a:p>
        </p:txBody>
      </p:sp>
      <p:sp>
        <p:nvSpPr>
          <p:cNvPr id="3" name="İçerik Yer Tutucusu 2"/>
          <p:cNvSpPr>
            <a:spLocks noGrp="1"/>
          </p:cNvSpPr>
          <p:nvPr>
            <p:ph idx="1"/>
          </p:nvPr>
        </p:nvSpPr>
        <p:spPr/>
        <p:txBody>
          <a:bodyPr>
            <a:normAutofit lnSpcReduction="10000"/>
          </a:bodyPr>
          <a:lstStyle/>
          <a:p>
            <a:pPr algn="just">
              <a:lnSpc>
                <a:spcPct val="125000"/>
              </a:lnSpc>
              <a:buBlip>
                <a:blip r:embed="rId2"/>
              </a:buBlip>
            </a:pPr>
            <a:r>
              <a:rPr lang="tr-TR" altLang="tr-TR" b="1" i="1" dirty="0">
                <a:solidFill>
                  <a:srgbClr val="CC0000"/>
                </a:solidFill>
              </a:rPr>
              <a:t>İlk Tahsil Verim Testi</a:t>
            </a:r>
            <a:r>
              <a:rPr lang="tr-TR" altLang="tr-TR" i="1" dirty="0"/>
              <a:t>, </a:t>
            </a:r>
            <a:r>
              <a:rPr lang="tr-TR" altLang="tr-TR" dirty="0"/>
              <a:t>Türkçe, Hesap ve Geometri, Tarih, Coğrafya, Yurttaşlık Bilgisi, Tabiat olmak üzere altı alt boyuttan ve 328 sorudan oluşmaktaydı. Testte yer alan soruların tümü kısa yanıtlı olarak hazırlanmıştır.</a:t>
            </a:r>
          </a:p>
          <a:p>
            <a:pPr algn="just">
              <a:lnSpc>
                <a:spcPct val="125000"/>
              </a:lnSpc>
              <a:buBlip>
                <a:blip r:embed="rId2"/>
              </a:buBlip>
            </a:pPr>
            <a:endParaRPr lang="tr-TR" altLang="tr-TR" dirty="0"/>
          </a:p>
          <a:p>
            <a:pPr algn="just">
              <a:lnSpc>
                <a:spcPct val="125000"/>
              </a:lnSpc>
              <a:buBlip>
                <a:blip r:embed="rId2"/>
              </a:buBlip>
            </a:pPr>
            <a:r>
              <a:rPr lang="tr-TR" altLang="tr-TR" dirty="0"/>
              <a:t>1950’li yıllardan itibaren program geliştirmede ve rehberlik uygulamalarında “test” ve “ölçme” gibi kavramlar ele alınmaya başlanmıştır.</a:t>
            </a:r>
          </a:p>
          <a:p>
            <a:pPr marL="0" indent="0">
              <a:buNone/>
            </a:pPr>
            <a:endParaRPr lang="tr-TR" dirty="0"/>
          </a:p>
        </p:txBody>
      </p:sp>
    </p:spTree>
    <p:extLst>
      <p:ext uri="{BB962C8B-B14F-4D97-AF65-F5344CB8AC3E}">
        <p14:creationId xmlns:p14="http://schemas.microsoft.com/office/powerpoint/2010/main" val="35766924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lnSpc>
                <a:spcPct val="125000"/>
              </a:lnSpc>
              <a:defRPr/>
            </a:pPr>
            <a:r>
              <a:rPr lang="tr-TR" sz="4800" b="1" dirty="0" smtClean="0">
                <a:solidFill>
                  <a:srgbClr val="CC0000"/>
                </a:solidFill>
              </a:rPr>
              <a:t/>
            </a:r>
            <a:br>
              <a:rPr lang="tr-TR" sz="4800" b="1" dirty="0" smtClean="0">
                <a:solidFill>
                  <a:srgbClr val="CC0000"/>
                </a:solidFill>
              </a:rPr>
            </a:br>
            <a:r>
              <a:rPr lang="tr-TR" sz="4800" b="1" dirty="0">
                <a:solidFill>
                  <a:srgbClr val="CC0000"/>
                </a:solidFill>
              </a:rPr>
              <a:t/>
            </a:r>
            <a:br>
              <a:rPr lang="tr-TR" sz="4800" b="1" dirty="0">
                <a:solidFill>
                  <a:srgbClr val="CC0000"/>
                </a:solidFill>
              </a:rPr>
            </a:br>
            <a:r>
              <a:rPr lang="tr-TR" sz="4800" b="1" dirty="0" smtClean="0">
                <a:solidFill>
                  <a:srgbClr val="CC0000"/>
                </a:solidFill>
              </a:rPr>
              <a:t>Test </a:t>
            </a:r>
            <a:r>
              <a:rPr lang="tr-TR" sz="4800" b="1" dirty="0">
                <a:solidFill>
                  <a:srgbClr val="CC0000"/>
                </a:solidFill>
              </a:rPr>
              <a:t>Araştırma Bürosu (TAB) Dönemi</a:t>
            </a:r>
            <a:br>
              <a:rPr lang="tr-TR" sz="4800" b="1" dirty="0">
                <a:solidFill>
                  <a:srgbClr val="CC0000"/>
                </a:solidFill>
              </a:rPr>
            </a:br>
            <a:r>
              <a:rPr lang="tr-TR" dirty="0"/>
              <a:t>	(4 Haziran 1953)</a:t>
            </a:r>
            <a:br>
              <a:rPr lang="tr-TR" dirty="0"/>
            </a:br>
            <a:r>
              <a:rPr lang="tr-TR" u="sng" dirty="0"/>
              <a:t/>
            </a:r>
            <a:br>
              <a:rPr lang="tr-TR" u="sng" dirty="0"/>
            </a:br>
            <a:endParaRPr lang="tr-TR" dirty="0"/>
          </a:p>
        </p:txBody>
      </p:sp>
      <p:sp>
        <p:nvSpPr>
          <p:cNvPr id="3" name="İçerik Yer Tutucusu 2"/>
          <p:cNvSpPr>
            <a:spLocks noGrp="1"/>
          </p:cNvSpPr>
          <p:nvPr>
            <p:ph idx="1"/>
          </p:nvPr>
        </p:nvSpPr>
        <p:spPr>
          <a:xfrm>
            <a:off x="457200" y="2218268"/>
            <a:ext cx="10447867" cy="4988984"/>
          </a:xfrm>
        </p:spPr>
        <p:txBody>
          <a:bodyPr>
            <a:normAutofit/>
          </a:bodyPr>
          <a:lstStyle/>
          <a:p>
            <a:pPr algn="just">
              <a:lnSpc>
                <a:spcPct val="120000"/>
              </a:lnSpc>
              <a:buBlip>
                <a:blip r:embed="rId2"/>
              </a:buBlip>
              <a:defRPr/>
            </a:pPr>
            <a:r>
              <a:rPr lang="tr-TR" dirty="0" smtClean="0"/>
              <a:t>Millî eğitimin gelişmesine katkıda bulunacak bilimsel nitelikte araştırmalar yapmak, </a:t>
            </a:r>
          </a:p>
          <a:p>
            <a:pPr algn="just">
              <a:lnSpc>
                <a:spcPct val="120000"/>
              </a:lnSpc>
              <a:buBlip>
                <a:blip r:embed="rId2"/>
              </a:buBlip>
              <a:defRPr/>
            </a:pPr>
            <a:r>
              <a:rPr lang="tr-TR" dirty="0" smtClean="0"/>
              <a:t>Ölçme ve değerlendirme araçları geliştirmek,</a:t>
            </a:r>
          </a:p>
          <a:p>
            <a:pPr algn="just">
              <a:lnSpc>
                <a:spcPct val="120000"/>
              </a:lnSpc>
              <a:buBlip>
                <a:blip r:embed="rId2"/>
              </a:buBlip>
              <a:defRPr/>
            </a:pPr>
            <a:r>
              <a:rPr lang="tr-TR" dirty="0" smtClean="0"/>
              <a:t>Eğitimle </a:t>
            </a:r>
            <a:r>
              <a:rPr lang="tr-TR" dirty="0"/>
              <a:t>ilgili her türlü temel bilgileri ve istatistikleri toplamak, çözümlemek, yorumlamak,</a:t>
            </a:r>
          </a:p>
          <a:p>
            <a:pPr algn="just">
              <a:lnSpc>
                <a:spcPct val="120000"/>
              </a:lnSpc>
              <a:buBlip>
                <a:blip r:embed="rId2"/>
              </a:buBlip>
              <a:defRPr/>
            </a:pPr>
            <a:r>
              <a:rPr lang="tr-TR" dirty="0"/>
              <a:t>Rehberlik alanında gerekli yöntem ve araçları geliştirmektir. </a:t>
            </a:r>
          </a:p>
          <a:p>
            <a:pPr>
              <a:lnSpc>
                <a:spcPct val="125000"/>
              </a:lnSpc>
              <a:buNone/>
              <a:defRPr/>
            </a:pPr>
            <a:endParaRPr lang="tr-TR" b="1" dirty="0"/>
          </a:p>
        </p:txBody>
      </p:sp>
    </p:spTree>
    <p:extLst>
      <p:ext uri="{BB962C8B-B14F-4D97-AF65-F5344CB8AC3E}">
        <p14:creationId xmlns:p14="http://schemas.microsoft.com/office/powerpoint/2010/main" val="42795987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98600" y="875770"/>
            <a:ext cx="10515600" cy="1325563"/>
          </a:xfrm>
        </p:spPr>
        <p:txBody>
          <a:bodyPr>
            <a:normAutofit fontScale="90000"/>
          </a:bodyPr>
          <a:lstStyle/>
          <a:p>
            <a:pPr>
              <a:lnSpc>
                <a:spcPct val="120000"/>
              </a:lnSpc>
              <a:defRPr/>
            </a:pPr>
            <a:r>
              <a:rPr lang="tr-TR" b="1" dirty="0">
                <a:solidFill>
                  <a:srgbClr val="CC0000"/>
                </a:solidFill>
              </a:rPr>
              <a:t>Test Araştırma Bürosu (TAB) Dönemi </a:t>
            </a:r>
            <a:br>
              <a:rPr lang="tr-TR" b="1" dirty="0">
                <a:solidFill>
                  <a:srgbClr val="CC0000"/>
                </a:solidFill>
              </a:rPr>
            </a:br>
            <a:r>
              <a:rPr lang="tr-TR" b="1" i="1" u="sng" dirty="0">
                <a:solidFill>
                  <a:srgbClr val="CC0000"/>
                </a:solidFill>
                <a:effectLst>
                  <a:outerShdw blurRad="38100" dist="38100" dir="2700000" algn="tl">
                    <a:srgbClr val="C0C0C0"/>
                  </a:outerShdw>
                </a:effectLst>
              </a:rPr>
              <a:t/>
            </a:r>
            <a:br>
              <a:rPr lang="tr-TR" b="1" i="1" u="sng" dirty="0">
                <a:solidFill>
                  <a:srgbClr val="CC0000"/>
                </a:solidFill>
                <a:effectLst>
                  <a:outerShdw blurRad="38100" dist="38100" dir="2700000" algn="tl">
                    <a:srgbClr val="C0C0C0"/>
                  </a:outerShdw>
                </a:effectLst>
              </a:rPr>
            </a:br>
            <a:endParaRPr lang="tr-TR" dirty="0"/>
          </a:p>
        </p:txBody>
      </p:sp>
      <p:sp>
        <p:nvSpPr>
          <p:cNvPr id="3" name="İçerik Yer Tutucusu 2"/>
          <p:cNvSpPr>
            <a:spLocks noGrp="1"/>
          </p:cNvSpPr>
          <p:nvPr>
            <p:ph idx="1"/>
          </p:nvPr>
        </p:nvSpPr>
        <p:spPr>
          <a:xfrm>
            <a:off x="838200" y="1574800"/>
            <a:ext cx="10515600" cy="4602163"/>
          </a:xfrm>
        </p:spPr>
        <p:txBody>
          <a:bodyPr>
            <a:normAutofit fontScale="77500" lnSpcReduction="20000"/>
          </a:bodyPr>
          <a:lstStyle/>
          <a:p>
            <a:pPr algn="just">
              <a:lnSpc>
                <a:spcPct val="120000"/>
              </a:lnSpc>
              <a:buBlip>
                <a:blip r:embed="rId2"/>
              </a:buBlip>
              <a:defRPr/>
            </a:pPr>
            <a:r>
              <a:rPr lang="tr-TR" dirty="0" smtClean="0"/>
              <a:t>TAB</a:t>
            </a:r>
            <a:r>
              <a:rPr lang="tr-TR" dirty="0"/>
              <a:t>, kendisine ait binası, 50’den fazla yüksek lisans ve doktora yapmış uzman kadrosu, zengin bir kitaplığı ve sahip olduğu bilgisayar sistemiyle alana büyük katkılar getirmiştir. </a:t>
            </a:r>
          </a:p>
          <a:p>
            <a:pPr algn="just">
              <a:lnSpc>
                <a:spcPct val="120000"/>
              </a:lnSpc>
              <a:buNone/>
              <a:defRPr/>
            </a:pPr>
            <a:endParaRPr lang="tr-TR" dirty="0"/>
          </a:p>
          <a:p>
            <a:pPr algn="just">
              <a:lnSpc>
                <a:spcPct val="120000"/>
              </a:lnSpc>
              <a:buBlip>
                <a:blip r:embed="rId2"/>
              </a:buBlip>
              <a:defRPr/>
            </a:pPr>
            <a:r>
              <a:rPr lang="tr-TR" dirty="0"/>
              <a:t>O dönemde birçok eğitsel test </a:t>
            </a:r>
            <a:r>
              <a:rPr lang="tr-TR" dirty="0" err="1"/>
              <a:t>Türkçe’ye</a:t>
            </a:r>
            <a:r>
              <a:rPr lang="tr-TR" dirty="0"/>
              <a:t> çevrilmiş; ilk, orta ve lise öğrencileri için giriş ve bitirme sınavları, genel yetenek, dil yeteneği ve başarı testleri geliştirilmiş ve uygulanmıştır. </a:t>
            </a:r>
          </a:p>
          <a:p>
            <a:pPr algn="just">
              <a:lnSpc>
                <a:spcPct val="120000"/>
              </a:lnSpc>
              <a:buBlip>
                <a:blip r:embed="rId2"/>
              </a:buBlip>
              <a:defRPr/>
            </a:pPr>
            <a:endParaRPr lang="tr-TR" dirty="0"/>
          </a:p>
          <a:p>
            <a:pPr algn="just">
              <a:lnSpc>
                <a:spcPct val="120000"/>
              </a:lnSpc>
              <a:buBlip>
                <a:blip r:embed="rId2"/>
              </a:buBlip>
              <a:defRPr/>
            </a:pPr>
            <a:r>
              <a:rPr lang="tr-TR" dirty="0"/>
              <a:t>Bunların yanında </a:t>
            </a:r>
            <a:r>
              <a:rPr lang="tr-TR" dirty="0" err="1"/>
              <a:t>TAB’da</a:t>
            </a:r>
            <a:r>
              <a:rPr lang="tr-TR" dirty="0"/>
              <a:t>, Türkiye için standart zekâ testleri geliştirme çalışmaları yapılmış, ancak bu çalışmalar tamamlanamadığı için kullanıma sunulamamıştır. Bu dönemde bazı üniversitelerin giriş sınavları da yapılmıştır. </a:t>
            </a:r>
          </a:p>
        </p:txBody>
      </p:sp>
    </p:spTree>
    <p:extLst>
      <p:ext uri="{BB962C8B-B14F-4D97-AF65-F5344CB8AC3E}">
        <p14:creationId xmlns:p14="http://schemas.microsoft.com/office/powerpoint/2010/main" val="4104225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smtClean="0">
                <a:solidFill>
                  <a:srgbClr val="CC0000"/>
                </a:solidFill>
              </a:rPr>
              <a:t>Test Araştırma Bürosu (TAB) Dönemi </a:t>
            </a:r>
            <a:br>
              <a:rPr lang="tr-TR" altLang="tr-TR" b="1" dirty="0" smtClean="0">
                <a:solidFill>
                  <a:srgbClr val="CC0000"/>
                </a:solidFill>
              </a:rPr>
            </a:br>
            <a:endParaRPr lang="tr-TR" dirty="0"/>
          </a:p>
        </p:txBody>
      </p:sp>
      <p:sp>
        <p:nvSpPr>
          <p:cNvPr id="3" name="İçerik Yer Tutucusu 2"/>
          <p:cNvSpPr>
            <a:spLocks noGrp="1"/>
          </p:cNvSpPr>
          <p:nvPr>
            <p:ph idx="1"/>
          </p:nvPr>
        </p:nvSpPr>
        <p:spPr>
          <a:xfrm>
            <a:off x="838200" y="1138989"/>
            <a:ext cx="10515600" cy="5037974"/>
          </a:xfrm>
        </p:spPr>
        <p:txBody>
          <a:bodyPr>
            <a:normAutofit fontScale="92500" lnSpcReduction="10000"/>
          </a:bodyPr>
          <a:lstStyle/>
          <a:p>
            <a:pPr algn="just">
              <a:lnSpc>
                <a:spcPct val="130000"/>
              </a:lnSpc>
              <a:buNone/>
            </a:pPr>
            <a:endParaRPr lang="tr-TR" altLang="tr-TR" dirty="0"/>
          </a:p>
          <a:p>
            <a:pPr algn="just">
              <a:lnSpc>
                <a:spcPct val="130000"/>
              </a:lnSpc>
              <a:buBlip>
                <a:blip r:embed="rId2"/>
              </a:buBlip>
            </a:pPr>
            <a:r>
              <a:rPr lang="tr-TR" altLang="tr-TR" dirty="0"/>
              <a:t>1960’ların sonuna kadar TAB bünyesinde çalışan, yurt dışında lisansüstü eğitim alarak ülkesine dönen bir grup akademisyen </a:t>
            </a:r>
            <a:r>
              <a:rPr lang="tr-TR" altLang="tr-TR" dirty="0" err="1"/>
              <a:t>TAB’ın</a:t>
            </a:r>
            <a:r>
              <a:rPr lang="tr-TR" altLang="tr-TR" dirty="0"/>
              <a:t> ad ve işlev değiştirmeye başlamasıyla üniversitelere geçmişlerdir. </a:t>
            </a:r>
          </a:p>
          <a:p>
            <a:pPr algn="just">
              <a:lnSpc>
                <a:spcPct val="130000"/>
              </a:lnSpc>
              <a:buBlip>
                <a:blip r:embed="rId2"/>
              </a:buBlip>
            </a:pPr>
            <a:r>
              <a:rPr lang="tr-TR" altLang="tr-TR" dirty="0"/>
              <a:t>Buralarda, özellikle eğitim fakülteleri bünyelerinde Ölçme ve değerlendirme, Rehberlik ve psikolojik danışma programlarının kurulması ve gelişmesinde etkin rol oynamışlardır.</a:t>
            </a:r>
          </a:p>
          <a:p>
            <a:pPr algn="just">
              <a:lnSpc>
                <a:spcPct val="130000"/>
              </a:lnSpc>
              <a:buBlip>
                <a:blip r:embed="rId2"/>
              </a:buBlip>
            </a:pPr>
            <a:r>
              <a:rPr lang="tr-TR" altLang="tr-TR" dirty="0"/>
              <a:t>Fethi Toker, Süleyman Çetin Özoğlu, Yıldız Kuzgun, </a:t>
            </a:r>
            <a:r>
              <a:rPr lang="tr-TR" altLang="tr-TR" dirty="0" err="1"/>
              <a:t>İ.Ethem</a:t>
            </a:r>
            <a:r>
              <a:rPr lang="tr-TR" altLang="tr-TR" dirty="0"/>
              <a:t> Özgüven, Hüsnü Arıcı, bu isimlerden bazılarıdır.</a:t>
            </a:r>
            <a:endParaRPr lang="tr-TR" dirty="0"/>
          </a:p>
        </p:txBody>
      </p:sp>
    </p:spTree>
    <p:extLst>
      <p:ext uri="{BB962C8B-B14F-4D97-AF65-F5344CB8AC3E}">
        <p14:creationId xmlns:p14="http://schemas.microsoft.com/office/powerpoint/2010/main" val="39047356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70117"/>
          </a:xfrm>
        </p:spPr>
        <p:txBody>
          <a:bodyPr>
            <a:normAutofit fontScale="90000"/>
          </a:bodyPr>
          <a:lstStyle/>
          <a:p>
            <a:pPr algn="ctr"/>
            <a:r>
              <a:rPr lang="tr-TR" dirty="0"/>
              <a:t/>
            </a:r>
            <a:br>
              <a:rPr lang="tr-TR" dirty="0"/>
            </a:br>
            <a:r>
              <a:rPr lang="tr-TR" dirty="0" smtClean="0"/>
              <a:t/>
            </a:r>
            <a:br>
              <a:rPr lang="tr-TR" dirty="0" smtClean="0"/>
            </a:br>
            <a:r>
              <a:rPr lang="tr-TR" dirty="0"/>
              <a:t/>
            </a:r>
            <a:br>
              <a:rPr lang="tr-TR" dirty="0"/>
            </a:br>
            <a:r>
              <a:rPr lang="tr-TR" b="1" dirty="0" smtClean="0">
                <a:solidFill>
                  <a:srgbClr val="CC0000"/>
                </a:solidFill>
              </a:rPr>
              <a:t>Test </a:t>
            </a:r>
            <a:r>
              <a:rPr lang="tr-TR" b="1" dirty="0">
                <a:solidFill>
                  <a:srgbClr val="CC0000"/>
                </a:solidFill>
              </a:rPr>
              <a:t>Araştırma Bürosu (TAB) Dönemi </a:t>
            </a:r>
            <a:br>
              <a:rPr lang="tr-TR" b="1" dirty="0">
                <a:solidFill>
                  <a:srgbClr val="CC0000"/>
                </a:solidFill>
              </a:rPr>
            </a:br>
            <a:r>
              <a:rPr lang="tr-TR" b="1" i="1" u="sng" dirty="0">
                <a:solidFill>
                  <a:srgbClr val="CC0000"/>
                </a:solidFill>
                <a:effectLst>
                  <a:outerShdw blurRad="38100" dist="38100" dir="2700000" algn="tl">
                    <a:srgbClr val="C0C0C0"/>
                  </a:outerShdw>
                </a:effectLst>
              </a:rPr>
              <a:t/>
            </a:r>
            <a:br>
              <a:rPr lang="tr-TR" b="1" i="1" u="sng" dirty="0">
                <a:solidFill>
                  <a:srgbClr val="CC0000"/>
                </a:solidFill>
                <a:effectLst>
                  <a:outerShdw blurRad="38100" dist="38100" dir="2700000" algn="tl">
                    <a:srgbClr val="C0C0C0"/>
                  </a:outerShdw>
                </a:effectLst>
              </a:rPr>
            </a:br>
            <a:r>
              <a:rPr lang="tr-TR" dirty="0" smtClean="0"/>
              <a:t/>
            </a:r>
            <a:br>
              <a:rPr lang="tr-TR" dirty="0" smtClean="0"/>
            </a:br>
            <a:endParaRPr lang="tr-TR" dirty="0"/>
          </a:p>
        </p:txBody>
      </p:sp>
      <p:sp>
        <p:nvSpPr>
          <p:cNvPr id="3" name="İçerik Yer Tutucusu 2"/>
          <p:cNvSpPr>
            <a:spLocks noGrp="1"/>
          </p:cNvSpPr>
          <p:nvPr>
            <p:ph idx="1"/>
          </p:nvPr>
        </p:nvSpPr>
        <p:spPr>
          <a:xfrm>
            <a:off x="838200" y="1100667"/>
            <a:ext cx="10515600" cy="5076296"/>
          </a:xfrm>
        </p:spPr>
        <p:txBody>
          <a:bodyPr>
            <a:normAutofit/>
          </a:bodyPr>
          <a:lstStyle/>
          <a:p>
            <a:pPr algn="just">
              <a:lnSpc>
                <a:spcPct val="130000"/>
              </a:lnSpc>
              <a:buBlip>
                <a:blip r:embed="rId2"/>
              </a:buBlip>
              <a:defRPr/>
            </a:pPr>
            <a:r>
              <a:rPr lang="tr-TR" dirty="0"/>
              <a:t>TAB, 1970’li yıllarda, Planlama Araştırma ve Koordinasyon Dairesi adıyla çalışmalarına devam etmiş, 1980’de Bilgi İşlem Dairesine dönüşmüştür. </a:t>
            </a:r>
          </a:p>
          <a:p>
            <a:pPr algn="just">
              <a:lnSpc>
                <a:spcPct val="130000"/>
              </a:lnSpc>
              <a:buBlip>
                <a:blip r:embed="rId2"/>
              </a:buBlip>
              <a:defRPr/>
            </a:pPr>
            <a:r>
              <a:rPr lang="tr-TR" dirty="0"/>
              <a:t>Bugünkü konumuyla, Eğitim Teknolojileri Genel Müdürlüğü içinde Ölçme ve Değerlendirme Daire Başkanlığı olarak oldukça sınırlı bir kapsamda varlığını sürdürmektedir. Bu birim, MEB tarafından gerçekleştirilen Polis Koleji Sınavı, Ehliyet Sınavı, Açık Lise Sınavı gibi birçok sınavı hazırlamaktadır.</a:t>
            </a:r>
          </a:p>
          <a:p>
            <a:endParaRPr lang="tr-TR" dirty="0"/>
          </a:p>
        </p:txBody>
      </p:sp>
    </p:spTree>
    <p:extLst>
      <p:ext uri="{BB962C8B-B14F-4D97-AF65-F5344CB8AC3E}">
        <p14:creationId xmlns:p14="http://schemas.microsoft.com/office/powerpoint/2010/main" val="389780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Psikolojik  Özelliklerin Doğası</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Eğitim ve Psikolojide ölçme konusu olan özellikler </a:t>
            </a:r>
          </a:p>
          <a:p>
            <a:r>
              <a:rPr lang="tr-TR" dirty="0" smtClean="0"/>
              <a:t>Zeka, Başarı, Yetenek, Tutum, İlgi, Kişilik </a:t>
            </a:r>
            <a:r>
              <a:rPr lang="tr-TR" dirty="0" err="1" smtClean="0"/>
              <a:t>vb</a:t>
            </a:r>
            <a:r>
              <a:rPr lang="tr-TR" dirty="0" smtClean="0"/>
              <a:t> </a:t>
            </a:r>
          </a:p>
          <a:p>
            <a:pPr marL="0" indent="0">
              <a:buNone/>
            </a:pPr>
            <a:r>
              <a:rPr lang="tr-TR" dirty="0" smtClean="0"/>
              <a:t>Psikolojik Özelliklerin Doğası</a:t>
            </a:r>
          </a:p>
          <a:p>
            <a:r>
              <a:rPr lang="tr-TR" dirty="0" smtClean="0"/>
              <a:t>Bireyler arası farklılıklar </a:t>
            </a:r>
          </a:p>
          <a:p>
            <a:r>
              <a:rPr lang="tr-TR" dirty="0" smtClean="0"/>
              <a:t>Soyut</a:t>
            </a:r>
          </a:p>
          <a:p>
            <a:r>
              <a:rPr lang="tr-TR" dirty="0" smtClean="0"/>
              <a:t>Dolaylı ölçüm</a:t>
            </a:r>
          </a:p>
          <a:p>
            <a:r>
              <a:rPr lang="tr-TR" dirty="0" smtClean="0"/>
              <a:t>Karmaşık ve çok boyutlu </a:t>
            </a:r>
          </a:p>
          <a:p>
            <a:r>
              <a:rPr lang="tr-TR" dirty="0" smtClean="0"/>
              <a:t>Kültüre zamana koşula bağlı değişim </a:t>
            </a:r>
          </a:p>
        </p:txBody>
      </p:sp>
    </p:spTree>
    <p:extLst>
      <p:ext uri="{BB962C8B-B14F-4D97-AF65-F5344CB8AC3E}">
        <p14:creationId xmlns:p14="http://schemas.microsoft.com/office/powerpoint/2010/main" val="14568127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ÖSYM (1974) (Üniversiteler Arası Kurul) </a:t>
            </a:r>
          </a:p>
          <a:p>
            <a:r>
              <a:rPr lang="tr-TR" dirty="0" smtClean="0"/>
              <a:t>Rehberlik Araştırma Merkezleri (1954-1955 / Ankara) </a:t>
            </a:r>
          </a:p>
          <a:p>
            <a:r>
              <a:rPr lang="tr-TR" dirty="0" smtClean="0"/>
              <a:t>Başlangıçta özel eğitime ihtiyaç duyan çocuklarla ilkokul düzeyinde</a:t>
            </a:r>
          </a:p>
          <a:p>
            <a:r>
              <a:rPr lang="tr-TR" dirty="0" smtClean="0"/>
              <a:t>Eğitimde ve Psikolojide Ölçme kongresi</a:t>
            </a:r>
          </a:p>
          <a:p>
            <a:r>
              <a:rPr lang="tr-TR" dirty="0" smtClean="0"/>
              <a:t>Çeşitli üniversitelerde Ölçme ve Değerlendirme Bilim dalının lisansüstü eğitim vermek üzere açılması</a:t>
            </a:r>
          </a:p>
          <a:p>
            <a:pPr marL="0" indent="0">
              <a:buNone/>
            </a:pPr>
            <a:r>
              <a:rPr lang="tr-TR" dirty="0" smtClean="0"/>
              <a:t> </a:t>
            </a:r>
          </a:p>
        </p:txBody>
      </p:sp>
    </p:spTree>
    <p:extLst>
      <p:ext uri="{BB962C8B-B14F-4D97-AF65-F5344CB8AC3E}">
        <p14:creationId xmlns:p14="http://schemas.microsoft.com/office/powerpoint/2010/main" val="4273309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a:t>Özgüven, İ.E. </a:t>
            </a:r>
            <a:r>
              <a:rPr lang="tr-TR" dirty="0" smtClean="0"/>
              <a:t>(2017). </a:t>
            </a:r>
            <a:r>
              <a:rPr lang="tr-TR" i="1" dirty="0"/>
              <a:t>Psikolojik </a:t>
            </a:r>
            <a:r>
              <a:rPr lang="tr-TR" i="1" dirty="0" smtClean="0"/>
              <a:t>Testler </a:t>
            </a:r>
            <a:r>
              <a:rPr lang="tr-TR" dirty="0" smtClean="0"/>
              <a:t>(14. Baskı). Ankara: Nobel Yayınevi. </a:t>
            </a:r>
            <a:endParaRPr lang="tr-TR" dirty="0"/>
          </a:p>
          <a:p>
            <a:r>
              <a:rPr lang="tr-TR" dirty="0" smtClean="0"/>
              <a:t>Öner</a:t>
            </a:r>
            <a:r>
              <a:rPr lang="tr-TR" dirty="0"/>
              <a:t>, Necla (1997). </a:t>
            </a:r>
            <a:r>
              <a:rPr lang="tr-TR" i="1" dirty="0" smtClean="0"/>
              <a:t>Türkiye’de </a:t>
            </a:r>
            <a:r>
              <a:rPr lang="tr-TR" i="1" dirty="0"/>
              <a:t>Kullanılan Psikolojik Testler: Bir Başvuru </a:t>
            </a:r>
            <a:r>
              <a:rPr lang="tr-TR" i="1" dirty="0" smtClean="0"/>
              <a:t>Kaynağı</a:t>
            </a:r>
            <a:r>
              <a:rPr lang="tr-TR" dirty="0"/>
              <a:t>. </a:t>
            </a:r>
            <a:r>
              <a:rPr lang="tr-TR" dirty="0" smtClean="0"/>
              <a:t>Türk Psikologlar </a:t>
            </a:r>
            <a:r>
              <a:rPr lang="tr-TR" dirty="0"/>
              <a:t>Derneği </a:t>
            </a:r>
            <a:r>
              <a:rPr lang="tr-TR" dirty="0" smtClean="0"/>
              <a:t>Yayınları, Ankara. </a:t>
            </a:r>
            <a:endParaRPr lang="tr-TR" dirty="0"/>
          </a:p>
          <a:p>
            <a:pPr marL="0" indent="0">
              <a:buNone/>
            </a:pPr>
            <a:endParaRPr lang="tr-TR" dirty="0"/>
          </a:p>
        </p:txBody>
      </p:sp>
    </p:spTree>
    <p:extLst>
      <p:ext uri="{BB962C8B-B14F-4D97-AF65-F5344CB8AC3E}">
        <p14:creationId xmlns:p14="http://schemas.microsoft.com/office/powerpoint/2010/main" val="1632266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Psikolojik Testler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Kişinin davranışlarını </a:t>
            </a:r>
            <a:r>
              <a:rPr lang="tr-TR" u="sng" dirty="0" smtClean="0"/>
              <a:t>standart koşullar </a:t>
            </a:r>
            <a:r>
              <a:rPr lang="tr-TR" dirty="0" smtClean="0"/>
              <a:t>altında gözlemeye yarayan ölçme araçları </a:t>
            </a:r>
          </a:p>
          <a:p>
            <a:r>
              <a:rPr lang="tr-TR" dirty="0" smtClean="0"/>
              <a:t>Bireylerin herhangi bir niteliğini ölçme amacı ile nitelikler evrenini </a:t>
            </a:r>
            <a:r>
              <a:rPr lang="tr-TR" u="sng" dirty="0" smtClean="0"/>
              <a:t>temsil edecek</a:t>
            </a:r>
            <a:r>
              <a:rPr lang="tr-TR" dirty="0" smtClean="0"/>
              <a:t> şekilde seçilmiş </a:t>
            </a:r>
            <a:r>
              <a:rPr lang="tr-TR" u="sng" dirty="0" smtClean="0"/>
              <a:t>standart</a:t>
            </a:r>
            <a:r>
              <a:rPr lang="tr-TR" dirty="0" smtClean="0"/>
              <a:t> </a:t>
            </a:r>
            <a:r>
              <a:rPr lang="tr-TR" u="sng" dirty="0" smtClean="0"/>
              <a:t>uyarıcılar takımı</a:t>
            </a:r>
            <a:r>
              <a:rPr lang="tr-TR" dirty="0" smtClean="0"/>
              <a:t> </a:t>
            </a:r>
            <a:endParaRPr lang="tr-TR" dirty="0"/>
          </a:p>
        </p:txBody>
      </p:sp>
    </p:spTree>
    <p:extLst>
      <p:ext uri="{BB962C8B-B14F-4D97-AF65-F5344CB8AC3E}">
        <p14:creationId xmlns:p14="http://schemas.microsoft.com/office/powerpoint/2010/main" val="3710872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altLang="tr-TR" b="1" dirty="0" smtClean="0">
                <a:solidFill>
                  <a:srgbClr val="FF0000"/>
                </a:solidFill>
              </a:rPr>
              <a:t>Psikolojik Ölçmelerin Felsefi Ve Tarihi Temelleri</a:t>
            </a:r>
            <a:endParaRPr lang="tr-TR" dirty="0">
              <a:solidFill>
                <a:srgbClr val="FF0000"/>
              </a:solidFill>
            </a:endParaRPr>
          </a:p>
        </p:txBody>
      </p:sp>
      <p:sp>
        <p:nvSpPr>
          <p:cNvPr id="5" name="Alt Başlık 4"/>
          <p:cNvSpPr>
            <a:spLocks noGrp="1"/>
          </p:cNvSpPr>
          <p:nvPr>
            <p:ph type="subTitle" idx="1"/>
          </p:nvPr>
        </p:nvSpPr>
        <p:spPr/>
        <p:txBody>
          <a:bodyPr/>
          <a:lstStyle/>
          <a:p>
            <a:endParaRPr lang="tr-T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7460" y="3407208"/>
            <a:ext cx="2532063"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1752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Psikolojik Testlerin Tarihçesi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Temel ihtiyaçlar (zekanın ölçülmesi) </a:t>
            </a:r>
          </a:p>
          <a:p>
            <a:r>
              <a:rPr lang="tr-TR" dirty="0" smtClean="0"/>
              <a:t>19. yy zihince geri olanların eğitimi ve ruh hastalıklarının tedavisi </a:t>
            </a:r>
          </a:p>
          <a:p>
            <a:r>
              <a:rPr lang="tr-TR" dirty="0" smtClean="0"/>
              <a:t>Fransa </a:t>
            </a:r>
            <a:r>
              <a:rPr lang="tr-TR" dirty="0" err="1" smtClean="0"/>
              <a:t>Esquirol</a:t>
            </a:r>
            <a:r>
              <a:rPr lang="tr-TR" dirty="0" smtClean="0"/>
              <a:t> (1838) ve </a:t>
            </a:r>
            <a:r>
              <a:rPr lang="tr-TR" dirty="0" err="1" smtClean="0"/>
              <a:t>Sequin</a:t>
            </a:r>
            <a:r>
              <a:rPr lang="tr-TR" dirty="0" smtClean="0"/>
              <a:t> (1866) </a:t>
            </a:r>
          </a:p>
          <a:p>
            <a:r>
              <a:rPr lang="tr-TR" dirty="0" smtClean="0"/>
              <a:t>Sözel faktörler, konuşma, anlama, kavrayış </a:t>
            </a:r>
          </a:p>
          <a:p>
            <a:r>
              <a:rPr lang="tr-TR" dirty="0" smtClean="0"/>
              <a:t>«</a:t>
            </a:r>
            <a:r>
              <a:rPr lang="tr-TR" dirty="0" err="1" smtClean="0"/>
              <a:t>Sequin</a:t>
            </a:r>
            <a:r>
              <a:rPr lang="tr-TR" dirty="0" smtClean="0"/>
              <a:t> Form Board»</a:t>
            </a:r>
          </a:p>
          <a:p>
            <a:pPr marL="0" indent="0">
              <a:buNone/>
            </a:pPr>
            <a:endParaRPr lang="tr-TR" dirty="0"/>
          </a:p>
        </p:txBody>
      </p:sp>
    </p:spTree>
    <p:extLst>
      <p:ext uri="{BB962C8B-B14F-4D97-AF65-F5344CB8AC3E}">
        <p14:creationId xmlns:p14="http://schemas.microsoft.com/office/powerpoint/2010/main" val="711038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Psikolojik Testlerin Tarihçesi </a:t>
            </a:r>
            <a:endParaRPr lang="tr-TR" dirty="0"/>
          </a:p>
        </p:txBody>
      </p:sp>
      <p:sp>
        <p:nvSpPr>
          <p:cNvPr id="3" name="İçerik Yer Tutucusu 2"/>
          <p:cNvSpPr>
            <a:spLocks noGrp="1"/>
          </p:cNvSpPr>
          <p:nvPr>
            <p:ph idx="1"/>
          </p:nvPr>
        </p:nvSpPr>
        <p:spPr/>
        <p:txBody>
          <a:bodyPr/>
          <a:lstStyle/>
          <a:p>
            <a:r>
              <a:rPr lang="tr-TR" dirty="0" smtClean="0"/>
              <a:t>Bireysel Farklar yerine ortak özellikler </a:t>
            </a:r>
          </a:p>
          <a:p>
            <a:r>
              <a:rPr lang="tr-TR" dirty="0" smtClean="0"/>
              <a:t>Bireysel farklar ise hata olarak nitelendirilmekteydi </a:t>
            </a:r>
          </a:p>
          <a:p>
            <a:r>
              <a:rPr lang="tr-TR" dirty="0" smtClean="0"/>
              <a:t>Psikolojik testlerin temelinde «bireysel farklar» kavramı yer almaktadır </a:t>
            </a:r>
          </a:p>
          <a:p>
            <a:r>
              <a:rPr lang="tr-TR" dirty="0" smtClean="0"/>
              <a:t>Darwin </a:t>
            </a:r>
            <a:r>
              <a:rPr lang="tr-TR" dirty="0" err="1" smtClean="0"/>
              <a:t>Galton</a:t>
            </a:r>
            <a:r>
              <a:rPr lang="tr-TR" dirty="0" smtClean="0"/>
              <a:t> </a:t>
            </a:r>
            <a:r>
              <a:rPr lang="tr-TR" dirty="0" err="1" smtClean="0"/>
              <a:t>Cattel</a:t>
            </a:r>
            <a:r>
              <a:rPr lang="tr-TR" dirty="0" smtClean="0"/>
              <a:t> «bireysel farkların ölçülmesi» </a:t>
            </a:r>
          </a:p>
          <a:p>
            <a:r>
              <a:rPr lang="tr-TR" dirty="0" err="1" smtClean="0"/>
              <a:t>Herbart</a:t>
            </a:r>
            <a:r>
              <a:rPr lang="tr-TR" dirty="0" smtClean="0"/>
              <a:t>, </a:t>
            </a:r>
            <a:r>
              <a:rPr lang="tr-TR" dirty="0" err="1" smtClean="0"/>
              <a:t>Weber</a:t>
            </a:r>
            <a:r>
              <a:rPr lang="tr-TR" dirty="0" smtClean="0"/>
              <a:t>, </a:t>
            </a:r>
            <a:r>
              <a:rPr lang="tr-TR" dirty="0" err="1" smtClean="0"/>
              <a:t>Fechner</a:t>
            </a:r>
            <a:r>
              <a:rPr lang="tr-TR" dirty="0" smtClean="0"/>
              <a:t> ve </a:t>
            </a:r>
            <a:r>
              <a:rPr lang="tr-TR" dirty="0" err="1" smtClean="0"/>
              <a:t>Wund</a:t>
            </a:r>
            <a:r>
              <a:rPr lang="tr-TR" dirty="0" smtClean="0"/>
              <a:t> «</a:t>
            </a:r>
            <a:r>
              <a:rPr lang="tr-TR" dirty="0" err="1" smtClean="0"/>
              <a:t>psikofizik</a:t>
            </a:r>
            <a:r>
              <a:rPr lang="tr-TR" dirty="0" smtClean="0"/>
              <a:t>» </a:t>
            </a:r>
          </a:p>
          <a:p>
            <a:r>
              <a:rPr lang="tr-TR" dirty="0" smtClean="0"/>
              <a:t>Deneysel psikoloji, davranışçı psikoloji </a:t>
            </a:r>
          </a:p>
          <a:p>
            <a:endParaRPr lang="tr-TR" dirty="0" smtClean="0"/>
          </a:p>
          <a:p>
            <a:endParaRPr lang="tr-TR" dirty="0"/>
          </a:p>
        </p:txBody>
      </p:sp>
    </p:spTree>
    <p:extLst>
      <p:ext uri="{BB962C8B-B14F-4D97-AF65-F5344CB8AC3E}">
        <p14:creationId xmlns:p14="http://schemas.microsoft.com/office/powerpoint/2010/main" val="38045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Sir</a:t>
            </a:r>
            <a:r>
              <a:rPr lang="tr-TR" dirty="0" smtClean="0">
                <a:solidFill>
                  <a:srgbClr val="FF0000"/>
                </a:solidFill>
              </a:rPr>
              <a:t> Francis </a:t>
            </a:r>
            <a:r>
              <a:rPr lang="tr-TR" dirty="0" err="1" smtClean="0">
                <a:solidFill>
                  <a:srgbClr val="FF0000"/>
                </a:solidFill>
              </a:rPr>
              <a:t>Galton</a:t>
            </a:r>
            <a:r>
              <a:rPr lang="tr-TR" dirty="0" smtClean="0">
                <a:solidFill>
                  <a:srgbClr val="FF0000"/>
                </a:solidFill>
              </a:rPr>
              <a:t> (1822-1911) </a:t>
            </a:r>
            <a:endParaRPr lang="tr-TR" dirty="0">
              <a:solidFill>
                <a:srgbClr val="FF0000"/>
              </a:solidFill>
            </a:endParaRPr>
          </a:p>
        </p:txBody>
      </p:sp>
      <p:sp>
        <p:nvSpPr>
          <p:cNvPr id="3" name="İçerik Yer Tutucusu 2"/>
          <p:cNvSpPr>
            <a:spLocks noGrp="1"/>
          </p:cNvSpPr>
          <p:nvPr>
            <p:ph idx="1"/>
          </p:nvPr>
        </p:nvSpPr>
        <p:spPr>
          <a:xfrm>
            <a:off x="838200" y="1354667"/>
            <a:ext cx="10515600" cy="4978400"/>
          </a:xfrm>
        </p:spPr>
        <p:txBody>
          <a:bodyPr>
            <a:normAutofit lnSpcReduction="10000"/>
          </a:bodyPr>
          <a:lstStyle/>
          <a:p>
            <a:pPr algn="just">
              <a:lnSpc>
                <a:spcPct val="130000"/>
              </a:lnSpc>
              <a:buBlip>
                <a:blip r:embed="rId3"/>
              </a:buBlip>
              <a:defRPr/>
            </a:pPr>
            <a:r>
              <a:rPr lang="tr-TR" altLang="tr-TR" dirty="0"/>
              <a:t>Amaç ? Kalıtımı incelemek</a:t>
            </a:r>
          </a:p>
          <a:p>
            <a:pPr algn="just">
              <a:lnSpc>
                <a:spcPct val="130000"/>
              </a:lnSpc>
              <a:buBlip>
                <a:blip r:embed="rId3"/>
              </a:buBlip>
              <a:defRPr/>
            </a:pPr>
            <a:r>
              <a:rPr lang="tr-TR" altLang="tr-TR" dirty="0" smtClean="0"/>
              <a:t>Bireyler </a:t>
            </a:r>
            <a:r>
              <a:rPr lang="tr-TR" altLang="tr-TR" dirty="0"/>
              <a:t>arası farklar</a:t>
            </a:r>
          </a:p>
          <a:p>
            <a:pPr algn="just">
              <a:lnSpc>
                <a:spcPct val="130000"/>
              </a:lnSpc>
              <a:buBlip>
                <a:blip r:embed="rId3"/>
              </a:buBlip>
              <a:defRPr/>
            </a:pPr>
            <a:r>
              <a:rPr lang="tr-TR" altLang="tr-TR" dirty="0"/>
              <a:t>John Locke – duyu organları </a:t>
            </a:r>
          </a:p>
          <a:p>
            <a:pPr algn="just">
              <a:lnSpc>
                <a:spcPct val="130000"/>
              </a:lnSpc>
              <a:buBlip>
                <a:blip r:embed="rId3"/>
              </a:buBlip>
              <a:defRPr/>
            </a:pPr>
            <a:r>
              <a:rPr lang="tr-TR" altLang="tr-TR" dirty="0" smtClean="0"/>
              <a:t>Duyum </a:t>
            </a:r>
            <a:r>
              <a:rPr lang="tr-TR" altLang="tr-TR" dirty="0"/>
              <a:t>ve algıdaki keskinliğin, zekanın bir göstergesi olarak kabul etmiştir. Tepki hızı, sesleri ve uzunlukları ayırt etme araçları geliştirmiş </a:t>
            </a:r>
            <a:r>
              <a:rPr lang="tr-TR" altLang="tr-TR" dirty="0" smtClean="0"/>
              <a:t>ve uygulamıştır</a:t>
            </a:r>
            <a:r>
              <a:rPr lang="tr-TR" altLang="tr-TR" dirty="0"/>
              <a:t>.</a:t>
            </a:r>
          </a:p>
          <a:p>
            <a:pPr algn="just">
              <a:lnSpc>
                <a:spcPct val="130000"/>
              </a:lnSpc>
              <a:buBlip>
                <a:blip r:embed="rId3"/>
              </a:buBlip>
              <a:defRPr/>
            </a:pPr>
            <a:r>
              <a:rPr lang="tr-TR" altLang="tr-TR" dirty="0" smtClean="0">
                <a:sym typeface="Wingdings" pitchFamily="2" charset="2"/>
              </a:rPr>
              <a:t>Değişkenler </a:t>
            </a:r>
            <a:r>
              <a:rPr lang="tr-TR" altLang="tr-TR" dirty="0">
                <a:sym typeface="Wingdings" pitchFamily="2" charset="2"/>
              </a:rPr>
              <a:t>arası ilişkileri araştırırken  </a:t>
            </a:r>
            <a:r>
              <a:rPr lang="tr-TR" altLang="tr-TR" dirty="0">
                <a:solidFill>
                  <a:srgbClr val="FF0000"/>
                </a:solidFill>
                <a:sym typeface="Wingdings" pitchFamily="2" charset="2"/>
              </a:rPr>
              <a:t>korelasyon tekniği </a:t>
            </a:r>
            <a:r>
              <a:rPr lang="tr-TR" altLang="tr-TR" dirty="0" smtClean="0">
                <a:solidFill>
                  <a:srgbClr val="FF0000"/>
                </a:solidFill>
                <a:sym typeface="Wingdings" pitchFamily="2" charset="2"/>
              </a:rPr>
              <a:t>/ istatistiksel yöntemlerin kullanılması </a:t>
            </a:r>
            <a:endParaRPr lang="tr-TR" altLang="tr-TR" dirty="0">
              <a:solidFill>
                <a:srgbClr val="FF0000"/>
              </a:solidFill>
              <a:sym typeface="Wingdings" pitchFamily="2" charset="2"/>
            </a:endParaRPr>
          </a:p>
          <a:p>
            <a:pPr marL="0" indent="0">
              <a:buNone/>
            </a:pPr>
            <a:endParaRPr lang="tr-TR" dirty="0"/>
          </a:p>
        </p:txBody>
      </p:sp>
    </p:spTree>
    <p:extLst>
      <p:ext uri="{BB962C8B-B14F-4D97-AF65-F5344CB8AC3E}">
        <p14:creationId xmlns:p14="http://schemas.microsoft.com/office/powerpoint/2010/main" val="1088496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solidFill>
                  <a:srgbClr val="FF0000"/>
                </a:solidFill>
              </a:rPr>
              <a:t>James </a:t>
            </a:r>
            <a:r>
              <a:rPr lang="tr-TR" altLang="tr-TR" b="1" dirty="0" err="1">
                <a:solidFill>
                  <a:srgbClr val="FF0000"/>
                </a:solidFill>
              </a:rPr>
              <a:t>McKeen</a:t>
            </a:r>
            <a:r>
              <a:rPr lang="tr-TR" altLang="tr-TR" b="1" dirty="0">
                <a:solidFill>
                  <a:srgbClr val="FF0000"/>
                </a:solidFill>
              </a:rPr>
              <a:t> CATTELL (1860-1944) </a:t>
            </a:r>
            <a:br>
              <a:rPr lang="tr-TR" altLang="tr-TR" b="1"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lstStyle/>
          <a:p>
            <a:r>
              <a:rPr lang="tr-TR" dirty="0" err="1" smtClean="0"/>
              <a:t>Galtonun</a:t>
            </a:r>
            <a:r>
              <a:rPr lang="tr-TR" dirty="0" smtClean="0"/>
              <a:t> fikirlerinden etkilenmiştir </a:t>
            </a:r>
          </a:p>
          <a:p>
            <a:r>
              <a:rPr lang="tr-TR" dirty="0" smtClean="0"/>
              <a:t>İlk olarak zeka testi terimini kullanmıştır</a:t>
            </a:r>
          </a:p>
          <a:p>
            <a:r>
              <a:rPr lang="tr-TR" altLang="tr-TR" dirty="0"/>
              <a:t>Bellek, imge, görme ve işitme keskinliği, Kas gücü, hareket hızı, ağırlıkları ayırt edebilme, renk tercihleri alanlarındaki testleri çok sayıda üniversite öğrencisine uygulayarak zihni güçlerini ölçmeye çalışmıştır. </a:t>
            </a:r>
            <a:endParaRPr lang="tr-TR" altLang="tr-TR" dirty="0" smtClean="0"/>
          </a:p>
          <a:p>
            <a:r>
              <a:rPr lang="tr-TR" altLang="tr-TR" dirty="0" smtClean="0"/>
              <a:t>Korelasyon bulunamaması</a:t>
            </a:r>
            <a:endParaRPr lang="tr-TR" altLang="tr-TR" dirty="0"/>
          </a:p>
          <a:p>
            <a:pPr marL="0" indent="0">
              <a:buNone/>
            </a:pPr>
            <a:endParaRPr lang="tr-TR" dirty="0"/>
          </a:p>
        </p:txBody>
      </p:sp>
    </p:spTree>
    <p:extLst>
      <p:ext uri="{BB962C8B-B14F-4D97-AF65-F5344CB8AC3E}">
        <p14:creationId xmlns:p14="http://schemas.microsoft.com/office/powerpoint/2010/main" val="1108819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err="1">
                <a:solidFill>
                  <a:srgbClr val="FF0000"/>
                </a:solidFill>
              </a:rPr>
              <a:t>Alfred</a:t>
            </a:r>
            <a:r>
              <a:rPr lang="tr-TR" altLang="tr-TR" b="1" dirty="0">
                <a:solidFill>
                  <a:srgbClr val="FF0000"/>
                </a:solidFill>
              </a:rPr>
              <a:t> </a:t>
            </a:r>
            <a:r>
              <a:rPr lang="tr-TR" altLang="tr-TR" b="1" dirty="0" err="1">
                <a:solidFill>
                  <a:srgbClr val="FF0000"/>
                </a:solidFill>
              </a:rPr>
              <a:t>Binet</a:t>
            </a:r>
            <a:r>
              <a:rPr lang="tr-TR" altLang="tr-TR" b="1" dirty="0">
                <a:solidFill>
                  <a:srgbClr val="FF0000"/>
                </a:solidFill>
              </a:rPr>
              <a:t> (1857 – 1911) </a:t>
            </a:r>
            <a:r>
              <a:rPr lang="tr-TR" altLang="tr-TR" dirty="0"/>
              <a:t/>
            </a:r>
            <a:br>
              <a:rPr lang="tr-TR" altLang="tr-TR" dirty="0"/>
            </a:br>
            <a:endParaRPr lang="tr-TR" dirty="0"/>
          </a:p>
        </p:txBody>
      </p:sp>
      <p:sp>
        <p:nvSpPr>
          <p:cNvPr id="3" name="İçerik Yer Tutucusu 2"/>
          <p:cNvSpPr>
            <a:spLocks noGrp="1"/>
          </p:cNvSpPr>
          <p:nvPr>
            <p:ph idx="1"/>
          </p:nvPr>
        </p:nvSpPr>
        <p:spPr/>
        <p:txBody>
          <a:bodyPr>
            <a:normAutofit lnSpcReduction="10000"/>
          </a:bodyPr>
          <a:lstStyle/>
          <a:p>
            <a:pPr algn="just">
              <a:lnSpc>
                <a:spcPct val="110000"/>
              </a:lnSpc>
              <a:buBlip>
                <a:blip r:embed="rId2"/>
              </a:buBlip>
              <a:defRPr/>
            </a:pPr>
            <a:r>
              <a:rPr lang="tr-TR" altLang="tr-TR" dirty="0" err="1">
                <a:solidFill>
                  <a:srgbClr val="FF0000"/>
                </a:solidFill>
              </a:rPr>
              <a:t>Binet</a:t>
            </a:r>
            <a:r>
              <a:rPr lang="tr-TR" altLang="tr-TR" dirty="0">
                <a:solidFill>
                  <a:srgbClr val="FF0000"/>
                </a:solidFill>
              </a:rPr>
              <a:t> ve </a:t>
            </a:r>
            <a:r>
              <a:rPr lang="tr-TR" altLang="tr-TR" dirty="0" err="1" smtClean="0">
                <a:solidFill>
                  <a:srgbClr val="FF0000"/>
                </a:solidFill>
              </a:rPr>
              <a:t>Simon</a:t>
            </a:r>
            <a:endParaRPr lang="tr-TR" altLang="tr-TR" dirty="0" smtClean="0">
              <a:solidFill>
                <a:srgbClr val="FF0000"/>
              </a:solidFill>
            </a:endParaRPr>
          </a:p>
          <a:p>
            <a:pPr algn="just">
              <a:lnSpc>
                <a:spcPct val="110000"/>
              </a:lnSpc>
              <a:buBlip>
                <a:blip r:embed="rId2"/>
              </a:buBlip>
              <a:defRPr/>
            </a:pPr>
            <a:r>
              <a:rPr lang="tr-TR" altLang="tr-TR" dirty="0" smtClean="0"/>
              <a:t>Duyuların değil karmaşık zihin fonksiyonlarının ölçülmesi </a:t>
            </a:r>
            <a:endParaRPr lang="tr-TR" altLang="tr-TR" dirty="0"/>
          </a:p>
          <a:p>
            <a:pPr algn="just">
              <a:lnSpc>
                <a:spcPct val="110000"/>
              </a:lnSpc>
              <a:buBlip>
                <a:blip r:embed="rId2"/>
              </a:buBlip>
              <a:defRPr/>
            </a:pPr>
            <a:r>
              <a:rPr lang="tr-TR" altLang="tr-TR" dirty="0"/>
              <a:t>Fransa Eğitim Bakanlığı – 1905</a:t>
            </a:r>
          </a:p>
          <a:p>
            <a:pPr algn="just">
              <a:lnSpc>
                <a:spcPct val="110000"/>
              </a:lnSpc>
              <a:buBlip>
                <a:blip r:embed="rId3"/>
              </a:buBlip>
              <a:defRPr/>
            </a:pPr>
            <a:r>
              <a:rPr lang="tr-TR" altLang="tr-TR" dirty="0"/>
              <a:t>Okullarda normal müfredatı takip edemeyen öğrencileri ayırt edebilecek bir testin geliştirilmesi.</a:t>
            </a:r>
          </a:p>
          <a:p>
            <a:pPr algn="just">
              <a:lnSpc>
                <a:spcPct val="110000"/>
              </a:lnSpc>
              <a:buBlip>
                <a:blip r:embed="rId3"/>
              </a:buBlip>
              <a:defRPr/>
            </a:pPr>
            <a:r>
              <a:rPr lang="tr-TR" altLang="tr-TR" dirty="0"/>
              <a:t>Bu amaçla </a:t>
            </a:r>
            <a:r>
              <a:rPr lang="tr-TR" altLang="tr-TR" dirty="0" err="1"/>
              <a:t>Binet</a:t>
            </a:r>
            <a:r>
              <a:rPr lang="tr-TR" altLang="tr-TR" dirty="0"/>
              <a:t>, meslektaşı </a:t>
            </a:r>
            <a:r>
              <a:rPr lang="tr-TR" altLang="tr-TR" dirty="0" err="1"/>
              <a:t>Simon</a:t>
            </a:r>
            <a:r>
              <a:rPr lang="tr-TR" altLang="tr-TR" dirty="0"/>
              <a:t> ile birlikte uzun araştırma ve denemeler sonunda </a:t>
            </a:r>
            <a:r>
              <a:rPr lang="tr-TR" altLang="tr-TR" u="sng" dirty="0">
                <a:solidFill>
                  <a:srgbClr val="FF0000"/>
                </a:solidFill>
              </a:rPr>
              <a:t>güçlük derecelerine</a:t>
            </a:r>
            <a:r>
              <a:rPr lang="tr-TR" altLang="tr-TR" dirty="0"/>
              <a:t> göre sıralanmış 30 soruluk bir ölçek hazırlamıştır.</a:t>
            </a:r>
          </a:p>
          <a:p>
            <a:pPr marL="0" indent="0">
              <a:buNone/>
            </a:pPr>
            <a:endParaRPr lang="tr-TR" dirty="0"/>
          </a:p>
        </p:txBody>
      </p:sp>
    </p:spTree>
    <p:extLst>
      <p:ext uri="{BB962C8B-B14F-4D97-AF65-F5344CB8AC3E}">
        <p14:creationId xmlns:p14="http://schemas.microsoft.com/office/powerpoint/2010/main" val="1259295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1089</Words>
  <Application>Microsoft Office PowerPoint</Application>
  <PresentationFormat>Geniş ekran</PresentationFormat>
  <Paragraphs>111</Paragraphs>
  <Slides>21</Slides>
  <Notes>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Calibri Light</vt:lpstr>
      <vt:lpstr>Wingdings</vt:lpstr>
      <vt:lpstr>Office Teması</vt:lpstr>
      <vt:lpstr>RPE401 Psikolojik Testler  </vt:lpstr>
      <vt:lpstr>Psikolojik  Özelliklerin Doğası</vt:lpstr>
      <vt:lpstr>Psikolojik Testler </vt:lpstr>
      <vt:lpstr>Psikolojik Ölçmelerin Felsefi Ve Tarihi Temelleri</vt:lpstr>
      <vt:lpstr>Psikolojik Testlerin Tarihçesi </vt:lpstr>
      <vt:lpstr>Psikolojik Testlerin Tarihçesi </vt:lpstr>
      <vt:lpstr>Sir Francis Galton (1822-1911) </vt:lpstr>
      <vt:lpstr>James McKeen CATTELL (1860-1944)  </vt:lpstr>
      <vt:lpstr>Alfred Binet (1857 – 1911)  </vt:lpstr>
      <vt:lpstr>Alfred Binet (1857 – 1911)  </vt:lpstr>
      <vt:lpstr>PowerPoint Sunusu</vt:lpstr>
      <vt:lpstr>Psikolojik Ölçmelerin Tarihçesi  </vt:lpstr>
      <vt:lpstr>Türkiye’de Psikolojik Ölçmelerin Tarihçesi</vt:lpstr>
      <vt:lpstr>Sadrettin Celal Antel (1890-1954)  </vt:lpstr>
      <vt:lpstr>Sadrettin Celal Antel (1890-1954)</vt:lpstr>
      <vt:lpstr>  Test Araştırma Bürosu (TAB) Dönemi  (4 Haziran 1953)  </vt:lpstr>
      <vt:lpstr>Test Araştırma Bürosu (TAB) Dönemi   </vt:lpstr>
      <vt:lpstr>Test Araştırma Bürosu (TAB) Dönemi  </vt:lpstr>
      <vt:lpstr>   Test Araştırma Bürosu (TAB) Dönemi    </vt:lpstr>
      <vt:lpstr>PowerPoint Sunusu</vt:lpstr>
      <vt:lpstr>Kaynaklar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CAT_Proje_PC_1</dc:creator>
  <cp:lastModifiedBy>CAT_Proje_PC_1</cp:lastModifiedBy>
  <cp:revision>15</cp:revision>
  <dcterms:created xsi:type="dcterms:W3CDTF">2018-10-01T05:42:17Z</dcterms:created>
  <dcterms:modified xsi:type="dcterms:W3CDTF">2019-10-04T09:19:48Z</dcterms:modified>
</cp:coreProperties>
</file>