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24.12.2019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24.12.2019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Anonim Şirketlerin “Denetimi”</a:t>
            </a:r>
            <a:endParaRPr lang="tr-TR" b="1" dirty="0"/>
          </a:p>
        </p:txBody>
      </p:sp>
      <p:sp>
        <p:nvSpPr>
          <p:cNvPr id="3" name="2 İçerik Yer Tutucusu"/>
          <p:cNvSpPr>
            <a:spLocks noGrp="1"/>
          </p:cNvSpPr>
          <p:nvPr>
            <p:ph idx="1"/>
          </p:nvPr>
        </p:nvSpPr>
        <p:spPr/>
        <p:txBody>
          <a:bodyPr>
            <a:normAutofit fontScale="77500" lnSpcReduction="20000"/>
          </a:bodyPr>
          <a:lstStyle/>
          <a:p>
            <a:r>
              <a:rPr lang="tr-TR" b="1" i="1" u="sng" dirty="0" smtClean="0"/>
              <a:t>SÜREÇ</a:t>
            </a:r>
          </a:p>
          <a:p>
            <a:pPr lvl="1"/>
            <a:r>
              <a:rPr lang="tr-TR" dirty="0" smtClean="0"/>
              <a:t>6102 sayılı TTK</a:t>
            </a:r>
          </a:p>
          <a:p>
            <a:pPr lvl="1"/>
            <a:endParaRPr lang="tr-TR" dirty="0" smtClean="0"/>
          </a:p>
          <a:p>
            <a:pPr lvl="1" algn="just"/>
            <a:r>
              <a:rPr lang="tr-TR" dirty="0" smtClean="0"/>
              <a:t>660 sayılı “Kamu Gözetimi, Muhasebe ve Denetim Standartları Kurumunun Teşkilat ve Görevleri Hakkında Kanun Hükmünde Kararname” </a:t>
            </a:r>
          </a:p>
          <a:p>
            <a:pPr lvl="1"/>
            <a:endParaRPr lang="tr-TR" dirty="0" smtClean="0"/>
          </a:p>
          <a:p>
            <a:pPr lvl="1"/>
            <a:r>
              <a:rPr lang="tr-TR" dirty="0" smtClean="0"/>
              <a:t>6335 sayılı Kanun</a:t>
            </a:r>
          </a:p>
          <a:p>
            <a:pPr lvl="1"/>
            <a:endParaRPr lang="tr-TR" dirty="0" smtClean="0"/>
          </a:p>
          <a:p>
            <a:pPr lvl="1"/>
            <a:r>
              <a:rPr lang="tr-TR" dirty="0" smtClean="0"/>
              <a:t>“Bağımsız Denetime Tabi Olacak Şirketlerin Belirlenmesine Dair Karar”</a:t>
            </a:r>
          </a:p>
          <a:p>
            <a:pPr lvl="1"/>
            <a:endParaRPr lang="tr-TR" dirty="0" smtClean="0"/>
          </a:p>
          <a:p>
            <a:pPr lvl="1"/>
            <a:r>
              <a:rPr lang="tr-TR" dirty="0" err="1" smtClean="0"/>
              <a:t>KAMUDESK’in</a:t>
            </a:r>
            <a:r>
              <a:rPr lang="tr-TR" dirty="0" smtClean="0"/>
              <a:t> Finansal Raporlamaya İlişkin Karar</a:t>
            </a:r>
            <a:endParaRPr lang="tr-TR" dirty="0"/>
          </a:p>
        </p:txBody>
      </p:sp>
    </p:spTree>
    <p:extLst>
      <p:ext uri="{BB962C8B-B14F-4D97-AF65-F5344CB8AC3E}">
        <p14:creationId xmlns:p14="http://schemas.microsoft.com/office/powerpoint/2010/main" val="1980191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74638"/>
            <a:ext cx="8075240" cy="562074"/>
          </a:xfrm>
        </p:spPr>
        <p:txBody>
          <a:bodyPr>
            <a:normAutofit/>
          </a:bodyPr>
          <a:lstStyle/>
          <a:p>
            <a:r>
              <a:rPr lang="tr-TR" sz="3000" b="1" dirty="0" smtClean="0"/>
              <a:t>Denetime Tabi Anonim Şirketlerin Belirlenmesi</a:t>
            </a:r>
            <a:endParaRPr lang="tr-TR" sz="3000" b="1" dirty="0"/>
          </a:p>
        </p:txBody>
      </p:sp>
      <p:sp>
        <p:nvSpPr>
          <p:cNvPr id="3" name="2 İçerik Yer Tutucusu"/>
          <p:cNvSpPr>
            <a:spLocks noGrp="1"/>
          </p:cNvSpPr>
          <p:nvPr>
            <p:ph idx="1"/>
          </p:nvPr>
        </p:nvSpPr>
        <p:spPr>
          <a:xfrm>
            <a:off x="251520" y="908720"/>
            <a:ext cx="8640960" cy="5688632"/>
          </a:xfrm>
        </p:spPr>
        <p:txBody>
          <a:bodyPr>
            <a:noAutofit/>
          </a:bodyPr>
          <a:lstStyle/>
          <a:p>
            <a:r>
              <a:rPr lang="tr-TR" sz="2200" dirty="0" smtClean="0"/>
              <a:t>Anonim şirketlerin denetiminde iki kategorinin varlığından bahsedilebilir:	</a:t>
            </a:r>
          </a:p>
          <a:p>
            <a:pPr lvl="1"/>
            <a:r>
              <a:rPr lang="tr-TR" sz="1800" dirty="0" smtClean="0"/>
              <a:t>Birinci kategoriyi TTK m. 397/4 çerçevesinde çıkarılan Bakanlar Kurulu Kararına göre </a:t>
            </a:r>
            <a:r>
              <a:rPr lang="tr-TR" sz="1800" dirty="0" err="1" smtClean="0"/>
              <a:t>KGK’nın</a:t>
            </a:r>
            <a:r>
              <a:rPr lang="tr-TR" sz="1800" dirty="0" smtClean="0"/>
              <a:t> gözetiminde bağımsız denetime tabi olduğu öngörülenler; </a:t>
            </a:r>
          </a:p>
          <a:p>
            <a:pPr lvl="1"/>
            <a:r>
              <a:rPr lang="tr-TR" sz="1800" dirty="0" smtClean="0"/>
              <a:t>ikinci kategoriyi ise Gümrük ve Ticaret Bakanlığı’nın gözetiminde ve bu Bakanlığın hazırladığı Bakanlar Kurulu Yönetmeliği kapsamında denetimi gerçekleştirilecek olan m. 397/4 kapsamı dışında kalan anonim şirketler </a:t>
            </a:r>
          </a:p>
          <a:p>
            <a:pPr lvl="1">
              <a:buNone/>
            </a:pPr>
            <a:r>
              <a:rPr lang="tr-TR" sz="1800" dirty="0" smtClean="0"/>
              <a:t>oluşturmaktadır.</a:t>
            </a:r>
          </a:p>
          <a:p>
            <a:endParaRPr lang="tr-TR" sz="2200" dirty="0" smtClean="0"/>
          </a:p>
          <a:p>
            <a:r>
              <a:rPr lang="tr-TR" sz="2200" dirty="0" smtClean="0"/>
              <a:t>6335 sayılı Kanun ile yapılan değişiklik sonrasında TTK m. 397/4’e baktığımızda, bu fıkra kapsamındaki bağımsız denetime tabi olacak sermaye şirketlerinin Bakanlar Kurulu tarafından belirleneceği ve tüm sermaye şirketlerinin “bağımsız denetime tabi olmadığı sonucuyla karşılaşılmaktadır.  </a:t>
            </a:r>
          </a:p>
          <a:p>
            <a:pPr lvl="1"/>
            <a:r>
              <a:rPr lang="tr-TR" sz="1800" dirty="0" smtClean="0"/>
              <a:t>Bakanlar Kurulu da bu düzenlemeyle kendisine verilen yetkiyi “Bağımsız Denetime Tabi Olacak Şirketlerin Belirlenmesine Dair Karar” (RG. 23.01.2013, S. 28537) ile kullanmıştır.</a:t>
            </a:r>
          </a:p>
          <a:p>
            <a:endParaRPr lang="tr-TR" sz="2200" dirty="0"/>
          </a:p>
        </p:txBody>
      </p:sp>
    </p:spTree>
    <p:extLst>
      <p:ext uri="{BB962C8B-B14F-4D97-AF65-F5344CB8AC3E}">
        <p14:creationId xmlns:p14="http://schemas.microsoft.com/office/powerpoint/2010/main" val="2671460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normAutofit fontScale="90000"/>
          </a:bodyPr>
          <a:lstStyle/>
          <a:p>
            <a:r>
              <a:rPr lang="tr-TR" altLang="tr-TR" b="1" dirty="0" smtClean="0"/>
              <a:t>Türk Ticaret Kanunu’nun İlgili </a:t>
            </a:r>
            <a:r>
              <a:rPr lang="tr-TR" altLang="tr-TR" b="1" dirty="0" err="1" smtClean="0"/>
              <a:t>HÜkümleri</a:t>
            </a:r>
            <a:endParaRPr lang="tr-TR" altLang="tr-TR" b="1" dirty="0" smtClean="0"/>
          </a:p>
        </p:txBody>
      </p:sp>
      <p:sp>
        <p:nvSpPr>
          <p:cNvPr id="7171" name="2 İçerik Yer Tutucusu"/>
          <p:cNvSpPr>
            <a:spLocks noGrp="1"/>
          </p:cNvSpPr>
          <p:nvPr>
            <p:ph idx="1"/>
          </p:nvPr>
        </p:nvSpPr>
        <p:spPr>
          <a:xfrm>
            <a:off x="395288" y="1628775"/>
            <a:ext cx="8497887" cy="4968875"/>
          </a:xfrm>
        </p:spPr>
        <p:txBody>
          <a:bodyPr>
            <a:normAutofit/>
          </a:bodyPr>
          <a:lstStyle/>
          <a:p>
            <a:pPr>
              <a:buFont typeface="Wingdings" pitchFamily="2" charset="2"/>
              <a:buNone/>
            </a:pPr>
            <a:r>
              <a:rPr lang="tr-TR" altLang="tr-TR" sz="3000" dirty="0" smtClean="0"/>
              <a:t>			</a:t>
            </a:r>
          </a:p>
          <a:p>
            <a:pPr>
              <a:buFont typeface="Wingdings" pitchFamily="2" charset="2"/>
              <a:buNone/>
            </a:pPr>
            <a:r>
              <a:rPr lang="tr-TR" altLang="tr-TR" sz="3000" dirty="0" smtClean="0"/>
              <a:t>	</a:t>
            </a:r>
            <a:r>
              <a:rPr lang="tr-TR" altLang="tr-TR" sz="3000" i="1" dirty="0" smtClean="0"/>
              <a:t>	Anonim Ortaklıkların Denetlenmesi</a:t>
            </a:r>
          </a:p>
          <a:p>
            <a:pPr>
              <a:buFont typeface="Wingdings" pitchFamily="2" charset="2"/>
              <a:buNone/>
            </a:pPr>
            <a:endParaRPr lang="tr-TR" altLang="tr-TR" sz="3000" dirty="0" smtClean="0"/>
          </a:p>
          <a:p>
            <a:pPr>
              <a:buFont typeface="Wingdings" pitchFamily="2" charset="2"/>
              <a:buNone/>
            </a:pPr>
            <a:endParaRPr lang="tr-TR" altLang="tr-TR" sz="3000" dirty="0" smtClean="0"/>
          </a:p>
          <a:p>
            <a:pPr>
              <a:buFont typeface="Wingdings" pitchFamily="2" charset="2"/>
              <a:buNone/>
            </a:pPr>
            <a:endParaRPr lang="tr-TR" altLang="tr-TR" sz="3000" dirty="0" smtClean="0"/>
          </a:p>
          <a:p>
            <a:pPr>
              <a:buFont typeface="Wingdings" pitchFamily="2" charset="2"/>
              <a:buNone/>
            </a:pPr>
            <a:r>
              <a:rPr lang="tr-TR" altLang="tr-TR" sz="3000" dirty="0" smtClean="0"/>
              <a:t>		</a:t>
            </a:r>
          </a:p>
          <a:p>
            <a:pPr>
              <a:buFont typeface="Wingdings" pitchFamily="2" charset="2"/>
              <a:buNone/>
            </a:pPr>
            <a:endParaRPr lang="tr-TR" altLang="tr-TR" sz="3000" dirty="0" smtClean="0"/>
          </a:p>
          <a:p>
            <a:pPr>
              <a:buFont typeface="Wingdings" pitchFamily="2" charset="2"/>
              <a:buNone/>
            </a:pPr>
            <a:r>
              <a:rPr lang="tr-TR" altLang="tr-TR" sz="3000" dirty="0" smtClean="0"/>
              <a:t>		               </a:t>
            </a:r>
            <a:r>
              <a:rPr lang="tr-TR" altLang="tr-TR" sz="3000" b="1" dirty="0" smtClean="0"/>
              <a:t>bkz. TTK m. 397-406</a:t>
            </a:r>
          </a:p>
        </p:txBody>
      </p:sp>
      <p:sp>
        <p:nvSpPr>
          <p:cNvPr id="7172" name="3 Slayt Numarası Yer Tutucusu"/>
          <p:cNvSpPr>
            <a:spLocks noGrp="1"/>
          </p:cNvSpPr>
          <p:nvPr>
            <p:ph type="sldNum" sz="quarter" idx="12"/>
          </p:nvPr>
        </p:nvSpPr>
        <p:spPr>
          <a:noFill/>
        </p:spPr>
        <p:txBody>
          <a:bodyPr/>
          <a:lstStyle/>
          <a:p>
            <a:fld id="{10470A74-FF92-402C-A7C4-A0C89A78E841}" type="slidenum">
              <a:rPr lang="tr-TR" altLang="tr-TR" smtClean="0"/>
              <a:pPr/>
              <a:t>3</a:t>
            </a:fld>
            <a:endParaRPr lang="tr-TR" altLang="tr-TR" smtClean="0"/>
          </a:p>
        </p:txBody>
      </p:sp>
      <p:sp>
        <p:nvSpPr>
          <p:cNvPr id="5" name="4 Aşağı Ok"/>
          <p:cNvSpPr/>
          <p:nvPr/>
        </p:nvSpPr>
        <p:spPr>
          <a:xfrm>
            <a:off x="3131840" y="3068960"/>
            <a:ext cx="1871960" cy="18729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tr-TR"/>
          </a:p>
        </p:txBody>
      </p:sp>
    </p:spTree>
    <p:extLst>
      <p:ext uri="{BB962C8B-B14F-4D97-AF65-F5344CB8AC3E}">
        <p14:creationId xmlns:p14="http://schemas.microsoft.com/office/powerpoint/2010/main" val="3646133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Denetçinin Görüş Yazıları</a:t>
            </a:r>
            <a:endParaRPr lang="tr-TR" b="1" dirty="0"/>
          </a:p>
        </p:txBody>
      </p:sp>
      <p:sp>
        <p:nvSpPr>
          <p:cNvPr id="3" name="2 İçerik Yer Tutucusu"/>
          <p:cNvSpPr>
            <a:spLocks noGrp="1"/>
          </p:cNvSpPr>
          <p:nvPr>
            <p:ph idx="1"/>
          </p:nvPr>
        </p:nvSpPr>
        <p:spPr>
          <a:xfrm>
            <a:off x="1115616" y="1916832"/>
            <a:ext cx="7128792" cy="4209331"/>
          </a:xfrm>
        </p:spPr>
        <p:txBody>
          <a:bodyPr>
            <a:normAutofit/>
          </a:bodyPr>
          <a:lstStyle/>
          <a:p>
            <a:r>
              <a:rPr lang="tr-TR" sz="2500" dirty="0" smtClean="0"/>
              <a:t>Türk Ticaret Kanunu’nun 403. maddesine göre denetçi, somut olayın koşullarına göre,</a:t>
            </a:r>
          </a:p>
          <a:p>
            <a:pPr lvl="1"/>
            <a:r>
              <a:rPr lang="tr-TR" sz="2500" dirty="0" smtClean="0"/>
              <a:t>Olumlu görüş</a:t>
            </a:r>
          </a:p>
          <a:p>
            <a:pPr lvl="1"/>
            <a:r>
              <a:rPr lang="tr-TR" sz="2500" dirty="0" smtClean="0"/>
              <a:t>Sınırlı olumlu görüş</a:t>
            </a:r>
          </a:p>
          <a:p>
            <a:pPr lvl="1"/>
            <a:r>
              <a:rPr lang="tr-TR" sz="2500" dirty="0" smtClean="0"/>
              <a:t>Olumsuz görüş</a:t>
            </a:r>
          </a:p>
          <a:p>
            <a:pPr lvl="1"/>
            <a:r>
              <a:rPr lang="tr-TR" sz="2500" dirty="0" smtClean="0"/>
              <a:t>Görüş vermekten kaçınma</a:t>
            </a:r>
          </a:p>
          <a:p>
            <a:pPr>
              <a:buNone/>
            </a:pPr>
            <a:r>
              <a:rPr lang="tr-TR" sz="2500" dirty="0" smtClean="0"/>
              <a:t>	alternatiflerine sahiptir. </a:t>
            </a:r>
          </a:p>
          <a:p>
            <a:endParaRPr lang="tr-TR" sz="2500" dirty="0"/>
          </a:p>
        </p:txBody>
      </p:sp>
    </p:spTree>
    <p:extLst>
      <p:ext uri="{BB962C8B-B14F-4D97-AF65-F5344CB8AC3E}">
        <p14:creationId xmlns:p14="http://schemas.microsoft.com/office/powerpoint/2010/main" val="3708484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Dürüst Resim İlkesi</a:t>
            </a:r>
            <a:endParaRPr lang="tr-TR" b="1" dirty="0"/>
          </a:p>
        </p:txBody>
      </p:sp>
      <p:sp>
        <p:nvSpPr>
          <p:cNvPr id="3" name="2 İçerik Yer Tutucusu"/>
          <p:cNvSpPr>
            <a:spLocks noGrp="1"/>
          </p:cNvSpPr>
          <p:nvPr>
            <p:ph idx="1"/>
          </p:nvPr>
        </p:nvSpPr>
        <p:spPr/>
        <p:txBody>
          <a:bodyPr>
            <a:normAutofit fontScale="92500" lnSpcReduction="10000"/>
          </a:bodyPr>
          <a:lstStyle/>
          <a:p>
            <a:pPr>
              <a:buNone/>
            </a:pPr>
            <a:r>
              <a:rPr lang="tr-TR" b="1" dirty="0" smtClean="0"/>
              <a:t>	TÜRK TİCARET KANUNU </a:t>
            </a:r>
            <a:endParaRPr lang="tr-TR" dirty="0" smtClean="0"/>
          </a:p>
          <a:p>
            <a:pPr>
              <a:buNone/>
            </a:pPr>
            <a:r>
              <a:rPr lang="tr-TR" b="1" dirty="0" smtClean="0"/>
              <a:t>	MADDE 515</a:t>
            </a:r>
            <a:r>
              <a:rPr lang="tr-TR" dirty="0" smtClean="0"/>
              <a:t>-</a:t>
            </a:r>
            <a:r>
              <a:rPr lang="tr-TR" b="1" dirty="0" smtClean="0"/>
              <a:t> </a:t>
            </a:r>
            <a:r>
              <a:rPr lang="tr-TR" dirty="0" smtClean="0"/>
              <a:t>(1) Anonim şirketlerin finansal tabloları, Türkiye Muhasebe Standartlarına göre  şirketin malvarlığını,  borç ve  yükümlülüklerini,  öz kaynaklarını ve faaliyet sonuçlarını tam, anlaşılabilir, karşılaştırılabilir, ihtiyaçlara ve işletmenin niteliğine uygun bir şekilde; şeffaf ve güvenilir olarak; gerçeği dürüst, aynen ve aslına sadık surette yansıtacak şekilde çıkarılır. </a:t>
            </a:r>
          </a:p>
          <a:p>
            <a:endParaRPr lang="tr-TR" dirty="0"/>
          </a:p>
        </p:txBody>
      </p:sp>
    </p:spTree>
    <p:extLst>
      <p:ext uri="{BB962C8B-B14F-4D97-AF65-F5344CB8AC3E}">
        <p14:creationId xmlns:p14="http://schemas.microsoft.com/office/powerpoint/2010/main" val="760505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60648"/>
            <a:ext cx="8229600" cy="1143000"/>
          </a:xfrm>
        </p:spPr>
        <p:txBody>
          <a:bodyPr>
            <a:normAutofit fontScale="90000"/>
          </a:bodyPr>
          <a:lstStyle/>
          <a:p>
            <a:r>
              <a:rPr lang="tr-TR" b="1" dirty="0" smtClean="0"/>
              <a:t>Türkiye Muhasebe Standartlarının Uygulanması </a:t>
            </a:r>
            <a:endParaRPr lang="tr-TR" b="1" dirty="0"/>
          </a:p>
        </p:txBody>
      </p:sp>
      <p:sp>
        <p:nvSpPr>
          <p:cNvPr id="3" name="2 İçerik Yer Tutucusu"/>
          <p:cNvSpPr>
            <a:spLocks noGrp="1"/>
          </p:cNvSpPr>
          <p:nvPr>
            <p:ph idx="1"/>
          </p:nvPr>
        </p:nvSpPr>
        <p:spPr>
          <a:xfrm>
            <a:off x="251520" y="1412776"/>
            <a:ext cx="8640960" cy="5184576"/>
          </a:xfrm>
        </p:spPr>
        <p:txBody>
          <a:bodyPr>
            <a:noAutofit/>
          </a:bodyPr>
          <a:lstStyle/>
          <a:p>
            <a:pPr algn="just"/>
            <a:r>
              <a:rPr lang="tr-TR" sz="2100" dirty="0" smtClean="0"/>
              <a:t>Bağımsız denetimden beklenen yararın tam olarak sağlanabilmesi için büyük önem arz eden bir diğer konu, 6102 sayılı </a:t>
            </a:r>
            <a:r>
              <a:rPr lang="tr-TR" sz="2100" dirty="0" err="1" smtClean="0"/>
              <a:t>TTK’nın</a:t>
            </a:r>
            <a:r>
              <a:rPr lang="tr-TR" sz="2100" dirty="0" smtClean="0"/>
              <a:t> ilk hâlinde tüm sermaye şirketleri için uygulanma zorunluluğu öngörülen finansal raporlamaya ilişkin olarak Türkiye Muhasebe Standartları’nın uygulanma zorunluluğudur. 6335 sayılı Kanunla, </a:t>
            </a:r>
            <a:r>
              <a:rPr lang="tr-TR" sz="2100" dirty="0" err="1" smtClean="0"/>
              <a:t>TTK’nın</a:t>
            </a:r>
            <a:r>
              <a:rPr lang="tr-TR" sz="2100" dirty="0" smtClean="0"/>
              <a:t> 64. maddesi ile </a:t>
            </a:r>
            <a:r>
              <a:rPr lang="tr-TR" sz="2100" dirty="0" err="1" smtClean="0"/>
              <a:t>KGK’nın</a:t>
            </a:r>
            <a:r>
              <a:rPr lang="tr-TR" sz="2100" dirty="0" smtClean="0"/>
              <a:t> yetkisine ilişkin 88. maddenin bağlantısının koparılması ve geçici madde 1 ve geçici madde 6 hükümlerinde yapılan değişiklikler bir arada değerlendirildiğinde, artık sadece KGK tarafından belirlenecek şirketlerde finansal raporlamaya ilişkin yeni Kanun’un öngördüğü </a:t>
            </a:r>
            <a:r>
              <a:rPr lang="tr-TR" sz="2100" dirty="0" err="1" smtClean="0"/>
              <a:t>TMS’yi</a:t>
            </a:r>
            <a:r>
              <a:rPr lang="tr-TR" sz="2100" dirty="0" smtClean="0"/>
              <a:t> uygulama zorunluluğunun söz konusu olduğu sonucuna varılmaktadır. </a:t>
            </a:r>
          </a:p>
          <a:p>
            <a:pPr algn="just"/>
            <a:r>
              <a:rPr lang="tr-TR" sz="2100" dirty="0" smtClean="0"/>
              <a:t>	KGK bu konuda son olarak bir Karar almış ve bu Karar 26 Ağustos 2014 tarihli Resmi Gazete'de yayımlanmıştır. Karara göre, ekli listedeki kurum, kuruluş ve işletmeler 01 Ocak 2014 tarihi ve sonrasında başlayan hesap dönemlerine ilişkin münferit ve konsolide finansal tablolarının hazırlanmasında TMS uygulayacaklardır. </a:t>
            </a:r>
          </a:p>
          <a:p>
            <a:pPr algn="just"/>
            <a:endParaRPr lang="tr-TR" sz="2100" dirty="0"/>
          </a:p>
        </p:txBody>
      </p:sp>
    </p:spTree>
    <p:extLst>
      <p:ext uri="{BB962C8B-B14F-4D97-AF65-F5344CB8AC3E}">
        <p14:creationId xmlns:p14="http://schemas.microsoft.com/office/powerpoint/2010/main" val="2365984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Words>
  <Application>Microsoft Office PowerPoint</Application>
  <PresentationFormat>Ekran Gösterisi (4:3)</PresentationFormat>
  <Paragraphs>42</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Anonim Şirketlerin “Denetimi”</vt:lpstr>
      <vt:lpstr>Denetime Tabi Anonim Şirketlerin Belirlenmesi</vt:lpstr>
      <vt:lpstr>Türk Ticaret Kanunu’nun İlgili HÜkümleri</vt:lpstr>
      <vt:lpstr>Denetçinin Görüş Yazıları</vt:lpstr>
      <vt:lpstr>Dürüst Resim İlkesi</vt:lpstr>
      <vt:lpstr>Türkiye Muhasebe Standartlarının Uygulanması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Anonim Şirketlerin “Denetimi”</dc:title>
  <dc:creator>KORKUT OZKORKUT</dc:creator>
  <cp:lastModifiedBy>KORKUT OZKORKUT</cp:lastModifiedBy>
  <cp:revision>1</cp:revision>
  <dcterms:created xsi:type="dcterms:W3CDTF">2019-12-24T09:19:50Z</dcterms:created>
  <dcterms:modified xsi:type="dcterms:W3CDTF">2019-12-24T09:29:26Z</dcterms:modified>
</cp:coreProperties>
</file>