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Tüketicinin korunması </a:t>
            </a:r>
            <a:r>
              <a:rPr lang="tr-TR" dirty="0"/>
              <a:t>Hukuku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TÜKETİCİ SÖZLEŞMESİNİN ŞARTLARI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Tüketici sözleşmesinin şartları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Taraf şartı</a:t>
            </a:r>
          </a:p>
          <a:p>
            <a:r>
              <a:rPr lang="tr-TR" dirty="0" smtClean="0"/>
              <a:t>Satıcı veya sağlayıcı</a:t>
            </a:r>
          </a:p>
          <a:p>
            <a:r>
              <a:rPr lang="tr-TR" dirty="0" smtClean="0"/>
              <a:t>Tüketici sözleşmesinde konu şartı</a:t>
            </a:r>
          </a:p>
          <a:p>
            <a:r>
              <a:rPr lang="tr-TR" dirty="0" smtClean="0"/>
              <a:t>Sorumlu kişiler ve sorumluluğun kapsamı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4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Taraf şartı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Tüketici kavramı</a:t>
            </a:r>
          </a:p>
          <a:p>
            <a:pPr lvl="1"/>
            <a:r>
              <a:rPr lang="en-US" dirty="0" err="1"/>
              <a:t>Tüketici</a:t>
            </a:r>
            <a:r>
              <a:rPr lang="en-US" dirty="0"/>
              <a:t>: </a:t>
            </a:r>
            <a:r>
              <a:rPr lang="en-US" dirty="0" err="1"/>
              <a:t>Ticari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amaçlarla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gerçek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tüzel</a:t>
            </a:r>
            <a:r>
              <a:rPr lang="en-US" dirty="0"/>
              <a:t> </a:t>
            </a:r>
            <a:r>
              <a:rPr lang="en-US" dirty="0" err="1" smtClean="0"/>
              <a:t>kişiyi</a:t>
            </a:r>
            <a:r>
              <a:rPr lang="tr-TR" dirty="0" smtClean="0"/>
              <a:t> … ifade eder. (TKHK m. 3/1/k)</a:t>
            </a:r>
          </a:p>
          <a:p>
            <a:pPr lvl="1"/>
            <a:r>
              <a:rPr lang="tr-TR" dirty="0" smtClean="0"/>
              <a:t>Subjektif sistemden hareket edilmiştir.</a:t>
            </a:r>
          </a:p>
          <a:p>
            <a:pPr lvl="1"/>
            <a:r>
              <a:rPr lang="tr-TR" dirty="0" smtClean="0"/>
              <a:t>Dar anlamda tüketici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469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Taraf şartı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Tüketicinin gerçek veya tüzel kişi olması imkânı</a:t>
            </a:r>
          </a:p>
          <a:p>
            <a:r>
              <a:rPr lang="tr-TR" dirty="0" smtClean="0"/>
              <a:t>Tüketicinin mal veya hizmeti ticari veya mesleki olmayan amaçlarla satın alması</a:t>
            </a:r>
          </a:p>
          <a:p>
            <a:pPr lvl="1"/>
            <a:r>
              <a:rPr lang="tr-TR" dirty="0" smtClean="0"/>
              <a:t>Ticari iş ve tüketim karinesi</a:t>
            </a:r>
          </a:p>
          <a:p>
            <a:pPr lvl="1"/>
            <a:r>
              <a:rPr lang="tr-TR" dirty="0" smtClean="0"/>
              <a:t>Karma amaçlı işlemler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487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Satıcı veya sağlayıcı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Sağlayıcı</a:t>
            </a:r>
            <a:r>
              <a:rPr lang="en-US" dirty="0"/>
              <a:t>: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tüzel</a:t>
            </a:r>
            <a:r>
              <a:rPr lang="en-US" dirty="0"/>
              <a:t> </a:t>
            </a:r>
            <a:r>
              <a:rPr lang="en-US" dirty="0" err="1"/>
              <a:t>kişileri</a:t>
            </a:r>
            <a:r>
              <a:rPr lang="en-US" dirty="0"/>
              <a:t> de </a:t>
            </a:r>
            <a:r>
              <a:rPr lang="en-US" dirty="0" err="1"/>
              <a:t>dâhil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ticari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/>
              <a:t>amaçlarla</a:t>
            </a:r>
            <a:r>
              <a:rPr lang="en-US" dirty="0"/>
              <a:t> </a:t>
            </a:r>
            <a:r>
              <a:rPr lang="en-US" dirty="0" err="1"/>
              <a:t>tüketiciye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sunan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sunanın</a:t>
            </a:r>
            <a:r>
              <a:rPr lang="en-US" dirty="0"/>
              <a:t> </a:t>
            </a:r>
            <a:r>
              <a:rPr lang="en-US" dirty="0" err="1"/>
              <a:t>adına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hesabına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gerçek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tüzel</a:t>
            </a:r>
            <a:r>
              <a:rPr lang="en-US" dirty="0"/>
              <a:t> </a:t>
            </a:r>
            <a:r>
              <a:rPr lang="en-US" dirty="0" err="1"/>
              <a:t>kişiyi</a:t>
            </a:r>
            <a:r>
              <a:rPr lang="en-US" dirty="0" smtClean="0"/>
              <a:t>,</a:t>
            </a:r>
            <a:endParaRPr lang="tr-TR" dirty="0" smtClean="0"/>
          </a:p>
          <a:p>
            <a:r>
              <a:rPr lang="en-US" dirty="0" err="1"/>
              <a:t>Satıcı</a:t>
            </a:r>
            <a:r>
              <a:rPr lang="en-US" dirty="0"/>
              <a:t>: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tüzel</a:t>
            </a:r>
            <a:r>
              <a:rPr lang="en-US" dirty="0"/>
              <a:t> </a:t>
            </a:r>
            <a:r>
              <a:rPr lang="en-US" dirty="0" err="1"/>
              <a:t>kişileri</a:t>
            </a:r>
            <a:r>
              <a:rPr lang="en-US" dirty="0"/>
              <a:t> de </a:t>
            </a:r>
            <a:r>
              <a:rPr lang="en-US" dirty="0" err="1"/>
              <a:t>dâhil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ticari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/>
              <a:t>amaçlarla</a:t>
            </a:r>
            <a:r>
              <a:rPr lang="en-US" dirty="0"/>
              <a:t> </a:t>
            </a:r>
            <a:r>
              <a:rPr lang="en-US" dirty="0" err="1"/>
              <a:t>tüketiciye</a:t>
            </a:r>
            <a:r>
              <a:rPr lang="en-US" dirty="0"/>
              <a:t> mal </a:t>
            </a:r>
            <a:r>
              <a:rPr lang="en-US" dirty="0" err="1"/>
              <a:t>sunan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mal </a:t>
            </a:r>
            <a:r>
              <a:rPr lang="en-US" dirty="0" err="1"/>
              <a:t>sunanın</a:t>
            </a:r>
            <a:r>
              <a:rPr lang="en-US" dirty="0"/>
              <a:t> </a:t>
            </a:r>
            <a:r>
              <a:rPr lang="en-US" dirty="0" err="1"/>
              <a:t>adına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hesabına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gerçek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tüzel</a:t>
            </a:r>
            <a:r>
              <a:rPr lang="en-US" dirty="0"/>
              <a:t> </a:t>
            </a:r>
            <a:r>
              <a:rPr lang="en-US" dirty="0" err="1" smtClean="0"/>
              <a:t>kişiyi</a:t>
            </a:r>
            <a:r>
              <a:rPr lang="tr-TR" dirty="0"/>
              <a:t> </a:t>
            </a:r>
            <a:r>
              <a:rPr lang="tr-TR" dirty="0" smtClean="0"/>
              <a:t>…</a:t>
            </a:r>
          </a:p>
          <a:p>
            <a:pPr marL="0" indent="0">
              <a:buNone/>
            </a:pPr>
            <a:r>
              <a:rPr lang="tr-TR" dirty="0"/>
              <a:t>i</a:t>
            </a:r>
            <a:r>
              <a:rPr lang="tr-TR" dirty="0" smtClean="0"/>
              <a:t>fade eder. (TKHK m. 3/1/ı-i)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276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Satıcı veya sağlayıcı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Gerçek veya tüzel kişi olma imkânı</a:t>
            </a:r>
          </a:p>
          <a:p>
            <a:r>
              <a:rPr lang="tr-TR" dirty="0" smtClean="0"/>
              <a:t>Mal veya hizmet sunumunun meslek hâline getirilmiş olması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85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Tüketici sözleşmesinde konu şartı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Mal: </a:t>
            </a:r>
            <a:r>
              <a:rPr lang="en-US" dirty="0" err="1"/>
              <a:t>Alışverişe</a:t>
            </a:r>
            <a:r>
              <a:rPr lang="en-US" dirty="0"/>
              <a:t> </a:t>
            </a:r>
            <a:r>
              <a:rPr lang="en-US" dirty="0" err="1"/>
              <a:t>konu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; </a:t>
            </a:r>
            <a:r>
              <a:rPr lang="en-US" dirty="0" err="1"/>
              <a:t>taşınır</a:t>
            </a:r>
            <a:r>
              <a:rPr lang="en-US" dirty="0"/>
              <a:t> </a:t>
            </a:r>
            <a:r>
              <a:rPr lang="en-US" dirty="0" err="1"/>
              <a:t>eşya</a:t>
            </a:r>
            <a:r>
              <a:rPr lang="en-US" dirty="0"/>
              <a:t>, </a:t>
            </a:r>
            <a:r>
              <a:rPr lang="en-US" dirty="0" err="1"/>
              <a:t>konut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tatil</a:t>
            </a:r>
            <a:r>
              <a:rPr lang="en-US" dirty="0"/>
              <a:t> </a:t>
            </a:r>
            <a:r>
              <a:rPr lang="en-US" dirty="0" err="1"/>
              <a:t>amaçlı</a:t>
            </a:r>
            <a:r>
              <a:rPr lang="en-US" dirty="0"/>
              <a:t> </a:t>
            </a:r>
            <a:r>
              <a:rPr lang="en-US" dirty="0" err="1"/>
              <a:t>taşınmaz</a:t>
            </a:r>
            <a:r>
              <a:rPr lang="en-US" dirty="0"/>
              <a:t> </a:t>
            </a:r>
            <a:r>
              <a:rPr lang="en-US" dirty="0" err="1"/>
              <a:t>mallar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elektronik</a:t>
            </a:r>
            <a:r>
              <a:rPr lang="en-US" dirty="0"/>
              <a:t> </a:t>
            </a:r>
            <a:r>
              <a:rPr lang="en-US" dirty="0" err="1"/>
              <a:t>ortamda</a:t>
            </a:r>
            <a:r>
              <a:rPr lang="en-US" dirty="0"/>
              <a:t> </a:t>
            </a:r>
            <a:r>
              <a:rPr lang="en-US" dirty="0" err="1"/>
              <a:t>kullanılmak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hazırlanan</a:t>
            </a:r>
            <a:r>
              <a:rPr lang="en-US" dirty="0"/>
              <a:t> </a:t>
            </a:r>
            <a:r>
              <a:rPr lang="en-US" dirty="0" err="1"/>
              <a:t>yazılım</a:t>
            </a:r>
            <a:r>
              <a:rPr lang="en-US" dirty="0"/>
              <a:t>, </a:t>
            </a:r>
            <a:r>
              <a:rPr lang="en-US" dirty="0" err="1"/>
              <a:t>ses</a:t>
            </a:r>
            <a:r>
              <a:rPr lang="en-US" dirty="0"/>
              <a:t>, </a:t>
            </a:r>
            <a:r>
              <a:rPr lang="en-US" dirty="0" err="1"/>
              <a:t>görüntü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benzeri</a:t>
            </a:r>
            <a:r>
              <a:rPr lang="en-US" dirty="0"/>
              <a:t> her </a:t>
            </a:r>
            <a:r>
              <a:rPr lang="en-US" dirty="0" err="1"/>
              <a:t>türlü</a:t>
            </a:r>
            <a:r>
              <a:rPr lang="en-US" dirty="0"/>
              <a:t> </a:t>
            </a:r>
            <a:r>
              <a:rPr lang="en-US" dirty="0" err="1"/>
              <a:t>gayri</a:t>
            </a:r>
            <a:r>
              <a:rPr lang="en-US" dirty="0"/>
              <a:t> </a:t>
            </a:r>
            <a:r>
              <a:rPr lang="en-US" dirty="0" err="1"/>
              <a:t>maddi</a:t>
            </a:r>
            <a:r>
              <a:rPr lang="en-US" dirty="0"/>
              <a:t> </a:t>
            </a:r>
            <a:r>
              <a:rPr lang="en-US" dirty="0" err="1"/>
              <a:t>malları</a:t>
            </a:r>
            <a:r>
              <a:rPr lang="en-US" dirty="0" smtClean="0"/>
              <a:t>,</a:t>
            </a:r>
            <a:endParaRPr lang="tr-TR" dirty="0" smtClean="0"/>
          </a:p>
          <a:p>
            <a:r>
              <a:rPr lang="en-US" dirty="0" err="1"/>
              <a:t>Hizmet</a:t>
            </a:r>
            <a:r>
              <a:rPr lang="en-US" dirty="0"/>
              <a:t>: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ücret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menfaat</a:t>
            </a:r>
            <a:r>
              <a:rPr lang="en-US" dirty="0"/>
              <a:t> </a:t>
            </a:r>
            <a:r>
              <a:rPr lang="en-US" dirty="0" err="1"/>
              <a:t>karşılığında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yapılması</a:t>
            </a:r>
            <a:r>
              <a:rPr lang="en-US" dirty="0"/>
              <a:t> </a:t>
            </a:r>
            <a:r>
              <a:rPr lang="en-US" dirty="0" err="1"/>
              <a:t>taahhüt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mal </a:t>
            </a:r>
            <a:r>
              <a:rPr lang="en-US" dirty="0" err="1"/>
              <a:t>sağlama</a:t>
            </a:r>
            <a:r>
              <a:rPr lang="en-US" dirty="0"/>
              <a:t> </a:t>
            </a:r>
            <a:r>
              <a:rPr lang="en-US" dirty="0" err="1"/>
              <a:t>dışındaki</a:t>
            </a:r>
            <a:r>
              <a:rPr lang="en-US" dirty="0"/>
              <a:t> her </a:t>
            </a:r>
            <a:r>
              <a:rPr lang="en-US" dirty="0" err="1"/>
              <a:t>türlü</a:t>
            </a:r>
            <a:r>
              <a:rPr lang="en-US" dirty="0"/>
              <a:t> </a:t>
            </a:r>
            <a:r>
              <a:rPr lang="en-US" dirty="0" err="1"/>
              <a:t>tüketici</a:t>
            </a:r>
            <a:r>
              <a:rPr lang="en-US" dirty="0"/>
              <a:t> </a:t>
            </a:r>
            <a:r>
              <a:rPr lang="en-US" dirty="0" err="1"/>
              <a:t>işleminin</a:t>
            </a:r>
            <a:r>
              <a:rPr lang="en-US" dirty="0"/>
              <a:t> </a:t>
            </a:r>
            <a:r>
              <a:rPr lang="en-US" dirty="0" err="1" smtClean="0"/>
              <a:t>konusunu</a:t>
            </a:r>
            <a:r>
              <a:rPr lang="tr-TR" dirty="0" smtClean="0"/>
              <a:t> … </a:t>
            </a:r>
          </a:p>
          <a:p>
            <a:pPr marL="0" indent="0">
              <a:buNone/>
            </a:pPr>
            <a:r>
              <a:rPr lang="tr-TR" dirty="0" smtClean="0"/>
              <a:t>ifade eder. (TKHK m. 3/1/</a:t>
            </a:r>
            <a:r>
              <a:rPr lang="tr-TR" dirty="0" err="1" smtClean="0"/>
              <a:t>h,d</a:t>
            </a:r>
            <a:r>
              <a:rPr lang="tr-TR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540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Sorumlu kişiler ve sorumluluğun kapsamı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Üretici</a:t>
            </a:r>
          </a:p>
          <a:p>
            <a:pPr lvl="1"/>
            <a:r>
              <a:rPr lang="tr-TR" dirty="0" smtClean="0"/>
              <a:t>Üretici kavramı</a:t>
            </a:r>
          </a:p>
          <a:p>
            <a:pPr lvl="1"/>
            <a:r>
              <a:rPr lang="tr-TR" dirty="0" smtClean="0"/>
              <a:t>Üreticinin sorumluluğu</a:t>
            </a:r>
          </a:p>
          <a:p>
            <a:r>
              <a:rPr lang="tr-TR" dirty="0" smtClean="0"/>
              <a:t>Üretici gibi sorumlu olanlar (ithalatçı ve dağıtıcılar)</a:t>
            </a:r>
          </a:p>
          <a:p>
            <a:r>
              <a:rPr lang="tr-TR" dirty="0" smtClean="0"/>
              <a:t>Konut finansman kuruluşu</a:t>
            </a:r>
          </a:p>
          <a:p>
            <a:r>
              <a:rPr lang="tr-TR" dirty="0" smtClean="0"/>
              <a:t>Kredi veren</a:t>
            </a:r>
          </a:p>
          <a:p>
            <a:r>
              <a:rPr lang="tr-TR" dirty="0" smtClean="0"/>
              <a:t>Servis istasyonları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04169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445</TotalTime>
  <Words>272</Words>
  <Application>Microsoft Office PowerPoint</Application>
  <PresentationFormat>Geniş ekran</PresentationFormat>
  <Paragraphs>36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Tüketicinin korunması Hukuku</vt:lpstr>
      <vt:lpstr>Tüketici sözleşmesinin şartları</vt:lpstr>
      <vt:lpstr>Taraf şartı</vt:lpstr>
      <vt:lpstr>Taraf şartı</vt:lpstr>
      <vt:lpstr>Satıcı veya sağlayıcı</vt:lpstr>
      <vt:lpstr>Satıcı veya sağlayıcı</vt:lpstr>
      <vt:lpstr>Tüketici sözleşmesinde konu şartı</vt:lpstr>
      <vt:lpstr>Sorumlu kişiler ve sorumluluğun kapsamı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24</cp:revision>
  <dcterms:created xsi:type="dcterms:W3CDTF">2020-07-01T13:53:34Z</dcterms:created>
  <dcterms:modified xsi:type="dcterms:W3CDTF">2021-03-24T07:38:41Z</dcterms:modified>
</cp:coreProperties>
</file>