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3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57" r:id="rId12"/>
    <p:sldId id="258" r:id="rId13"/>
    <p:sldId id="274" r:id="rId14"/>
    <p:sldId id="276" r:id="rId15"/>
    <p:sldId id="275" r:id="rId16"/>
    <p:sldId id="259" r:id="rId17"/>
    <p:sldId id="277" r:id="rId18"/>
    <p:sldId id="278" r:id="rId19"/>
    <p:sldId id="260" r:id="rId20"/>
    <p:sldId id="280" r:id="rId21"/>
    <p:sldId id="281" r:id="rId22"/>
    <p:sldId id="289" r:id="rId23"/>
    <p:sldId id="282" r:id="rId24"/>
    <p:sldId id="262" r:id="rId25"/>
    <p:sldId id="287" r:id="rId26"/>
    <p:sldId id="279" r:id="rId27"/>
    <p:sldId id="283" r:id="rId28"/>
    <p:sldId id="284" r:id="rId29"/>
    <p:sldId id="285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8D78-BDA7-4B87-9192-B75DEA956510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3E259-4616-4C44-A22A-419CD895103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CB4962-1E05-49AA-B321-52D9D20B505E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AE75D5-430D-4503-BE53-2C4E09B3F2FC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1997532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/>
              <a:t>KBRN TRİAJI ve OLAY YERİ YÖNETİMİ</a:t>
            </a:r>
            <a:endParaRPr lang="tr-TR" sz="5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71604" y="4786322"/>
            <a:ext cx="7406640" cy="1824038"/>
          </a:xfrm>
        </p:spPr>
        <p:txBody>
          <a:bodyPr>
            <a:normAutofit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Öğr</a:t>
            </a:r>
            <a:r>
              <a:rPr lang="tr-TR" dirty="0" smtClean="0"/>
              <a:t>. Gör. Osman Furkan ERGÜN</a:t>
            </a:r>
            <a:endParaRPr lang="tr-TR" sz="1200" dirty="0" smtClean="0"/>
          </a:p>
          <a:p>
            <a:pPr algn="ctr"/>
            <a:endParaRPr lang="tr-TR" sz="1200" dirty="0" smtClean="0"/>
          </a:p>
          <a:p>
            <a:endParaRPr lang="tr-TR" sz="1400" dirty="0"/>
          </a:p>
        </p:txBody>
      </p:sp>
      <p:pic>
        <p:nvPicPr>
          <p:cNvPr id="28674" name="Picture 2" descr="hiroşima atom bombası bulutu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85992"/>
            <a:ext cx="521497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AKUT ETKİ (K)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>URFA SURUÇ KASABASI</a:t>
            </a:r>
            <a:endParaRPr lang="tr-TR" sz="31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1857364"/>
            <a:ext cx="7498080" cy="48006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2 NİSAN 2007 de belediye klor tankı patladı.</a:t>
            </a:r>
          </a:p>
          <a:p>
            <a:endParaRPr lang="tr-TR" sz="24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350’den fazla kişi yaralandı. </a:t>
            </a:r>
          </a:p>
          <a:p>
            <a:endParaRPr lang="tr-TR" sz="24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143 kişi tedavi altına alındı.</a:t>
            </a:r>
          </a:p>
          <a:p>
            <a:endParaRPr lang="tr-TR" sz="24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112 ve acil servis hizmetleri yetersiz kaldı.</a:t>
            </a:r>
            <a:endParaRPr lang="tr-T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KBRN MÜDAHALE</a:t>
            </a:r>
            <a:endParaRPr lang="tr-TR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1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KBRN OLAYI SONRASI</a:t>
            </a:r>
            <a:br>
              <a:rPr lang="tr-TR" sz="3200" b="1" dirty="0">
                <a:solidFill>
                  <a:srgbClr val="FF0000"/>
                </a:solidFill>
                <a:latin typeface="+mn-lt"/>
              </a:rPr>
            </a:br>
            <a:r>
              <a:rPr lang="tr-TR" sz="3200" b="1" dirty="0">
                <a:solidFill>
                  <a:srgbClr val="FF0000"/>
                </a:solidFill>
                <a:latin typeface="+mn-lt"/>
              </a:rPr>
              <a:t>(HASTANE ÖNCESİ)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Olayın tanımlanması</a:t>
            </a: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Olay yerinde tıbbi komuta kontrol</a:t>
            </a:r>
          </a:p>
          <a:p>
            <a:pPr marL="0" indent="0"/>
            <a:r>
              <a:rPr lang="nb-NO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nb-NO" sz="2400" dirty="0">
                <a:solidFill>
                  <a:schemeClr val="accent5">
                    <a:lumMod val="10000"/>
                  </a:schemeClr>
                </a:solidFill>
              </a:rPr>
              <a:t>Güvenlik ve personelin emniyeti</a:t>
            </a: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Olay yerinin belirlenmesi ve izole edilmesi</a:t>
            </a: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Dekontaminasyon</a:t>
            </a:r>
            <a:endParaRPr lang="tr-TR" sz="2400" dirty="0">
              <a:solidFill>
                <a:srgbClr val="FF0000"/>
              </a:solidFill>
            </a:endParaRP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Örnekleme ve tespit</a:t>
            </a: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Triyaj</a:t>
            </a:r>
            <a:endParaRPr lang="tr-TR" sz="2400" dirty="0">
              <a:solidFill>
                <a:srgbClr val="FF0000"/>
              </a:solidFill>
            </a:endParaRP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İlkyardım ve tahliye</a:t>
            </a: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Psikolojik yönetim</a:t>
            </a: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Basın ve halkla ilişkiler</a:t>
            </a:r>
          </a:p>
        </p:txBody>
      </p:sp>
    </p:spTree>
    <p:extLst>
      <p:ext uri="{BB962C8B-B14F-4D97-AF65-F5344CB8AC3E}">
        <p14:creationId xmlns:p14="http://schemas.microsoft.com/office/powerpoint/2010/main" val="17369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suriye gaz bomba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934"/>
            <a:ext cx="9144000" cy="6886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145"/>
            <a:ext cx="9300060" cy="6938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65454"/>
            <a:ext cx="9169617" cy="6923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KBRN OLAYI SONRASI</a:t>
            </a:r>
            <a:br>
              <a:rPr lang="tr-TR" sz="3200" b="1" dirty="0">
                <a:solidFill>
                  <a:srgbClr val="FF0000"/>
                </a:solidFill>
                <a:latin typeface="+mn-lt"/>
              </a:rPr>
            </a:b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447800"/>
            <a:ext cx="7643866" cy="54102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   </a:t>
            </a:r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Herhangi </a:t>
            </a:r>
            <a:r>
              <a:rPr lang="tr-TR" sz="2200" dirty="0">
                <a:solidFill>
                  <a:schemeClr val="accent5">
                    <a:lumMod val="10000"/>
                  </a:schemeClr>
                </a:solidFill>
              </a:rPr>
              <a:t>bir KBRN olayından hemen sonra yaralılar olay </a:t>
            </a:r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yerini hızla </a:t>
            </a:r>
            <a:r>
              <a:rPr lang="tr-TR" sz="2200" dirty="0">
                <a:solidFill>
                  <a:schemeClr val="accent5">
                    <a:lumMod val="10000"/>
                  </a:schemeClr>
                </a:solidFill>
              </a:rPr>
              <a:t>terk ederler ve </a:t>
            </a:r>
            <a:r>
              <a:rPr lang="tr-TR" sz="2200" dirty="0">
                <a:solidFill>
                  <a:srgbClr val="FF0000"/>
                </a:solidFill>
              </a:rPr>
              <a:t>ilk 6 saat </a:t>
            </a:r>
            <a:r>
              <a:rPr lang="tr-TR" sz="2200" dirty="0">
                <a:solidFill>
                  <a:schemeClr val="accent5">
                    <a:lumMod val="10000"/>
                  </a:schemeClr>
                </a:solidFill>
              </a:rPr>
              <a:t>içinde acil servislere başvururlar</a:t>
            </a:r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endParaRPr lang="tr-TR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   Olay yerindeki yaralılar genellikle ya kendi imkanları ya da olaya direkt maruz kalmayan kişiler tarafından hastaneye ulaştırılmaya çalışılır.</a:t>
            </a:r>
          </a:p>
          <a:p>
            <a:endParaRPr lang="tr-TR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   Yardım etmeye çalışanların KBRN olaylarına müdahale hakkında bilgisi yoktur ve onlarda </a:t>
            </a:r>
            <a:r>
              <a:rPr lang="tr-TR" sz="2200" dirty="0" err="1" smtClean="0">
                <a:solidFill>
                  <a:schemeClr val="accent5">
                    <a:lumMod val="10000"/>
                  </a:schemeClr>
                </a:solidFill>
              </a:rPr>
              <a:t>kontamine</a:t>
            </a:r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 olurlar.</a:t>
            </a:r>
          </a:p>
          <a:p>
            <a:endParaRPr lang="tr-TR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Ambulans ile gelenlerin sayısı toplama oranla oldukça azdır.</a:t>
            </a:r>
          </a:p>
          <a:p>
            <a:endParaRPr lang="tr-TR" sz="220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KBRN OLAYI SONRASI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1571612"/>
            <a:ext cx="7640956" cy="4800600"/>
          </a:xfrm>
        </p:spPr>
        <p:txBody>
          <a:bodyPr>
            <a:normAutofit/>
          </a:bodyPr>
          <a:lstStyle/>
          <a:p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Olay yeri ve güvenliği sağlanıncaya kadar birçok </a:t>
            </a:r>
            <a:r>
              <a:rPr lang="tr-TR" sz="2200" dirty="0" err="1" smtClean="0">
                <a:solidFill>
                  <a:schemeClr val="accent5">
                    <a:lumMod val="10000"/>
                  </a:schemeClr>
                </a:solidFill>
              </a:rPr>
              <a:t>kontamine</a:t>
            </a:r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 vaka hastaneye ulaştırılmış olur.</a:t>
            </a:r>
          </a:p>
          <a:p>
            <a:endParaRPr lang="tr-TR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200" dirty="0" err="1" smtClean="0">
                <a:solidFill>
                  <a:schemeClr val="accent5">
                    <a:lumMod val="10000"/>
                  </a:schemeClr>
                </a:solidFill>
              </a:rPr>
              <a:t>Triyaj</a:t>
            </a:r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 ve </a:t>
            </a:r>
            <a:r>
              <a:rPr lang="tr-TR" sz="2200" dirty="0" err="1" smtClean="0">
                <a:solidFill>
                  <a:schemeClr val="accent5">
                    <a:lumMod val="10000"/>
                  </a:schemeClr>
                </a:solidFill>
              </a:rPr>
              <a:t>dekontaminasyon</a:t>
            </a:r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 olay yerinde gerçekleştirilememiştir.</a:t>
            </a:r>
          </a:p>
          <a:p>
            <a:endParaRPr lang="tr-TR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Olaydan etkilenmeyip psikolojik korku duyan kişiler acil servise hücum eder.</a:t>
            </a:r>
          </a:p>
          <a:p>
            <a:endParaRPr lang="tr-TR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Acil servise ulaşan hasta sayısı yanıt kapasitesini aşar.</a:t>
            </a:r>
          </a:p>
          <a:p>
            <a:pPr algn="ctr">
              <a:buNone/>
            </a:pPr>
            <a:endParaRPr lang="tr-TR" sz="2200" dirty="0" smtClean="0"/>
          </a:p>
          <a:p>
            <a:endParaRPr lang="tr-T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SONUÇ OLARAK</a:t>
            </a:r>
            <a:r>
              <a:rPr lang="tr-TR" sz="3600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tr-TR" sz="3600" dirty="0" smtClean="0">
                <a:solidFill>
                  <a:schemeClr val="accent5">
                    <a:lumMod val="10000"/>
                  </a:schemeClr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TRİYAJ </a:t>
            </a:r>
            <a:r>
              <a:rPr lang="tr-TR" dirty="0" smtClean="0"/>
              <a:t>ve</a:t>
            </a:r>
            <a:r>
              <a:rPr lang="tr-TR" dirty="0" smtClean="0">
                <a:solidFill>
                  <a:srgbClr val="FF0000"/>
                </a:solidFill>
              </a:rPr>
              <a:t> DEKONTAMİNASYONU</a:t>
            </a:r>
            <a:r>
              <a:rPr lang="tr-TR" dirty="0" smtClean="0"/>
              <a:t>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ACİL SERVİS </a:t>
            </a:r>
            <a:r>
              <a:rPr lang="tr-TR" dirty="0" smtClean="0"/>
              <a:t>ÇALIŞANLARININ YAPMASI GEREKİR.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Acil Servis çalışanları; </a:t>
            </a:r>
          </a:p>
          <a:p>
            <a:pPr algn="ctr">
              <a:buNone/>
            </a:pPr>
            <a:r>
              <a:rPr lang="tr-TR" dirty="0" err="1" smtClean="0">
                <a:solidFill>
                  <a:srgbClr val="002060"/>
                </a:solidFill>
              </a:rPr>
              <a:t>sekonder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kontaminasyon</a:t>
            </a:r>
            <a:r>
              <a:rPr lang="tr-TR" dirty="0" smtClean="0"/>
              <a:t> açısından </a:t>
            </a: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en büyük risk</a:t>
            </a:r>
            <a:r>
              <a:rPr lang="tr-TR" dirty="0" smtClean="0"/>
              <a:t> grubudur.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KBRN OLAYI SONRASI</a:t>
            </a:r>
            <a:br>
              <a:rPr lang="tr-TR" sz="3200" b="1" dirty="0">
                <a:solidFill>
                  <a:srgbClr val="FF0000"/>
                </a:solidFill>
                <a:latin typeface="+mn-lt"/>
              </a:rPr>
            </a:br>
            <a:r>
              <a:rPr lang="tr-TR" sz="3200" b="1" dirty="0">
                <a:solidFill>
                  <a:srgbClr val="FF0000"/>
                </a:solidFill>
                <a:latin typeface="+mn-lt"/>
              </a:rPr>
              <a:t>(HASTANE AŞAMASI)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142984"/>
            <a:ext cx="7576398" cy="5105416"/>
          </a:xfrm>
        </p:spPr>
        <p:txBody>
          <a:bodyPr>
            <a:normAutofit/>
          </a:bodyPr>
          <a:lstStyle/>
          <a:p>
            <a:pPr marL="0" indent="0"/>
            <a:r>
              <a:rPr lang="tr-TR" sz="2400" b="1" dirty="0" smtClean="0">
                <a:solidFill>
                  <a:schemeClr val="accent5">
                    <a:lumMod val="10000"/>
                  </a:schemeClr>
                </a:solidFill>
              </a:rPr>
              <a:t>Ön hazırlık</a:t>
            </a:r>
          </a:p>
          <a:p>
            <a:pPr marL="274320" lvl="1" indent="0"/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</a:rPr>
              <a:t>Kişisel güvenlik </a:t>
            </a:r>
          </a:p>
          <a:p>
            <a:pPr marL="274320" lvl="1" indent="0"/>
            <a:r>
              <a:rPr lang="tr-TR" sz="2000" b="1" dirty="0" err="1" smtClean="0">
                <a:solidFill>
                  <a:schemeClr val="accent5">
                    <a:lumMod val="10000"/>
                  </a:schemeClr>
                </a:solidFill>
              </a:rPr>
              <a:t>Dekontaminasyon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</a:rPr>
              <a:t> ünitesi </a:t>
            </a:r>
          </a:p>
          <a:p>
            <a:pPr marL="274320" lvl="1" indent="0"/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</a:rPr>
              <a:t>Güvenlik koridorunun  sağlanması</a:t>
            </a:r>
          </a:p>
          <a:p>
            <a:pPr marL="0" indent="0"/>
            <a:r>
              <a:rPr lang="tr-TR" sz="2400" b="1" dirty="0" err="1" smtClean="0">
                <a:solidFill>
                  <a:schemeClr val="accent5">
                    <a:lumMod val="10000"/>
                  </a:schemeClr>
                </a:solidFill>
              </a:rPr>
              <a:t>Triyaj</a:t>
            </a:r>
            <a:r>
              <a:rPr lang="tr-TR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endParaRPr lang="tr-TR" sz="24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r>
              <a:rPr lang="tr-TR" sz="2400" b="1" dirty="0" smtClean="0">
                <a:solidFill>
                  <a:schemeClr val="accent5">
                    <a:lumMod val="10000"/>
                  </a:schemeClr>
                </a:solidFill>
              </a:rPr>
              <a:t>ABC değerlendirilmesi ve  hava yolu yönetimi</a:t>
            </a:r>
            <a:endParaRPr lang="tr-TR" sz="2400" b="1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r>
              <a:rPr lang="tr-TR" sz="2400" b="1" dirty="0" smtClean="0">
                <a:solidFill>
                  <a:schemeClr val="accent5">
                    <a:lumMod val="10000"/>
                  </a:schemeClr>
                </a:solidFill>
              </a:rPr>
              <a:t>DEKONTAMİNASYON</a:t>
            </a:r>
          </a:p>
          <a:p>
            <a:pPr marL="0" indent="0"/>
            <a:r>
              <a:rPr lang="tr-TR" sz="2400" b="1" dirty="0" err="1" smtClean="0">
                <a:solidFill>
                  <a:schemeClr val="accent5">
                    <a:lumMod val="10000"/>
                  </a:schemeClr>
                </a:solidFill>
              </a:rPr>
              <a:t>Sekonder</a:t>
            </a:r>
            <a:r>
              <a:rPr lang="tr-TR" sz="2400" b="1" dirty="0" smtClean="0">
                <a:solidFill>
                  <a:schemeClr val="accent5">
                    <a:lumMod val="10000"/>
                  </a:schemeClr>
                </a:solidFill>
              </a:rPr>
              <a:t> yaralanmalara yönelik tedaviler</a:t>
            </a:r>
          </a:p>
          <a:p>
            <a:pPr marL="0" indent="0"/>
            <a:endParaRPr lang="tr-TR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İleri </a:t>
            </a:r>
            <a:r>
              <a:rPr lang="tr-TR" sz="2400" dirty="0">
                <a:solidFill>
                  <a:schemeClr val="accent5">
                    <a:lumMod val="10000"/>
                  </a:schemeClr>
                </a:solidFill>
              </a:rPr>
              <a:t>tıbbi tanı ve </a:t>
            </a:r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tedavi</a:t>
            </a:r>
            <a:endParaRPr lang="tr-TR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r>
              <a:rPr lang="tr-TR" sz="2400" dirty="0" smtClean="0">
                <a:solidFill>
                  <a:schemeClr val="accent5">
                    <a:lumMod val="10000"/>
                  </a:schemeClr>
                </a:solidFill>
              </a:rPr>
              <a:t>Tahliye</a:t>
            </a:r>
            <a:endParaRPr lang="tr-TR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KBRN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(CBRN) (NBC-R) NEDİR?</a:t>
            </a:r>
            <a:endParaRPr lang="tr-TR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7290" y="1714488"/>
            <a:ext cx="8372476" cy="41148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K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</a:rPr>
              <a:t>imyasal </a:t>
            </a:r>
            <a:r>
              <a:rPr lang="tr-TR" sz="2400" dirty="0">
                <a:solidFill>
                  <a:schemeClr val="accent4">
                    <a:lumMod val="10000"/>
                  </a:schemeClr>
                </a:solidFill>
              </a:rPr>
              <a:t>harp maddeleri ve zehirli 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</a:rPr>
              <a:t> endüstriyel </a:t>
            </a:r>
            <a:r>
              <a:rPr lang="tr-TR" sz="2400" dirty="0">
                <a:solidFill>
                  <a:schemeClr val="accent4">
                    <a:lumMod val="10000"/>
                  </a:schemeClr>
                </a:solidFill>
              </a:rPr>
              <a:t>kimyasal maddeler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B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</a:rPr>
              <a:t>iyolojik </a:t>
            </a:r>
            <a:r>
              <a:rPr lang="tr-TR" sz="2400" dirty="0">
                <a:solidFill>
                  <a:schemeClr val="accent4">
                    <a:lumMod val="10000"/>
                  </a:schemeClr>
                </a:solidFill>
              </a:rPr>
              <a:t>harp maddeleri ve toksinler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R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</a:rPr>
              <a:t>adyasyon </a:t>
            </a:r>
            <a:r>
              <a:rPr lang="tr-TR" sz="2400" dirty="0">
                <a:solidFill>
                  <a:schemeClr val="accent4">
                    <a:lumMod val="10000"/>
                  </a:schemeClr>
                </a:solidFill>
              </a:rPr>
              <a:t>yayan cihazlar ve radyasyon 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</a:rPr>
              <a:t> kazaları</a:t>
            </a:r>
            <a:endParaRPr lang="tr-TR" sz="24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N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</a:rPr>
              <a:t>ükleer silahlar ve Nükleer tesis kazaları</a:t>
            </a:r>
            <a:endParaRPr lang="tr-TR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ÖN HAZIRLIK</a:t>
            </a:r>
            <a:br>
              <a:rPr lang="tr-TR" dirty="0" smtClean="0"/>
            </a:br>
            <a:r>
              <a:rPr lang="tr-TR" sz="3600" dirty="0" smtClean="0">
                <a:solidFill>
                  <a:srgbClr val="FF0000"/>
                </a:solidFill>
              </a:rPr>
              <a:t>KİŞİSEL GÜVENLİK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37892" name="Picture 4" descr="level B hazmat suit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28516" r="28125"/>
          <a:stretch>
            <a:fillRect/>
          </a:stretch>
        </p:blipFill>
        <p:spPr bwMode="auto">
          <a:xfrm>
            <a:off x="2357422" y="3000372"/>
            <a:ext cx="2643206" cy="3429001"/>
          </a:xfrm>
          <a:prstGeom prst="rect">
            <a:avLst/>
          </a:prstGeom>
          <a:noFill/>
        </p:spPr>
      </p:pic>
      <p:pic>
        <p:nvPicPr>
          <p:cNvPr id="37894" name="Picture 6" descr="level A hazmat sui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2114269" cy="3595696"/>
          </a:xfrm>
          <a:prstGeom prst="rect">
            <a:avLst/>
          </a:prstGeom>
          <a:noFill/>
        </p:spPr>
      </p:pic>
      <p:pic>
        <p:nvPicPr>
          <p:cNvPr id="37896" name="Picture 8" descr="level C hazmat suit ile ilgili görsel sonucu"/>
          <p:cNvPicPr>
            <a:picLocks noChangeAspect="1" noChangeArrowheads="1"/>
          </p:cNvPicPr>
          <p:nvPr/>
        </p:nvPicPr>
        <p:blipFill>
          <a:blip r:embed="rId4" cstate="print"/>
          <a:srcRect l="20690" r="21378"/>
          <a:stretch>
            <a:fillRect/>
          </a:stretch>
        </p:blipFill>
        <p:spPr bwMode="auto">
          <a:xfrm>
            <a:off x="4929190" y="2928934"/>
            <a:ext cx="2000264" cy="3452800"/>
          </a:xfrm>
          <a:prstGeom prst="rect">
            <a:avLst/>
          </a:prstGeom>
          <a:noFill/>
        </p:spPr>
      </p:pic>
      <p:pic>
        <p:nvPicPr>
          <p:cNvPr id="37898" name="Picture 10" descr="level D hazmat suit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000372"/>
            <a:ext cx="1871668" cy="3286148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857224" y="207167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A</a:t>
            </a:r>
            <a:endParaRPr lang="tr-TR" sz="36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357554" y="214311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B</a:t>
            </a:r>
            <a:endParaRPr lang="tr-TR" sz="36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643570" y="214311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C</a:t>
            </a:r>
            <a:endParaRPr lang="tr-TR" sz="36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7643834" y="207167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D</a:t>
            </a:r>
            <a:endParaRPr lang="tr-TR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ÖN HAZIRLIK</a:t>
            </a:r>
            <a:br>
              <a:rPr lang="tr-TR" dirty="0" smtClean="0"/>
            </a:br>
            <a:r>
              <a:rPr lang="tr-TR" sz="3600" dirty="0" smtClean="0">
                <a:solidFill>
                  <a:srgbClr val="FF0000"/>
                </a:solidFill>
              </a:rPr>
              <a:t>DEKONTAMİNASYON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8914" name="Picture 2" descr="decontamination uni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4286248" cy="3857652"/>
          </a:xfrm>
          <a:prstGeom prst="rect">
            <a:avLst/>
          </a:prstGeom>
          <a:noFill/>
        </p:spPr>
      </p:pic>
      <p:pic>
        <p:nvPicPr>
          <p:cNvPr id="38918" name="Picture 6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4714876" cy="3814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ÖN HAZIRLIK</a:t>
            </a:r>
            <a:br>
              <a:rPr lang="tr-TR" dirty="0" smtClean="0"/>
            </a:br>
            <a:r>
              <a:rPr lang="tr-TR" sz="4400" dirty="0" smtClean="0">
                <a:solidFill>
                  <a:srgbClr val="FF0000"/>
                </a:solidFill>
              </a:rPr>
              <a:t>DEKONTAMİNASYON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1428736"/>
            <a:ext cx="7779830" cy="5143536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Radyoaktif ve nükleer serpintide moleküler olarak </a:t>
            </a:r>
            <a:r>
              <a:rPr lang="tr-TR" sz="2400" dirty="0" err="1" smtClean="0"/>
              <a:t>kontaminasyon</a:t>
            </a:r>
            <a:r>
              <a:rPr lang="tr-TR" sz="2400" dirty="0" smtClean="0"/>
              <a:t> mevcut olabilir.</a:t>
            </a:r>
          </a:p>
          <a:p>
            <a:endParaRPr lang="tr-TR" sz="2400" dirty="0" smtClean="0"/>
          </a:p>
          <a:p>
            <a:r>
              <a:rPr lang="tr-TR" sz="2400" dirty="0" smtClean="0"/>
              <a:t>KBRN </a:t>
            </a:r>
            <a:r>
              <a:rPr lang="tr-TR" sz="2400" dirty="0" smtClean="0">
                <a:solidFill>
                  <a:srgbClr val="FF0000"/>
                </a:solidFill>
              </a:rPr>
              <a:t>tüm gruplarında </a:t>
            </a:r>
            <a:r>
              <a:rPr lang="tr-TR" sz="2400" dirty="0" err="1" smtClean="0"/>
              <a:t>dekontaminasyon</a:t>
            </a:r>
            <a:r>
              <a:rPr lang="tr-TR" sz="2400" dirty="0" smtClean="0"/>
              <a:t> yapılmalıdır.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err="1" smtClean="0"/>
              <a:t>Dekontaminasyon</a:t>
            </a:r>
            <a:r>
              <a:rPr lang="tr-TR" sz="2400" dirty="0" smtClean="0"/>
              <a:t>  öncesi ve sonrası mutlaka ölçüm yapılmalı ve eğer gerekli ise yeniden </a:t>
            </a:r>
            <a:r>
              <a:rPr lang="tr-TR" sz="2400" dirty="0" err="1" smtClean="0"/>
              <a:t>dekontaminasyon</a:t>
            </a:r>
            <a:r>
              <a:rPr lang="tr-TR" sz="2400" dirty="0" smtClean="0"/>
              <a:t> yapılmalıdır.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Dekontaminasyonu</a:t>
            </a:r>
            <a:r>
              <a:rPr lang="tr-TR" sz="2400" dirty="0" smtClean="0"/>
              <a:t> yapılarak gelmiş kişiler ölçümlerinin ardından gerekli ise yeniden </a:t>
            </a:r>
            <a:r>
              <a:rPr lang="tr-TR" sz="2400" dirty="0" err="1" smtClean="0"/>
              <a:t>dekontaminasyon</a:t>
            </a:r>
            <a:r>
              <a:rPr lang="tr-TR" sz="2400" dirty="0" smtClean="0"/>
              <a:t> yapılmalıdır.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ÖN HAZIRLIK </a:t>
            </a:r>
            <a:br>
              <a:rPr lang="tr-TR" dirty="0" smtClean="0"/>
            </a:br>
            <a:r>
              <a:rPr lang="tr-TR" sz="3600" dirty="0" smtClean="0">
                <a:solidFill>
                  <a:srgbClr val="FF0000"/>
                </a:solidFill>
              </a:rPr>
              <a:t>GÜVENLİK KORİDORU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/>
          </a:bodyPr>
          <a:lstStyle/>
          <a:p>
            <a:r>
              <a:rPr lang="tr-TR" sz="2200" dirty="0" smtClean="0"/>
              <a:t>Güvenlik görevlisi sayısı ve  güvenlik önlemleri arttırılmalı</a:t>
            </a:r>
          </a:p>
          <a:p>
            <a:endParaRPr lang="tr-TR" sz="2200" dirty="0" smtClean="0"/>
          </a:p>
          <a:p>
            <a:r>
              <a:rPr lang="tr-TR" sz="2200" dirty="0" smtClean="0"/>
              <a:t>Acil servise girişler tek noktadan kontrollü olarak yapılmalı</a:t>
            </a:r>
          </a:p>
          <a:p>
            <a:endParaRPr lang="tr-TR" sz="2200" dirty="0" smtClean="0"/>
          </a:p>
          <a:p>
            <a:r>
              <a:rPr lang="tr-TR" sz="2200" dirty="0" smtClean="0"/>
              <a:t>Güvenlik birimleri (özel şirket) eğitim ve tatbikatlara  dahil edilmeli</a:t>
            </a:r>
          </a:p>
          <a:p>
            <a:endParaRPr lang="tr-TR" sz="2200" dirty="0" smtClean="0"/>
          </a:p>
          <a:p>
            <a:r>
              <a:rPr lang="tr-TR" sz="2200" dirty="0" smtClean="0"/>
              <a:t>Acil servise başvuran bulaş olmayan hastalar başka hastanelere yönlendirilmeli veya başka bir bölümde muayene edilmeli</a:t>
            </a:r>
            <a:endParaRPr lang="tr-TR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90" y="188640"/>
            <a:ext cx="8229600" cy="100811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400" dirty="0">
              <a:solidFill>
                <a:schemeClr val="accent5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" y="0"/>
            <a:ext cx="9125419" cy="685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5357818" y="214290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GÜVENLİK KORİDORU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 descr="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72494" cy="6373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TRİYAJ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tr-TR" dirty="0" err="1" smtClean="0"/>
              <a:t>Triyaj</a:t>
            </a:r>
            <a:r>
              <a:rPr lang="tr-TR" dirty="0" smtClean="0"/>
              <a:t> ajan </a:t>
            </a:r>
            <a:r>
              <a:rPr lang="tr-TR" dirty="0" err="1" smtClean="0"/>
              <a:t>maruziyet</a:t>
            </a:r>
            <a:r>
              <a:rPr lang="tr-TR" dirty="0" smtClean="0"/>
              <a:t> ölçümü ile başlamalıdır.</a:t>
            </a:r>
            <a:endParaRPr lang="tr-TR" dirty="0"/>
          </a:p>
        </p:txBody>
      </p:sp>
      <p:pic>
        <p:nvPicPr>
          <p:cNvPr id="34818" name="Picture 2" descr="TRİAJ NATO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8750" r="1562" b="21874"/>
          <a:stretch>
            <a:fillRect/>
          </a:stretch>
        </p:blipFill>
        <p:spPr bwMode="auto">
          <a:xfrm>
            <a:off x="500034" y="2357430"/>
            <a:ext cx="842968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TRİYAJ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 </a:t>
            </a:r>
            <a:r>
              <a:rPr lang="tr-TR" sz="3000" dirty="0" smtClean="0"/>
              <a:t>DEKONTAMİNASYONDAN ÖNCE YAPILMASI TEDAVİDE ZAMAN KAZANDIRIR.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2800" dirty="0" smtClean="0"/>
              <a:t>TRİYAJ SONUCUNA GÖRE HAVA YOLU YÖNETİMİ DEKONTAMİNASYONDAN ÖNCE SAĞLANMALIDIR.</a:t>
            </a:r>
          </a:p>
          <a:p>
            <a:pPr algn="ctr">
              <a:buNone/>
            </a:pPr>
            <a:endParaRPr lang="tr-T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TRİYAJ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r>
              <a:rPr lang="tr-TR" sz="2400" u="sng" dirty="0" smtClean="0"/>
              <a:t>Siyah kod </a:t>
            </a:r>
            <a:r>
              <a:rPr lang="tr-TR" sz="2400" dirty="0" smtClean="0"/>
              <a:t>alan kişiler </a:t>
            </a:r>
            <a:r>
              <a:rPr lang="tr-TR" sz="2400" dirty="0" err="1" smtClean="0"/>
              <a:t>kontaminasyona</a:t>
            </a:r>
            <a:r>
              <a:rPr lang="tr-TR" sz="2400" dirty="0" smtClean="0"/>
              <a:t> sebep olmayacak şekilde ayrı bir bölüme alınmalı</a:t>
            </a:r>
          </a:p>
          <a:p>
            <a:endParaRPr lang="tr-TR" sz="2400" dirty="0" smtClean="0"/>
          </a:p>
          <a:p>
            <a:r>
              <a:rPr lang="tr-TR" sz="2400" u="sng" dirty="0" smtClean="0">
                <a:solidFill>
                  <a:srgbClr val="FF0000"/>
                </a:solidFill>
              </a:rPr>
              <a:t>Kırmızı kod </a:t>
            </a:r>
            <a:r>
              <a:rPr lang="tr-TR" sz="2400" dirty="0" smtClean="0"/>
              <a:t>alan kişiler havayolu yönetiminin ardından </a:t>
            </a:r>
            <a:r>
              <a:rPr lang="tr-TR" sz="2400" dirty="0" err="1" smtClean="0"/>
              <a:t>dekontamine</a:t>
            </a:r>
            <a:r>
              <a:rPr lang="tr-TR" sz="2400" dirty="0" smtClean="0"/>
              <a:t> edilerek acil servise alınmalı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TRİYAJ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/>
          </a:bodyPr>
          <a:lstStyle/>
          <a:p>
            <a:r>
              <a:rPr lang="tr-TR" sz="2400" u="sng" dirty="0" smtClean="0">
                <a:solidFill>
                  <a:srgbClr val="FFC000"/>
                </a:solidFill>
              </a:rPr>
              <a:t>Sarı kod </a:t>
            </a:r>
            <a:r>
              <a:rPr lang="tr-TR" sz="2400" dirty="0" smtClean="0"/>
              <a:t>alan kişiler </a:t>
            </a:r>
            <a:r>
              <a:rPr lang="tr-TR" sz="2400" dirty="0" err="1" smtClean="0"/>
              <a:t>dekontamine</a:t>
            </a:r>
            <a:r>
              <a:rPr lang="tr-TR" sz="2400" dirty="0" smtClean="0"/>
              <a:t> edilmeli ve temiz bir alanda güvenlikli gözetim altında bekletilmeli.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u="sng" dirty="0" smtClean="0">
                <a:solidFill>
                  <a:srgbClr val="00B050"/>
                </a:solidFill>
              </a:rPr>
              <a:t>Yeşil kod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smtClean="0"/>
              <a:t>alan kişiler </a:t>
            </a:r>
            <a:r>
              <a:rPr lang="tr-TR" sz="2400" dirty="0" err="1" smtClean="0"/>
              <a:t>dekontamine</a:t>
            </a:r>
            <a:r>
              <a:rPr lang="tr-TR" sz="2400" dirty="0" smtClean="0"/>
              <a:t> edilerek temiz bir alanda bekletilmeli yada değerlendirme ve ölçümlerinin ardından bilgilendirilerek </a:t>
            </a:r>
            <a:r>
              <a:rPr lang="tr-TR" sz="2400" dirty="0" err="1" smtClean="0"/>
              <a:t>hastaneneden</a:t>
            </a:r>
            <a:r>
              <a:rPr lang="tr-TR" sz="2400" dirty="0" smtClean="0"/>
              <a:t> kontrollü çıkışı sağlanmalı </a:t>
            </a:r>
          </a:p>
          <a:p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TRİYAJ ÖNCESİ YAKLAŞIM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4286256"/>
            <a:ext cx="3783304" cy="1800204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rgbClr val="002060"/>
                </a:solidFill>
              </a:rPr>
              <a:t>Geç belirti-bulgu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/>
              <a:t>Biyolojik ajan kuluçka süresi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/>
              <a:t>Radyoaktivite </a:t>
            </a:r>
            <a:r>
              <a:rPr lang="tr-TR" sz="2000" dirty="0" err="1" smtClean="0"/>
              <a:t>maruziyet</a:t>
            </a:r>
            <a:r>
              <a:rPr lang="tr-TR" sz="2000" dirty="0" smtClean="0"/>
              <a:t> süresi ve miktarı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3 Oval"/>
          <p:cNvSpPr/>
          <p:nvPr/>
        </p:nvSpPr>
        <p:spPr>
          <a:xfrm>
            <a:off x="1785918" y="1714488"/>
            <a:ext cx="2786082" cy="221457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GEÇ ETKİ</a:t>
            </a:r>
          </a:p>
          <a:p>
            <a:pPr algn="ctr"/>
            <a:r>
              <a:rPr lang="tr-TR" sz="2000" dirty="0" smtClean="0"/>
              <a:t>BİYOLOJİK</a:t>
            </a:r>
          </a:p>
          <a:p>
            <a:pPr algn="ctr"/>
            <a:r>
              <a:rPr lang="tr-TR" sz="2000" dirty="0" smtClean="0"/>
              <a:t>RADYOAKTİF</a:t>
            </a:r>
            <a:r>
              <a:rPr lang="tr-TR" sz="2000" dirty="0" smtClean="0">
                <a:solidFill>
                  <a:srgbClr val="FF0000"/>
                </a:solidFill>
              </a:rPr>
              <a:t>*</a:t>
            </a:r>
          </a:p>
          <a:p>
            <a:pPr algn="ctr"/>
            <a:r>
              <a:rPr lang="tr-TR" sz="2000" dirty="0" smtClean="0"/>
              <a:t>NÜKLEER</a:t>
            </a:r>
            <a:r>
              <a:rPr lang="tr-TR" sz="2000" dirty="0" smtClean="0">
                <a:solidFill>
                  <a:srgbClr val="FF0000"/>
                </a:solidFill>
              </a:rPr>
              <a:t>*</a:t>
            </a:r>
          </a:p>
          <a:p>
            <a:pPr algn="ctr"/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5357818" y="1643050"/>
            <a:ext cx="2928958" cy="221457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AKUT ETKİ</a:t>
            </a:r>
          </a:p>
          <a:p>
            <a:pPr algn="ctr"/>
            <a:endParaRPr lang="tr-T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000" dirty="0" smtClean="0"/>
              <a:t>KİMYASAL</a:t>
            </a:r>
            <a:endParaRPr lang="tr-TR" sz="2000" dirty="0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000496" y="2857496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3786182" y="321468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2 İçerik Yer Tutucusu"/>
          <p:cNvSpPr txBox="1">
            <a:spLocks/>
          </p:cNvSpPr>
          <p:nvPr/>
        </p:nvSpPr>
        <p:spPr>
          <a:xfrm>
            <a:off x="5143504" y="4286256"/>
            <a:ext cx="3711866" cy="18002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tr-TR" sz="2000" noProof="0" dirty="0" smtClean="0">
                <a:solidFill>
                  <a:srgbClr val="002060"/>
                </a:solidFill>
              </a:rPr>
              <a:t>Ani belirti-bulgu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r-TR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Sekonder</a:t>
            </a:r>
            <a:r>
              <a:rPr kumimoji="0" lang="tr-TR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yaralanma riski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sz="2000" dirty="0" smtClean="0"/>
              <a:t>Yanık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tr-TR" sz="2000" dirty="0" smtClean="0"/>
              <a:t>Şok ve MSS kaynaklı travmalar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tr-TR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1928794" y="1214422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0000"/>
                </a:solidFill>
              </a:rPr>
              <a:t>Olayın neler olabileceği ve nasıl etki göstereceği bilinmeli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>
                <a:latin typeface="+mn-lt"/>
              </a:rPr>
              <a:t>HASTANE HAZIRLIKLARI</a:t>
            </a:r>
            <a:endParaRPr lang="tr-TR" sz="36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447800"/>
            <a:ext cx="8072462" cy="4800600"/>
          </a:xfrm>
        </p:spPr>
        <p:txBody>
          <a:bodyPr>
            <a:normAutofit/>
          </a:bodyPr>
          <a:lstStyle/>
          <a:p>
            <a:r>
              <a:rPr lang="tr-TR" sz="2200" dirty="0" smtClean="0"/>
              <a:t>Kimyasal </a:t>
            </a:r>
            <a:r>
              <a:rPr lang="tr-TR" sz="2200" dirty="0" err="1" smtClean="0"/>
              <a:t>maruziyet</a:t>
            </a:r>
            <a:r>
              <a:rPr lang="tr-TR" sz="2200" dirty="0" smtClean="0"/>
              <a:t> ve yanıklar konusunda personel eğitilmeli, ve  uygun antidotlar bulundurulmalıdır.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Sekonder</a:t>
            </a:r>
            <a:r>
              <a:rPr lang="tr-TR" sz="2200" dirty="0" smtClean="0"/>
              <a:t> yaralanma (travma) açısından hazırlıklı olunmalı, plan dahilinde önceden uygun ameliyathane ve tedavi odaları belli ve hazır olmalıdır.</a:t>
            </a:r>
          </a:p>
          <a:p>
            <a:endParaRPr lang="tr-TR" sz="2200" dirty="0" smtClean="0"/>
          </a:p>
          <a:p>
            <a:r>
              <a:rPr lang="tr-TR" sz="2200" dirty="0" smtClean="0"/>
              <a:t>Tatbikatlar düzenlenmelidir.</a:t>
            </a:r>
          </a:p>
          <a:p>
            <a:endParaRPr lang="tr-TR" sz="2200" dirty="0" smtClean="0"/>
          </a:p>
          <a:p>
            <a:r>
              <a:rPr lang="tr-TR" sz="2200" dirty="0" smtClean="0">
                <a:solidFill>
                  <a:schemeClr val="accent5">
                    <a:lumMod val="10000"/>
                  </a:schemeClr>
                </a:solidFill>
              </a:rPr>
              <a:t>KBRN savunma planı kapsamında ihtiyaç duyulan koruyucu donanım, cihaz ve malzeme tedarik edilmelidir.</a:t>
            </a:r>
            <a:endParaRPr lang="tr-TR" sz="2200" dirty="0" smtClean="0"/>
          </a:p>
          <a:p>
            <a:endParaRPr lang="tr-TR" sz="2400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SONUÇ OLARAK </a:t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Çalışanların çok dikkatli olması gereken, </a:t>
            </a:r>
          </a:p>
          <a:p>
            <a:endParaRPr lang="tr-TR" sz="2400" dirty="0" smtClean="0"/>
          </a:p>
          <a:p>
            <a:r>
              <a:rPr lang="tr-TR" sz="2400" dirty="0" smtClean="0"/>
              <a:t>Olayın ne ve ne zaman olduğu,</a:t>
            </a:r>
            <a:r>
              <a:rPr lang="tr-TR" sz="2400" dirty="0" err="1" smtClean="0"/>
              <a:t>maruziyetin</a:t>
            </a:r>
            <a:r>
              <a:rPr lang="tr-TR" sz="2400" dirty="0" smtClean="0"/>
              <a:t> süresi ve miktarının </a:t>
            </a:r>
            <a:r>
              <a:rPr lang="tr-TR" sz="2400" dirty="0" err="1" smtClean="0"/>
              <a:t>triyajı</a:t>
            </a:r>
            <a:r>
              <a:rPr lang="tr-TR" sz="2400" dirty="0" smtClean="0"/>
              <a:t> etkilediği</a:t>
            </a:r>
          </a:p>
          <a:p>
            <a:endParaRPr lang="tr-TR" sz="2400" dirty="0" smtClean="0"/>
          </a:p>
          <a:p>
            <a:r>
              <a:rPr lang="tr-TR" sz="2400" dirty="0" smtClean="0"/>
              <a:t>Kişisel güvenliğin ve hastane güvenliğinin çok önemli olduğu</a:t>
            </a:r>
          </a:p>
          <a:p>
            <a:r>
              <a:rPr lang="tr-TR" sz="2400" dirty="0" smtClean="0"/>
              <a:t>Hastane içerisinde </a:t>
            </a:r>
            <a:r>
              <a:rPr lang="tr-TR" sz="2400" dirty="0" err="1" smtClean="0"/>
              <a:t>multidisiplin</a:t>
            </a:r>
            <a:r>
              <a:rPr lang="tr-TR" sz="2400" dirty="0" smtClean="0"/>
              <a:t> gerektiren</a:t>
            </a:r>
          </a:p>
          <a:p>
            <a:r>
              <a:rPr lang="tr-TR" sz="2400" dirty="0" smtClean="0"/>
              <a:t>Öncesinde  tatbikat ve hazırlıklarla desteklenmesi gereken önemli bir konudur.</a:t>
            </a:r>
            <a:endParaRPr lang="tr-T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 of bonsai at National Arbore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428728" y="4000504"/>
            <a:ext cx="7498080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TEŞEKKÜRLER…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GEÇ ETKİLİ OLAYLARA YAKLAŞIM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966898"/>
            <a:ext cx="4929222" cy="4891102"/>
          </a:xfrm>
        </p:spPr>
        <p:txBody>
          <a:bodyPr>
            <a:normAutofit/>
          </a:bodyPr>
          <a:lstStyle/>
          <a:p>
            <a:r>
              <a:rPr lang="tr-TR" sz="2200" dirty="0" smtClean="0"/>
              <a:t>   Olay yerinden kaçan,fakat etkiye maruz kalan insanlar</a:t>
            </a:r>
          </a:p>
          <a:p>
            <a:endParaRPr lang="tr-TR" sz="2200" dirty="0" smtClean="0"/>
          </a:p>
          <a:p>
            <a:r>
              <a:rPr lang="tr-TR" sz="2200" dirty="0" smtClean="0"/>
              <a:t>   Olay sonrası 12-24-36 saat aralıklarında gelen başvurular</a:t>
            </a:r>
          </a:p>
          <a:p>
            <a:endParaRPr lang="tr-TR" sz="2200" dirty="0" smtClean="0"/>
          </a:p>
          <a:p>
            <a:r>
              <a:rPr lang="tr-TR" sz="2200" dirty="0" smtClean="0"/>
              <a:t>   Mide bulantısı,kusma,baş dönmesi şikayetleri (özellikle radyasyona </a:t>
            </a:r>
            <a:r>
              <a:rPr lang="tr-TR" sz="2200" dirty="0" err="1" smtClean="0"/>
              <a:t>maruziyet</a:t>
            </a:r>
            <a:r>
              <a:rPr lang="tr-TR" sz="2200" dirty="0" smtClean="0"/>
              <a:t>)</a:t>
            </a:r>
          </a:p>
          <a:p>
            <a:endParaRPr lang="tr-TR" sz="2200" dirty="0" smtClean="0"/>
          </a:p>
          <a:p>
            <a:r>
              <a:rPr lang="tr-TR" sz="2200" dirty="0" smtClean="0"/>
              <a:t>   Başvuru ve şikayetlerin benzerliği, salgın düşüncesi</a:t>
            </a:r>
          </a:p>
          <a:p>
            <a:endParaRPr lang="tr-TR" sz="2200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928794" y="1357298"/>
            <a:ext cx="6286544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Geç etkili olaylar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triyaj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gerektirir mi?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kaçan insan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00438"/>
            <a:ext cx="345757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/>
              <a:t>AKUT ETKİLİ OLAYLARA</a:t>
            </a:r>
            <a:br>
              <a:rPr lang="tr-TR" sz="3600" dirty="0" smtClean="0"/>
            </a:br>
            <a:r>
              <a:rPr lang="tr-TR" sz="3600" dirty="0" smtClean="0"/>
              <a:t>YAKLAŞIM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Kimyasal ajanların en çok etkilediği sistemler</a:t>
            </a:r>
          </a:p>
          <a:p>
            <a:pPr lvl="1"/>
            <a:r>
              <a:rPr lang="tr-TR" sz="2000" dirty="0" smtClean="0"/>
              <a:t>Solunum sistemi</a:t>
            </a:r>
          </a:p>
          <a:p>
            <a:pPr lvl="1"/>
            <a:r>
              <a:rPr lang="tr-TR" sz="2000" dirty="0" smtClean="0"/>
              <a:t>Sinir sistemi</a:t>
            </a:r>
          </a:p>
          <a:p>
            <a:pPr lvl="1"/>
            <a:r>
              <a:rPr lang="tr-TR" sz="2000" dirty="0" smtClean="0"/>
              <a:t>Deri yüzeyi</a:t>
            </a:r>
          </a:p>
          <a:p>
            <a:r>
              <a:rPr lang="tr-TR" sz="2400" dirty="0" err="1" smtClean="0"/>
              <a:t>Sekonder</a:t>
            </a:r>
            <a:r>
              <a:rPr lang="tr-TR" sz="2400" dirty="0" smtClean="0"/>
              <a:t> yaralanma riski</a:t>
            </a:r>
          </a:p>
          <a:p>
            <a:pPr lvl="1"/>
            <a:r>
              <a:rPr lang="tr-TR" sz="2000" dirty="0" smtClean="0"/>
              <a:t>MSS etkilenmesine bağlı olarak ani düşmeler ve neticede çeşitli travmalar</a:t>
            </a:r>
          </a:p>
          <a:p>
            <a:pPr lvl="1"/>
            <a:r>
              <a:rPr lang="tr-TR" sz="2000" dirty="0" smtClean="0"/>
              <a:t>Olay terör faaliyeti ise ateşli silah ve patlama kaynaklı yaralanmalar</a:t>
            </a:r>
          </a:p>
          <a:p>
            <a:pPr lvl="1"/>
            <a:r>
              <a:rPr lang="tr-TR" sz="2000" dirty="0" smtClean="0"/>
              <a:t>Kimyasal yanıklar</a:t>
            </a:r>
          </a:p>
          <a:p>
            <a:pPr lvl="1"/>
            <a:endParaRPr lang="tr-TR" sz="1800" dirty="0" smtClean="0"/>
          </a:p>
          <a:p>
            <a:pPr lvl="1"/>
            <a:endParaRPr lang="tr-TR" sz="1800" dirty="0" smtClean="0"/>
          </a:p>
          <a:p>
            <a:endParaRPr lang="tr-TR" sz="2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/>
              <a:t>GEÇ ETKİ (BRN)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>
                <a:solidFill>
                  <a:srgbClr val="FF0000"/>
                </a:solidFill>
                <a:latin typeface="+mn-lt"/>
              </a:rPr>
              <a:t>NAGAZAKİ VE HİROŞİMA ATOM BOMBASI SALDIRILARI</a:t>
            </a:r>
            <a:endParaRPr lang="tr-TR" sz="24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428736"/>
            <a:ext cx="3214710" cy="480060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000000"/>
                </a:solidFill>
              </a:rPr>
              <a:t>Nagazaki’de ilk anda 70 000 insan buharlaştı.</a:t>
            </a:r>
          </a:p>
          <a:p>
            <a:endParaRPr lang="tr-TR" sz="2000" dirty="0" smtClean="0">
              <a:solidFill>
                <a:srgbClr val="000000"/>
              </a:solidFill>
            </a:endParaRPr>
          </a:p>
          <a:p>
            <a:r>
              <a:rPr lang="tr-TR" sz="2000" dirty="0" smtClean="0">
                <a:solidFill>
                  <a:srgbClr val="FF0000"/>
                </a:solidFill>
              </a:rPr>
              <a:t>İki ay içerisinde </a:t>
            </a:r>
            <a:r>
              <a:rPr lang="tr-TR" sz="2000" dirty="0" smtClean="0">
                <a:solidFill>
                  <a:srgbClr val="000000"/>
                </a:solidFill>
              </a:rPr>
              <a:t>radyasyon sebebiyle 70 000 insan daha hayatını kaybetti.</a:t>
            </a:r>
          </a:p>
          <a:p>
            <a:endParaRPr lang="tr-TR" sz="2000" dirty="0" smtClean="0">
              <a:solidFill>
                <a:srgbClr val="000000"/>
              </a:solidFill>
            </a:endParaRPr>
          </a:p>
          <a:p>
            <a:r>
              <a:rPr lang="tr-TR" sz="2000" dirty="0" smtClean="0">
                <a:solidFill>
                  <a:srgbClr val="000000"/>
                </a:solidFill>
              </a:rPr>
              <a:t>60 000 kişi de beş yıllık süre içerisinde vefat etti.</a:t>
            </a:r>
            <a:endParaRPr lang="tr-TR" sz="2000" dirty="0"/>
          </a:p>
        </p:txBody>
      </p:sp>
      <p:pic>
        <p:nvPicPr>
          <p:cNvPr id="4" name="Picture 6" descr="http://ciddiyizbiz.biz/tp-images/1uidan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428736"/>
            <a:ext cx="4071966" cy="26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utc.edu/Research/AsiaProgram/teaching/images/s4p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143380"/>
            <a:ext cx="4512014" cy="25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GEÇ ETKİ (BRN)</a:t>
            </a:r>
            <a:br>
              <a:rPr lang="tr-TR" sz="3600" dirty="0" smtClean="0"/>
            </a:br>
            <a:r>
              <a:rPr lang="tr-TR" sz="2400" dirty="0" smtClean="0">
                <a:solidFill>
                  <a:srgbClr val="FF0000"/>
                </a:solidFill>
              </a:rPr>
              <a:t>ŞARBON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1285860"/>
            <a:ext cx="7136920" cy="2695580"/>
          </a:xfrm>
        </p:spPr>
        <p:txBody>
          <a:bodyPr/>
          <a:lstStyle/>
          <a:p>
            <a:r>
              <a:rPr lang="tr-TR" sz="2000" dirty="0" smtClean="0"/>
              <a:t>Kuluçka süresi genelde </a:t>
            </a:r>
            <a:r>
              <a:rPr lang="tr-TR" sz="2000" dirty="0" smtClean="0">
                <a:solidFill>
                  <a:srgbClr val="FF0000"/>
                </a:solidFill>
              </a:rPr>
              <a:t>1-6 gündür</a:t>
            </a:r>
            <a:r>
              <a:rPr lang="tr-TR" sz="2000" dirty="0" smtClean="0"/>
              <a:t>. </a:t>
            </a:r>
          </a:p>
          <a:p>
            <a:endParaRPr lang="tr-TR" sz="2000" dirty="0" smtClean="0"/>
          </a:p>
          <a:p>
            <a:r>
              <a:rPr lang="tr-TR" sz="2000" dirty="0" smtClean="0"/>
              <a:t>Belirti ve şikayetler ateş, yorgunluk, öksürük, zorlu ve sesli solunum ve ciddi solunum sıkıntısıdır. </a:t>
            </a:r>
          </a:p>
          <a:p>
            <a:endParaRPr lang="tr-TR" sz="2000" dirty="0" smtClean="0"/>
          </a:p>
          <a:p>
            <a:r>
              <a:rPr lang="tr-TR" sz="2000" dirty="0" smtClean="0"/>
              <a:t>Ölüm hastalığın etkinliğinden 24-36 saat sonra olur.</a:t>
            </a:r>
          </a:p>
          <a:p>
            <a:endParaRPr lang="tr-TR" dirty="0"/>
          </a:p>
        </p:txBody>
      </p:sp>
      <p:pic>
        <p:nvPicPr>
          <p:cNvPr id="1026" name="Picture 2" descr="https://www.medikalakademi.com.tr/wp-content/uploads/2013/03/anthrax-sarb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643314"/>
            <a:ext cx="5214974" cy="306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AKUT ETKİ (K)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700" dirty="0" smtClean="0">
                <a:solidFill>
                  <a:srgbClr val="FF0000"/>
                </a:solidFill>
                <a:latin typeface="+mn-lt"/>
              </a:rPr>
              <a:t>TOKYO METROSUNDA SARİN GAZI SALDIRISI </a:t>
            </a:r>
            <a:endParaRPr lang="tr-TR" sz="27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357298"/>
            <a:ext cx="4572032" cy="480060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accent5">
                    <a:lumMod val="10000"/>
                  </a:schemeClr>
                </a:solidFill>
              </a:rPr>
              <a:t>Yapılan SARİN gazı saldırısında 13 kişi ölmüş, </a:t>
            </a:r>
            <a:r>
              <a:rPr lang="tr-TR" sz="2000" dirty="0" smtClean="0">
                <a:solidFill>
                  <a:srgbClr val="FF0000"/>
                </a:solidFill>
              </a:rPr>
              <a:t>6 bine </a:t>
            </a:r>
            <a:r>
              <a:rPr lang="tr-TR" sz="2000" dirty="0" smtClean="0">
                <a:solidFill>
                  <a:schemeClr val="accent5">
                    <a:lumMod val="10000"/>
                  </a:schemeClr>
                </a:solidFill>
              </a:rPr>
              <a:t>yakın kişi </a:t>
            </a:r>
            <a:r>
              <a:rPr lang="tr-TR" sz="2000" dirty="0" smtClean="0">
                <a:solidFill>
                  <a:srgbClr val="FF0000"/>
                </a:solidFill>
              </a:rPr>
              <a:t>anında </a:t>
            </a:r>
            <a:r>
              <a:rPr lang="tr-TR" sz="2000" dirty="0" smtClean="0">
                <a:solidFill>
                  <a:schemeClr val="accent5">
                    <a:lumMod val="10000"/>
                  </a:schemeClr>
                </a:solidFill>
              </a:rPr>
              <a:t>olaydan etkilenmişti.</a:t>
            </a:r>
            <a:r>
              <a:rPr lang="tr-T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Etkilenenlerin (%87’si) acil servislere kendi imkanlarıyla gelmişlerdir.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/>
          </a:p>
        </p:txBody>
      </p:sp>
      <p:pic>
        <p:nvPicPr>
          <p:cNvPr id="2050" name="Picture 2" descr="sarin gazı saldırı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71810"/>
            <a:ext cx="4143404" cy="3290234"/>
          </a:xfrm>
          <a:prstGeom prst="rect">
            <a:avLst/>
          </a:prstGeom>
          <a:noFill/>
        </p:spPr>
      </p:pic>
      <p:pic>
        <p:nvPicPr>
          <p:cNvPr id="2052" name="Picture 4" descr="sarin gazı saldırısı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571744"/>
            <a:ext cx="364330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AKUT ETKİ (K)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>HİNDİSTAN /</a:t>
            </a:r>
            <a:r>
              <a:rPr lang="tr-TR" sz="3100" dirty="0" err="1" smtClean="0">
                <a:solidFill>
                  <a:srgbClr val="FF0000"/>
                </a:solidFill>
                <a:latin typeface="+mn-lt"/>
              </a:rPr>
              <a:t>Bhopal</a:t>
            </a: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> 3 Aralık 1984</a:t>
            </a:r>
            <a:endParaRPr lang="tr-TR" sz="31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accent5">
                    <a:lumMod val="10000"/>
                  </a:schemeClr>
                </a:solidFill>
              </a:rPr>
              <a:t>40 ton Metil </a:t>
            </a:r>
            <a:r>
              <a:rPr lang="tr-TR" sz="2000" dirty="0" err="1" smtClean="0">
                <a:solidFill>
                  <a:schemeClr val="accent5">
                    <a:lumMod val="10000"/>
                  </a:schemeClr>
                </a:solidFill>
              </a:rPr>
              <a:t>İzo</a:t>
            </a:r>
            <a:r>
              <a:rPr lang="tr-TR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5">
                    <a:lumMod val="10000"/>
                  </a:schemeClr>
                </a:solidFill>
              </a:rPr>
              <a:t>Siyanat</a:t>
            </a:r>
            <a:r>
              <a:rPr lang="tr-TR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5">
                    <a:lumMod val="10000"/>
                  </a:schemeClr>
                </a:solidFill>
              </a:rPr>
              <a:t>ın</a:t>
            </a:r>
            <a:r>
              <a:rPr lang="tr-TR" sz="2000" dirty="0" smtClean="0">
                <a:solidFill>
                  <a:schemeClr val="accent5">
                    <a:lumMod val="10000"/>
                  </a:schemeClr>
                </a:solidFill>
              </a:rPr>
              <a:t> sabahın erken saatlerinde bulunduğu tanktan sızması sonucu gerçekleşti.</a:t>
            </a:r>
          </a:p>
          <a:p>
            <a:endParaRPr lang="tr-TR" sz="20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tr-TR" sz="2000" dirty="0" smtClean="0">
                <a:solidFill>
                  <a:srgbClr val="FF0000"/>
                </a:solidFill>
              </a:rPr>
              <a:t>İlk 2 günde 5 bine </a:t>
            </a:r>
            <a:r>
              <a:rPr lang="tr-TR" sz="2000" dirty="0" smtClean="0">
                <a:solidFill>
                  <a:srgbClr val="B8B8FF">
                    <a:lumMod val="10000"/>
                  </a:srgbClr>
                </a:solidFill>
              </a:rPr>
              <a:t>yakın kişi öldü.</a:t>
            </a:r>
            <a:endParaRPr lang="tr-TR" sz="2000" dirty="0"/>
          </a:p>
        </p:txBody>
      </p:sp>
      <p:pic>
        <p:nvPicPr>
          <p:cNvPr id="29698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80" y="2428868"/>
            <a:ext cx="2857520" cy="4205299"/>
          </a:xfrm>
          <a:prstGeom prst="rect">
            <a:avLst/>
          </a:prstGeom>
          <a:noFill/>
        </p:spPr>
      </p:pic>
      <p:pic>
        <p:nvPicPr>
          <p:cNvPr id="29700" name="Picture 4" descr="bhopal felak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57562"/>
            <a:ext cx="5036337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598</TotalTime>
  <Words>830</Words>
  <Application>Microsoft Office PowerPoint</Application>
  <PresentationFormat>Ekran Gösterisi (4:3)</PresentationFormat>
  <Paragraphs>175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Gill Sans MT</vt:lpstr>
      <vt:lpstr>Verdana</vt:lpstr>
      <vt:lpstr>Wingdings 2</vt:lpstr>
      <vt:lpstr>Gündönümü</vt:lpstr>
      <vt:lpstr>KBRN TRİAJI ve OLAY YERİ YÖNETİMİ</vt:lpstr>
      <vt:lpstr>KBRN (CBRN) (NBC-R) NEDİR?</vt:lpstr>
      <vt:lpstr>TRİYAJ ÖNCESİ YAKLAŞIM</vt:lpstr>
      <vt:lpstr>GEÇ ETKİLİ OLAYLARA YAKLAŞIM</vt:lpstr>
      <vt:lpstr>AKUT ETKİLİ OLAYLARA YAKLAŞIM</vt:lpstr>
      <vt:lpstr>GEÇ ETKİ (BRN) NAGAZAKİ VE HİROŞİMA ATOM BOMBASI SALDIRILARI</vt:lpstr>
      <vt:lpstr>GEÇ ETKİ (BRN) ŞARBON</vt:lpstr>
      <vt:lpstr>AKUT ETKİ (K)  TOKYO METROSUNDA SARİN GAZI SALDIRISI </vt:lpstr>
      <vt:lpstr>AKUT ETKİ (K)   HİNDİSTAN /Bhopal 3 Aralık 1984</vt:lpstr>
      <vt:lpstr>AKUT ETKİ (K)  URFA SURUÇ KASABASI</vt:lpstr>
      <vt:lpstr>KBRN MÜDAHALE</vt:lpstr>
      <vt:lpstr>KBRN OLAYI SONRASI (HASTANE ÖNCESİ)</vt:lpstr>
      <vt:lpstr>PowerPoint Sunusu</vt:lpstr>
      <vt:lpstr>PowerPoint Sunusu</vt:lpstr>
      <vt:lpstr>PowerPoint Sunusu</vt:lpstr>
      <vt:lpstr>KBRN OLAYI SONRASI </vt:lpstr>
      <vt:lpstr>KBRN OLAYI SONRASI </vt:lpstr>
      <vt:lpstr> SONUÇ OLARAK </vt:lpstr>
      <vt:lpstr>KBRN OLAYI SONRASI (HASTANE AŞAMASI)</vt:lpstr>
      <vt:lpstr>ÖN HAZIRLIK KİŞİSEL GÜVENLİK</vt:lpstr>
      <vt:lpstr>ÖN HAZIRLIK DEKONTAMİNASYON</vt:lpstr>
      <vt:lpstr>ÖN HAZIRLIK DEKONTAMİNASYON</vt:lpstr>
      <vt:lpstr>ÖN HAZIRLIK  GÜVENLİK KORİDORU</vt:lpstr>
      <vt:lpstr>PowerPoint Sunusu</vt:lpstr>
      <vt:lpstr>PowerPoint Sunusu</vt:lpstr>
      <vt:lpstr>TRİYAJ</vt:lpstr>
      <vt:lpstr>TRİYAJ</vt:lpstr>
      <vt:lpstr>TRİYAJ</vt:lpstr>
      <vt:lpstr>TRİYAJ</vt:lpstr>
      <vt:lpstr>HASTANE HAZIRLIKLARI</vt:lpstr>
      <vt:lpstr>SONUÇ OLARAK   </vt:lpstr>
      <vt:lpstr>TEŞEKKÜRLER…</vt:lpstr>
    </vt:vector>
  </TitlesOfParts>
  <Company>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OFE</dc:creator>
  <cp:lastModifiedBy>HP</cp:lastModifiedBy>
  <cp:revision>75</cp:revision>
  <dcterms:created xsi:type="dcterms:W3CDTF">2017-05-19T21:23:00Z</dcterms:created>
  <dcterms:modified xsi:type="dcterms:W3CDTF">2020-05-09T19:22:25Z</dcterms:modified>
</cp:coreProperties>
</file>