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4590"/>
  </p:normalViewPr>
  <p:slideViewPr>
    <p:cSldViewPr snapToGrid="0" snapToObjects="1">
      <p:cViewPr varScale="1">
        <p:scale>
          <a:sx n="98" d="100"/>
          <a:sy n="98" d="100"/>
        </p:scale>
        <p:origin x="5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304302-437F-464F-B788-BB04390E0597}" type="doc">
      <dgm:prSet loTypeId="urn:microsoft.com/office/officeart/2005/8/layout/vList4#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tr-TR"/>
        </a:p>
      </dgm:t>
    </dgm:pt>
    <dgm:pt modelId="{E12A9BB0-3CDA-4AB1-B41B-892D4399222F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VKS kaybı  1.0’ dan fazla </a:t>
          </a:r>
        </a:p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Gebelik oranı % 17</a:t>
          </a:r>
          <a:endParaRPr lang="tr-TR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0D960B-B263-43AF-BAB0-10CEB21AADAE}" type="parTrans" cxnId="{0EBE35F9-E20C-48A4-B53A-E1547583FA9D}">
      <dgm:prSet/>
      <dgm:spPr/>
      <dgm:t>
        <a:bodyPr/>
        <a:lstStyle/>
        <a:p>
          <a:endParaRPr lang="tr-TR" sz="3200"/>
        </a:p>
      </dgm:t>
    </dgm:pt>
    <dgm:pt modelId="{B511C757-66DE-477C-B934-D137414E8289}" type="sibTrans" cxnId="{0EBE35F9-E20C-48A4-B53A-E1547583FA9D}">
      <dgm:prSet/>
      <dgm:spPr/>
      <dgm:t>
        <a:bodyPr/>
        <a:lstStyle/>
        <a:p>
          <a:endParaRPr lang="tr-TR" sz="3200"/>
        </a:p>
      </dgm:t>
    </dgm:pt>
    <dgm:pt modelId="{F89F2B95-189A-41B1-80E2-3A5F11E38AF5}">
      <dgm:prSet phldrT="[Metin]" custT="1"/>
      <dgm:spPr/>
      <dgm:t>
        <a:bodyPr/>
        <a:lstStyle/>
        <a:p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VKS kaybı  0.5-1.0 arası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853A4E-74B5-4FAF-B166-D97172F378A3}" type="parTrans" cxnId="{FE0F1D49-13F2-463B-A75D-7B1787F9945B}">
      <dgm:prSet/>
      <dgm:spPr/>
      <dgm:t>
        <a:bodyPr/>
        <a:lstStyle/>
        <a:p>
          <a:endParaRPr lang="tr-TR" sz="3200"/>
        </a:p>
      </dgm:t>
    </dgm:pt>
    <dgm:pt modelId="{69D8F1D4-C623-4919-8CF2-DE52F4228A08}" type="sibTrans" cxnId="{FE0F1D49-13F2-463B-A75D-7B1787F9945B}">
      <dgm:prSet/>
      <dgm:spPr/>
      <dgm:t>
        <a:bodyPr/>
        <a:lstStyle/>
        <a:p>
          <a:endParaRPr lang="tr-TR" sz="3200"/>
        </a:p>
      </dgm:t>
    </dgm:pt>
    <dgm:pt modelId="{9B0F683F-B719-4655-B643-9A8419BE1C2E}">
      <dgm:prSet phldrT="[Metin]"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Gebelik oranı % 53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532FF1-31A0-4DA1-8A66-A5AF628F3D1E}" type="parTrans" cxnId="{A1E5DB87-2CC4-4A1E-B32C-9B9D8F807BC2}">
      <dgm:prSet/>
      <dgm:spPr/>
      <dgm:t>
        <a:bodyPr/>
        <a:lstStyle/>
        <a:p>
          <a:endParaRPr lang="tr-TR" sz="3200"/>
        </a:p>
      </dgm:t>
    </dgm:pt>
    <dgm:pt modelId="{1EB40658-D871-4416-BAA7-D90892CA79E8}" type="sibTrans" cxnId="{A1E5DB87-2CC4-4A1E-B32C-9B9D8F807BC2}">
      <dgm:prSet/>
      <dgm:spPr/>
      <dgm:t>
        <a:bodyPr/>
        <a:lstStyle/>
        <a:p>
          <a:endParaRPr lang="tr-TR" sz="3200"/>
        </a:p>
      </dgm:t>
    </dgm:pt>
    <dgm:pt modelId="{9DC60430-0C0F-41DB-8315-D7D04CBF8912}">
      <dgm:prSet phldrT="[Metin]" custT="1"/>
      <dgm:spPr/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VKS kaybı  0.5’ten küçük 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259F2A-3595-4A0E-889A-2AA2A5304019}" type="parTrans" cxnId="{547BBD05-84E6-47DA-8B3D-55F2378FFE4D}">
      <dgm:prSet/>
      <dgm:spPr/>
      <dgm:t>
        <a:bodyPr/>
        <a:lstStyle/>
        <a:p>
          <a:endParaRPr lang="tr-TR" sz="3200"/>
        </a:p>
      </dgm:t>
    </dgm:pt>
    <dgm:pt modelId="{FEA974A4-8288-465C-8EAD-11380524FF55}" type="sibTrans" cxnId="{547BBD05-84E6-47DA-8B3D-55F2378FFE4D}">
      <dgm:prSet/>
      <dgm:spPr/>
      <dgm:t>
        <a:bodyPr/>
        <a:lstStyle/>
        <a:p>
          <a:endParaRPr lang="tr-TR" sz="3200"/>
        </a:p>
      </dgm:t>
    </dgm:pt>
    <dgm:pt modelId="{07DE268D-8BA7-476D-90A3-8302BFA52358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Gebelik oranı % 65</a:t>
          </a:r>
        </a:p>
        <a:p>
          <a:pPr marL="114300" indent="0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84DE5-1E17-4D6E-888C-D4F766A2CA1C}" type="parTrans" cxnId="{1CD92010-86F1-4D84-8CC9-3E65DEDCD532}">
      <dgm:prSet/>
      <dgm:spPr/>
      <dgm:t>
        <a:bodyPr/>
        <a:lstStyle/>
        <a:p>
          <a:endParaRPr lang="tr-TR" sz="3200"/>
        </a:p>
      </dgm:t>
    </dgm:pt>
    <dgm:pt modelId="{49B4D5A1-454C-48CD-ABB0-2B2DAED1AB1D}" type="sibTrans" cxnId="{1CD92010-86F1-4D84-8CC9-3E65DEDCD532}">
      <dgm:prSet/>
      <dgm:spPr/>
      <dgm:t>
        <a:bodyPr/>
        <a:lstStyle/>
        <a:p>
          <a:endParaRPr lang="tr-TR" sz="3200"/>
        </a:p>
      </dgm:t>
    </dgm:pt>
    <dgm:pt modelId="{1925620D-F868-48B2-B4FB-73BA0425F05F}" type="pres">
      <dgm:prSet presAssocID="{3F304302-437F-464F-B788-BB04390E05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ADF823B-11B0-4D84-A084-EF3167F871AA}" type="pres">
      <dgm:prSet presAssocID="{E12A9BB0-3CDA-4AB1-B41B-892D4399222F}" presName="comp" presStyleCnt="0"/>
      <dgm:spPr/>
    </dgm:pt>
    <dgm:pt modelId="{B715DEEE-A120-48B0-B053-169663CAB583}" type="pres">
      <dgm:prSet presAssocID="{E12A9BB0-3CDA-4AB1-B41B-892D4399222F}" presName="box" presStyleLbl="node1" presStyleIdx="0" presStyleCnt="3"/>
      <dgm:spPr/>
      <dgm:t>
        <a:bodyPr/>
        <a:lstStyle/>
        <a:p>
          <a:endParaRPr lang="tr-TR"/>
        </a:p>
      </dgm:t>
    </dgm:pt>
    <dgm:pt modelId="{A0A97365-7532-4381-90E2-03DDA7DA453F}" type="pres">
      <dgm:prSet presAssocID="{E12A9BB0-3CDA-4AB1-B41B-892D4399222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DB9D7F-79CD-4504-B86C-34261F8A4327}" type="pres">
      <dgm:prSet presAssocID="{E12A9BB0-3CDA-4AB1-B41B-892D4399222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88DF31-2123-4F66-9207-27C177397819}" type="pres">
      <dgm:prSet presAssocID="{B511C757-66DE-477C-B934-D137414E8289}" presName="spacer" presStyleCnt="0"/>
      <dgm:spPr/>
    </dgm:pt>
    <dgm:pt modelId="{5FB88B0C-EFD8-43C1-B35C-F84BD9482728}" type="pres">
      <dgm:prSet presAssocID="{F89F2B95-189A-41B1-80E2-3A5F11E38AF5}" presName="comp" presStyleCnt="0"/>
      <dgm:spPr/>
    </dgm:pt>
    <dgm:pt modelId="{2F6538A3-97B4-4385-8918-245992C1CE34}" type="pres">
      <dgm:prSet presAssocID="{F89F2B95-189A-41B1-80E2-3A5F11E38AF5}" presName="box" presStyleLbl="node1" presStyleIdx="1" presStyleCnt="3"/>
      <dgm:spPr/>
      <dgm:t>
        <a:bodyPr/>
        <a:lstStyle/>
        <a:p>
          <a:endParaRPr lang="tr-TR"/>
        </a:p>
      </dgm:t>
    </dgm:pt>
    <dgm:pt modelId="{085B5BFB-5C37-4BB3-BBA7-E99A0593AFE7}" type="pres">
      <dgm:prSet presAssocID="{F89F2B95-189A-41B1-80E2-3A5F11E38AF5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BA9DE9C-63A5-4CA7-83E3-6866FFB5D48C}" type="pres">
      <dgm:prSet presAssocID="{F89F2B95-189A-41B1-80E2-3A5F11E38AF5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80C10E-D914-4E68-9CCF-F448BB9C11D1}" type="pres">
      <dgm:prSet presAssocID="{69D8F1D4-C623-4919-8CF2-DE52F4228A08}" presName="spacer" presStyleCnt="0"/>
      <dgm:spPr/>
    </dgm:pt>
    <dgm:pt modelId="{B17A545A-3A0A-4EF1-B013-7D28A6B9FC5B}" type="pres">
      <dgm:prSet presAssocID="{9DC60430-0C0F-41DB-8315-D7D04CBF8912}" presName="comp" presStyleCnt="0"/>
      <dgm:spPr/>
    </dgm:pt>
    <dgm:pt modelId="{A18FF506-E2F4-4E9C-9975-5E441352D4B5}" type="pres">
      <dgm:prSet presAssocID="{9DC60430-0C0F-41DB-8315-D7D04CBF8912}" presName="box" presStyleLbl="node1" presStyleIdx="2" presStyleCnt="3"/>
      <dgm:spPr/>
      <dgm:t>
        <a:bodyPr/>
        <a:lstStyle/>
        <a:p>
          <a:endParaRPr lang="tr-TR"/>
        </a:p>
      </dgm:t>
    </dgm:pt>
    <dgm:pt modelId="{53CCB65E-05AD-43F7-94B4-6BA5837BB441}" type="pres">
      <dgm:prSet presAssocID="{9DC60430-0C0F-41DB-8315-D7D04CBF8912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1E7C903A-9CFA-4F18-8655-7D9C96B7EB38}" type="pres">
      <dgm:prSet presAssocID="{9DC60430-0C0F-41DB-8315-D7D04CBF8912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7BBD05-84E6-47DA-8B3D-55F2378FFE4D}" srcId="{3F304302-437F-464F-B788-BB04390E0597}" destId="{9DC60430-0C0F-41DB-8315-D7D04CBF8912}" srcOrd="2" destOrd="0" parTransId="{02259F2A-3595-4A0E-889A-2AA2A5304019}" sibTransId="{FEA974A4-8288-465C-8EAD-11380524FF55}"/>
    <dgm:cxn modelId="{A518F730-9240-3844-8970-519F07A33CF6}" type="presOf" srcId="{9DC60430-0C0F-41DB-8315-D7D04CBF8912}" destId="{A18FF506-E2F4-4E9C-9975-5E441352D4B5}" srcOrd="0" destOrd="0" presId="urn:microsoft.com/office/officeart/2005/8/layout/vList4#1"/>
    <dgm:cxn modelId="{85A3C582-99D2-4B40-909F-CE03F1DB6F3B}" type="presOf" srcId="{9DC60430-0C0F-41DB-8315-D7D04CBF8912}" destId="{1E7C903A-9CFA-4F18-8655-7D9C96B7EB38}" srcOrd="1" destOrd="0" presId="urn:microsoft.com/office/officeart/2005/8/layout/vList4#1"/>
    <dgm:cxn modelId="{A1E5DB87-2CC4-4A1E-B32C-9B9D8F807BC2}" srcId="{F89F2B95-189A-41B1-80E2-3A5F11E38AF5}" destId="{9B0F683F-B719-4655-B643-9A8419BE1C2E}" srcOrd="0" destOrd="0" parTransId="{F8532FF1-31A0-4DA1-8A66-A5AF628F3D1E}" sibTransId="{1EB40658-D871-4416-BAA7-D90892CA79E8}"/>
    <dgm:cxn modelId="{0EBE35F9-E20C-48A4-B53A-E1547583FA9D}" srcId="{3F304302-437F-464F-B788-BB04390E0597}" destId="{E12A9BB0-3CDA-4AB1-B41B-892D4399222F}" srcOrd="0" destOrd="0" parTransId="{450D960B-B263-43AF-BAB0-10CEB21AADAE}" sibTransId="{B511C757-66DE-477C-B934-D137414E8289}"/>
    <dgm:cxn modelId="{68C17AEF-DFF3-6C4E-8BA0-D633C5C7DF3E}" type="presOf" srcId="{3F304302-437F-464F-B788-BB04390E0597}" destId="{1925620D-F868-48B2-B4FB-73BA0425F05F}" srcOrd="0" destOrd="0" presId="urn:microsoft.com/office/officeart/2005/8/layout/vList4#1"/>
    <dgm:cxn modelId="{FE0F1D49-13F2-463B-A75D-7B1787F9945B}" srcId="{3F304302-437F-464F-B788-BB04390E0597}" destId="{F89F2B95-189A-41B1-80E2-3A5F11E38AF5}" srcOrd="1" destOrd="0" parTransId="{53853A4E-74B5-4FAF-B166-D97172F378A3}" sibTransId="{69D8F1D4-C623-4919-8CF2-DE52F4228A08}"/>
    <dgm:cxn modelId="{7EA8C0E1-3EB4-4A45-92F7-35DC64B06813}" type="presOf" srcId="{E12A9BB0-3CDA-4AB1-B41B-892D4399222F}" destId="{B715DEEE-A120-48B0-B053-169663CAB583}" srcOrd="0" destOrd="0" presId="urn:microsoft.com/office/officeart/2005/8/layout/vList4#1"/>
    <dgm:cxn modelId="{9D9AE88A-3A76-0346-BD39-424B12B5F3AE}" type="presOf" srcId="{07DE268D-8BA7-476D-90A3-8302BFA52358}" destId="{A18FF506-E2F4-4E9C-9975-5E441352D4B5}" srcOrd="0" destOrd="1" presId="urn:microsoft.com/office/officeart/2005/8/layout/vList4#1"/>
    <dgm:cxn modelId="{6E4F0F6B-9784-F345-9B22-DB8286AAA705}" type="presOf" srcId="{E12A9BB0-3CDA-4AB1-B41B-892D4399222F}" destId="{62DB9D7F-79CD-4504-B86C-34261F8A4327}" srcOrd="1" destOrd="0" presId="urn:microsoft.com/office/officeart/2005/8/layout/vList4#1"/>
    <dgm:cxn modelId="{6CCA185A-5E4A-4141-BF3E-695590B3D300}" type="presOf" srcId="{07DE268D-8BA7-476D-90A3-8302BFA52358}" destId="{1E7C903A-9CFA-4F18-8655-7D9C96B7EB38}" srcOrd="1" destOrd="1" presId="urn:microsoft.com/office/officeart/2005/8/layout/vList4#1"/>
    <dgm:cxn modelId="{CB0179D9-6521-8E45-A464-C1C9185AB453}" type="presOf" srcId="{9B0F683F-B719-4655-B643-9A8419BE1C2E}" destId="{8BA9DE9C-63A5-4CA7-83E3-6866FFB5D48C}" srcOrd="1" destOrd="1" presId="urn:microsoft.com/office/officeart/2005/8/layout/vList4#1"/>
    <dgm:cxn modelId="{2A3B0C74-5A27-6E43-85FC-968E07395D79}" type="presOf" srcId="{9B0F683F-B719-4655-B643-9A8419BE1C2E}" destId="{2F6538A3-97B4-4385-8918-245992C1CE34}" srcOrd="0" destOrd="1" presId="urn:microsoft.com/office/officeart/2005/8/layout/vList4#1"/>
    <dgm:cxn modelId="{1CD92010-86F1-4D84-8CC9-3E65DEDCD532}" srcId="{9DC60430-0C0F-41DB-8315-D7D04CBF8912}" destId="{07DE268D-8BA7-476D-90A3-8302BFA52358}" srcOrd="0" destOrd="0" parTransId="{D5484DE5-1E17-4D6E-888C-D4F766A2CA1C}" sibTransId="{49B4D5A1-454C-48CD-ABB0-2B2DAED1AB1D}"/>
    <dgm:cxn modelId="{BB622AF0-871C-5B47-A5B2-88115F027FED}" type="presOf" srcId="{F89F2B95-189A-41B1-80E2-3A5F11E38AF5}" destId="{2F6538A3-97B4-4385-8918-245992C1CE34}" srcOrd="0" destOrd="0" presId="urn:microsoft.com/office/officeart/2005/8/layout/vList4#1"/>
    <dgm:cxn modelId="{9C870AA8-AA9A-7D40-9646-ECF4036051A0}" type="presOf" srcId="{F89F2B95-189A-41B1-80E2-3A5F11E38AF5}" destId="{8BA9DE9C-63A5-4CA7-83E3-6866FFB5D48C}" srcOrd="1" destOrd="0" presId="urn:microsoft.com/office/officeart/2005/8/layout/vList4#1"/>
    <dgm:cxn modelId="{B9D8D2BE-6166-B242-8A3A-6FC498B951E9}" type="presParOf" srcId="{1925620D-F868-48B2-B4FB-73BA0425F05F}" destId="{3ADF823B-11B0-4D84-A084-EF3167F871AA}" srcOrd="0" destOrd="0" presId="urn:microsoft.com/office/officeart/2005/8/layout/vList4#1"/>
    <dgm:cxn modelId="{EE84B932-15F8-1E42-83BE-1100A26AE9A7}" type="presParOf" srcId="{3ADF823B-11B0-4D84-A084-EF3167F871AA}" destId="{B715DEEE-A120-48B0-B053-169663CAB583}" srcOrd="0" destOrd="0" presId="urn:microsoft.com/office/officeart/2005/8/layout/vList4#1"/>
    <dgm:cxn modelId="{EB088601-2FB0-7E4A-B06B-1C0EE4E6F14A}" type="presParOf" srcId="{3ADF823B-11B0-4D84-A084-EF3167F871AA}" destId="{A0A97365-7532-4381-90E2-03DDA7DA453F}" srcOrd="1" destOrd="0" presId="urn:microsoft.com/office/officeart/2005/8/layout/vList4#1"/>
    <dgm:cxn modelId="{15BCC2B9-E925-784F-8B80-DA6F84D38CC6}" type="presParOf" srcId="{3ADF823B-11B0-4D84-A084-EF3167F871AA}" destId="{62DB9D7F-79CD-4504-B86C-34261F8A4327}" srcOrd="2" destOrd="0" presId="urn:microsoft.com/office/officeart/2005/8/layout/vList4#1"/>
    <dgm:cxn modelId="{77D6F2FC-F1D5-8340-B6E3-2F4C2DB0E9A2}" type="presParOf" srcId="{1925620D-F868-48B2-B4FB-73BA0425F05F}" destId="{E188DF31-2123-4F66-9207-27C177397819}" srcOrd="1" destOrd="0" presId="urn:microsoft.com/office/officeart/2005/8/layout/vList4#1"/>
    <dgm:cxn modelId="{B2356118-A7F6-094A-97E9-7125BAF6F3FE}" type="presParOf" srcId="{1925620D-F868-48B2-B4FB-73BA0425F05F}" destId="{5FB88B0C-EFD8-43C1-B35C-F84BD9482728}" srcOrd="2" destOrd="0" presId="urn:microsoft.com/office/officeart/2005/8/layout/vList4#1"/>
    <dgm:cxn modelId="{E5D4A864-27EF-3D4B-864B-EF2744623264}" type="presParOf" srcId="{5FB88B0C-EFD8-43C1-B35C-F84BD9482728}" destId="{2F6538A3-97B4-4385-8918-245992C1CE34}" srcOrd="0" destOrd="0" presId="urn:microsoft.com/office/officeart/2005/8/layout/vList4#1"/>
    <dgm:cxn modelId="{484E69D4-B6FE-A04A-B8B5-FD5A3B3087D4}" type="presParOf" srcId="{5FB88B0C-EFD8-43C1-B35C-F84BD9482728}" destId="{085B5BFB-5C37-4BB3-BBA7-E99A0593AFE7}" srcOrd="1" destOrd="0" presId="urn:microsoft.com/office/officeart/2005/8/layout/vList4#1"/>
    <dgm:cxn modelId="{7317AECC-72B3-2141-A15E-3DDAEF3C8748}" type="presParOf" srcId="{5FB88B0C-EFD8-43C1-B35C-F84BD9482728}" destId="{8BA9DE9C-63A5-4CA7-83E3-6866FFB5D48C}" srcOrd="2" destOrd="0" presId="urn:microsoft.com/office/officeart/2005/8/layout/vList4#1"/>
    <dgm:cxn modelId="{86EEF968-CB98-6D4B-AF6F-27135A83FAAF}" type="presParOf" srcId="{1925620D-F868-48B2-B4FB-73BA0425F05F}" destId="{A380C10E-D914-4E68-9CCF-F448BB9C11D1}" srcOrd="3" destOrd="0" presId="urn:microsoft.com/office/officeart/2005/8/layout/vList4#1"/>
    <dgm:cxn modelId="{8EC07824-9251-484D-BE37-BFCF3AA13BD0}" type="presParOf" srcId="{1925620D-F868-48B2-B4FB-73BA0425F05F}" destId="{B17A545A-3A0A-4EF1-B013-7D28A6B9FC5B}" srcOrd="4" destOrd="0" presId="urn:microsoft.com/office/officeart/2005/8/layout/vList4#1"/>
    <dgm:cxn modelId="{450FE73E-A103-3A42-AC61-E7DD470D300B}" type="presParOf" srcId="{B17A545A-3A0A-4EF1-B013-7D28A6B9FC5B}" destId="{A18FF506-E2F4-4E9C-9975-5E441352D4B5}" srcOrd="0" destOrd="0" presId="urn:microsoft.com/office/officeart/2005/8/layout/vList4#1"/>
    <dgm:cxn modelId="{29F960BA-9BD3-BD4E-8581-DBD4ED8DBACC}" type="presParOf" srcId="{B17A545A-3A0A-4EF1-B013-7D28A6B9FC5B}" destId="{53CCB65E-05AD-43F7-94B4-6BA5837BB441}" srcOrd="1" destOrd="0" presId="urn:microsoft.com/office/officeart/2005/8/layout/vList4#1"/>
    <dgm:cxn modelId="{A2E5EC60-6CCD-D049-85A5-F2E6F16892CF}" type="presParOf" srcId="{B17A545A-3A0A-4EF1-B013-7D28A6B9FC5B}" destId="{1E7C903A-9CFA-4F18-8655-7D9C96B7EB38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15DEEE-A120-48B0-B053-169663CAB583}">
      <dsp:nvSpPr>
        <dsp:cNvPr id="0" name=""/>
        <dsp:cNvSpPr/>
      </dsp:nvSpPr>
      <dsp:spPr>
        <a:xfrm>
          <a:off x="0" y="0"/>
          <a:ext cx="4041775" cy="1327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VKS kaybı  1.0’ dan fazla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Gebelik oranı % 17</a:t>
          </a:r>
          <a:endParaRPr lang="tr-TR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119" y="0"/>
        <a:ext cx="3100655" cy="1327647"/>
      </dsp:txXfrm>
    </dsp:sp>
    <dsp:sp modelId="{A0A97365-7532-4381-90E2-03DDA7DA453F}">
      <dsp:nvSpPr>
        <dsp:cNvPr id="0" name=""/>
        <dsp:cNvSpPr/>
      </dsp:nvSpPr>
      <dsp:spPr>
        <a:xfrm>
          <a:off x="132764" y="132764"/>
          <a:ext cx="808355" cy="1062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538A3-97B4-4385-8918-245992C1CE34}">
      <dsp:nvSpPr>
        <dsp:cNvPr id="0" name=""/>
        <dsp:cNvSpPr/>
      </dsp:nvSpPr>
      <dsp:spPr>
        <a:xfrm>
          <a:off x="0" y="1460412"/>
          <a:ext cx="4041775" cy="1327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VKS kaybı  0.5-1.0 arası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Gebelik oranı % 53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119" y="1460412"/>
        <a:ext cx="3100655" cy="1327647"/>
      </dsp:txXfrm>
    </dsp:sp>
    <dsp:sp modelId="{085B5BFB-5C37-4BB3-BBA7-E99A0593AFE7}">
      <dsp:nvSpPr>
        <dsp:cNvPr id="0" name=""/>
        <dsp:cNvSpPr/>
      </dsp:nvSpPr>
      <dsp:spPr>
        <a:xfrm>
          <a:off x="132764" y="1593177"/>
          <a:ext cx="808355" cy="1062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FF506-E2F4-4E9C-9975-5E441352D4B5}">
      <dsp:nvSpPr>
        <dsp:cNvPr id="0" name=""/>
        <dsp:cNvSpPr/>
      </dsp:nvSpPr>
      <dsp:spPr>
        <a:xfrm>
          <a:off x="0" y="2920824"/>
          <a:ext cx="4041775" cy="1327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VKS kaybı  0.5’ten küçük 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Gebelik oranı % 65</a:t>
          </a:r>
        </a:p>
        <a:p>
          <a:pPr marL="11430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1119" y="2920824"/>
        <a:ext cx="3100655" cy="1327647"/>
      </dsp:txXfrm>
    </dsp:sp>
    <dsp:sp modelId="{53CCB65E-05AD-43F7-94B4-6BA5837BB441}">
      <dsp:nvSpPr>
        <dsp:cNvPr id="0" name=""/>
        <dsp:cNvSpPr/>
      </dsp:nvSpPr>
      <dsp:spPr>
        <a:xfrm>
          <a:off x="132764" y="3053589"/>
          <a:ext cx="808355" cy="10621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245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184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70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857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21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51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15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8104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340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6363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819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89202-BA5B-A64B-8EF6-AE4568D9AC6C}" type="datetimeFigureOut">
              <a:rPr lang="tr-TR" smtClean="0"/>
              <a:t>22.01.2018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19D1-0550-414D-ACDF-9C8C6F55A35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920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Süt </a:t>
            </a:r>
            <a:r>
              <a:rPr lang="tr-TR" dirty="0" smtClean="0"/>
              <a:t>İneklerinde </a:t>
            </a:r>
            <a:r>
              <a:rPr lang="tr-TR" smtClean="0"/>
              <a:t>Reprodüktif </a:t>
            </a:r>
            <a:r>
              <a:rPr lang="tr-TR" dirty="0" smtClean="0"/>
              <a:t>Sürü Sağlığı ve Fertilite-2</a:t>
            </a:r>
            <a:endParaRPr lang="tr-TR" dirty="0"/>
          </a:p>
        </p:txBody>
      </p:sp>
      <p:sp>
        <p:nvSpPr>
          <p:cNvPr id="8" name="Alt Konu Başlığı 7"/>
          <p:cNvSpPr>
            <a:spLocks noGrp="1"/>
          </p:cNvSpPr>
          <p:nvPr>
            <p:ph type="subTitle" idx="1"/>
          </p:nvPr>
        </p:nvSpPr>
        <p:spPr>
          <a:xfrm>
            <a:off x="2057400" y="3886200"/>
            <a:ext cx="8305800" cy="1752600"/>
          </a:xfrm>
        </p:spPr>
        <p:txBody>
          <a:bodyPr/>
          <a:lstStyle/>
          <a:p>
            <a:r>
              <a:rPr lang="tr-TR" dirty="0" smtClean="0"/>
              <a:t>Prof. Dr. Şükrü </a:t>
            </a:r>
            <a:r>
              <a:rPr lang="tr-TR" dirty="0" err="1" smtClean="0"/>
              <a:t>Küplülü</a:t>
            </a:r>
            <a:r>
              <a:rPr lang="tr-TR" dirty="0" smtClean="0"/>
              <a:t>- Prof. Dr. Rıfat Vural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7075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83" r="-1200" b="36127"/>
          <a:stretch/>
        </p:blipFill>
        <p:spPr bwMode="auto">
          <a:xfrm>
            <a:off x="1919537" y="1572831"/>
            <a:ext cx="8596063" cy="277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Doğumda VKS / Tohumlama Sayısı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tr-TR" sz="3200" dirty="0" err="1"/>
              <a:t>Uterus</a:t>
            </a:r>
            <a:r>
              <a:rPr lang="tr-TR" sz="3200" dirty="0"/>
              <a:t> enfeksiyonlarının azaltılmasına yönelik uygulamalar ve kritik kontrol noktaları-1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75520" y="1600201"/>
            <a:ext cx="8568952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Kuru ve geçiş döneminin yönetimi</a:t>
            </a:r>
          </a:p>
          <a:p>
            <a:pPr lvl="1"/>
            <a:r>
              <a:rPr lang="tr-TR" dirty="0" smtClean="0"/>
              <a:t>VKS izlenmelidir-</a:t>
            </a:r>
            <a:r>
              <a:rPr lang="tr-TR" dirty="0" err="1" smtClean="0">
                <a:solidFill>
                  <a:srgbClr val="FF0000"/>
                </a:solidFill>
              </a:rPr>
              <a:t>obez</a:t>
            </a:r>
            <a:r>
              <a:rPr lang="tr-TR" dirty="0" smtClean="0"/>
              <a:t> hayvanlara </a:t>
            </a:r>
            <a:r>
              <a:rPr lang="tr-TR" dirty="0" smtClean="0">
                <a:solidFill>
                  <a:srgbClr val="FF0000"/>
                </a:solidFill>
              </a:rPr>
              <a:t>ayrı grup </a:t>
            </a:r>
            <a:r>
              <a:rPr lang="tr-TR" dirty="0" smtClean="0"/>
              <a:t>yapılmalıdır. Mümkünse düve –inek ayrı tutulmalıdır.</a:t>
            </a:r>
          </a:p>
          <a:p>
            <a:pPr lvl="1"/>
            <a:r>
              <a:rPr lang="tr-TR" dirty="0" smtClean="0">
                <a:solidFill>
                  <a:srgbClr val="FF0000"/>
                </a:solidFill>
              </a:rPr>
              <a:t>Kaliteli</a:t>
            </a:r>
            <a:r>
              <a:rPr lang="tr-TR" dirty="0" smtClean="0"/>
              <a:t> kaba yem verilmeli ve kuru madde alımı izlenmelidir.</a:t>
            </a:r>
          </a:p>
          <a:p>
            <a:pPr lvl="1"/>
            <a:r>
              <a:rPr lang="tr-TR" dirty="0" smtClean="0"/>
              <a:t>21 gün ara ile </a:t>
            </a:r>
            <a:r>
              <a:rPr lang="tr-TR" dirty="0" smtClean="0">
                <a:solidFill>
                  <a:srgbClr val="FF0000"/>
                </a:solidFill>
              </a:rPr>
              <a:t>antioksidan</a:t>
            </a:r>
            <a:r>
              <a:rPr lang="tr-TR" dirty="0" smtClean="0"/>
              <a:t> enjeksiyonları (</a:t>
            </a:r>
            <a:r>
              <a:rPr lang="tr-TR" dirty="0" err="1" smtClean="0"/>
              <a:t>Vit</a:t>
            </a:r>
            <a:r>
              <a:rPr lang="tr-TR" dirty="0" smtClean="0"/>
              <a:t>-A-D-E, Selenyum, </a:t>
            </a:r>
            <a:r>
              <a:rPr lang="tr-TR" dirty="0" err="1" smtClean="0"/>
              <a:t>bakır,çinko,manganez,demir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25-30 metrekare/hayvan başına, kuru-temiz altlık bulunmalıdır.</a:t>
            </a:r>
          </a:p>
          <a:p>
            <a:pPr marL="457200" lvl="1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49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484785"/>
            <a:ext cx="8229600" cy="4641379"/>
          </a:xfrm>
        </p:spPr>
        <p:txBody>
          <a:bodyPr>
            <a:normAutofit fontScale="85000" lnSpcReduction="20000"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Postpartum hastalıkları önlemek kuru dönem yönetimi ile başlar 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 dengesi izlenmeli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 dönemde VKS 3,5-3,75 olmalı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Doğuma VKS 3,25-3,75 ile girmeli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uru dönem uzunluğu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İnek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zayıf ise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gün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İnek şişman ise 45 gün olmalı 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 madde alımını maksimum da tutmalı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Temiz, yeterli yem alımı, 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İneklerde kuru dönemin sonunda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CA’ın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%1,6-1,8‘i KMT</a:t>
            </a:r>
          </a:p>
          <a:p>
            <a:pPr lvl="1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Düvelerde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CA’ın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1,4-1,6‘sı KMT </a:t>
            </a: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524000" y="204576"/>
            <a:ext cx="9180512" cy="632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tr-T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Kuru dönem yönetimi </a:t>
            </a:r>
          </a:p>
        </p:txBody>
      </p:sp>
    </p:spTree>
    <p:extLst>
      <p:ext uri="{BB962C8B-B14F-4D97-AF65-F5344CB8AC3E}">
        <p14:creationId xmlns:p14="http://schemas.microsoft.com/office/powerpoint/2010/main" val="16101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75520" y="1182696"/>
            <a:ext cx="8640960" cy="5054617"/>
          </a:xfr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Temiz su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Kuru madde alımını izleme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Hiyerarşi (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Düve-inek ayrı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Hayvanlar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laktasyonda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-kuruda ayrı tutulmalı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Hayvan refahı (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dak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az dinlenme 3-4 kg az kuru madde alımına neden olur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Barınmada sıkışıklık olmamalı</a:t>
            </a:r>
          </a:p>
          <a:p>
            <a:pPr marL="514350" indent="-514350"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Kirlilik artar,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uterus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kontaminasyonu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fazla</a:t>
            </a:r>
          </a:p>
          <a:p>
            <a:pPr marL="514350" indent="-514350"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Seyahat ettirilmemeli,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Box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değiştirirmemeli</a:t>
            </a: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* </a:t>
            </a:r>
            <a:r>
              <a:rPr lang="tr-T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Prepartum</a:t>
            </a:r>
            <a:r>
              <a:rPr lang="tr-T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hafta</a:t>
            </a:r>
          </a:p>
          <a:p>
            <a:pPr marL="514350" indent="-514350">
              <a:buNone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None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524000" y="204576"/>
            <a:ext cx="9180512" cy="632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tr-T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Doğum öncesi önemli noktalar</a:t>
            </a:r>
          </a:p>
        </p:txBody>
      </p:sp>
    </p:spTree>
    <p:extLst>
      <p:ext uri="{BB962C8B-B14F-4D97-AF65-F5344CB8AC3E}">
        <p14:creationId xmlns:p14="http://schemas.microsoft.com/office/powerpoint/2010/main" val="5842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Doğumhane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tr-TR" dirty="0" smtClean="0"/>
              <a:t>Uygun fiziki koşulların sağlanması (</a:t>
            </a:r>
            <a:r>
              <a:rPr lang="tr-TR" sz="2400" dirty="0"/>
              <a:t>Kuru- temiz- hijyenik- geniş alanlar</a:t>
            </a:r>
            <a:r>
              <a:rPr lang="tr-TR" dirty="0" smtClean="0"/>
              <a:t>)</a:t>
            </a:r>
          </a:p>
          <a:p>
            <a:r>
              <a:rPr lang="tr-TR" dirty="0" smtClean="0"/>
              <a:t>Stresin azaltılması</a:t>
            </a:r>
          </a:p>
          <a:p>
            <a:r>
              <a:rPr lang="tr-TR" dirty="0" smtClean="0"/>
              <a:t>Enerji ve mineral madde eksikliklerine karşı önlem alınması</a:t>
            </a:r>
          </a:p>
          <a:p>
            <a:r>
              <a:rPr lang="tr-TR" dirty="0" smtClean="0"/>
              <a:t>Doğumu durduracak stres faktörlerinin minimize edilmesi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tr-TR" dirty="0" smtClean="0"/>
              <a:t>Doğumda;</a:t>
            </a:r>
          </a:p>
          <a:p>
            <a:pPr lvl="1"/>
            <a:r>
              <a:rPr lang="tr-TR" dirty="0" err="1" smtClean="0"/>
              <a:t>Genital</a:t>
            </a:r>
            <a:r>
              <a:rPr lang="tr-TR" dirty="0" smtClean="0"/>
              <a:t> kanal travmalarının minimize edilmesi</a:t>
            </a:r>
          </a:p>
          <a:p>
            <a:r>
              <a:rPr lang="tr-TR" sz="2400" dirty="0"/>
              <a:t>Genel sağlığının denetlenmesi ve sorunlara yönelik protokollerin oluşturulması</a:t>
            </a:r>
            <a:endParaRPr lang="tr-TR" sz="2600" dirty="0"/>
          </a:p>
          <a:p>
            <a:endParaRPr lang="tr-TR" dirty="0" smtClean="0"/>
          </a:p>
          <a:p>
            <a:pPr lvl="1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555139"/>
            <a:ext cx="4038600" cy="15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r-TR" dirty="0" smtClean="0"/>
              <a:t>Yeni doğum yapan hayvanların yönetimi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978896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tr-TR" dirty="0" smtClean="0"/>
              <a:t>Beden ısısı yüksek ise</a:t>
            </a:r>
          </a:p>
          <a:p>
            <a:pPr marL="457200" lvl="1" indent="0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Metritis-Mastitis</a:t>
            </a:r>
            <a:endParaRPr lang="tr-TR" dirty="0" smtClean="0">
              <a:solidFill>
                <a:srgbClr val="FF0000"/>
              </a:solidFill>
            </a:endParaRPr>
          </a:p>
          <a:p>
            <a:pPr lvl="1"/>
            <a:r>
              <a:rPr lang="tr-TR" dirty="0"/>
              <a:t>Sıvı tedavisi</a:t>
            </a:r>
          </a:p>
          <a:p>
            <a:pPr lvl="1"/>
            <a:r>
              <a:rPr lang="tr-TR" dirty="0"/>
              <a:t>Enerji desteği</a:t>
            </a:r>
          </a:p>
          <a:p>
            <a:pPr lvl="1"/>
            <a:r>
              <a:rPr lang="tr-TR" dirty="0"/>
              <a:t>Ateş düşürücü</a:t>
            </a:r>
          </a:p>
          <a:p>
            <a:pPr lvl="1"/>
            <a:r>
              <a:rPr lang="tr-TR" dirty="0"/>
              <a:t>Kalsiyum-fosfor desteği</a:t>
            </a:r>
          </a:p>
          <a:p>
            <a:pPr lvl="1"/>
            <a:r>
              <a:rPr lang="tr-TR" dirty="0"/>
              <a:t>Sistemik </a:t>
            </a:r>
            <a:r>
              <a:rPr lang="tr-TR" dirty="0" err="1" smtClean="0"/>
              <a:t>antbuygulaması</a:t>
            </a:r>
            <a:endParaRPr lang="tr-TR" dirty="0" smtClean="0"/>
          </a:p>
          <a:p>
            <a:r>
              <a:rPr lang="tr-TR" dirty="0" smtClean="0"/>
              <a:t>Beden ısısı normal iştah az ve depresyon var ise </a:t>
            </a:r>
          </a:p>
          <a:p>
            <a:pPr marL="0" indent="0" algn="ctr">
              <a:buNone/>
            </a:pPr>
            <a:r>
              <a:rPr lang="tr-TR" dirty="0" err="1" smtClean="0">
                <a:solidFill>
                  <a:srgbClr val="FF0000"/>
                </a:solidFill>
              </a:rPr>
              <a:t>Abomazum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depl</a:t>
            </a:r>
            <a:r>
              <a:rPr lang="tr-TR" dirty="0" smtClean="0">
                <a:solidFill>
                  <a:srgbClr val="FF0000"/>
                </a:solidFill>
              </a:rPr>
              <a:t>/</a:t>
            </a:r>
            <a:r>
              <a:rPr lang="tr-TR" dirty="0" err="1" smtClean="0">
                <a:solidFill>
                  <a:srgbClr val="FF0000"/>
                </a:solidFill>
              </a:rPr>
              <a:t>ketozis</a:t>
            </a:r>
            <a:r>
              <a:rPr lang="tr-TR" dirty="0" smtClean="0">
                <a:solidFill>
                  <a:srgbClr val="FF0000"/>
                </a:solidFill>
              </a:rPr>
              <a:t>/ </a:t>
            </a:r>
            <a:r>
              <a:rPr lang="tr-TR" dirty="0" err="1" smtClean="0">
                <a:solidFill>
                  <a:srgbClr val="FF0000"/>
                </a:solidFill>
              </a:rPr>
              <a:t>hipokalsemi</a:t>
            </a:r>
            <a:r>
              <a:rPr lang="tr-TR" dirty="0" smtClean="0">
                <a:solidFill>
                  <a:srgbClr val="FF0000"/>
                </a:solidFill>
              </a:rPr>
              <a:t>/</a:t>
            </a:r>
            <a:r>
              <a:rPr lang="tr-TR" dirty="0" err="1" smtClean="0">
                <a:solidFill>
                  <a:srgbClr val="FF0000"/>
                </a:solidFill>
              </a:rPr>
              <a:t>laminitis</a:t>
            </a:r>
            <a:endParaRPr lang="tr-TR" dirty="0" smtClean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tr-TR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5" t="24977" r="37662" b="3657"/>
          <a:stretch/>
        </p:blipFill>
        <p:spPr bwMode="auto">
          <a:xfrm>
            <a:off x="7104113" y="1600201"/>
            <a:ext cx="3528393" cy="45259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14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41240" y="1340768"/>
            <a:ext cx="8229600" cy="4572032"/>
          </a:xfrm>
          <a:solidFill>
            <a:schemeClr val="accent3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Rectovaginal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yırtıklar 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Ürovagina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Pneumovagina</a:t>
            </a: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Vaginal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kontüzyonlar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(Düve)</a:t>
            </a:r>
          </a:p>
          <a:p>
            <a:pPr marL="514350" indent="-514350">
              <a:buAutoNum type="arabicPeriod"/>
            </a:pP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Retentio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secundinarium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izlenmeli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İştah-vücut ısısı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Süt verimi (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hafta, günlük % 10 artış optimum)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Düve-İnek ayrı tutulmalı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Laktasyon VKS kaybı 1.0 puanı geçmemeli (50-60 kg CA)</a:t>
            </a:r>
            <a:b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465784" y="171725"/>
            <a:ext cx="9180512" cy="632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tr-T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Doğum ve doğumdan sonra izleme</a:t>
            </a:r>
          </a:p>
        </p:txBody>
      </p:sp>
    </p:spTree>
    <p:extLst>
      <p:ext uri="{BB962C8B-B14F-4D97-AF65-F5344CB8AC3E}">
        <p14:creationId xmlns:p14="http://schemas.microsoft.com/office/powerpoint/2010/main" val="21250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830514" y="1124745"/>
            <a:ext cx="8568952" cy="41764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Doğumun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tamamlanmasından sonra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genital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organların anatomik, histolojik ve fonksiyonel bakımdan gebelik öncesi durumuna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dönmesi ve yeni bir gebeliğe hazır hale gelme süreci. </a:t>
            </a:r>
          </a:p>
          <a:p>
            <a:pPr marL="0" indent="0" algn="just">
              <a:buNone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İneğin </a:t>
            </a: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hayatında reprodüksiyon açısından en önemli 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dönem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süreçte meydana gelebilecek tüm metabolik ve reprodüktif aksaklıklar ineğin yaşamında, sonraki dönemlere kadar uzanan fertilite problemlerine yol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açabilmekte</a:t>
            </a:r>
          </a:p>
          <a:p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Uterus enfeksiyonları yönünden izlenmesi gereken dönem </a:t>
            </a: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542990" y="266204"/>
            <a:ext cx="9144000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Postpartum dönem </a:t>
            </a:r>
          </a:p>
        </p:txBody>
      </p:sp>
    </p:spTree>
    <p:extLst>
      <p:ext uri="{BB962C8B-B14F-4D97-AF65-F5344CB8AC3E}">
        <p14:creationId xmlns:p14="http://schemas.microsoft.com/office/powerpoint/2010/main" val="21305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03512" y="1124745"/>
            <a:ext cx="6912768" cy="5001419"/>
          </a:xfrm>
        </p:spPr>
        <p:txBody>
          <a:bodyPr>
            <a:noAutofit/>
          </a:bodyPr>
          <a:lstStyle/>
          <a:p>
            <a:pPr marL="177800" indent="-177800"/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Fötal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gelişimin hızlı olması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Artan enerji ve besin ihtiyacı, 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 madde tüketiminin %30 azalması</a:t>
            </a:r>
          </a:p>
          <a:p>
            <a:pPr marL="177800" indent="-177800"/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A, E, selenyum düzeyinin azalması 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Yem değişikliği (</a:t>
            </a:r>
            <a:r>
              <a:rPr lang="tr-T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Konsantre–kaba yem ağırlıklı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ve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rumen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emilim kapasitesinin %50 azalması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Doğum stresi 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Endokrinolojik değişimler 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Kolostrum üretiminin başlaması 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Laktasyonun başlaması 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Annenin yavrudan ayrılması, 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Uterus involusyon süreci,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İmmun sistemde oluşan değişimler,</a:t>
            </a:r>
          </a:p>
          <a:p>
            <a:pPr marL="177800" indent="-177800"/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beslenme programına ve beslenme gruplarına dahil olma, 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542990" y="266204"/>
            <a:ext cx="9144000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Geçiş dönemi ve Postpartum dönemin önemi </a:t>
            </a:r>
          </a:p>
        </p:txBody>
      </p:sp>
      <p:sp>
        <p:nvSpPr>
          <p:cNvPr id="5" name="Sağ Ayraç 4"/>
          <p:cNvSpPr/>
          <p:nvPr/>
        </p:nvSpPr>
        <p:spPr>
          <a:xfrm>
            <a:off x="8139904" y="1196752"/>
            <a:ext cx="648072" cy="499763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8634360" y="3033850"/>
            <a:ext cx="2088625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77800" indent="-177800">
              <a:buAutoNum type="arabicParenR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İmmun sistemde zayıflık</a:t>
            </a:r>
          </a:p>
          <a:p>
            <a:pPr marL="177800" indent="-177800">
              <a:buAutoNum type="arabicParenR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Hastalıklara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predispozisyon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82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Doğum sonrası ilk 60 gün karşılaşılan sağlık problemleri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1600200"/>
          <a:ext cx="82296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Güç</a:t>
                      </a:r>
                      <a:r>
                        <a:rPr lang="tr-TR" baseline="0" dirty="0" smtClean="0"/>
                        <a:t> doğumlara bağlı sorunlar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%14.6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Metritis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%16.1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Klinik </a:t>
                      </a:r>
                      <a:r>
                        <a:rPr lang="tr-TR" dirty="0" err="1" smtClean="0"/>
                        <a:t>endometritis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%20.8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Beden ısısı</a:t>
                      </a:r>
                      <a:r>
                        <a:rPr lang="tr-TR" baseline="0" dirty="0" smtClean="0"/>
                        <a:t> yüksekliği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%21.0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Mastitis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%12.2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Ketozis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%10.4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Ayak Hastalıkları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%6.8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Sindirim Sistemi Bozuklukları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%2.8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err="1" smtClean="0"/>
                        <a:t>Pneumoni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%2.0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878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sz="2400" b="1" dirty="0"/>
              <a:t>Ödem, boşaltılmasını-sağılabilirliğini  önemli düzeyde etkiler: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sz="2400" dirty="0"/>
              <a:t>1. Bez metabolizmasını baskılar</a:t>
            </a:r>
          </a:p>
          <a:p>
            <a:pPr>
              <a:buNone/>
            </a:pPr>
            <a:r>
              <a:rPr lang="tr-TR" sz="2400" dirty="0"/>
              <a:t>	2. Bez dejenerasyonları oluşturur</a:t>
            </a:r>
          </a:p>
          <a:p>
            <a:pPr>
              <a:buNone/>
            </a:pPr>
            <a:r>
              <a:rPr lang="tr-TR" sz="2400" dirty="0"/>
              <a:t>	3. Meme enfeksiyonları oluşturur</a:t>
            </a:r>
            <a:endParaRPr lang="tr-TR" sz="3600" dirty="0"/>
          </a:p>
          <a:p>
            <a:pPr>
              <a:buNone/>
            </a:pPr>
            <a:endParaRPr lang="tr-TR" dirty="0"/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1952596" y="214290"/>
            <a:ext cx="8229600" cy="1214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3200" dirty="0"/>
              <a:t>DÜVELERDE MEME ÖDEMİ- MEME SAĞLIĞI</a:t>
            </a:r>
          </a:p>
        </p:txBody>
      </p:sp>
    </p:spTree>
    <p:extLst>
      <p:ext uri="{BB962C8B-B14F-4D97-AF65-F5344CB8AC3E}">
        <p14:creationId xmlns:p14="http://schemas.microsoft.com/office/powerpoint/2010/main" val="183402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Doğum sonrası karşılaşılan sorunların sonuçları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Ovaryum</a:t>
            </a:r>
            <a:r>
              <a:rPr lang="tr-TR" dirty="0" smtClean="0"/>
              <a:t> fonksiyonlarının baskılanması</a:t>
            </a:r>
          </a:p>
          <a:p>
            <a:r>
              <a:rPr lang="tr-TR" dirty="0" smtClean="0"/>
              <a:t>Gebeliğin oluşmaması</a:t>
            </a:r>
          </a:p>
          <a:p>
            <a:r>
              <a:rPr lang="tr-TR" dirty="0" smtClean="0"/>
              <a:t>Gebelik kayıpları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6661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718" y="1066800"/>
            <a:ext cx="770485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1492294" y="168864"/>
            <a:ext cx="9175707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sz="2400" b="1" dirty="0"/>
              <a:t>Prepartum-postpartum dönemde enerji ihtiyacı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6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4 Düz Bağlayıcı"/>
          <p:cNvCxnSpPr/>
          <p:nvPr/>
        </p:nvCxnSpPr>
        <p:spPr>
          <a:xfrm>
            <a:off x="2452662" y="3500438"/>
            <a:ext cx="742955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6 Düz Bağlayıcı"/>
          <p:cNvCxnSpPr/>
          <p:nvPr/>
        </p:nvCxnSpPr>
        <p:spPr>
          <a:xfrm rot="5400000">
            <a:off x="4845835" y="3107529"/>
            <a:ext cx="2071702" cy="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Metin kutusu"/>
          <p:cNvSpPr txBox="1"/>
          <p:nvPr/>
        </p:nvSpPr>
        <p:spPr>
          <a:xfrm>
            <a:off x="5381621" y="1571612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/>
              <a:t>DOĞUM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6096000" y="2786058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SÜT ÜRETİMİ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6096000" y="2285992"/>
            <a:ext cx="4328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BİYOLOJİK FAALİYETLER ve BÜYÜME</a:t>
            </a:r>
          </a:p>
        </p:txBody>
      </p:sp>
      <p:sp>
        <p:nvSpPr>
          <p:cNvPr id="16" name="15 Metin kutusu"/>
          <p:cNvSpPr txBox="1"/>
          <p:nvPr/>
        </p:nvSpPr>
        <p:spPr>
          <a:xfrm>
            <a:off x="2207362" y="2204523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İNTRAUTERİN BUZAĞI BÜYÜMESİ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2524100" y="2786058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KOLOSTRUM</a:t>
            </a:r>
          </a:p>
        </p:txBody>
      </p:sp>
      <p:cxnSp>
        <p:nvCxnSpPr>
          <p:cNvPr id="19" name="18 Düz Bağlayıcı"/>
          <p:cNvCxnSpPr/>
          <p:nvPr/>
        </p:nvCxnSpPr>
        <p:spPr>
          <a:xfrm>
            <a:off x="2452662" y="3429000"/>
            <a:ext cx="742955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22 Düz Bağlayıcı"/>
          <p:cNvCxnSpPr/>
          <p:nvPr/>
        </p:nvCxnSpPr>
        <p:spPr>
          <a:xfrm rot="5400000">
            <a:off x="3988579" y="3464719"/>
            <a:ext cx="214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23 Düz Bağlayıcı"/>
          <p:cNvCxnSpPr/>
          <p:nvPr/>
        </p:nvCxnSpPr>
        <p:spPr>
          <a:xfrm rot="5400000">
            <a:off x="8417735" y="3464719"/>
            <a:ext cx="2143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24 Metin kutusu"/>
          <p:cNvSpPr txBox="1"/>
          <p:nvPr/>
        </p:nvSpPr>
        <p:spPr>
          <a:xfrm>
            <a:off x="3881422" y="3643314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 Hafta</a:t>
            </a:r>
          </a:p>
        </p:txBody>
      </p:sp>
      <p:sp>
        <p:nvSpPr>
          <p:cNvPr id="26" name="25 Metin kutusu"/>
          <p:cNvSpPr txBox="1"/>
          <p:nvPr/>
        </p:nvSpPr>
        <p:spPr>
          <a:xfrm>
            <a:off x="8024826" y="3643314"/>
            <a:ext cx="863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7 Hafta</a:t>
            </a:r>
          </a:p>
        </p:txBody>
      </p:sp>
      <p:sp>
        <p:nvSpPr>
          <p:cNvPr id="18" name="1 Başlık"/>
          <p:cNvSpPr txBox="1">
            <a:spLocks/>
          </p:cNvSpPr>
          <p:nvPr/>
        </p:nvSpPr>
        <p:spPr>
          <a:xfrm>
            <a:off x="1492294" y="168864"/>
            <a:ext cx="9175707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sz="2400" b="1" dirty="0"/>
              <a:t>Prepartum-postpartum dönemde enerji ihtiyacı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7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2362830" y="1844824"/>
          <a:ext cx="7560841" cy="3414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5909"/>
                <a:gridCol w="1353733"/>
                <a:gridCol w="1353733"/>
                <a:gridCol w="1353733"/>
                <a:gridCol w="1353733"/>
              </a:tblGrid>
              <a:tr h="576064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Parametre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 kg İnek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 kg Düve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0405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Prepartum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Postpartum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Prepartum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Postpartum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3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Yaşam (Mcal/d)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3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Gebelik (Mcal/d)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3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Büyüme (Mcal/d)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3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Süt verimi (</a:t>
                      </a:r>
                      <a:r>
                        <a:rPr lang="tr-TR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Mcal</a:t>
                      </a: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/d)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3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(Mcal/d)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14,5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28,8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tr-T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177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 Başlık"/>
          <p:cNvSpPr txBox="1">
            <a:spLocks/>
          </p:cNvSpPr>
          <p:nvPr/>
        </p:nvSpPr>
        <p:spPr>
          <a:xfrm>
            <a:off x="1520232" y="219641"/>
            <a:ext cx="9175707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altLang="tr-TR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İnek ve düvelerde enerji ihtiyacı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2226394" y="5322167"/>
            <a:ext cx="56166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NOT: İnekler 25 kg/gün, düve 20 kg/gün, %5 yağlı süt, (</a:t>
            </a:r>
            <a:r>
              <a:rPr lang="tr-TR" altLang="tr-TR" sz="16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Mcal</a:t>
            </a:r>
            <a:r>
              <a:rPr lang="tr-TR" altLang="tr-TR" sz="16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/d) 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5846707" y="6459459"/>
            <a:ext cx="40474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r-TR" alt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tr-TR" altLang="tr-TR" sz="14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Drackley</a:t>
            </a:r>
            <a:r>
              <a:rPr lang="tr-TR" altLang="tr-TR" sz="1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1999; NCR, 2001; Arslan ve Tufan, 2010).</a:t>
            </a:r>
            <a:endParaRPr lang="tr-TR" altLang="tr-TR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5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30217" y="1124744"/>
            <a:ext cx="8363272" cy="5472608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Doğumla birlikte artan </a:t>
            </a:r>
            <a:r>
              <a:rPr lang="tr-TR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süt </a:t>
            </a:r>
            <a:r>
              <a:rPr lang="tr-TR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sekresyonu</a:t>
            </a:r>
            <a:r>
              <a:rPr lang="tr-TR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Gerekli enerjinin sağlanamaması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Vücut </a:t>
            </a:r>
            <a:r>
              <a:rPr lang="tr-TR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yağ rezervlerinin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kullanılması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Yağların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lipolizisinde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“keton” ve “NEFA”</a:t>
            </a:r>
            <a:r>
              <a:rPr lang="tr-TR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ortaya çıkar</a:t>
            </a:r>
          </a:p>
          <a:p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Karaciğere kan dolaşımı ile yeterince 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sağlanamazsa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“yağ </a:t>
            </a:r>
            <a:r>
              <a:rPr lang="tr-TR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katabolik</a:t>
            </a:r>
            <a:r>
              <a:rPr lang="tr-TR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ürünleri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hepatositlere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yerleşerek YAĞLI KARACİĞER sendromu ortaya çıkar</a:t>
            </a:r>
          </a:p>
          <a:p>
            <a:pPr marL="0" indent="0">
              <a:buNone/>
            </a:pPr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GnRH  (İnsülin ve IGF aracılığıyla etkilenir)</a:t>
            </a:r>
          </a:p>
          <a:p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Hepatik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kan dolaşımı zayıflar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Kolesterol sentezi bozulur </a:t>
            </a:r>
          </a:p>
          <a:p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Steroidler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sentezi azalır </a:t>
            </a:r>
          </a:p>
          <a:p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Folliküler dalgalarda, follikül büyüklükleri </a:t>
            </a:r>
          </a:p>
          <a:p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Follikülerden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tr-TR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sentezi azalır (HPA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axis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None/>
            </a:pPr>
            <a:endParaRPr lang="tr-T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SONUÇ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Hakiki anöstrus, yetersiz luteal </a:t>
            </a:r>
            <a:r>
              <a:rPr lang="tr-TR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yapı,kalitesiz</a:t>
            </a:r>
            <a:r>
              <a:rPr lang="tr-T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oosit üretimi</a:t>
            </a:r>
          </a:p>
          <a:p>
            <a:pPr marL="0" indent="0">
              <a:buNone/>
            </a:pPr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524001" y="219641"/>
            <a:ext cx="9175707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sz="2400" b="1" dirty="0"/>
              <a:t>Negatif Enerji Dengesinin Genel Sağlığa ve Hormonlara Etkisi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955322" y="4149081"/>
            <a:ext cx="2245135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NED’e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bağlı </a:t>
            </a:r>
            <a:r>
              <a:rPr lang="tr-T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hormanal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değişimler</a:t>
            </a:r>
          </a:p>
        </p:txBody>
      </p:sp>
      <p:sp>
        <p:nvSpPr>
          <p:cNvPr id="4" name="Sağ Ayraç 3"/>
          <p:cNvSpPr/>
          <p:nvPr/>
        </p:nvSpPr>
        <p:spPr>
          <a:xfrm>
            <a:off x="7464152" y="3861048"/>
            <a:ext cx="360040" cy="1800200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14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 txBox="1">
            <a:spLocks/>
          </p:cNvSpPr>
          <p:nvPr/>
        </p:nvSpPr>
        <p:spPr>
          <a:xfrm>
            <a:off x="1502422" y="219641"/>
            <a:ext cx="9175707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altLang="tr-TR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Enerji dengesini belirleme ve izleme yöntemleri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Başlık 6"/>
          <p:cNvSpPr>
            <a:spLocks noGrp="1"/>
          </p:cNvSpPr>
          <p:nvPr>
            <p:ph type="ctrTitle"/>
          </p:nvPr>
        </p:nvSpPr>
        <p:spPr>
          <a:xfrm>
            <a:off x="2135560" y="1196752"/>
            <a:ext cx="7772400" cy="4104456"/>
          </a:xfrm>
        </p:spPr>
        <p:txBody>
          <a:bodyPr anchor="t">
            <a:normAutofit fontScale="90000"/>
          </a:bodyPr>
          <a:lstStyle/>
          <a:p>
            <a:pPr algn="l" fontAlgn="t">
              <a:lnSpc>
                <a:spcPct val="150000"/>
              </a:lnSpc>
              <a:spcBef>
                <a:spcPts val="0"/>
              </a:spcBef>
              <a:buSzPts val="1200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Bazı kan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metabolit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hormon düzeylerinin belirlenmesi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*NEFA, </a:t>
            </a:r>
            <a:r>
              <a:rPr lang="el-GR" sz="2000" dirty="0">
                <a:latin typeface="Times New Roman"/>
                <a:cs typeface="Times New Roman"/>
              </a:rPr>
              <a:t>β</a:t>
            </a:r>
            <a:r>
              <a:rPr lang="tr-TR" sz="2000" dirty="0">
                <a:latin typeface="Times New Roman"/>
                <a:cs typeface="Times New Roman"/>
              </a:rPr>
              <a:t>-HBA, Glikoz, AST, Bilirubin, IGF-I, İnsülin vs.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Vücut kondisyon skorunun değerlendirilmesi 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*İnspeksiyon-palpasyon ile VKS ölçümü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*USG ile sırt yağ kalınlığı ölçümü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3)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Canlı ağırlığın ölçülmesi</a:t>
            </a:r>
            <a:r>
              <a:rPr lang="tr-T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tr-T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4)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Süt bileşiminin değerlendirilmesi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Kuru madde tüketiminin belirlenmesi</a:t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2488573" y="3212977"/>
          <a:ext cx="7344815" cy="23511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5420"/>
                <a:gridCol w="2016224"/>
                <a:gridCol w="1793171"/>
              </a:tblGrid>
              <a:tr h="523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Metabolit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NEFA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β-HBA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8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İleri Laktasyon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&lt;200 µM/L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µM/L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9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Buzağılamadan 1 hafta önce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 µM/L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µM/L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9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Buzağılamadan 1 hafta sonra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800-1200 µM/L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1100 µM/L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967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Laktasyonun 30. günü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&lt;300 µM/L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900 µM/L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2063552" y="908721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Sürünün %15-25’inde 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Prepartum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dirty="0"/>
              <a:t>β-HBA ≥0.6-0.8 mmol/L,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dirty="0"/>
              <a:t>NEFA ≥0.3-0.5 </a:t>
            </a:r>
            <a:r>
              <a:rPr lang="tr-TR" dirty="0" err="1"/>
              <a:t>mEq</a:t>
            </a:r>
            <a:r>
              <a:rPr lang="tr-TR" dirty="0"/>
              <a:t>/L,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/>
              <a:t>Postpartum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dirty="0"/>
              <a:t>β-HBA ≥1.0 mmol/L, 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tr-TR" dirty="0"/>
              <a:t>NEFA ≥0.7-1 </a:t>
            </a:r>
            <a:r>
              <a:rPr lang="tr-TR" dirty="0" err="1"/>
              <a:t>mEq</a:t>
            </a:r>
            <a:r>
              <a:rPr lang="tr-TR" dirty="0"/>
              <a:t>/L</a:t>
            </a:r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492294" y="219641"/>
            <a:ext cx="9175707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altLang="tr-TR" sz="24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Farklı dönemlerde serum NEFA ve β-HBA değerleri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Dikdörtgen 8"/>
          <p:cNvSpPr/>
          <p:nvPr/>
        </p:nvSpPr>
        <p:spPr>
          <a:xfrm>
            <a:off x="7608168" y="6473359"/>
            <a:ext cx="22974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ct val="0"/>
              </a:spcBef>
            </a:pPr>
            <a:r>
              <a:rPr lang="tr-TR" altLang="tr-TR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(</a:t>
            </a:r>
            <a:r>
              <a:rPr lang="tr-TR" altLang="tr-TR" sz="1600" dirty="0" err="1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Contreras</a:t>
            </a:r>
            <a:r>
              <a:rPr lang="tr-TR" altLang="tr-TR" sz="1600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ve ark., 2010).</a:t>
            </a:r>
            <a:endParaRPr lang="tr-TR" altLang="tr-TR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678487" y="1757775"/>
            <a:ext cx="3954929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Sürüde sıkıntı göstergesi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5755712" y="1968729"/>
            <a:ext cx="712283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5755711" y="2127107"/>
            <a:ext cx="712283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65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2207569" y="1700808"/>
          <a:ext cx="7704855" cy="266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4296"/>
                <a:gridCol w="1944216"/>
                <a:gridCol w="3096343"/>
              </a:tblGrid>
              <a:tr h="680237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Süt kompozisyonu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Eşik değer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r-TR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Örnek alım zamanı</a:t>
                      </a:r>
                      <a:endParaRPr lang="tr-T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1891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Süt protein düzeyi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&lt;%2,7-2,9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Postpartum 1-12. haftalar</a:t>
                      </a:r>
                      <a:endParaRPr lang="tr-T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tr-TR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Yağ:protein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oranı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&gt;1,4-1,5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Postpartum 1-12. haftalar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tr-TR" sz="20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Protein:yağ</a:t>
                      </a:r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oranı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≤0,75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Postpartum 1-9. haftalar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just">
                        <a:spcAft>
                          <a:spcPts val="800"/>
                        </a:spcAft>
                      </a:pPr>
                      <a:r>
                        <a:rPr lang="tr-TR" sz="2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Aseton konsantrasyonu</a:t>
                      </a:r>
                      <a:endParaRPr lang="tr-T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&gt;0,7 mmol/L</a:t>
                      </a:r>
                      <a:endParaRPr lang="tr-T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Postpartum 2-12. haftalar</a:t>
                      </a:r>
                      <a:endParaRPr lang="tr-T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1 Başlık"/>
          <p:cNvSpPr txBox="1">
            <a:spLocks/>
          </p:cNvSpPr>
          <p:nvPr/>
        </p:nvSpPr>
        <p:spPr>
          <a:xfrm>
            <a:off x="1524001" y="219641"/>
            <a:ext cx="9175707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altLang="tr-TR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NED-Süt kompozisyonu eşik değerleri 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1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46625" y="1412776"/>
            <a:ext cx="8229600" cy="3384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Enerji Dengesinin Pratik </a:t>
            </a:r>
            <a:r>
              <a:rPr lang="tr-T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İndikatörüdür</a:t>
            </a:r>
          </a:p>
          <a:p>
            <a:pPr marL="0" indent="0">
              <a:buNone/>
            </a:pPr>
            <a:endParaRPr lang="tr-T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Beslenme,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fertilitenin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anahtarıdır .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Beslenmenin indikatörü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VKS’dir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Ticari işletmelerde hayvan besleme uzmanı bulundurulmalıdır.</a:t>
            </a:r>
          </a:p>
          <a:p>
            <a:pPr marL="514350" indent="-514350">
              <a:buAutoNum type="arabicPeriod"/>
            </a:pP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Beslenme stratejisi oluşturulmalıdır. </a:t>
            </a:r>
          </a:p>
          <a:p>
            <a:endParaRPr lang="tr-TR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473573" y="219641"/>
            <a:ext cx="9175707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Vücut Kondisyon Skoru-Fertilite </a:t>
            </a:r>
          </a:p>
        </p:txBody>
      </p:sp>
    </p:spTree>
    <p:extLst>
      <p:ext uri="{BB962C8B-B14F-4D97-AF65-F5344CB8AC3E}">
        <p14:creationId xmlns:p14="http://schemas.microsoft.com/office/powerpoint/2010/main" val="16144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30 Metin kutusu"/>
          <p:cNvSpPr txBox="1"/>
          <p:nvPr/>
        </p:nvSpPr>
        <p:spPr>
          <a:xfrm>
            <a:off x="3238481" y="257174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  2 h</a:t>
            </a:r>
          </a:p>
        </p:txBody>
      </p:sp>
      <p:sp>
        <p:nvSpPr>
          <p:cNvPr id="32" name="31 Metin kutusu"/>
          <p:cNvSpPr txBox="1"/>
          <p:nvPr/>
        </p:nvSpPr>
        <p:spPr>
          <a:xfrm>
            <a:off x="6953256" y="25717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7 h</a:t>
            </a:r>
          </a:p>
        </p:txBody>
      </p:sp>
      <p:sp>
        <p:nvSpPr>
          <p:cNvPr id="37" name="36 Metin kutusu"/>
          <p:cNvSpPr txBox="1"/>
          <p:nvPr/>
        </p:nvSpPr>
        <p:spPr>
          <a:xfrm>
            <a:off x="4452926" y="3714752"/>
            <a:ext cx="206989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GEÇİŞ DÖNEMİ</a:t>
            </a:r>
          </a:p>
        </p:txBody>
      </p:sp>
      <p:sp>
        <p:nvSpPr>
          <p:cNvPr id="48" name="47 Metin kutusu"/>
          <p:cNvSpPr txBox="1"/>
          <p:nvPr/>
        </p:nvSpPr>
        <p:spPr>
          <a:xfrm>
            <a:off x="4167175" y="1857364"/>
            <a:ext cx="2355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dirty="0"/>
              <a:t>Kritik evre ?</a:t>
            </a:r>
          </a:p>
          <a:p>
            <a:pPr>
              <a:buFont typeface="Arial" pitchFamily="34" charset="0"/>
              <a:buChar char="•"/>
            </a:pPr>
            <a:r>
              <a:rPr lang="tr-TR" dirty="0"/>
              <a:t>Rumen adaptasyonu –</a:t>
            </a:r>
          </a:p>
          <a:p>
            <a:pPr>
              <a:buFont typeface="Arial" pitchFamily="34" charset="0"/>
              <a:buChar char="•"/>
            </a:pPr>
            <a:r>
              <a:rPr lang="tr-TR" dirty="0"/>
              <a:t>Ani enerji ihtiyacı</a:t>
            </a:r>
          </a:p>
        </p:txBody>
      </p:sp>
      <p:grpSp>
        <p:nvGrpSpPr>
          <p:cNvPr id="52" name="51 Grup"/>
          <p:cNvGrpSpPr/>
          <p:nvPr/>
        </p:nvGrpSpPr>
        <p:grpSpPr>
          <a:xfrm>
            <a:off x="2309754" y="1643051"/>
            <a:ext cx="8358246" cy="3503851"/>
            <a:chOff x="357158" y="1357298"/>
            <a:chExt cx="8358246" cy="3503851"/>
          </a:xfrm>
        </p:grpSpPr>
        <p:cxnSp>
          <p:nvCxnSpPr>
            <p:cNvPr id="38" name="37 Düz Bağlayıcı"/>
            <p:cNvCxnSpPr/>
            <p:nvPr/>
          </p:nvCxnSpPr>
          <p:spPr>
            <a:xfrm rot="5400000">
              <a:off x="321439" y="2821777"/>
              <a:ext cx="21431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51" name="50 Grup"/>
            <p:cNvGrpSpPr/>
            <p:nvPr/>
          </p:nvGrpSpPr>
          <p:grpSpPr>
            <a:xfrm>
              <a:off x="357158" y="1357298"/>
              <a:ext cx="8358246" cy="3503851"/>
              <a:chOff x="357158" y="1357298"/>
              <a:chExt cx="8358246" cy="3503851"/>
            </a:xfrm>
          </p:grpSpPr>
          <p:grpSp>
            <p:nvGrpSpPr>
              <p:cNvPr id="46" name="45 Grup"/>
              <p:cNvGrpSpPr/>
              <p:nvPr/>
            </p:nvGrpSpPr>
            <p:grpSpPr>
              <a:xfrm>
                <a:off x="357158" y="2571744"/>
                <a:ext cx="8358246" cy="2289405"/>
                <a:chOff x="285720" y="2214554"/>
                <a:chExt cx="8358246" cy="2289405"/>
              </a:xfrm>
            </p:grpSpPr>
            <p:grpSp>
              <p:nvGrpSpPr>
                <p:cNvPr id="45" name="44 Grup"/>
                <p:cNvGrpSpPr/>
                <p:nvPr/>
              </p:nvGrpSpPr>
              <p:grpSpPr>
                <a:xfrm>
                  <a:off x="285720" y="2214554"/>
                  <a:ext cx="8358246" cy="1643868"/>
                  <a:chOff x="285720" y="2214554"/>
                  <a:chExt cx="8358246" cy="1643868"/>
                </a:xfrm>
              </p:grpSpPr>
              <p:cxnSp>
                <p:nvCxnSpPr>
                  <p:cNvPr id="26" name="25 Düz Bağlayıcı"/>
                  <p:cNvCxnSpPr/>
                  <p:nvPr/>
                </p:nvCxnSpPr>
                <p:spPr>
                  <a:xfrm>
                    <a:off x="357158" y="2357430"/>
                    <a:ext cx="8286808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27 Düz Bağlayıcı"/>
                  <p:cNvCxnSpPr/>
                  <p:nvPr/>
                </p:nvCxnSpPr>
                <p:spPr>
                  <a:xfrm rot="5400000">
                    <a:off x="3178959" y="2393149"/>
                    <a:ext cx="357190" cy="0"/>
                  </a:xfrm>
                  <a:prstGeom prst="line">
                    <a:avLst/>
                  </a:prstGeom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" name="29 Düz Bağlayıcı"/>
                  <p:cNvCxnSpPr/>
                  <p:nvPr/>
                </p:nvCxnSpPr>
                <p:spPr>
                  <a:xfrm rot="10800000">
                    <a:off x="1857356" y="2285992"/>
                    <a:ext cx="3071834" cy="0"/>
                  </a:xfrm>
                  <a:prstGeom prst="line">
                    <a:avLst/>
                  </a:prstGeom>
                  <a:ln>
                    <a:prstDash val="sysDot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3" name="32 Metin kutusu"/>
                  <p:cNvSpPr txBox="1"/>
                  <p:nvPr/>
                </p:nvSpPr>
                <p:spPr>
                  <a:xfrm>
                    <a:off x="2928926" y="2571744"/>
                    <a:ext cx="8643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tr-TR" dirty="0"/>
                      <a:t>Doğum</a:t>
                    </a:r>
                  </a:p>
                </p:txBody>
              </p:sp>
              <p:sp>
                <p:nvSpPr>
                  <p:cNvPr id="36" name="35 Sağ Köşeli Ayraç"/>
                  <p:cNvSpPr/>
                  <p:nvPr/>
                </p:nvSpPr>
                <p:spPr>
                  <a:xfrm rot="5400000">
                    <a:off x="3143240" y="1857364"/>
                    <a:ext cx="571504" cy="2857520"/>
                  </a:xfrm>
                  <a:prstGeom prst="rightBracket">
                    <a:avLst/>
                  </a:prstGeom>
                </p:spPr>
                <p:style>
                  <a:lnRef idx="2">
                    <a:schemeClr val="accent3"/>
                  </a:lnRef>
                  <a:fillRef idx="0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tr-TR"/>
                  </a:p>
                </p:txBody>
              </p:sp>
              <p:sp>
                <p:nvSpPr>
                  <p:cNvPr id="41" name="40 Metin kutusu"/>
                  <p:cNvSpPr txBox="1"/>
                  <p:nvPr/>
                </p:nvSpPr>
                <p:spPr>
                  <a:xfrm>
                    <a:off x="285720" y="2643182"/>
                    <a:ext cx="1120820" cy="646331"/>
                  </a:xfrm>
                  <a:prstGeom prst="rect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r>
                      <a: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Kuru d. </a:t>
                    </a:r>
                  </a:p>
                  <a:p>
                    <a:r>
                      <a:rPr lang="tr-T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başlangıcı</a:t>
                    </a:r>
                  </a:p>
                </p:txBody>
              </p:sp>
              <p:cxnSp>
                <p:nvCxnSpPr>
                  <p:cNvPr id="43" name="42 Düz Ok Bağlayıcısı"/>
                  <p:cNvCxnSpPr/>
                  <p:nvPr/>
                </p:nvCxnSpPr>
                <p:spPr>
                  <a:xfrm rot="5400000">
                    <a:off x="607191" y="3607595"/>
                    <a:ext cx="500066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2">
                    <a:schemeClr val="accent2"/>
                  </a:lnRef>
                  <a:fillRef idx="0">
                    <a:schemeClr val="accent2"/>
                  </a:fillRef>
                  <a:effectRef idx="1">
                    <a:schemeClr val="accent2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4" name="43 Metin kutusu"/>
                <p:cNvSpPr txBox="1"/>
                <p:nvPr/>
              </p:nvSpPr>
              <p:spPr>
                <a:xfrm>
                  <a:off x="285720" y="3857628"/>
                  <a:ext cx="242889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tr-TR" b="1" dirty="0"/>
                    <a:t>VKS denetiminin başlangıcı !</a:t>
                  </a:r>
                </a:p>
              </p:txBody>
            </p:sp>
          </p:grpSp>
          <p:sp>
            <p:nvSpPr>
              <p:cNvPr id="47" name="46 Sağ Köşeli Ayraç"/>
              <p:cNvSpPr/>
              <p:nvPr/>
            </p:nvSpPr>
            <p:spPr>
              <a:xfrm rot="16200000">
                <a:off x="2857488" y="500042"/>
                <a:ext cx="1214446" cy="2928958"/>
              </a:xfrm>
              <a:prstGeom prst="rightBracket">
                <a:avLst/>
              </a:prstGeom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tr-TR"/>
              </a:p>
            </p:txBody>
          </p:sp>
        </p:grpSp>
        <p:cxnSp>
          <p:nvCxnSpPr>
            <p:cNvPr id="49" name="48 Düz Bağlayıcı"/>
            <p:cNvCxnSpPr/>
            <p:nvPr/>
          </p:nvCxnSpPr>
          <p:spPr>
            <a:xfrm rot="5400000">
              <a:off x="6607983" y="2821777"/>
              <a:ext cx="21431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49 Metin kutusu"/>
            <p:cNvSpPr txBox="1"/>
            <p:nvPr/>
          </p:nvSpPr>
          <p:spPr>
            <a:xfrm>
              <a:off x="5857884" y="3000372"/>
              <a:ext cx="2357454" cy="64633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dirty="0"/>
                <a:t>Yeni gebelik oluşturma çabaları</a:t>
              </a:r>
            </a:p>
          </p:txBody>
        </p:sp>
      </p:grpSp>
      <p:sp>
        <p:nvSpPr>
          <p:cNvPr id="24" name="1 Başlık"/>
          <p:cNvSpPr txBox="1">
            <a:spLocks/>
          </p:cNvSpPr>
          <p:nvPr/>
        </p:nvSpPr>
        <p:spPr>
          <a:xfrm>
            <a:off x="1520106" y="215908"/>
            <a:ext cx="9144000" cy="5509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32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VKS’nin</a:t>
            </a:r>
            <a:r>
              <a:rPr lang="tr-T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Yönetimi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3625873" y="4795537"/>
            <a:ext cx="26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Kuru dönem VKS: 3.5-3.75</a:t>
            </a:r>
          </a:p>
        </p:txBody>
      </p:sp>
    </p:spTree>
    <p:extLst>
      <p:ext uri="{BB962C8B-B14F-4D97-AF65-F5344CB8AC3E}">
        <p14:creationId xmlns:p14="http://schemas.microsoft.com/office/powerpoint/2010/main" val="135081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r-TR" dirty="0" smtClean="0"/>
              <a:t>Genetik</a:t>
            </a:r>
          </a:p>
          <a:p>
            <a:pPr marL="514350" indent="-514350">
              <a:buAutoNum type="arabicPeriod"/>
            </a:pPr>
            <a:r>
              <a:rPr lang="tr-TR" dirty="0" smtClean="0"/>
              <a:t>Beslenme hataları 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smtClean="0"/>
              <a:t>		 K (% 2)  </a:t>
            </a:r>
            <a:r>
              <a:rPr lang="tr-TR" dirty="0" err="1" smtClean="0"/>
              <a:t>Na</a:t>
            </a:r>
            <a:r>
              <a:rPr lang="tr-TR" dirty="0" smtClean="0"/>
              <a:t> (30 g/gün)</a:t>
            </a:r>
            <a:endParaRPr lang="tr-TR" dirty="0"/>
          </a:p>
          <a:p>
            <a:pPr marL="514350" indent="-514350">
              <a:buNone/>
            </a:pPr>
            <a:r>
              <a:rPr lang="tr-TR" dirty="0" smtClean="0"/>
              <a:t>			 Mg ( 0,4 mg.) </a:t>
            </a:r>
          </a:p>
          <a:p>
            <a:pPr marL="514350" indent="-514350">
              <a:buAutoNum type="arabicPeriod" startAt="3"/>
            </a:pPr>
            <a:r>
              <a:rPr lang="tr-TR" dirty="0" smtClean="0"/>
              <a:t>Aşırı kilo alma (Yüksek </a:t>
            </a:r>
            <a:r>
              <a:rPr lang="tr-TR" b="1" dirty="0" smtClean="0"/>
              <a:t>VKS</a:t>
            </a:r>
            <a:r>
              <a:rPr lang="tr-TR" dirty="0" smtClean="0"/>
              <a:t>)</a:t>
            </a:r>
          </a:p>
          <a:p>
            <a:pPr marL="514350" indent="-514350">
              <a:buAutoNum type="arabicPeriod" startAt="3"/>
            </a:pPr>
            <a:r>
              <a:rPr lang="tr-TR" b="1" dirty="0" err="1" smtClean="0">
                <a:solidFill>
                  <a:srgbClr val="FF0000"/>
                </a:solidFill>
              </a:rPr>
              <a:t>Oksidatif</a:t>
            </a:r>
            <a:r>
              <a:rPr lang="tr-TR" b="1" dirty="0" smtClean="0">
                <a:solidFill>
                  <a:srgbClr val="FF0000"/>
                </a:solidFill>
              </a:rPr>
              <a:t> stres </a:t>
            </a: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sz="2200" dirty="0">
                <a:solidFill>
                  <a:srgbClr val="FF0000"/>
                </a:solidFill>
              </a:rPr>
              <a:t>(hücre sağlığı; enerji üretiminde suya kadar indirgenememe)</a:t>
            </a:r>
            <a:endParaRPr lang="tr-TR" dirty="0" smtClean="0">
              <a:solidFill>
                <a:srgbClr val="FF0000"/>
              </a:solidFill>
            </a:endParaRPr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smtClean="0"/>
              <a:t>			</a:t>
            </a:r>
          </a:p>
          <a:p>
            <a:pPr marL="514350" indent="-514350">
              <a:buAutoNum type="arabicPeriod"/>
            </a:pP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952596" y="214290"/>
            <a:ext cx="8229600" cy="1214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3200" dirty="0"/>
              <a:t>DÜVELERDE MEME ÖDEMİ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2800" dirty="0"/>
              <a:t>(PREDİSPOZİSYON FAKTÖRLERİ)</a:t>
            </a:r>
          </a:p>
        </p:txBody>
      </p:sp>
      <p:cxnSp>
        <p:nvCxnSpPr>
          <p:cNvPr id="6" name="5 Düz Ok Bağlayıcısı"/>
          <p:cNvCxnSpPr/>
          <p:nvPr/>
        </p:nvCxnSpPr>
        <p:spPr>
          <a:xfrm rot="5400000" flipH="1" flipV="1">
            <a:off x="3525026" y="2928140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 rot="5400000">
            <a:off x="3498037" y="3526633"/>
            <a:ext cx="489748" cy="8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59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1 Başlık"/>
          <p:cNvSpPr txBox="1">
            <a:spLocks/>
          </p:cNvSpPr>
          <p:nvPr/>
        </p:nvSpPr>
        <p:spPr>
          <a:xfrm>
            <a:off x="1520106" y="215908"/>
            <a:ext cx="9144000" cy="5509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Düvelerde ideal VKS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2275682" y="1700808"/>
          <a:ext cx="7632849" cy="3799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9355"/>
                <a:gridCol w="1253205"/>
                <a:gridCol w="1427727"/>
                <a:gridCol w="1551281"/>
                <a:gridCol w="1551281"/>
              </a:tblGrid>
              <a:tr h="3933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tr-TR" altLang="tr-T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Düvelerde önerilen vücut kondisyon skorları 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9330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Yaş (ay)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Hedef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az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5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0-4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5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4-10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5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Puberta öncesi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10-12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5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Puberta 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5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Tohumlama 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15-20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52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Doğum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&gt;20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4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/>
          </p:nvPr>
        </p:nvGraphicFramePr>
        <p:xfrm>
          <a:off x="2095663" y="908721"/>
          <a:ext cx="7992887" cy="3712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266"/>
                <a:gridCol w="1296144"/>
                <a:gridCol w="1080120"/>
                <a:gridCol w="1080120"/>
                <a:gridCol w="1184237"/>
              </a:tblGrid>
              <a:tr h="312102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Gün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tr-TR" alt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Vücut kondisyon skorları </a:t>
                      </a:r>
                      <a:endParaRPr lang="tr-TR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46863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Hedef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az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fazla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7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Doğum 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7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Erken laktasyon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7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Pik süt verimi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31-100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2.50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7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Orta laktasyon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101-200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97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Geç laktasyon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201-300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789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Kuru 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dönem 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gün </a:t>
                      </a:r>
                      <a:r>
                        <a:rPr lang="tr-TR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Boyunca</a:t>
                      </a:r>
                      <a:r>
                        <a:rPr lang="tr-TR" sz="1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2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&gt;300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tr-T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3.75</a:t>
                      </a:r>
                      <a:endParaRPr lang="tr-T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177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1 Başlık"/>
          <p:cNvSpPr txBox="1">
            <a:spLocks/>
          </p:cNvSpPr>
          <p:nvPr/>
        </p:nvSpPr>
        <p:spPr>
          <a:xfrm>
            <a:off x="1520106" y="215908"/>
            <a:ext cx="9144000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İneklerde ideal VKS</a:t>
            </a:r>
          </a:p>
        </p:txBody>
      </p:sp>
    </p:spTree>
    <p:extLst>
      <p:ext uri="{BB962C8B-B14F-4D97-AF65-F5344CB8AC3E}">
        <p14:creationId xmlns:p14="http://schemas.microsoft.com/office/powerpoint/2010/main" val="67486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/>
          </p:nvPr>
        </p:nvGraphicFramePr>
        <p:xfrm>
          <a:off x="2999656" y="1484785"/>
          <a:ext cx="6453190" cy="242889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26595"/>
                <a:gridCol w="3226595"/>
              </a:tblGrid>
              <a:tr h="637891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KAYIP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METRİTİS</a:t>
                      </a:r>
                      <a:endParaRPr lang="tr-TR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00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 0.5 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6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00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0.5- 1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22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700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&gt;1 den fazla 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44</a:t>
                      </a:r>
                      <a:endParaRPr lang="tr-TR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7896200" y="6372005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Heuer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; (2006)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24000" y="219641"/>
            <a:ext cx="9144000" cy="5509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Postpartum süreçte VKS kaybı ve Metritis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809852" y="1500174"/>
          <a:ext cx="6453190" cy="235745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26595"/>
                <a:gridCol w="3226595"/>
              </a:tblGrid>
              <a:tr h="820900"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Doğumda VKS </a:t>
                      </a:r>
                      <a:endParaRPr lang="tr-T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Ret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sec</a:t>
                      </a:r>
                      <a:r>
                        <a:rPr lang="tr-TR" sz="2800" dirty="0" smtClean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tr-TR" sz="2800" dirty="0" err="1" smtClean="0">
                          <a:solidFill>
                            <a:schemeClr val="tx1"/>
                          </a:solidFill>
                        </a:rPr>
                        <a:t>insidansı</a:t>
                      </a:r>
                      <a:endParaRPr lang="tr-TR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277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3.25 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yüksek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68277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3 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>
                          <a:solidFill>
                            <a:schemeClr val="tx1"/>
                          </a:solidFill>
                        </a:rPr>
                        <a:t>düşük</a:t>
                      </a:r>
                      <a:endParaRPr lang="tr-TR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Metin kutusu"/>
          <p:cNvSpPr txBox="1"/>
          <p:nvPr/>
        </p:nvSpPr>
        <p:spPr>
          <a:xfrm>
            <a:off x="6524629" y="65008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sp>
        <p:nvSpPr>
          <p:cNvPr id="6" name="5 Metin kutusu"/>
          <p:cNvSpPr txBox="1"/>
          <p:nvPr/>
        </p:nvSpPr>
        <p:spPr>
          <a:xfrm>
            <a:off x="7641250" y="6534835"/>
            <a:ext cx="2055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Contreras</a:t>
            </a:r>
            <a:r>
              <a:rPr lang="tr-T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ark., (2001)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2367965" y="4343887"/>
            <a:ext cx="3672978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Kuru Dönemde son 3 haftada        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+ Selenyum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Subklinik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brucellozis</a:t>
            </a: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Fito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östrojen beslenmeden kaçınma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Glikortikoidler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Metabolik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1 Başlık"/>
          <p:cNvSpPr txBox="1">
            <a:spLocks/>
          </p:cNvSpPr>
          <p:nvPr/>
        </p:nvSpPr>
        <p:spPr>
          <a:xfrm>
            <a:off x="1524000" y="219641"/>
            <a:ext cx="9144000" cy="5509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VKS- Retensiyo sekundinarum</a:t>
            </a: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5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Font typeface="Arial" charset="0"/>
              <a:buNone/>
            </a:pPr>
            <a:endParaRPr lang="tr-TR" dirty="0" smtClean="0"/>
          </a:p>
          <a:p>
            <a:pPr>
              <a:buFont typeface="Arial" charset="0"/>
              <a:buNone/>
            </a:pPr>
            <a:endParaRPr lang="tr-TR" dirty="0" smtClean="0"/>
          </a:p>
          <a:p>
            <a:pPr>
              <a:buFont typeface="Arial" charset="0"/>
              <a:buNone/>
            </a:pPr>
            <a:endParaRPr lang="tr-TR" dirty="0" smtClean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>
            <p:extLst/>
          </p:nvPr>
        </p:nvGraphicFramePr>
        <p:xfrm>
          <a:off x="2881290" y="1928803"/>
          <a:ext cx="6238876" cy="20101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19438"/>
                <a:gridCol w="3119438"/>
              </a:tblGrid>
              <a:tr h="492086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VKS</a:t>
                      </a:r>
                      <a:endParaRPr lang="tr-TR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</a:rPr>
                        <a:t>Tohumlama Sayısı</a:t>
                      </a:r>
                    </a:p>
                  </a:txBody>
                  <a:tcPr/>
                </a:tc>
              </a:tr>
              <a:tr h="506019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3,25 - 3,75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optimum</a:t>
                      </a:r>
                      <a:endParaRPr lang="tr-TR" sz="2400" dirty="0"/>
                    </a:p>
                  </a:txBody>
                  <a:tcPr/>
                </a:tc>
              </a:tr>
              <a:tr h="506019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 &lt; 3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yüksek</a:t>
                      </a:r>
                      <a:endParaRPr lang="tr-TR" sz="2400" dirty="0"/>
                    </a:p>
                  </a:txBody>
                  <a:tcPr/>
                </a:tc>
              </a:tr>
              <a:tr h="506019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&gt; 3.75 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yüksek</a:t>
                      </a:r>
                      <a:endParaRPr lang="tr-TR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1 Başlık"/>
          <p:cNvSpPr txBox="1">
            <a:spLocks/>
          </p:cNvSpPr>
          <p:nvPr/>
        </p:nvSpPr>
        <p:spPr>
          <a:xfrm>
            <a:off x="1524000" y="219641"/>
            <a:ext cx="9144000" cy="550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Doğumda VKS / Tohumlama sayısı</a:t>
            </a:r>
          </a:p>
        </p:txBody>
      </p:sp>
    </p:spTree>
    <p:extLst>
      <p:ext uri="{BB962C8B-B14F-4D97-AF65-F5344CB8AC3E}">
        <p14:creationId xmlns:p14="http://schemas.microsoft.com/office/powerpoint/2010/main" val="38210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Başlık"/>
          <p:cNvSpPr txBox="1">
            <a:spLocks/>
          </p:cNvSpPr>
          <p:nvPr/>
        </p:nvSpPr>
        <p:spPr>
          <a:xfrm>
            <a:off x="1524000" y="219641"/>
            <a:ext cx="9144000" cy="6890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Embriyonik ölüm – VKS-NED</a:t>
            </a:r>
            <a:br>
              <a:rPr lang="tr-TR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Multifaktoriyel</a:t>
            </a:r>
            <a:r>
              <a:rPr lang="tr-TR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703512" y="3587260"/>
          <a:ext cx="5250756" cy="18669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50756"/>
              </a:tblGrid>
              <a:tr h="51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VKS düşenlerde artan parametreler</a:t>
                      </a:r>
                    </a:p>
                  </a:txBody>
                  <a:tcPr/>
                </a:tc>
              </a:tr>
              <a:tr h="342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Oksidatif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stres artar</a:t>
                      </a:r>
                    </a:p>
                  </a:txBody>
                  <a:tcPr/>
                </a:tc>
              </a:tr>
              <a:tr h="4831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Tnf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a-</a:t>
                      </a:r>
                      <a:r>
                        <a:rPr lang="tr-TR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inflamator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sitokinler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-oksijen </a:t>
                      </a:r>
                      <a:r>
                        <a:rPr lang="tr-TR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metabolitleri</a:t>
                      </a:r>
                      <a:endParaRPr lang="tr-TR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73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Thiol</a:t>
                      </a:r>
                      <a:r>
                        <a:rPr lang="tr-TR" sz="20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grubu </a:t>
                      </a:r>
                      <a:r>
                        <a:rPr lang="tr-TR" sz="20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vs</a:t>
                      </a:r>
                      <a:endParaRPr lang="tr-TR" sz="20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2289410" y="1484784"/>
            <a:ext cx="5176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tr-TR" sz="24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Embriyonik  Ölüm oranı:</a:t>
            </a:r>
          </a:p>
          <a:p>
            <a:pPr>
              <a:defRPr/>
            </a:pPr>
            <a:endParaRPr lang="tr-TR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tr-T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tr-TR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VKS’yi</a:t>
            </a:r>
            <a:r>
              <a:rPr lang="tr-T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koruyanlarda: % 4</a:t>
            </a:r>
          </a:p>
          <a:p>
            <a:pPr>
              <a:defRPr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*VKS kaybedenlerde: % 11</a:t>
            </a:r>
          </a:p>
        </p:txBody>
      </p:sp>
    </p:spTree>
    <p:extLst>
      <p:ext uri="{BB962C8B-B14F-4D97-AF65-F5344CB8AC3E}">
        <p14:creationId xmlns:p14="http://schemas.microsoft.com/office/powerpoint/2010/main" val="107289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endParaRPr lang="tr-TR" dirty="0" smtClean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tr-TR" b="1" dirty="0" smtClean="0">
                <a:solidFill>
                  <a:srgbClr val="FF0000"/>
                </a:solidFill>
              </a:rPr>
              <a:t>BUZAĞI SEPTİSEMİSİ</a:t>
            </a:r>
          </a:p>
        </p:txBody>
      </p:sp>
      <p:sp>
        <p:nvSpPr>
          <p:cNvPr id="5" name="4 Yuvarlatılmış Dikdörtgen"/>
          <p:cNvSpPr/>
          <p:nvPr/>
        </p:nvSpPr>
        <p:spPr>
          <a:xfrm>
            <a:off x="2024034" y="1714488"/>
            <a:ext cx="8001056" cy="8572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>
              <a:solidFill>
                <a:schemeClr val="tx1"/>
              </a:solidFill>
            </a:endParaRPr>
          </a:p>
          <a:p>
            <a:pPr algn="ctr"/>
            <a:r>
              <a:rPr lang="tr-TR" sz="2800" dirty="0">
                <a:solidFill>
                  <a:schemeClr val="tx1"/>
                </a:solidFill>
              </a:rPr>
              <a:t>Yağlı ineklerde </a:t>
            </a:r>
            <a:r>
              <a:rPr lang="tr-TR" sz="2800" dirty="0" err="1">
                <a:solidFill>
                  <a:schemeClr val="tx1"/>
                </a:solidFill>
              </a:rPr>
              <a:t>immunsupresyon</a:t>
            </a:r>
            <a:r>
              <a:rPr lang="tr-TR" sz="2800" dirty="0">
                <a:solidFill>
                  <a:schemeClr val="tx1"/>
                </a:solidFill>
              </a:rPr>
              <a:t> görülür</a:t>
            </a:r>
          </a:p>
          <a:p>
            <a:pPr algn="ctr"/>
            <a:endParaRPr lang="tr-TR" sz="3200" dirty="0"/>
          </a:p>
        </p:txBody>
      </p:sp>
      <p:sp>
        <p:nvSpPr>
          <p:cNvPr id="6" name="5 Yuvarlatılmış Dikdörtgen"/>
          <p:cNvSpPr/>
          <p:nvPr/>
        </p:nvSpPr>
        <p:spPr>
          <a:xfrm>
            <a:off x="2024034" y="3286124"/>
            <a:ext cx="8001056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>
                <a:solidFill>
                  <a:schemeClr val="tx1"/>
                </a:solidFill>
              </a:rPr>
              <a:t>Yüksek VKS   I g   düşük   </a:t>
            </a:r>
            <a:r>
              <a:rPr lang="tr-TR" sz="2800" i="1" dirty="0">
                <a:solidFill>
                  <a:schemeClr val="tx1"/>
                </a:solidFill>
              </a:rPr>
              <a:t>interferon g</a:t>
            </a:r>
            <a:r>
              <a:rPr lang="tr-TR" sz="2800" dirty="0">
                <a:solidFill>
                  <a:schemeClr val="tx1"/>
                </a:solidFill>
              </a:rPr>
              <a:t> düşük</a:t>
            </a:r>
          </a:p>
          <a:p>
            <a:pPr algn="ctr"/>
            <a:endParaRPr lang="tr-TR" dirty="0"/>
          </a:p>
        </p:txBody>
      </p:sp>
      <p:sp>
        <p:nvSpPr>
          <p:cNvPr id="7" name="6 Yuvarlatılmış Dikdörtgen"/>
          <p:cNvSpPr/>
          <p:nvPr/>
        </p:nvSpPr>
        <p:spPr>
          <a:xfrm>
            <a:off x="2024034" y="2500306"/>
            <a:ext cx="8001056" cy="8572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İyi olanlar  </a:t>
            </a:r>
            <a:r>
              <a:rPr lang="tr-TR" sz="2800" dirty="0" err="1"/>
              <a:t>Ig</a:t>
            </a:r>
            <a:r>
              <a:rPr lang="tr-TR" sz="2800" dirty="0"/>
              <a:t> yüksek  </a:t>
            </a:r>
            <a:r>
              <a:rPr lang="tr-TR" sz="2800" i="1" dirty="0"/>
              <a:t>interferon g </a:t>
            </a:r>
            <a:r>
              <a:rPr lang="tr-TR" sz="2800" dirty="0"/>
              <a:t>yüksek</a:t>
            </a:r>
          </a:p>
          <a:p>
            <a:pPr algn="ctr"/>
            <a:endParaRPr lang="tr-TR" dirty="0"/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1524000" y="219641"/>
            <a:ext cx="9144000" cy="55098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tr-T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VKS ve </a:t>
            </a:r>
            <a:r>
              <a:rPr lang="tr-TR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İmmunite</a:t>
            </a:r>
            <a:endParaRPr lang="tr-TR" sz="32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055812" y="1124744"/>
            <a:ext cx="4040188" cy="609600"/>
          </a:xfrm>
        </p:spPr>
        <p:txBody>
          <a:bodyPr anchor="ctr"/>
          <a:lstStyle/>
          <a:p>
            <a:pPr marL="0" lvl="1" algn="ctr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İlk ovulasyon</a:t>
            </a:r>
            <a:endParaRPr lang="tr-TR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quarter" idx="3"/>
          </p:nvPr>
        </p:nvSpPr>
        <p:spPr>
          <a:xfrm>
            <a:off x="6096000" y="1124744"/>
            <a:ext cx="4464496" cy="609600"/>
          </a:xfrm>
        </p:spPr>
        <p:txBody>
          <a:bodyPr anchor="ctr"/>
          <a:lstStyle/>
          <a:p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İlk </a:t>
            </a:r>
            <a:r>
              <a:rPr lang="tr-TR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Östrüste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Gebe </a:t>
            </a:r>
            <a:r>
              <a:rPr lang="tr-TR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Kalma oranı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43011" name="2 İçerik Yer Tutucusu"/>
          <p:cNvSpPr>
            <a:spLocks noGrp="1"/>
          </p:cNvSpPr>
          <p:nvPr>
            <p:ph sz="quarter" idx="4294967295"/>
          </p:nvPr>
        </p:nvSpPr>
        <p:spPr>
          <a:xfrm>
            <a:off x="1703512" y="2132856"/>
            <a:ext cx="4248472" cy="391363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177800" indent="-177800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Anahtar rol LH</a:t>
            </a:r>
          </a:p>
          <a:p>
            <a:pPr marL="177800" indent="-177800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Düşük LH dominant follikül seçimini olumsuz etkiler</a:t>
            </a:r>
          </a:p>
          <a:p>
            <a:pPr marL="177800" indent="-177800"/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Folliküler </a:t>
            </a:r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öströjen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sek. Az olur</a:t>
            </a:r>
          </a:p>
          <a:p>
            <a:pPr marL="177800" indent="-177800"/>
            <a:r>
              <a:rPr lang="tr-TR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İnsulin</a:t>
            </a:r>
            <a:r>
              <a:rPr lang="tr-TR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IGF</a:t>
            </a:r>
          </a:p>
          <a:p>
            <a:pPr marL="177800" indent="-177800"/>
            <a:r>
              <a:rPr lang="tr-T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VKS değişimi</a:t>
            </a:r>
          </a:p>
          <a:p>
            <a:pPr marL="531813" lvl="1" indent="-258763"/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&gt; ise ilk ovulasyon 103 günde</a:t>
            </a:r>
          </a:p>
          <a:p>
            <a:pPr marL="531813" lvl="1" indent="-258763"/>
            <a:r>
              <a:rPr lang="tr-T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1.0 &lt; ise ilk ovulasyon 87 gün</a:t>
            </a:r>
          </a:p>
          <a:p>
            <a:endParaRPr lang="tr-TR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1524000" y="219641"/>
            <a:ext cx="9144000" cy="68907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tr-T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VKS – Ovaryum Aktivitesi </a:t>
            </a:r>
          </a:p>
        </p:txBody>
      </p:sp>
      <p:graphicFrame>
        <p:nvGraphicFramePr>
          <p:cNvPr id="8" name="5 Diyagram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6384033" y="1988840"/>
          <a:ext cx="4041775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Dikdörtgen"/>
          <p:cNvSpPr/>
          <p:nvPr/>
        </p:nvSpPr>
        <p:spPr>
          <a:xfrm>
            <a:off x="6117705" y="6346990"/>
            <a:ext cx="4402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OVOSYNC protokollerinde de benzer sonuçlar alınır</a:t>
            </a:r>
          </a:p>
        </p:txBody>
      </p:sp>
      <p:sp>
        <p:nvSpPr>
          <p:cNvPr id="10" name="9 Metin kutusu"/>
          <p:cNvSpPr txBox="1"/>
          <p:nvPr/>
        </p:nvSpPr>
        <p:spPr>
          <a:xfrm>
            <a:off x="2279576" y="6519446"/>
            <a:ext cx="25002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tr-T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Küplülü</a:t>
            </a:r>
            <a:r>
              <a:rPr lang="tr-T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 ark., 2007)</a:t>
            </a:r>
          </a:p>
        </p:txBody>
      </p:sp>
    </p:spTree>
    <p:extLst>
      <p:ext uri="{BB962C8B-B14F-4D97-AF65-F5344CB8AC3E}">
        <p14:creationId xmlns:p14="http://schemas.microsoft.com/office/powerpoint/2010/main" val="6704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857365"/>
            <a:ext cx="8229600" cy="45259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tr-TR" sz="4000" dirty="0"/>
              <a:t>VKS denetimi</a:t>
            </a:r>
          </a:p>
          <a:p>
            <a:pPr marL="514350" indent="-514350">
              <a:buAutoNum type="arabicPeriod"/>
            </a:pPr>
            <a:r>
              <a:rPr lang="tr-TR" sz="4000" dirty="0" err="1"/>
              <a:t>Rasyonda</a:t>
            </a:r>
            <a:r>
              <a:rPr lang="tr-TR" sz="4000" dirty="0"/>
              <a:t> protein/enerji dengesi</a:t>
            </a:r>
          </a:p>
          <a:p>
            <a:pPr marL="514350" indent="-514350" algn="ctr">
              <a:buNone/>
            </a:pPr>
            <a:r>
              <a:rPr lang="tr-TR" sz="4000" dirty="0"/>
              <a:t>		</a:t>
            </a:r>
            <a:r>
              <a:rPr lang="tr-TR" sz="2000" dirty="0"/>
              <a:t>* </a:t>
            </a:r>
            <a:r>
              <a:rPr lang="tr-TR" sz="2000" dirty="0" err="1"/>
              <a:t>Na</a:t>
            </a:r>
            <a:r>
              <a:rPr lang="tr-TR" sz="2000" dirty="0"/>
              <a:t>, K ve Mg dengelerinin sağlanması</a:t>
            </a:r>
            <a:endParaRPr lang="tr-TR" sz="4000" dirty="0"/>
          </a:p>
          <a:p>
            <a:pPr marL="514350" indent="-514350">
              <a:buAutoNum type="arabicPeriod" startAt="3"/>
            </a:pPr>
            <a:r>
              <a:rPr lang="tr-TR" sz="4000" dirty="0"/>
              <a:t>Egzersiz</a:t>
            </a:r>
          </a:p>
          <a:p>
            <a:pPr marL="514350" indent="-514350">
              <a:buAutoNum type="arabicPeriod" startAt="3"/>
            </a:pPr>
            <a:r>
              <a:rPr lang="tr-TR" sz="4000" dirty="0"/>
              <a:t>Antioksidanların uygulanması</a:t>
            </a:r>
            <a:endParaRPr lang="tr-TR" dirty="0" smtClean="0"/>
          </a:p>
          <a:p>
            <a:pPr marL="514350" indent="-514350">
              <a:buNone/>
            </a:pPr>
            <a:r>
              <a:rPr lang="tr-TR" dirty="0"/>
              <a:t>	</a:t>
            </a:r>
            <a:r>
              <a:rPr lang="tr-TR" dirty="0" smtClean="0"/>
              <a:t>			</a:t>
            </a:r>
          </a:p>
          <a:p>
            <a:pPr marL="514350" indent="-514350">
              <a:buAutoNum type="arabicPeriod"/>
            </a:pPr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952596" y="214290"/>
            <a:ext cx="8229600" cy="1214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3200" dirty="0"/>
              <a:t>DÜVELERDE MEME ÖDEMİ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2800" dirty="0"/>
              <a:t>(KORUNMA)</a:t>
            </a:r>
          </a:p>
        </p:txBody>
      </p:sp>
    </p:spTree>
    <p:extLst>
      <p:ext uri="{BB962C8B-B14F-4D97-AF65-F5344CB8AC3E}">
        <p14:creationId xmlns:p14="http://schemas.microsoft.com/office/powerpoint/2010/main" val="872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/>
              <a:t>Vitamin E</a:t>
            </a:r>
          </a:p>
          <a:p>
            <a:r>
              <a:rPr lang="tr-TR" dirty="0" smtClean="0"/>
              <a:t>Vitamin A</a:t>
            </a:r>
          </a:p>
          <a:p>
            <a:r>
              <a:rPr lang="tr-TR" dirty="0" smtClean="0"/>
              <a:t>Vitamin C</a:t>
            </a:r>
          </a:p>
          <a:p>
            <a:r>
              <a:rPr lang="tr-TR" dirty="0" smtClean="0"/>
              <a:t>Beta-</a:t>
            </a:r>
            <a:r>
              <a:rPr lang="tr-TR" dirty="0" err="1" smtClean="0"/>
              <a:t>karoten</a:t>
            </a:r>
            <a:endParaRPr lang="tr-TR" dirty="0" smtClean="0"/>
          </a:p>
          <a:p>
            <a:r>
              <a:rPr lang="tr-TR" dirty="0" err="1" smtClean="0"/>
              <a:t>Glutation</a:t>
            </a:r>
            <a:endParaRPr lang="tr-TR" dirty="0" smtClean="0"/>
          </a:p>
          <a:p>
            <a:r>
              <a:rPr lang="tr-TR" dirty="0" smtClean="0"/>
              <a:t>Azot/Sülfür</a:t>
            </a:r>
          </a:p>
          <a:p>
            <a:r>
              <a:rPr lang="tr-TR" dirty="0" smtClean="0"/>
              <a:t>“</a:t>
            </a:r>
            <a:r>
              <a:rPr lang="tr-TR" dirty="0" err="1" smtClean="0"/>
              <a:t>Fe</a:t>
            </a:r>
            <a:r>
              <a:rPr lang="tr-TR" dirty="0" smtClean="0"/>
              <a:t> ve </a:t>
            </a:r>
            <a:r>
              <a:rPr lang="tr-TR" dirty="0" err="1" smtClean="0"/>
              <a:t>Mo</a:t>
            </a:r>
            <a:r>
              <a:rPr lang="tr-TR" dirty="0" smtClean="0"/>
              <a:t>” iz düzeyde: </a:t>
            </a:r>
            <a:r>
              <a:rPr lang="tr-TR" b="1" dirty="0" err="1" smtClean="0"/>
              <a:t>prooksidan</a:t>
            </a:r>
            <a:r>
              <a:rPr lang="tr-TR" dirty="0" smtClean="0"/>
              <a:t> özellikli</a:t>
            </a:r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952596" y="214290"/>
            <a:ext cx="8229600" cy="121443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2800" dirty="0"/>
              <a:t>DÜVELERDE MEME ÖDEMİ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2800" dirty="0"/>
              <a:t>(ANTİOKSİDAN UYGULAMALARI)</a:t>
            </a:r>
          </a:p>
        </p:txBody>
      </p:sp>
    </p:spTree>
    <p:extLst>
      <p:ext uri="{BB962C8B-B14F-4D97-AF65-F5344CB8AC3E}">
        <p14:creationId xmlns:p14="http://schemas.microsoft.com/office/powerpoint/2010/main" val="5746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tr-TR" b="1" dirty="0"/>
              <a:t>  Güç doğumların </a:t>
            </a:r>
            <a:r>
              <a:rPr lang="tr-TR" b="1" u="sng" dirty="0"/>
              <a:t>önemi</a:t>
            </a:r>
          </a:p>
          <a:p>
            <a:pPr marL="514350" indent="-514350">
              <a:buAutoNum type="arabicPeriod"/>
            </a:pPr>
            <a:r>
              <a:rPr lang="tr-TR" dirty="0"/>
              <a:t>Düvenin </a:t>
            </a:r>
            <a:r>
              <a:rPr lang="tr-TR" dirty="0" err="1"/>
              <a:t>reproduktif</a:t>
            </a:r>
            <a:r>
              <a:rPr lang="tr-TR" dirty="0"/>
              <a:t> geleceğini belirler</a:t>
            </a:r>
          </a:p>
          <a:p>
            <a:pPr marL="514350" indent="-514350">
              <a:buAutoNum type="arabicPeriod"/>
            </a:pPr>
            <a:r>
              <a:rPr lang="tr-TR" dirty="0"/>
              <a:t>Buzağının </a:t>
            </a:r>
            <a:r>
              <a:rPr lang="tr-TR" dirty="0" err="1"/>
              <a:t>viabilitesini</a:t>
            </a:r>
            <a:r>
              <a:rPr lang="tr-TR" dirty="0"/>
              <a:t> belirler</a:t>
            </a:r>
          </a:p>
          <a:p>
            <a:pPr marL="514350" indent="-514350">
              <a:buAutoNum type="arabicPeriod"/>
            </a:pPr>
            <a:r>
              <a:rPr lang="tr-TR" dirty="0"/>
              <a:t>Düvenin sürüden çıkarılmasına neden olur</a:t>
            </a:r>
          </a:p>
          <a:p>
            <a:pPr marL="514350" indent="-514350"/>
            <a:endParaRPr lang="tr-TR" b="1" dirty="0"/>
          </a:p>
          <a:p>
            <a:pPr marL="514350" indent="-514350"/>
            <a:r>
              <a:rPr lang="tr-TR" b="1" dirty="0"/>
              <a:t>Güç doğumların </a:t>
            </a:r>
            <a:r>
              <a:rPr lang="tr-TR" b="1" u="sng" dirty="0"/>
              <a:t>nedenleri</a:t>
            </a:r>
          </a:p>
          <a:p>
            <a:pPr marL="514350" indent="-514350">
              <a:buAutoNum type="arabicPeriod"/>
            </a:pPr>
            <a:r>
              <a:rPr lang="tr-TR" dirty="0"/>
              <a:t>Gelişim eğrisinin uygun olmaması</a:t>
            </a:r>
          </a:p>
          <a:p>
            <a:pPr marL="514350" indent="-514350">
              <a:buAutoNum type="arabicPeriod"/>
            </a:pPr>
            <a:r>
              <a:rPr lang="tr-TR" dirty="0"/>
              <a:t>Irk </a:t>
            </a:r>
            <a:r>
              <a:rPr lang="tr-TR" dirty="0" err="1"/>
              <a:t>predispozisyonu</a:t>
            </a:r>
            <a:endParaRPr lang="tr-TR" dirty="0"/>
          </a:p>
          <a:p>
            <a:pPr marL="514350" indent="-514350">
              <a:buAutoNum type="arabicPeriod"/>
            </a:pPr>
            <a:r>
              <a:rPr lang="tr-TR" dirty="0"/>
              <a:t>Hatalı besleme (aşırı </a:t>
            </a:r>
            <a:r>
              <a:rPr lang="tr-TR" dirty="0" err="1"/>
              <a:t>perivaginal</a:t>
            </a:r>
            <a:r>
              <a:rPr lang="tr-TR" dirty="0"/>
              <a:t> yağ dokusu)</a:t>
            </a:r>
          </a:p>
          <a:p>
            <a:pPr marL="514350" indent="-514350">
              <a:buAutoNum type="arabicPeriod"/>
            </a:pPr>
            <a:endParaRPr lang="tr-TR" dirty="0"/>
          </a:p>
          <a:p>
            <a:pPr marL="514350" indent="-514350">
              <a:buNone/>
            </a:pPr>
            <a:endParaRPr lang="tr-TR" dirty="0"/>
          </a:p>
          <a:p>
            <a:pPr marL="514350" indent="-514350">
              <a:buAutoNum type="arabicPeriod"/>
            </a:pPr>
            <a:endParaRPr lang="tr-TR" dirty="0"/>
          </a:p>
          <a:p>
            <a:endParaRPr lang="tr-TR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1952596" y="214290"/>
            <a:ext cx="8229600" cy="107157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3200" dirty="0"/>
              <a:t>DÜVELERDE GÜÇ DOĞUMUN ETKİLERİ</a:t>
            </a:r>
          </a:p>
        </p:txBody>
      </p:sp>
      <p:pic>
        <p:nvPicPr>
          <p:cNvPr id="37890" name="Picture 2" descr="Stage 2 lab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60725" y="3645025"/>
            <a:ext cx="2285984" cy="15703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578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3600" dirty="0"/>
              <a:t>Kuru dönem; gebeliğin son iki ayıdır</a:t>
            </a:r>
          </a:p>
          <a:p>
            <a:pPr>
              <a:buNone/>
            </a:pPr>
            <a:r>
              <a:rPr lang="tr-TR" sz="3600" dirty="0"/>
              <a:t>	</a:t>
            </a:r>
            <a:r>
              <a:rPr lang="tr-TR" sz="3600" b="1" dirty="0"/>
              <a:t>Önemi</a:t>
            </a:r>
            <a:r>
              <a:rPr lang="tr-TR" sz="3600" dirty="0"/>
              <a:t> : Meme sağlığı ve </a:t>
            </a:r>
            <a:r>
              <a:rPr lang="tr-TR" sz="3600" dirty="0" err="1"/>
              <a:t>postpartum</a:t>
            </a:r>
            <a:r>
              <a:rPr lang="tr-TR" sz="3600" dirty="0"/>
              <a:t> bozukluklar</a:t>
            </a:r>
          </a:p>
          <a:p>
            <a:pPr>
              <a:buNone/>
            </a:pPr>
            <a:r>
              <a:rPr lang="tr-TR" sz="3600" dirty="0"/>
              <a:t>	*	Yeni enfeksiyon riski</a:t>
            </a:r>
          </a:p>
          <a:p>
            <a:pPr>
              <a:buNone/>
            </a:pPr>
            <a:r>
              <a:rPr lang="tr-TR" sz="3600" dirty="0"/>
              <a:t>	* 	</a:t>
            </a:r>
            <a:r>
              <a:rPr lang="tr-TR" sz="3600" dirty="0" err="1"/>
              <a:t>Subklinik</a:t>
            </a:r>
            <a:r>
              <a:rPr lang="tr-TR" sz="3600" dirty="0"/>
              <a:t> enfeksiyonların ilerlemesi </a:t>
            </a:r>
          </a:p>
          <a:p>
            <a:pPr>
              <a:buNone/>
            </a:pPr>
            <a:r>
              <a:rPr lang="tr-TR" sz="3600" dirty="0"/>
              <a:t>	*	</a:t>
            </a:r>
            <a:r>
              <a:rPr lang="tr-TR" sz="3600" dirty="0" err="1"/>
              <a:t>Subklinik</a:t>
            </a:r>
            <a:r>
              <a:rPr lang="tr-TR" sz="3600" dirty="0"/>
              <a:t> stafilokokların sağaltım şansı</a:t>
            </a:r>
          </a:p>
          <a:p>
            <a:pPr>
              <a:buNone/>
            </a:pPr>
            <a:r>
              <a:rPr lang="tr-TR" sz="3600" dirty="0"/>
              <a:t>	</a:t>
            </a:r>
          </a:p>
          <a:p>
            <a:pPr>
              <a:buNone/>
            </a:pPr>
            <a:endParaRPr lang="tr-TR" sz="2400" dirty="0"/>
          </a:p>
          <a:p>
            <a:pPr>
              <a:buNone/>
            </a:pPr>
            <a:endParaRPr lang="tr-TR" sz="2400" dirty="0"/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024034" y="28572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4400" dirty="0"/>
              <a:t>KURU ve GEÇİŞ DÖNEMİNİN 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4400" dirty="0"/>
              <a:t>SEVK ve İDARESİ</a:t>
            </a:r>
          </a:p>
        </p:txBody>
      </p:sp>
    </p:spTree>
    <p:extLst>
      <p:ext uri="{BB962C8B-B14F-4D97-AF65-F5344CB8AC3E}">
        <p14:creationId xmlns:p14="http://schemas.microsoft.com/office/powerpoint/2010/main" val="3639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Sağılmama (</a:t>
            </a:r>
            <a:r>
              <a:rPr lang="tr-TR" dirty="0" err="1" smtClean="0"/>
              <a:t>Prolaktin</a:t>
            </a:r>
            <a:r>
              <a:rPr lang="tr-TR" dirty="0" smtClean="0"/>
              <a:t> azalması)	     </a:t>
            </a:r>
          </a:p>
          <a:p>
            <a:r>
              <a:rPr lang="tr-TR" dirty="0" smtClean="0"/>
              <a:t>Meme içi basınç artışı</a:t>
            </a:r>
          </a:p>
          <a:p>
            <a:r>
              <a:rPr lang="tr-TR" dirty="0" err="1" smtClean="0"/>
              <a:t>Epiteliyal</a:t>
            </a:r>
            <a:r>
              <a:rPr lang="tr-TR" dirty="0" smtClean="0"/>
              <a:t> işlev baskılanması  </a:t>
            </a:r>
          </a:p>
          <a:p>
            <a:r>
              <a:rPr lang="tr-TR" dirty="0" smtClean="0"/>
              <a:t>Acı (Adrenalin)</a:t>
            </a:r>
          </a:p>
          <a:p>
            <a:r>
              <a:rPr lang="tr-TR" dirty="0" err="1" smtClean="0"/>
              <a:t>Vasokonstriksiyon</a:t>
            </a:r>
            <a:endParaRPr lang="tr-TR" dirty="0" smtClean="0"/>
          </a:p>
          <a:p>
            <a:r>
              <a:rPr lang="tr-TR" dirty="0" smtClean="0"/>
              <a:t>Memeye yönelik kan akımı azalışı 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				</a:t>
            </a:r>
          </a:p>
          <a:p>
            <a:pPr>
              <a:buNone/>
            </a:pPr>
            <a:r>
              <a:rPr lang="tr-TR" dirty="0"/>
              <a:t>	</a:t>
            </a:r>
            <a:r>
              <a:rPr lang="tr-TR" dirty="0" smtClean="0"/>
              <a:t>				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LAKTASYONUN DURMASI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2024034" y="285728"/>
            <a:ext cx="8229600" cy="1143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tr-TR" sz="3600" dirty="0"/>
              <a:t>Kuru dönemin fizyolojisi</a:t>
            </a:r>
          </a:p>
          <a:p>
            <a:pPr algn="ctr">
              <a:spcBef>
                <a:spcPct val="0"/>
              </a:spcBef>
              <a:defRPr/>
            </a:pPr>
            <a:r>
              <a:rPr lang="tr-TR" sz="3600" dirty="0"/>
              <a:t>(</a:t>
            </a:r>
            <a:r>
              <a:rPr lang="tr-TR" sz="3600" dirty="0" err="1"/>
              <a:t>lasktasyonun</a:t>
            </a:r>
            <a:r>
              <a:rPr lang="tr-TR" sz="3600" dirty="0"/>
              <a:t> durması) </a:t>
            </a:r>
          </a:p>
        </p:txBody>
      </p:sp>
      <p:cxnSp>
        <p:nvCxnSpPr>
          <p:cNvPr id="6" name="5 Düz Ok Bağlayıcısı"/>
          <p:cNvCxnSpPr/>
          <p:nvPr/>
        </p:nvCxnSpPr>
        <p:spPr>
          <a:xfrm rot="5400000">
            <a:off x="6881818" y="5000636"/>
            <a:ext cx="4286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  <a:lin ang="16200000" scaled="0"/>
          </a:gra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</a:rPr>
              <a:t>Düve ve İneklerde Kuru Dönem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Kuru dönemde meme sağlığını korumaya yönelik stratejiler</a:t>
            </a:r>
          </a:p>
          <a:p>
            <a:r>
              <a:rPr lang="tr-TR" dirty="0" err="1" smtClean="0"/>
              <a:t>İmmunizasyon</a:t>
            </a:r>
            <a:r>
              <a:rPr lang="tr-TR" dirty="0" smtClean="0"/>
              <a:t> (</a:t>
            </a:r>
            <a:r>
              <a:rPr lang="tr-TR" sz="2200" dirty="0"/>
              <a:t>Kolostrumda olması gereken antikorlar için aşılama</a:t>
            </a:r>
            <a:r>
              <a:rPr lang="tr-TR" dirty="0" smtClean="0"/>
              <a:t>)</a:t>
            </a:r>
          </a:p>
          <a:p>
            <a:r>
              <a:rPr lang="tr-TR" dirty="0" smtClean="0"/>
              <a:t>Erken kuru dönemde beslenme </a:t>
            </a:r>
          </a:p>
          <a:p>
            <a:pPr lvl="1"/>
            <a:r>
              <a:rPr lang="tr-TR" dirty="0" smtClean="0"/>
              <a:t>İneklerde </a:t>
            </a:r>
            <a:r>
              <a:rPr lang="tr-TR" dirty="0" err="1" smtClean="0"/>
              <a:t>anyonik</a:t>
            </a:r>
            <a:r>
              <a:rPr lang="tr-TR" dirty="0" smtClean="0"/>
              <a:t> beslenme (</a:t>
            </a:r>
            <a:r>
              <a:rPr lang="tr-TR" sz="1900" dirty="0"/>
              <a:t>Vitamin, iz element, mineral madde destekleri</a:t>
            </a:r>
            <a:r>
              <a:rPr lang="tr-TR" dirty="0" smtClean="0"/>
              <a:t>)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 smtClean="0"/>
              <a:t>-21 gün stratejileri;</a:t>
            </a:r>
          </a:p>
          <a:p>
            <a:pPr lvl="1"/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378" y="2952825"/>
            <a:ext cx="4063422" cy="317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s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1412</Words>
  <Application>Microsoft Macintosh PowerPoint</Application>
  <PresentationFormat>Geniş Ekran</PresentationFormat>
  <Paragraphs>442</Paragraphs>
  <Slides>37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3" baseType="lpstr">
      <vt:lpstr>Calibri Light</vt:lpstr>
      <vt:lpstr>Wingdings</vt:lpstr>
      <vt:lpstr>Arial</vt:lpstr>
      <vt:lpstr>Calibri</vt:lpstr>
      <vt:lpstr>Times New Roman</vt:lpstr>
      <vt:lpstr>Office Teması</vt:lpstr>
      <vt:lpstr>Süt İneklerinde Reprodüktif Sürü Sağlığı ve Fertilite-2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Düve ve İneklerde Kuru Dönem</vt:lpstr>
      <vt:lpstr>Doğumda VKS / Tohumlama Sayısı</vt:lpstr>
      <vt:lpstr>Uterus enfeksiyonlarının azaltılmasına yönelik uygulamalar ve kritik kontrol noktaları-1</vt:lpstr>
      <vt:lpstr>PowerPoint Sunusu</vt:lpstr>
      <vt:lpstr>PowerPoint Sunusu</vt:lpstr>
      <vt:lpstr>Doğumhane</vt:lpstr>
      <vt:lpstr>Yeni doğum yapan hayvanların yönetimi</vt:lpstr>
      <vt:lpstr>PowerPoint Sunusu</vt:lpstr>
      <vt:lpstr>PowerPoint Sunusu</vt:lpstr>
      <vt:lpstr>PowerPoint Sunusu</vt:lpstr>
      <vt:lpstr>Doğum sonrası ilk 60 gün karşılaşılan sağlık problemleri</vt:lpstr>
      <vt:lpstr>Doğum sonrası karşılaşılan sorunların sonuçları</vt:lpstr>
      <vt:lpstr>PowerPoint Sunusu</vt:lpstr>
      <vt:lpstr>PowerPoint Sunusu</vt:lpstr>
      <vt:lpstr>PowerPoint Sunusu</vt:lpstr>
      <vt:lpstr>PowerPoint Sunusu</vt:lpstr>
      <vt:lpstr>1) Bazı kan metabolit ve hormon düzeylerinin belirlenmesi  *NEFA, β-HBA, Glikoz, AST, Bilirubin, IGF-I, İnsülin vs. 2) Vücut kondisyon skorunun değerlendirilmesi   *İnspeksiyon-palpasyon ile VKS ölçümü  *USG ile sırt yağ kalınlığı ölçümü 3) Canlı ağırlığın ölçülmesi 4) Süt bileşiminin değerlendirilmesi 5) Kuru madde tüketiminin belirlenmesi    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Süt İneklerinde Sürü Sağlığı ve Fertilite-2</dc:title>
  <dc:creator>Microsoft Office Kullanıcısı</dc:creator>
  <cp:lastModifiedBy>Microsoft Office Kullanıcısı</cp:lastModifiedBy>
  <cp:revision>3</cp:revision>
  <dcterms:created xsi:type="dcterms:W3CDTF">2018-01-22T08:32:03Z</dcterms:created>
  <dcterms:modified xsi:type="dcterms:W3CDTF">2018-01-22T09:41:22Z</dcterms:modified>
</cp:coreProperties>
</file>