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7" r:id="rId1"/>
  </p:sldMasterIdLst>
  <p:notesMasterIdLst>
    <p:notesMasterId r:id="rId18"/>
  </p:notesMasterIdLst>
  <p:sldIdLst>
    <p:sldId id="256" r:id="rId2"/>
    <p:sldId id="257" r:id="rId3"/>
    <p:sldId id="381" r:id="rId4"/>
    <p:sldId id="258" r:id="rId5"/>
    <p:sldId id="259" r:id="rId6"/>
    <p:sldId id="382" r:id="rId7"/>
    <p:sldId id="260" r:id="rId8"/>
    <p:sldId id="261" r:id="rId9"/>
    <p:sldId id="262" r:id="rId10"/>
    <p:sldId id="263" r:id="rId11"/>
    <p:sldId id="366" r:id="rId12"/>
    <p:sldId id="264" r:id="rId13"/>
    <p:sldId id="367" r:id="rId14"/>
    <p:sldId id="368" r:id="rId15"/>
    <p:sldId id="369" r:id="rId16"/>
    <p:sldId id="384" r:id="rId1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69286F-1047-4E3D-A845-FE81FD553401}" type="datetimeFigureOut">
              <a:rPr lang="tr-TR" smtClean="0"/>
              <a:pPr/>
              <a:t>23.03.2020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7A5EFD-84FE-419E-9B63-CE8315B90CB4}" type="slidenum">
              <a:rPr lang="tr-TR" smtClean="0"/>
              <a:pPr/>
              <a:t>‹#›</a:t>
            </a:fld>
            <a:endParaRPr lang="tr-TR"/>
          </a:p>
        </p:txBody>
      </p:sp>
    </p:spTree>
    <p:extLst>
      <p:ext uri="{BB962C8B-B14F-4D97-AF65-F5344CB8AC3E}">
        <p14:creationId xmlns:p14="http://schemas.microsoft.com/office/powerpoint/2010/main" xmlns="" val="2286030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07A5EFD-84FE-419E-9B63-CE8315B90CB4}" type="slidenum">
              <a:rPr lang="tr-TR" smtClean="0"/>
              <a:pPr/>
              <a:t>2</a:t>
            </a:fld>
            <a:endParaRPr lang="tr-TR"/>
          </a:p>
        </p:txBody>
      </p:sp>
    </p:spTree>
    <p:extLst>
      <p:ext uri="{BB962C8B-B14F-4D97-AF65-F5344CB8AC3E}">
        <p14:creationId xmlns:p14="http://schemas.microsoft.com/office/powerpoint/2010/main" xmlns="" val="3713000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27085539-E96E-43A7-B8A9-3AF31058DF89}" type="datetime1">
              <a:rPr lang="tr-TR" smtClean="0"/>
              <a:pPr/>
              <a:t>23.03.2020</a:t>
            </a:fld>
            <a:endParaRPr lang="tr-TR"/>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tr-T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EDBDCCA2-E32C-47AF-90C9-1BA786E0CF39}" type="slidenum">
              <a:rPr lang="tr-TR" smtClean="0"/>
              <a:pPr/>
              <a:t>‹#›</a:t>
            </a:fld>
            <a:endParaRPr lang="tr-TR"/>
          </a:p>
        </p:txBody>
      </p:sp>
    </p:spTree>
    <p:extLst>
      <p:ext uri="{BB962C8B-B14F-4D97-AF65-F5344CB8AC3E}">
        <p14:creationId xmlns:p14="http://schemas.microsoft.com/office/powerpoint/2010/main" xmlns="" val="1388826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0BF1DF-DC42-47E2-83CE-9E0F19EE8241}" type="datetime1">
              <a:rPr lang="tr-TR" smtClean="0"/>
              <a:pPr/>
              <a:t>23.03.2020</a:t>
            </a:fld>
            <a:endParaRPr lang="tr-TR"/>
          </a:p>
        </p:txBody>
      </p:sp>
      <p:sp>
        <p:nvSpPr>
          <p:cNvPr id="6" name="Footer Placeholder 5"/>
          <p:cNvSpPr>
            <a:spLocks noGrp="1"/>
          </p:cNvSpPr>
          <p:nvPr>
            <p:ph type="ftr" sz="quarter" idx="11"/>
          </p:nvPr>
        </p:nvSpPr>
        <p:spPr/>
        <p:txBody>
          <a:bodyPr/>
          <a:lstStyle/>
          <a:p>
            <a:endParaRPr lang="tr-T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DBDCCA2-E32C-47AF-90C9-1BA786E0CF39}" type="slidenum">
              <a:rPr lang="tr-TR" smtClean="0"/>
              <a:pPr/>
              <a:t>‹#›</a:t>
            </a:fld>
            <a:endParaRPr lang="tr-TR"/>
          </a:p>
        </p:txBody>
      </p:sp>
    </p:spTree>
    <p:extLst>
      <p:ext uri="{BB962C8B-B14F-4D97-AF65-F5344CB8AC3E}">
        <p14:creationId xmlns:p14="http://schemas.microsoft.com/office/powerpoint/2010/main" xmlns="" val="3367024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D10A788-AC8E-4D21-A5CB-2FA84430F47F}" type="datetime1">
              <a:rPr lang="tr-TR" smtClean="0"/>
              <a:pPr/>
              <a:t>23.03.2020</a:t>
            </a:fld>
            <a:endParaRPr lang="tr-TR"/>
          </a:p>
        </p:txBody>
      </p:sp>
      <p:sp>
        <p:nvSpPr>
          <p:cNvPr id="5" name="Footer Placeholder 4"/>
          <p:cNvSpPr>
            <a:spLocks noGrp="1"/>
          </p:cNvSpPr>
          <p:nvPr>
            <p:ph type="ftr" sz="quarter" idx="11"/>
          </p:nvPr>
        </p:nvSpPr>
        <p:spPr/>
        <p:txBody>
          <a:bodyPr/>
          <a:lstStyle/>
          <a:p>
            <a:endParaRPr lang="tr-T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DBDCCA2-E32C-47AF-90C9-1BA786E0CF39}" type="slidenum">
              <a:rPr lang="tr-TR" smtClean="0"/>
              <a:pPr/>
              <a:t>‹#›</a:t>
            </a:fld>
            <a:endParaRPr lang="tr-TR"/>
          </a:p>
        </p:txBody>
      </p:sp>
    </p:spTree>
    <p:extLst>
      <p:ext uri="{BB962C8B-B14F-4D97-AF65-F5344CB8AC3E}">
        <p14:creationId xmlns:p14="http://schemas.microsoft.com/office/powerpoint/2010/main" xmlns="" val="806954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tr-TR" smtClean="0"/>
              <a:t>Asıl başlık stili için tıklatın</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B0760AB-35BA-481C-A0C6-B2FD1D8CA971}" type="datetime1">
              <a:rPr lang="tr-TR" smtClean="0"/>
              <a:pPr/>
              <a:t>23.03.2020</a:t>
            </a:fld>
            <a:endParaRPr lang="tr-TR"/>
          </a:p>
        </p:txBody>
      </p:sp>
      <p:sp>
        <p:nvSpPr>
          <p:cNvPr id="5" name="Footer Placeholder 4"/>
          <p:cNvSpPr>
            <a:spLocks noGrp="1"/>
          </p:cNvSpPr>
          <p:nvPr>
            <p:ph type="ftr" sz="quarter" idx="11"/>
          </p:nvPr>
        </p:nvSpPr>
        <p:spPr/>
        <p:txBody>
          <a:bodyPr/>
          <a:lstStyle/>
          <a:p>
            <a:endParaRPr lang="tr-T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DBDCCA2-E32C-47AF-90C9-1BA786E0CF39}" type="slidenum">
              <a:rPr lang="tr-TR" smtClean="0"/>
              <a:pPr/>
              <a:t>‹#›</a:t>
            </a:fld>
            <a:endParaRPr lang="tr-TR"/>
          </a:p>
        </p:txBody>
      </p:sp>
    </p:spTree>
    <p:extLst>
      <p:ext uri="{BB962C8B-B14F-4D97-AF65-F5344CB8AC3E}">
        <p14:creationId xmlns:p14="http://schemas.microsoft.com/office/powerpoint/2010/main" xmlns="" val="1569255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49BF22E-D2C7-400D-96C7-99A68E9D482B}" type="datetime1">
              <a:rPr lang="tr-TR" smtClean="0"/>
              <a:pPr/>
              <a:t>23.03.2020</a:t>
            </a:fld>
            <a:endParaRPr lang="tr-TR"/>
          </a:p>
        </p:txBody>
      </p:sp>
      <p:sp>
        <p:nvSpPr>
          <p:cNvPr id="5" name="Footer Placeholder 4"/>
          <p:cNvSpPr>
            <a:spLocks noGrp="1"/>
          </p:cNvSpPr>
          <p:nvPr>
            <p:ph type="ftr" sz="quarter" idx="11"/>
          </p:nvPr>
        </p:nvSpPr>
        <p:spPr/>
        <p:txBody>
          <a:bodyPr/>
          <a:lstStyle/>
          <a:p>
            <a:endParaRPr lang="tr-T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DBDCCA2-E32C-47AF-90C9-1BA786E0CF39}" type="slidenum">
              <a:rPr lang="tr-TR" smtClean="0"/>
              <a:pPr/>
              <a:t>‹#›</a:t>
            </a:fld>
            <a:endParaRPr lang="tr-TR"/>
          </a:p>
        </p:txBody>
      </p:sp>
    </p:spTree>
    <p:extLst>
      <p:ext uri="{BB962C8B-B14F-4D97-AF65-F5344CB8AC3E}">
        <p14:creationId xmlns:p14="http://schemas.microsoft.com/office/powerpoint/2010/main" xmlns="" val="3358171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0047CF8-2671-4B86-8F06-EF41E523B656}" type="datetime1">
              <a:rPr lang="tr-TR" smtClean="0"/>
              <a:pPr/>
              <a:t>23.03.2020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DBDCCA2-E32C-47AF-90C9-1BA786E0CF39}" type="slidenum">
              <a:rPr lang="tr-TR" smtClean="0"/>
              <a:pPr/>
              <a:t>‹#›</a:t>
            </a:fld>
            <a:endParaRPr lang="tr-TR"/>
          </a:p>
        </p:txBody>
      </p:sp>
    </p:spTree>
    <p:extLst>
      <p:ext uri="{BB962C8B-B14F-4D97-AF65-F5344CB8AC3E}">
        <p14:creationId xmlns:p14="http://schemas.microsoft.com/office/powerpoint/2010/main" xmlns="" val="864906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247F68C-67B6-48C5-9425-A81DD4FE1D40}" type="datetime1">
              <a:rPr lang="tr-TR" smtClean="0"/>
              <a:pPr/>
              <a:t>23.03.2020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DBDCCA2-E32C-47AF-90C9-1BA786E0CF39}" type="slidenum">
              <a:rPr lang="tr-TR" smtClean="0"/>
              <a:pPr/>
              <a:t>‹#›</a:t>
            </a:fld>
            <a:endParaRPr lang="tr-TR"/>
          </a:p>
        </p:txBody>
      </p:sp>
    </p:spTree>
    <p:extLst>
      <p:ext uri="{BB962C8B-B14F-4D97-AF65-F5344CB8AC3E}">
        <p14:creationId xmlns:p14="http://schemas.microsoft.com/office/powerpoint/2010/main" xmlns="" val="1664576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AE68ED2-1C77-4043-9EF6-6BF1B11F0297}" type="datetime1">
              <a:rPr lang="tr-TR" smtClean="0"/>
              <a:pPr/>
              <a:t>23.03.2020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DBDCCA2-E32C-47AF-90C9-1BA786E0CF39}" type="slidenum">
              <a:rPr lang="tr-TR" smtClean="0"/>
              <a:pPr/>
              <a:t>‹#›</a:t>
            </a:fld>
            <a:endParaRPr lang="tr-TR"/>
          </a:p>
        </p:txBody>
      </p:sp>
    </p:spTree>
    <p:extLst>
      <p:ext uri="{BB962C8B-B14F-4D97-AF65-F5344CB8AC3E}">
        <p14:creationId xmlns:p14="http://schemas.microsoft.com/office/powerpoint/2010/main" xmlns="" val="3662674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3049DDB-5F17-4A88-AE15-7206B40D991A}" type="datetime1">
              <a:rPr lang="tr-TR" smtClean="0"/>
              <a:pPr/>
              <a:t>23.03.2020</a:t>
            </a:fld>
            <a:endParaRPr lang="tr-TR"/>
          </a:p>
        </p:txBody>
      </p:sp>
      <p:sp>
        <p:nvSpPr>
          <p:cNvPr id="5" name="Footer Placeholder 4"/>
          <p:cNvSpPr>
            <a:spLocks noGrp="1"/>
          </p:cNvSpPr>
          <p:nvPr>
            <p:ph type="ftr" sz="quarter" idx="11"/>
          </p:nvPr>
        </p:nvSpPr>
        <p:spPr/>
        <p:txBody>
          <a:bodyPr/>
          <a:lstStyle/>
          <a:p>
            <a:endParaRPr lang="tr-T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DBDCCA2-E32C-47AF-90C9-1BA786E0CF39}" type="slidenum">
              <a:rPr lang="tr-TR" smtClean="0"/>
              <a:pPr/>
              <a:t>‹#›</a:t>
            </a:fld>
            <a:endParaRPr lang="tr-TR"/>
          </a:p>
        </p:txBody>
      </p:sp>
    </p:spTree>
    <p:extLst>
      <p:ext uri="{BB962C8B-B14F-4D97-AF65-F5344CB8AC3E}">
        <p14:creationId xmlns:p14="http://schemas.microsoft.com/office/powerpoint/2010/main" xmlns="" val="240297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3404DB-A98B-49C4-9B17-A520D97D93E6}" type="datetime1">
              <a:rPr lang="tr-TR" smtClean="0"/>
              <a:pPr/>
              <a:t>23.03.2020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DBDCCA2-E32C-47AF-90C9-1BA786E0CF39}" type="slidenum">
              <a:rPr lang="tr-TR" smtClean="0"/>
              <a:pPr/>
              <a:t>‹#›</a:t>
            </a:fld>
            <a:endParaRPr lang="tr-TR"/>
          </a:p>
        </p:txBody>
      </p:sp>
    </p:spTree>
    <p:extLst>
      <p:ext uri="{BB962C8B-B14F-4D97-AF65-F5344CB8AC3E}">
        <p14:creationId xmlns:p14="http://schemas.microsoft.com/office/powerpoint/2010/main" xmlns="" val="1070682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64D596A-B7C6-4F5A-B335-F2FADDEC25B6}" type="datetime1">
              <a:rPr lang="tr-TR" smtClean="0"/>
              <a:pPr/>
              <a:t>23.03.2020</a:t>
            </a:fld>
            <a:endParaRPr lang="tr-TR"/>
          </a:p>
        </p:txBody>
      </p:sp>
      <p:sp>
        <p:nvSpPr>
          <p:cNvPr id="5" name="Footer Placeholder 4"/>
          <p:cNvSpPr>
            <a:spLocks noGrp="1"/>
          </p:cNvSpPr>
          <p:nvPr>
            <p:ph type="ftr" sz="quarter" idx="11"/>
          </p:nvPr>
        </p:nvSpPr>
        <p:spPr/>
        <p:txBody>
          <a:bodyPr/>
          <a:lstStyle/>
          <a:p>
            <a:endParaRPr lang="tr-T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DBDCCA2-E32C-47AF-90C9-1BA786E0CF39}" type="slidenum">
              <a:rPr lang="tr-TR" smtClean="0"/>
              <a:pPr/>
              <a:t>‹#›</a:t>
            </a:fld>
            <a:endParaRPr lang="tr-TR"/>
          </a:p>
        </p:txBody>
      </p:sp>
    </p:spTree>
    <p:extLst>
      <p:ext uri="{BB962C8B-B14F-4D97-AF65-F5344CB8AC3E}">
        <p14:creationId xmlns:p14="http://schemas.microsoft.com/office/powerpoint/2010/main" xmlns="" val="4147849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CB08DE0F-0872-418C-AC67-B9B6F74229B2}" type="datetime1">
              <a:rPr lang="tr-TR" smtClean="0"/>
              <a:pPr/>
              <a:t>23.03.2020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DBDCCA2-E32C-47AF-90C9-1BA786E0CF39}" type="slidenum">
              <a:rPr lang="tr-TR" smtClean="0"/>
              <a:pPr/>
              <a:t>‹#›</a:t>
            </a:fld>
            <a:endParaRPr lang="tr-TR"/>
          </a:p>
        </p:txBody>
      </p:sp>
    </p:spTree>
    <p:extLst>
      <p:ext uri="{BB962C8B-B14F-4D97-AF65-F5344CB8AC3E}">
        <p14:creationId xmlns:p14="http://schemas.microsoft.com/office/powerpoint/2010/main" xmlns="" val="567002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6F75BDCB-2419-4C95-AA68-F353DDE36778}" type="datetime1">
              <a:rPr lang="tr-TR" smtClean="0"/>
              <a:pPr/>
              <a:t>23.03.2020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DBDCCA2-E32C-47AF-90C9-1BA786E0CF39}" type="slidenum">
              <a:rPr lang="tr-TR" smtClean="0"/>
              <a:pPr/>
              <a:t>‹#›</a:t>
            </a:fld>
            <a:endParaRPr lang="tr-TR"/>
          </a:p>
        </p:txBody>
      </p:sp>
    </p:spTree>
    <p:extLst>
      <p:ext uri="{BB962C8B-B14F-4D97-AF65-F5344CB8AC3E}">
        <p14:creationId xmlns:p14="http://schemas.microsoft.com/office/powerpoint/2010/main" xmlns="" val="1592959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155D20A0-8B93-4D33-B3BA-30D6BD945D48}" type="datetime1">
              <a:rPr lang="tr-TR" smtClean="0"/>
              <a:pPr/>
              <a:t>23.03.2020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DBDCCA2-E32C-47AF-90C9-1BA786E0CF39}" type="slidenum">
              <a:rPr lang="tr-TR" smtClean="0"/>
              <a:pPr/>
              <a:t>‹#›</a:t>
            </a:fld>
            <a:endParaRPr lang="tr-TR"/>
          </a:p>
        </p:txBody>
      </p:sp>
    </p:spTree>
    <p:extLst>
      <p:ext uri="{BB962C8B-B14F-4D97-AF65-F5344CB8AC3E}">
        <p14:creationId xmlns:p14="http://schemas.microsoft.com/office/powerpoint/2010/main" xmlns="" val="1203464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4F146-6CC7-405D-943E-C871A16D46B0}" type="datetime1">
              <a:rPr lang="tr-TR" smtClean="0"/>
              <a:pPr/>
              <a:t>23.03.2020</a:t>
            </a:fld>
            <a:endParaRPr lang="tr-TR"/>
          </a:p>
        </p:txBody>
      </p:sp>
      <p:sp>
        <p:nvSpPr>
          <p:cNvPr id="3" name="Footer Placeholder 2"/>
          <p:cNvSpPr>
            <a:spLocks noGrp="1"/>
          </p:cNvSpPr>
          <p:nvPr>
            <p:ph type="ftr" sz="quarter" idx="11"/>
          </p:nvPr>
        </p:nvSpPr>
        <p:spPr/>
        <p:txBody>
          <a:bodyPr/>
          <a:lstStyle/>
          <a:p>
            <a:endParaRPr lang="tr-T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EDBDCCA2-E32C-47AF-90C9-1BA786E0CF39}" type="slidenum">
              <a:rPr lang="tr-TR" smtClean="0"/>
              <a:pPr/>
              <a:t>‹#›</a:t>
            </a:fld>
            <a:endParaRPr lang="tr-TR"/>
          </a:p>
        </p:txBody>
      </p:sp>
    </p:spTree>
    <p:extLst>
      <p:ext uri="{BB962C8B-B14F-4D97-AF65-F5344CB8AC3E}">
        <p14:creationId xmlns:p14="http://schemas.microsoft.com/office/powerpoint/2010/main" xmlns="" val="1867257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BC8FE24-24C3-476D-8D32-D4D0C9CE6F31}" type="datetime1">
              <a:rPr lang="tr-TR" smtClean="0"/>
              <a:pPr/>
              <a:t>23.03.2020</a:t>
            </a:fld>
            <a:endParaRPr lang="tr-TR"/>
          </a:p>
        </p:txBody>
      </p:sp>
      <p:sp>
        <p:nvSpPr>
          <p:cNvPr id="6" name="Footer Placeholder 5"/>
          <p:cNvSpPr>
            <a:spLocks noGrp="1"/>
          </p:cNvSpPr>
          <p:nvPr>
            <p:ph type="ftr" sz="quarter" idx="11"/>
          </p:nvPr>
        </p:nvSpPr>
        <p:spPr/>
        <p:txBody>
          <a:bodyPr/>
          <a:lstStyle/>
          <a:p>
            <a:endParaRPr lang="tr-T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DBDCCA2-E32C-47AF-90C9-1BA786E0CF39}" type="slidenum">
              <a:rPr lang="tr-TR" smtClean="0"/>
              <a:pPr/>
              <a:t>‹#›</a:t>
            </a:fld>
            <a:endParaRPr lang="tr-TR"/>
          </a:p>
        </p:txBody>
      </p:sp>
    </p:spTree>
    <p:extLst>
      <p:ext uri="{BB962C8B-B14F-4D97-AF65-F5344CB8AC3E}">
        <p14:creationId xmlns:p14="http://schemas.microsoft.com/office/powerpoint/2010/main" xmlns="" val="3912691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A01962C-FDE3-4F75-91E9-2DB4BEEAAAEB}" type="datetime1">
              <a:rPr lang="tr-TR" smtClean="0"/>
              <a:pPr/>
              <a:t>23.03.2020</a:t>
            </a:fld>
            <a:endParaRPr lang="tr-TR"/>
          </a:p>
        </p:txBody>
      </p:sp>
      <p:sp>
        <p:nvSpPr>
          <p:cNvPr id="6" name="Footer Placeholder 5"/>
          <p:cNvSpPr>
            <a:spLocks noGrp="1"/>
          </p:cNvSpPr>
          <p:nvPr>
            <p:ph type="ftr" sz="quarter" idx="11"/>
          </p:nvPr>
        </p:nvSpPr>
        <p:spPr/>
        <p:txBody>
          <a:bodyPr/>
          <a:lstStyle/>
          <a:p>
            <a:endParaRPr lang="tr-T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DBDCCA2-E32C-47AF-90C9-1BA786E0CF39}" type="slidenum">
              <a:rPr lang="tr-TR" smtClean="0"/>
              <a:pPr/>
              <a:t>‹#›</a:t>
            </a:fld>
            <a:endParaRPr lang="tr-TR"/>
          </a:p>
        </p:txBody>
      </p:sp>
    </p:spTree>
    <p:extLst>
      <p:ext uri="{BB962C8B-B14F-4D97-AF65-F5344CB8AC3E}">
        <p14:creationId xmlns:p14="http://schemas.microsoft.com/office/powerpoint/2010/main" xmlns="" val="4230673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02BA6209-BC3F-4158-933F-A76F2CBB2A4F}" type="datetime1">
              <a:rPr lang="tr-TR" smtClean="0"/>
              <a:pPr/>
              <a:t>23.03.2020</a:t>
            </a:fld>
            <a:endParaRPr lang="tr-TR"/>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tr-T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EDBDCCA2-E32C-47AF-90C9-1BA786E0CF39}" type="slidenum">
              <a:rPr lang="tr-TR" smtClean="0"/>
              <a:pPr/>
              <a:t>‹#›</a:t>
            </a:fld>
            <a:endParaRPr lang="tr-TR"/>
          </a:p>
        </p:txBody>
      </p:sp>
    </p:spTree>
    <p:extLst>
      <p:ext uri="{BB962C8B-B14F-4D97-AF65-F5344CB8AC3E}">
        <p14:creationId xmlns:p14="http://schemas.microsoft.com/office/powerpoint/2010/main" xmlns="" val="401775905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154955" y="622625"/>
            <a:ext cx="8825658" cy="2677648"/>
          </a:xfrm>
        </p:spPr>
        <p:txBody>
          <a:bodyPr/>
          <a:lstStyle/>
          <a:p>
            <a:r>
              <a:rPr lang="tr-TR" b="1" dirty="0" smtClean="0">
                <a:effectLst>
                  <a:outerShdw blurRad="38100" dist="38100" dir="2700000" algn="tl">
                    <a:srgbClr val="000000">
                      <a:alpha val="43137"/>
                    </a:srgbClr>
                  </a:outerShdw>
                </a:effectLst>
              </a:rPr>
              <a:t>TÜRKİYE’NİN EKONOMİK </a:t>
            </a:r>
            <a:r>
              <a:rPr lang="tr-TR" b="1" dirty="0" smtClean="0">
                <a:effectLst>
                  <a:outerShdw blurRad="38100" dist="38100" dir="2700000" algn="tl">
                    <a:srgbClr val="000000">
                      <a:alpha val="43137"/>
                    </a:srgbClr>
                  </a:outerShdw>
                </a:effectLst>
              </a:rPr>
              <a:t>YAPISI</a:t>
            </a:r>
            <a:br>
              <a:rPr lang="tr-TR" b="1" dirty="0" smtClean="0">
                <a:effectLst>
                  <a:outerShdw blurRad="38100" dist="38100" dir="2700000" algn="tl">
                    <a:srgbClr val="000000">
                      <a:alpha val="43137"/>
                    </a:srgbClr>
                  </a:outerShdw>
                </a:effectLst>
              </a:rPr>
            </a:br>
            <a:r>
              <a:rPr lang="tr-TR" sz="3600" b="1" dirty="0" smtClean="0">
                <a:effectLst>
                  <a:outerShdw blurRad="38100" dist="38100" dir="2700000" algn="tl">
                    <a:srgbClr val="000000">
                      <a:alpha val="43137"/>
                    </a:srgbClr>
                  </a:outerShdw>
                </a:effectLst>
              </a:rPr>
              <a:t>Giriş </a:t>
            </a:r>
            <a:r>
              <a:rPr lang="tr-TR" sz="3600" b="1" i="1" dirty="0" smtClean="0">
                <a:solidFill>
                  <a:schemeClr val="bg1"/>
                </a:solidFill>
                <a:effectLst>
                  <a:outerShdw blurRad="38100" dist="38100" dir="2700000" algn="tl">
                    <a:srgbClr val="000000">
                      <a:alpha val="43137"/>
                    </a:srgbClr>
                  </a:outerShdw>
                </a:effectLst>
              </a:rPr>
              <a:t>-Dünyada ve Türkiye’de 200 Yıllık İktisadi Büyüme ve </a:t>
            </a:r>
            <a:r>
              <a:rPr lang="tr-TR" sz="3600" b="1" i="1" dirty="0" smtClean="0">
                <a:solidFill>
                  <a:schemeClr val="bg1"/>
                </a:solidFill>
                <a:effectLst>
                  <a:outerShdw blurRad="38100" dist="38100" dir="2700000" algn="tl">
                    <a:srgbClr val="000000">
                      <a:alpha val="43137"/>
                    </a:srgbClr>
                  </a:outerShdw>
                </a:effectLst>
              </a:rPr>
              <a:t>Gelişme </a:t>
            </a:r>
            <a:endParaRPr lang="tr-TR" b="1" dirty="0">
              <a:effectLst>
                <a:outerShdw blurRad="38100" dist="38100" dir="2700000" algn="tl">
                  <a:srgbClr val="000000">
                    <a:alpha val="43137"/>
                  </a:srgbClr>
                </a:outerShdw>
              </a:effectLst>
            </a:endParaRPr>
          </a:p>
        </p:txBody>
      </p:sp>
      <p:sp>
        <p:nvSpPr>
          <p:cNvPr id="3" name="Alt Başlık 2"/>
          <p:cNvSpPr>
            <a:spLocks noGrp="1"/>
          </p:cNvSpPr>
          <p:nvPr>
            <p:ph type="subTitle" idx="1"/>
          </p:nvPr>
        </p:nvSpPr>
        <p:spPr>
          <a:xfrm>
            <a:off x="1239361" y="3525355"/>
            <a:ext cx="8825658" cy="861420"/>
          </a:xfrm>
        </p:spPr>
        <p:txBody>
          <a:bodyPr/>
          <a:lstStyle/>
          <a:p>
            <a:r>
              <a:rPr lang="tr-TR" b="1" dirty="0" smtClean="0">
                <a:effectLst>
                  <a:outerShdw blurRad="38100" dist="38100" dir="2700000" algn="tl">
                    <a:srgbClr val="000000">
                      <a:alpha val="43137"/>
                    </a:srgbClr>
                  </a:outerShdw>
                </a:effectLst>
              </a:rPr>
              <a:t>Prof. Dr. Hasan Hüseyin AKSOY</a:t>
            </a:r>
          </a:p>
          <a:p>
            <a:r>
              <a:rPr lang="tr-TR" b="1" i="1" dirty="0" smtClean="0">
                <a:effectLst>
                  <a:outerShdw blurRad="38100" dist="38100" dir="2700000" algn="tl">
                    <a:srgbClr val="000000">
                      <a:alpha val="43137"/>
                    </a:srgbClr>
                  </a:outerShdw>
                </a:effectLst>
              </a:rPr>
              <a:t>Ankara Üniversitesi / Eğitim Bilimleri </a:t>
            </a:r>
            <a:r>
              <a:rPr lang="tr-TR" b="1" i="1" dirty="0" smtClean="0">
                <a:effectLst>
                  <a:outerShdw blurRad="38100" dist="38100" dir="2700000" algn="tl">
                    <a:srgbClr val="000000">
                      <a:alpha val="43137"/>
                    </a:srgbClr>
                  </a:outerShdw>
                </a:effectLst>
              </a:rPr>
              <a:t>Fakültesi</a:t>
            </a:r>
          </a:p>
          <a:p>
            <a:endParaRPr lang="tr-TR" b="1" i="1" dirty="0" smtClean="0">
              <a:effectLst>
                <a:outerShdw blurRad="38100" dist="38100" dir="2700000" algn="tl">
                  <a:srgbClr val="000000">
                    <a:alpha val="43137"/>
                  </a:srgbClr>
                </a:outerShdw>
              </a:effectLst>
            </a:endParaRPr>
          </a:p>
          <a:p>
            <a:endParaRPr lang="tr-TR" b="1" i="1" dirty="0" smtClean="0">
              <a:effectLst>
                <a:outerShdw blurRad="38100" dist="38100" dir="2700000" algn="tl">
                  <a:srgbClr val="000000">
                    <a:alpha val="43137"/>
                  </a:srgbClr>
                </a:outerShdw>
              </a:effectLst>
            </a:endParaRPr>
          </a:p>
          <a:p>
            <a:endParaRPr lang="tr-TR" dirty="0"/>
          </a:p>
        </p:txBody>
      </p:sp>
      <p:sp>
        <p:nvSpPr>
          <p:cNvPr id="4" name="Alt Başlık 2"/>
          <p:cNvSpPr txBox="1">
            <a:spLocks/>
          </p:cNvSpPr>
          <p:nvPr/>
        </p:nvSpPr>
        <p:spPr>
          <a:xfrm>
            <a:off x="1180746" y="5022166"/>
            <a:ext cx="8825658" cy="1331742"/>
          </a:xfrm>
          <a:prstGeom prst="rect">
            <a:avLst/>
          </a:prstGeom>
        </p:spPr>
        <p:txBody>
          <a:bodyPr vert="horz" lIns="91440" tIns="45720" rIns="91440" bIns="45720" rtlCol="0" anchor="t">
            <a:normAutofit fontScale="92500" lnSpcReduction="10000"/>
          </a:bodyPr>
          <a:lstStyle/>
          <a:p>
            <a:pPr marL="0" marR="0" lvl="0" indent="0" algn="l"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r>
              <a:rPr kumimoji="0" lang="tr-TR" sz="1800" b="1" i="1" u="none" strike="noStrike" kern="1200" cap="all" spc="0" normalizeH="0" baseline="0" noProof="0" dirty="0" smtClean="0">
                <a:ln>
                  <a:noFill/>
                </a:ln>
                <a:solidFill>
                  <a:schemeClr val="accent1"/>
                </a:solidFill>
                <a:effectLst>
                  <a:outerShdw blurRad="38100" dist="38100" dir="2700000" algn="tl">
                    <a:srgbClr val="000000">
                      <a:alpha val="43137"/>
                    </a:srgbClr>
                  </a:outerShdw>
                </a:effectLst>
                <a:uLnTx/>
                <a:uFillTx/>
                <a:latin typeface="+mn-lt"/>
                <a:ea typeface="+mn-ea"/>
                <a:cs typeface="+mn-cs"/>
              </a:rPr>
              <a:t>Bu</a:t>
            </a:r>
            <a:r>
              <a:rPr kumimoji="0" lang="tr-TR" sz="1800" b="1" i="1" u="none" strike="noStrike" kern="1200" cap="all" spc="0" normalizeH="0" noProof="0" dirty="0" smtClean="0">
                <a:ln>
                  <a:noFill/>
                </a:ln>
                <a:solidFill>
                  <a:schemeClr val="accent1"/>
                </a:solidFill>
                <a:effectLst>
                  <a:outerShdw blurRad="38100" dist="38100" dir="2700000" algn="tl">
                    <a:srgbClr val="000000">
                      <a:alpha val="43137"/>
                    </a:srgbClr>
                  </a:outerShdw>
                </a:effectLst>
                <a:uLnTx/>
                <a:uFillTx/>
                <a:latin typeface="+mn-lt"/>
                <a:ea typeface="+mn-ea"/>
                <a:cs typeface="+mn-cs"/>
              </a:rPr>
              <a:t> slaytlarda yer alan tüm değerlendirme ve veriler A.Ü. </a:t>
            </a:r>
            <a:r>
              <a:rPr kumimoji="0" lang="tr-TR" sz="1800" b="1" i="1" u="none" strike="noStrike" kern="1200" cap="all" spc="0" normalizeH="0" noProof="0" dirty="0" err="1" smtClean="0">
                <a:ln>
                  <a:noFill/>
                </a:ln>
                <a:solidFill>
                  <a:schemeClr val="accent1"/>
                </a:solidFill>
                <a:effectLst>
                  <a:outerShdw blurRad="38100" dist="38100" dir="2700000" algn="tl">
                    <a:srgbClr val="000000">
                      <a:alpha val="43137"/>
                    </a:srgbClr>
                  </a:outerShdw>
                </a:effectLst>
                <a:uLnTx/>
                <a:uFillTx/>
                <a:latin typeface="+mn-lt"/>
                <a:ea typeface="+mn-ea"/>
                <a:cs typeface="+mn-cs"/>
              </a:rPr>
              <a:t>EBF’de</a:t>
            </a:r>
            <a:r>
              <a:rPr kumimoji="0" lang="tr-TR" sz="1800" b="1" i="1" u="none" strike="noStrike" kern="1200" cap="all" spc="0" normalizeH="0" noProof="0" dirty="0" smtClean="0">
                <a:ln>
                  <a:noFill/>
                </a:ln>
                <a:solidFill>
                  <a:schemeClr val="accent1"/>
                </a:solidFill>
                <a:effectLst>
                  <a:outerShdw blurRad="38100" dist="38100" dir="2700000" algn="tl">
                    <a:srgbClr val="000000">
                      <a:alpha val="43137"/>
                    </a:srgbClr>
                  </a:outerShdw>
                </a:effectLst>
                <a:uLnTx/>
                <a:uFillTx/>
                <a:latin typeface="+mn-lt"/>
                <a:ea typeface="+mn-ea"/>
                <a:cs typeface="+mn-cs"/>
              </a:rPr>
              <a:t> verilen Türkiye’nin Ekonomik yapısı dersi içindir. Başka bir amaçla kullanılamaz. Başka bir kamusal ortamda paylaşılamaz erişime açılamaz.  kaynak gösterilemez. İlgili bilgiler için kaynakçada yer alan kaynaklara erişilmeli ve onlara atıf yapılmalıdır.</a:t>
            </a:r>
            <a:endParaRPr kumimoji="0" lang="tr-TR" sz="1800" b="1" i="1" u="none" strike="noStrike" kern="1200" cap="all" spc="0" normalizeH="0" baseline="0" noProof="0" dirty="0" smtClean="0">
              <a:ln>
                <a:noFill/>
              </a:ln>
              <a:solidFill>
                <a:schemeClr val="accent1"/>
              </a:solidFill>
              <a:effectLst>
                <a:outerShdw blurRad="38100" dist="38100" dir="2700000" algn="tl">
                  <a:srgbClr val="000000">
                    <a:alpha val="43137"/>
                  </a:srgbClr>
                </a:outerShdw>
              </a:effectLst>
              <a:uLnTx/>
              <a:uFillTx/>
              <a:latin typeface="+mn-lt"/>
              <a:ea typeface="+mn-ea"/>
              <a:cs typeface="+mn-cs"/>
            </a:endParaRPr>
          </a:p>
          <a:p>
            <a:pPr marL="0" marR="0" lvl="0" indent="0" algn="l"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endParaRPr kumimoji="0" lang="tr-TR" sz="1800" b="0" i="0" u="none" strike="noStrike" kern="1200" cap="all" spc="0" normalizeH="0" baseline="0" noProof="0" dirty="0">
              <a:ln>
                <a:noFill/>
              </a:ln>
              <a:solidFill>
                <a:schemeClr val="accent1"/>
              </a:solidFill>
              <a:effectLst/>
              <a:uLnTx/>
              <a:uFillTx/>
              <a:latin typeface="+mn-lt"/>
              <a:ea typeface="+mn-ea"/>
              <a:cs typeface="+mn-cs"/>
            </a:endParaRPr>
          </a:p>
        </p:txBody>
      </p:sp>
    </p:spTree>
    <p:extLst>
      <p:ext uri="{BB962C8B-B14F-4D97-AF65-F5344CB8AC3E}">
        <p14:creationId xmlns:p14="http://schemas.microsoft.com/office/powerpoint/2010/main" xmlns="" val="741942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rgbClr val="EBEBEB"/>
                </a:solidFill>
                <a:effectLst>
                  <a:outerShdw blurRad="38100" dist="38100" dir="2700000" algn="tl">
                    <a:srgbClr val="000000">
                      <a:alpha val="43137"/>
                    </a:srgbClr>
                  </a:outerShdw>
                </a:effectLst>
              </a:rPr>
              <a:t>SÜREÇLER VE KAVRAMLAR</a:t>
            </a:r>
            <a:br>
              <a:rPr lang="tr-TR" b="1" dirty="0">
                <a:solidFill>
                  <a:srgbClr val="EBEBEB"/>
                </a:solidFill>
                <a:effectLst>
                  <a:outerShdw blurRad="38100" dist="38100" dir="2700000" algn="tl">
                    <a:srgbClr val="000000">
                      <a:alpha val="43137"/>
                    </a:srgbClr>
                  </a:outerShdw>
                </a:effectLst>
              </a:rPr>
            </a:br>
            <a:r>
              <a:rPr lang="tr-TR" sz="2400" b="1" i="1" dirty="0">
                <a:solidFill>
                  <a:prstClr val="white"/>
                </a:solidFill>
                <a:effectLst>
                  <a:outerShdw blurRad="38100" dist="38100" dir="2700000" algn="tl">
                    <a:srgbClr val="000000">
                      <a:alpha val="43137"/>
                    </a:srgbClr>
                  </a:outerShdw>
                </a:effectLst>
              </a:rPr>
              <a:t>-Dünyada ve Türkiye’de 200 Yıllık İktisadi Büyüme ve Gelişme</a:t>
            </a:r>
            <a:endParaRPr lang="tr-TR" dirty="0"/>
          </a:p>
        </p:txBody>
      </p:sp>
      <p:sp>
        <p:nvSpPr>
          <p:cNvPr id="3" name="İçerik Yer Tutucusu 2"/>
          <p:cNvSpPr>
            <a:spLocks noGrp="1"/>
          </p:cNvSpPr>
          <p:nvPr>
            <p:ph idx="1"/>
          </p:nvPr>
        </p:nvSpPr>
        <p:spPr/>
        <p:txBody>
          <a:bodyPr/>
          <a:lstStyle/>
          <a:p>
            <a:pPr marL="0" indent="0">
              <a:buNone/>
            </a:pPr>
            <a:r>
              <a:rPr lang="tr-TR" b="1" dirty="0" smtClean="0">
                <a:solidFill>
                  <a:srgbClr val="FF0000"/>
                </a:solidFill>
                <a:effectLst>
                  <a:outerShdw blurRad="38100" dist="38100" dir="2700000" algn="tl">
                    <a:srgbClr val="000000">
                      <a:alpha val="43137"/>
                    </a:srgbClr>
                  </a:outerShdw>
                </a:effectLst>
              </a:rPr>
              <a:t>Türkiye’nin Büyüme Sicili</a:t>
            </a:r>
          </a:p>
        </p:txBody>
      </p:sp>
      <p:pic>
        <p:nvPicPr>
          <p:cNvPr id="5" name="Resim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53651" y="2279710"/>
            <a:ext cx="7460157" cy="4578290"/>
          </a:xfrm>
          <a:prstGeom prst="rect">
            <a:avLst/>
          </a:prstGeom>
        </p:spPr>
      </p:pic>
      <p:sp>
        <p:nvSpPr>
          <p:cNvPr id="6" name="Slayt Numarası Yer Tutucusu 5"/>
          <p:cNvSpPr>
            <a:spLocks noGrp="1"/>
          </p:cNvSpPr>
          <p:nvPr>
            <p:ph type="sldNum" sz="quarter" idx="12"/>
          </p:nvPr>
        </p:nvSpPr>
        <p:spPr/>
        <p:txBody>
          <a:bodyPr/>
          <a:lstStyle/>
          <a:p>
            <a:fld id="{EDBDCCA2-E32C-47AF-90C9-1BA786E0CF39}" type="slidenum">
              <a:rPr lang="tr-TR" smtClean="0"/>
              <a:pPr/>
              <a:t>10</a:t>
            </a:fld>
            <a:endParaRPr lang="tr-TR"/>
          </a:p>
        </p:txBody>
      </p:sp>
    </p:spTree>
    <p:extLst>
      <p:ext uri="{BB962C8B-B14F-4D97-AF65-F5344CB8AC3E}">
        <p14:creationId xmlns:p14="http://schemas.microsoft.com/office/powerpoint/2010/main" xmlns="" val="3858305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814733" y="2278966"/>
            <a:ext cx="9059594" cy="4579034"/>
          </a:xfrm>
        </p:spPr>
      </p:pic>
      <p:sp>
        <p:nvSpPr>
          <p:cNvPr id="5" name="Unvan 1"/>
          <p:cNvSpPr>
            <a:spLocks noGrp="1"/>
          </p:cNvSpPr>
          <p:nvPr>
            <p:ph type="title"/>
          </p:nvPr>
        </p:nvSpPr>
        <p:spPr>
          <a:xfrm>
            <a:off x="1154953" y="973668"/>
            <a:ext cx="8761413" cy="706964"/>
          </a:xfrm>
        </p:spPr>
        <p:txBody>
          <a:bodyPr/>
          <a:lstStyle/>
          <a:p>
            <a:pPr algn="ctr"/>
            <a:r>
              <a:rPr lang="tr-TR" b="1" dirty="0">
                <a:solidFill>
                  <a:srgbClr val="EBEBEB"/>
                </a:solidFill>
                <a:effectLst>
                  <a:outerShdw blurRad="38100" dist="38100" dir="2700000" algn="tl">
                    <a:srgbClr val="000000">
                      <a:alpha val="43137"/>
                    </a:srgbClr>
                  </a:outerShdw>
                </a:effectLst>
              </a:rPr>
              <a:t>SÜREÇLER VE KAVRAMLAR</a:t>
            </a:r>
            <a:br>
              <a:rPr lang="tr-TR" b="1" dirty="0">
                <a:solidFill>
                  <a:srgbClr val="EBEBEB"/>
                </a:solidFill>
                <a:effectLst>
                  <a:outerShdw blurRad="38100" dist="38100" dir="2700000" algn="tl">
                    <a:srgbClr val="000000">
                      <a:alpha val="43137"/>
                    </a:srgbClr>
                  </a:outerShdw>
                </a:effectLst>
              </a:rPr>
            </a:br>
            <a:r>
              <a:rPr lang="tr-TR" sz="2400" b="1" i="1" dirty="0">
                <a:solidFill>
                  <a:prstClr val="white"/>
                </a:solidFill>
                <a:effectLst>
                  <a:outerShdw blurRad="38100" dist="38100" dir="2700000" algn="tl">
                    <a:srgbClr val="000000">
                      <a:alpha val="43137"/>
                    </a:srgbClr>
                  </a:outerShdw>
                </a:effectLst>
              </a:rPr>
              <a:t>-Dünyada ve Türkiye’de 200 Yıllık İktisadi Büyüme ve Gelişme</a:t>
            </a:r>
            <a:endParaRPr lang="tr-TR" dirty="0"/>
          </a:p>
        </p:txBody>
      </p:sp>
      <p:sp>
        <p:nvSpPr>
          <p:cNvPr id="6" name="Slayt Numarası Yer Tutucusu 5"/>
          <p:cNvSpPr>
            <a:spLocks noGrp="1"/>
          </p:cNvSpPr>
          <p:nvPr>
            <p:ph type="sldNum" sz="quarter" idx="12"/>
          </p:nvPr>
        </p:nvSpPr>
        <p:spPr/>
        <p:txBody>
          <a:bodyPr/>
          <a:lstStyle/>
          <a:p>
            <a:fld id="{EDBDCCA2-E32C-47AF-90C9-1BA786E0CF39}" type="slidenum">
              <a:rPr lang="tr-TR" smtClean="0"/>
              <a:pPr/>
              <a:t>11</a:t>
            </a:fld>
            <a:endParaRPr lang="tr-TR"/>
          </a:p>
        </p:txBody>
      </p:sp>
    </p:spTree>
    <p:extLst>
      <p:ext uri="{BB962C8B-B14F-4D97-AF65-F5344CB8AC3E}">
        <p14:creationId xmlns:p14="http://schemas.microsoft.com/office/powerpoint/2010/main" xmlns="" val="30254264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rgbClr val="EBEBEB"/>
                </a:solidFill>
                <a:effectLst>
                  <a:outerShdw blurRad="38100" dist="38100" dir="2700000" algn="tl">
                    <a:srgbClr val="000000">
                      <a:alpha val="43137"/>
                    </a:srgbClr>
                  </a:outerShdw>
                </a:effectLst>
              </a:rPr>
              <a:t>SÜREÇLER VE KAVRAMLAR</a:t>
            </a:r>
            <a:br>
              <a:rPr lang="tr-TR" b="1" dirty="0">
                <a:solidFill>
                  <a:srgbClr val="EBEBEB"/>
                </a:solidFill>
                <a:effectLst>
                  <a:outerShdw blurRad="38100" dist="38100" dir="2700000" algn="tl">
                    <a:srgbClr val="000000">
                      <a:alpha val="43137"/>
                    </a:srgbClr>
                  </a:outerShdw>
                </a:effectLst>
              </a:rPr>
            </a:br>
            <a:r>
              <a:rPr lang="tr-TR" sz="2400" b="1" i="1" dirty="0">
                <a:solidFill>
                  <a:prstClr val="white"/>
                </a:solidFill>
                <a:effectLst>
                  <a:outerShdw blurRad="38100" dist="38100" dir="2700000" algn="tl">
                    <a:srgbClr val="000000">
                      <a:alpha val="43137"/>
                    </a:srgbClr>
                  </a:outerShdw>
                </a:effectLst>
              </a:rPr>
              <a:t>-Dünyada ve Türkiye’de 200 Yıllık İktisadi Büyüme ve Gelişme</a:t>
            </a:r>
            <a:endParaRPr lang="tr-TR" dirty="0"/>
          </a:p>
        </p:txBody>
      </p:sp>
      <p:sp>
        <p:nvSpPr>
          <p:cNvPr id="3" name="İçerik Yer Tutucusu 2"/>
          <p:cNvSpPr>
            <a:spLocks noGrp="1"/>
          </p:cNvSpPr>
          <p:nvPr>
            <p:ph idx="1"/>
          </p:nvPr>
        </p:nvSpPr>
        <p:spPr/>
        <p:txBody>
          <a:bodyPr>
            <a:normAutofit/>
          </a:bodyPr>
          <a:lstStyle/>
          <a:p>
            <a:pPr marL="0" indent="0" algn="just">
              <a:lnSpc>
                <a:spcPct val="150000"/>
              </a:lnSpc>
              <a:buNone/>
            </a:pPr>
            <a:r>
              <a:rPr lang="tr-TR" sz="2000" b="1" dirty="0" smtClean="0">
                <a:solidFill>
                  <a:srgbClr val="FF0000"/>
                </a:solidFill>
                <a:effectLst>
                  <a:outerShdw blurRad="38100" dist="38100" dir="2700000" algn="tl">
                    <a:srgbClr val="000000">
                      <a:alpha val="43137"/>
                    </a:srgbClr>
                  </a:outerShdw>
                </a:effectLst>
              </a:rPr>
              <a:t>İnsani Gelişme Endeksi</a:t>
            </a:r>
          </a:p>
          <a:p>
            <a:pPr algn="just">
              <a:lnSpc>
                <a:spcPct val="150000"/>
              </a:lnSpc>
            </a:pPr>
            <a:r>
              <a:rPr lang="tr-TR" sz="2000" dirty="0" smtClean="0">
                <a:solidFill>
                  <a:schemeClr val="tx1"/>
                </a:solidFill>
              </a:rPr>
              <a:t>İGE = (Kişi Başına Gelir Endeksi + Doğumda Yaşam Beklentisi Endeksi + Eğitim Endeksi) / 3 </a:t>
            </a:r>
          </a:p>
        </p:txBody>
      </p:sp>
      <p:sp>
        <p:nvSpPr>
          <p:cNvPr id="4" name="Slayt Numarası Yer Tutucusu 3"/>
          <p:cNvSpPr>
            <a:spLocks noGrp="1"/>
          </p:cNvSpPr>
          <p:nvPr>
            <p:ph type="sldNum" sz="quarter" idx="12"/>
          </p:nvPr>
        </p:nvSpPr>
        <p:spPr/>
        <p:txBody>
          <a:bodyPr/>
          <a:lstStyle/>
          <a:p>
            <a:fld id="{EDBDCCA2-E32C-47AF-90C9-1BA786E0CF39}" type="slidenum">
              <a:rPr lang="tr-TR" smtClean="0"/>
              <a:pPr/>
              <a:t>12</a:t>
            </a:fld>
            <a:endParaRPr lang="tr-TR"/>
          </a:p>
        </p:txBody>
      </p:sp>
    </p:spTree>
    <p:extLst>
      <p:ext uri="{BB962C8B-B14F-4D97-AF65-F5344CB8AC3E}">
        <p14:creationId xmlns:p14="http://schemas.microsoft.com/office/powerpoint/2010/main" xmlns="" val="2448551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991859" y="2349305"/>
            <a:ext cx="7924507" cy="4508695"/>
          </a:xfrm>
        </p:spPr>
      </p:pic>
      <p:sp>
        <p:nvSpPr>
          <p:cNvPr id="5" name="Unvan 1"/>
          <p:cNvSpPr>
            <a:spLocks noGrp="1"/>
          </p:cNvSpPr>
          <p:nvPr>
            <p:ph type="title"/>
          </p:nvPr>
        </p:nvSpPr>
        <p:spPr>
          <a:xfrm>
            <a:off x="1154953" y="973668"/>
            <a:ext cx="8761413" cy="706964"/>
          </a:xfrm>
        </p:spPr>
        <p:txBody>
          <a:bodyPr/>
          <a:lstStyle/>
          <a:p>
            <a:pPr algn="ctr"/>
            <a:r>
              <a:rPr lang="tr-TR" b="1" dirty="0">
                <a:solidFill>
                  <a:srgbClr val="EBEBEB"/>
                </a:solidFill>
                <a:effectLst>
                  <a:outerShdw blurRad="38100" dist="38100" dir="2700000" algn="tl">
                    <a:srgbClr val="000000">
                      <a:alpha val="43137"/>
                    </a:srgbClr>
                  </a:outerShdw>
                </a:effectLst>
              </a:rPr>
              <a:t>SÜREÇLER VE KAVRAMLAR</a:t>
            </a:r>
            <a:br>
              <a:rPr lang="tr-TR" b="1" dirty="0">
                <a:solidFill>
                  <a:srgbClr val="EBEBEB"/>
                </a:solidFill>
                <a:effectLst>
                  <a:outerShdw blurRad="38100" dist="38100" dir="2700000" algn="tl">
                    <a:srgbClr val="000000">
                      <a:alpha val="43137"/>
                    </a:srgbClr>
                  </a:outerShdw>
                </a:effectLst>
              </a:rPr>
            </a:br>
            <a:r>
              <a:rPr lang="tr-TR" sz="2400" b="1" i="1" dirty="0">
                <a:solidFill>
                  <a:prstClr val="white"/>
                </a:solidFill>
                <a:effectLst>
                  <a:outerShdw blurRad="38100" dist="38100" dir="2700000" algn="tl">
                    <a:srgbClr val="000000">
                      <a:alpha val="43137"/>
                    </a:srgbClr>
                  </a:outerShdw>
                </a:effectLst>
              </a:rPr>
              <a:t>-Dünyada ve Türkiye’de 200 Yıllık İktisadi Büyüme ve Gelişme</a:t>
            </a:r>
            <a:endParaRPr lang="tr-TR" dirty="0"/>
          </a:p>
        </p:txBody>
      </p:sp>
      <p:sp>
        <p:nvSpPr>
          <p:cNvPr id="6" name="Slayt Numarası Yer Tutucusu 5"/>
          <p:cNvSpPr>
            <a:spLocks noGrp="1"/>
          </p:cNvSpPr>
          <p:nvPr>
            <p:ph type="sldNum" sz="quarter" idx="12"/>
          </p:nvPr>
        </p:nvSpPr>
        <p:spPr/>
        <p:txBody>
          <a:bodyPr/>
          <a:lstStyle/>
          <a:p>
            <a:fld id="{EDBDCCA2-E32C-47AF-90C9-1BA786E0CF39}" type="slidenum">
              <a:rPr lang="tr-TR" smtClean="0"/>
              <a:pPr/>
              <a:t>13</a:t>
            </a:fld>
            <a:endParaRPr lang="tr-TR"/>
          </a:p>
        </p:txBody>
      </p:sp>
    </p:spTree>
    <p:extLst>
      <p:ext uri="{BB962C8B-B14F-4D97-AF65-F5344CB8AC3E}">
        <p14:creationId xmlns:p14="http://schemas.microsoft.com/office/powerpoint/2010/main" xmlns="" val="17863373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942745" y="2264899"/>
            <a:ext cx="8312602" cy="4593102"/>
          </a:xfrm>
        </p:spPr>
      </p:pic>
      <p:sp>
        <p:nvSpPr>
          <p:cNvPr id="5" name="Unvan 1"/>
          <p:cNvSpPr txBox="1">
            <a:spLocks/>
          </p:cNvSpPr>
          <p:nvPr/>
        </p:nvSpPr>
        <p:spPr bwMode="gray">
          <a:xfrm>
            <a:off x="1307353" y="1126068"/>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smtClean="0">
                <a:solidFill>
                  <a:srgbClr val="EBEBEB"/>
                </a:solidFill>
                <a:effectLst>
                  <a:outerShdw blurRad="38100" dist="38100" dir="2700000" algn="tl">
                    <a:srgbClr val="000000">
                      <a:alpha val="43137"/>
                    </a:srgbClr>
                  </a:outerShdw>
                </a:effectLst>
              </a:rPr>
              <a:t>SÜREÇLER VE KAVRAMLAR</a:t>
            </a:r>
            <a:br>
              <a:rPr lang="tr-TR" b="1" smtClean="0">
                <a:solidFill>
                  <a:srgbClr val="EBEBEB"/>
                </a:solidFill>
                <a:effectLst>
                  <a:outerShdw blurRad="38100" dist="38100" dir="2700000" algn="tl">
                    <a:srgbClr val="000000">
                      <a:alpha val="43137"/>
                    </a:srgbClr>
                  </a:outerShdw>
                </a:effectLst>
              </a:rPr>
            </a:br>
            <a:r>
              <a:rPr lang="tr-TR" sz="2400" b="1" i="1" smtClean="0">
                <a:solidFill>
                  <a:prstClr val="white"/>
                </a:solidFill>
                <a:effectLst>
                  <a:outerShdw blurRad="38100" dist="38100" dir="2700000" algn="tl">
                    <a:srgbClr val="000000">
                      <a:alpha val="43137"/>
                    </a:srgbClr>
                  </a:outerShdw>
                </a:effectLst>
              </a:rPr>
              <a:t>-Dünyada ve Türkiye’de 200 Yıllık İktisadi Büyüme ve Gelişme</a:t>
            </a:r>
            <a:endParaRPr lang="tr-TR" dirty="0"/>
          </a:p>
        </p:txBody>
      </p:sp>
      <p:sp>
        <p:nvSpPr>
          <p:cNvPr id="6" name="Slayt Numarası Yer Tutucusu 5"/>
          <p:cNvSpPr>
            <a:spLocks noGrp="1"/>
          </p:cNvSpPr>
          <p:nvPr>
            <p:ph type="sldNum" sz="quarter" idx="12"/>
          </p:nvPr>
        </p:nvSpPr>
        <p:spPr/>
        <p:txBody>
          <a:bodyPr/>
          <a:lstStyle/>
          <a:p>
            <a:fld id="{EDBDCCA2-E32C-47AF-90C9-1BA786E0CF39}" type="slidenum">
              <a:rPr lang="tr-TR" smtClean="0"/>
              <a:pPr/>
              <a:t>14</a:t>
            </a:fld>
            <a:endParaRPr lang="tr-TR"/>
          </a:p>
        </p:txBody>
      </p:sp>
    </p:spTree>
    <p:extLst>
      <p:ext uri="{BB962C8B-B14F-4D97-AF65-F5344CB8AC3E}">
        <p14:creationId xmlns:p14="http://schemas.microsoft.com/office/powerpoint/2010/main" xmlns="" val="40226640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604448" y="2308078"/>
            <a:ext cx="8482087" cy="4549922"/>
          </a:xfrm>
        </p:spPr>
      </p:pic>
      <p:sp>
        <p:nvSpPr>
          <p:cNvPr id="5" name="Unvan 1"/>
          <p:cNvSpPr txBox="1">
            <a:spLocks/>
          </p:cNvSpPr>
          <p:nvPr/>
        </p:nvSpPr>
        <p:spPr bwMode="gray">
          <a:xfrm>
            <a:off x="1307353" y="1126068"/>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smtClean="0">
                <a:solidFill>
                  <a:srgbClr val="EBEBEB"/>
                </a:solidFill>
                <a:effectLst>
                  <a:outerShdw blurRad="38100" dist="38100" dir="2700000" algn="tl">
                    <a:srgbClr val="000000">
                      <a:alpha val="43137"/>
                    </a:srgbClr>
                  </a:outerShdw>
                </a:effectLst>
              </a:rPr>
              <a:t>SÜREÇLER VE KAVRAMLAR</a:t>
            </a:r>
            <a:br>
              <a:rPr lang="tr-TR" b="1" smtClean="0">
                <a:solidFill>
                  <a:srgbClr val="EBEBEB"/>
                </a:solidFill>
                <a:effectLst>
                  <a:outerShdw blurRad="38100" dist="38100" dir="2700000" algn="tl">
                    <a:srgbClr val="000000">
                      <a:alpha val="43137"/>
                    </a:srgbClr>
                  </a:outerShdw>
                </a:effectLst>
              </a:rPr>
            </a:br>
            <a:r>
              <a:rPr lang="tr-TR" sz="2400" b="1" i="1" smtClean="0">
                <a:solidFill>
                  <a:prstClr val="white"/>
                </a:solidFill>
                <a:effectLst>
                  <a:outerShdw blurRad="38100" dist="38100" dir="2700000" algn="tl">
                    <a:srgbClr val="000000">
                      <a:alpha val="43137"/>
                    </a:srgbClr>
                  </a:outerShdw>
                </a:effectLst>
              </a:rPr>
              <a:t>-Dünyada ve Türkiye’de 200 Yıllık İktisadi Büyüme ve Gelişme</a:t>
            </a:r>
            <a:endParaRPr lang="tr-TR" dirty="0"/>
          </a:p>
        </p:txBody>
      </p:sp>
      <p:sp>
        <p:nvSpPr>
          <p:cNvPr id="6" name="Slayt Numarası Yer Tutucusu 5"/>
          <p:cNvSpPr>
            <a:spLocks noGrp="1"/>
          </p:cNvSpPr>
          <p:nvPr>
            <p:ph type="sldNum" sz="quarter" idx="12"/>
          </p:nvPr>
        </p:nvSpPr>
        <p:spPr/>
        <p:txBody>
          <a:bodyPr/>
          <a:lstStyle/>
          <a:p>
            <a:fld id="{EDBDCCA2-E32C-47AF-90C9-1BA786E0CF39}" type="slidenum">
              <a:rPr lang="tr-TR" smtClean="0"/>
              <a:pPr/>
              <a:t>15</a:t>
            </a:fld>
            <a:endParaRPr lang="tr-TR"/>
          </a:p>
        </p:txBody>
      </p:sp>
    </p:spTree>
    <p:extLst>
      <p:ext uri="{BB962C8B-B14F-4D97-AF65-F5344CB8AC3E}">
        <p14:creationId xmlns:p14="http://schemas.microsoft.com/office/powerpoint/2010/main" xmlns="" val="12319023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smtClean="0"/>
              <a:t>Kaynak</a:t>
            </a:r>
            <a:endParaRPr lang="tr-TR" b="1" dirty="0"/>
          </a:p>
        </p:txBody>
      </p:sp>
      <p:sp>
        <p:nvSpPr>
          <p:cNvPr id="3" name="2 İçerik Yer Tutucusu"/>
          <p:cNvSpPr>
            <a:spLocks noGrp="1"/>
          </p:cNvSpPr>
          <p:nvPr>
            <p:ph idx="1"/>
          </p:nvPr>
        </p:nvSpPr>
        <p:spPr/>
        <p:txBody>
          <a:bodyPr/>
          <a:lstStyle/>
          <a:p>
            <a:r>
              <a:rPr lang="tr-TR" sz="2400" b="1" dirty="0" smtClean="0"/>
              <a:t>Pamuk, Şevket (2019). Türkiye’nin 200 Yıllık İktisadi Tarihi. 10. Baskı. İstanbul: İş Bankası Yayınları</a:t>
            </a:r>
          </a:p>
          <a:p>
            <a:endParaRPr lang="tr-TR" dirty="0"/>
          </a:p>
        </p:txBody>
      </p:sp>
      <p:sp>
        <p:nvSpPr>
          <p:cNvPr id="4" name="3 Slayt Numarası Yer Tutucusu"/>
          <p:cNvSpPr>
            <a:spLocks noGrp="1"/>
          </p:cNvSpPr>
          <p:nvPr>
            <p:ph type="sldNum" sz="quarter" idx="12"/>
          </p:nvPr>
        </p:nvSpPr>
        <p:spPr/>
        <p:txBody>
          <a:bodyPr/>
          <a:lstStyle/>
          <a:p>
            <a:fld id="{EDBDCCA2-E32C-47AF-90C9-1BA786E0CF39}" type="slidenum">
              <a:rPr lang="tr-TR" smtClean="0"/>
              <a:pPr/>
              <a:t>16</a:t>
            </a:fld>
            <a:endParaRPr lang="tr-T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85961" y="935167"/>
            <a:ext cx="8761413" cy="706964"/>
          </a:xfrm>
        </p:spPr>
        <p:txBody>
          <a:bodyPr/>
          <a:lstStyle/>
          <a:p>
            <a:pPr algn="ctr"/>
            <a:r>
              <a:rPr lang="tr-TR" b="1" dirty="0" smtClean="0">
                <a:effectLst>
                  <a:outerShdw blurRad="38100" dist="38100" dir="2700000" algn="tl">
                    <a:srgbClr val="000000">
                      <a:alpha val="43137"/>
                    </a:srgbClr>
                  </a:outerShdw>
                </a:effectLst>
              </a:rPr>
              <a:t>SÜREÇLER VE KAVRAMLAR</a:t>
            </a:r>
            <a:br>
              <a:rPr lang="tr-TR" b="1" dirty="0" smtClean="0">
                <a:effectLst>
                  <a:outerShdw blurRad="38100" dist="38100" dir="2700000" algn="tl">
                    <a:srgbClr val="000000">
                      <a:alpha val="43137"/>
                    </a:srgbClr>
                  </a:outerShdw>
                </a:effectLst>
              </a:rPr>
            </a:br>
            <a:r>
              <a:rPr lang="tr-TR" sz="2400" b="1" i="1" dirty="0" smtClean="0">
                <a:solidFill>
                  <a:schemeClr val="bg1"/>
                </a:solidFill>
                <a:effectLst>
                  <a:outerShdw blurRad="38100" dist="38100" dir="2700000" algn="tl">
                    <a:srgbClr val="000000">
                      <a:alpha val="43137"/>
                    </a:srgbClr>
                  </a:outerShdw>
                </a:effectLst>
              </a:rPr>
              <a:t>-Dünyada ve Türkiye’de 200 Yıllık İktisadi Büyüme ve Gelişme</a:t>
            </a:r>
            <a:endParaRPr lang="tr-TR" b="1" i="1" dirty="0">
              <a:solidFill>
                <a:schemeClr val="bg1"/>
              </a:solidFill>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451569" y="2758245"/>
            <a:ext cx="11590375" cy="4254500"/>
          </a:xfrm>
        </p:spPr>
        <p:txBody>
          <a:bodyPr>
            <a:normAutofit/>
          </a:bodyPr>
          <a:lstStyle/>
          <a:p>
            <a:pPr algn="just">
              <a:lnSpc>
                <a:spcPct val="160000"/>
              </a:lnSpc>
            </a:pPr>
            <a:r>
              <a:rPr lang="tr-TR" sz="2000" noProof="1" smtClean="0"/>
              <a:t>Merkantilistler ve fizyokrotlardan Adam Smith’e, Marx’a ve günümüze kadar pek çok iktisat okulu ve düşünür, ülkelerin ya da ulusların zenginliğini belirleyen temel etkenleri anlamaya çalıştılar, çalışmaktalar. </a:t>
            </a:r>
          </a:p>
          <a:p>
            <a:pPr algn="just">
              <a:lnSpc>
                <a:spcPct val="160000"/>
              </a:lnSpc>
            </a:pPr>
            <a:r>
              <a:rPr lang="tr-TR" sz="2000" noProof="1" smtClean="0"/>
              <a:t>Merkantilistler bu konuda en çok ‘’maden miktarı’’nı öne çıkarmışlardır. Daha sonra iş bölümü, diğer ülkelerin yağmalanması ve başka açıklamalar da geliştirildi. </a:t>
            </a:r>
          </a:p>
        </p:txBody>
      </p:sp>
      <p:sp>
        <p:nvSpPr>
          <p:cNvPr id="4" name="Slayt Numarası Yer Tutucusu 3"/>
          <p:cNvSpPr>
            <a:spLocks noGrp="1"/>
          </p:cNvSpPr>
          <p:nvPr>
            <p:ph type="sldNum" sz="quarter" idx="12"/>
          </p:nvPr>
        </p:nvSpPr>
        <p:spPr/>
        <p:txBody>
          <a:bodyPr/>
          <a:lstStyle/>
          <a:p>
            <a:fld id="{EDBDCCA2-E32C-47AF-90C9-1BA786E0CF39}" type="slidenum">
              <a:rPr lang="tr-TR" smtClean="0"/>
              <a:pPr/>
              <a:t>2</a:t>
            </a:fld>
            <a:endParaRPr lang="tr-TR"/>
          </a:p>
        </p:txBody>
      </p:sp>
    </p:spTree>
    <p:extLst>
      <p:ext uri="{BB962C8B-B14F-4D97-AF65-F5344CB8AC3E}">
        <p14:creationId xmlns:p14="http://schemas.microsoft.com/office/powerpoint/2010/main" xmlns="" val="128467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9490" y="2673838"/>
            <a:ext cx="11408898" cy="4184161"/>
          </a:xfrm>
        </p:spPr>
        <p:txBody>
          <a:bodyPr>
            <a:normAutofit/>
          </a:bodyPr>
          <a:lstStyle/>
          <a:p>
            <a:pPr algn="just">
              <a:lnSpc>
                <a:spcPct val="160000"/>
              </a:lnSpc>
            </a:pPr>
            <a:r>
              <a:rPr lang="tr-TR" sz="2000" noProof="1"/>
              <a:t>Sanayi Devrimi sonrasında yanıtlar değişmeye başladı. </a:t>
            </a:r>
          </a:p>
          <a:p>
            <a:pPr algn="just">
              <a:lnSpc>
                <a:spcPct val="160000"/>
              </a:lnSpc>
            </a:pPr>
            <a:r>
              <a:rPr lang="tr-TR" sz="2000" noProof="1"/>
              <a:t>Teknolojik gelişmeler ve yatırımların hız kazanmasıyla üretim ve gelirler sürekli olarak artmaya başladı. </a:t>
            </a:r>
          </a:p>
          <a:p>
            <a:pPr algn="just">
              <a:lnSpc>
                <a:spcPct val="160000"/>
              </a:lnSpc>
            </a:pPr>
            <a:r>
              <a:rPr lang="tr-TR" sz="2000" noProof="1"/>
              <a:t>Kişi başına üretimin ya da gelirin kalıcı bir biçimde artışı olarak tanımlanabilen iktisadi büyüme, özellikle İkinci Dünya Savaşı’ndan sonra ulusların zenginliğini ve yoksulluğunu belirleyen temel süreç konumuna geldi. </a:t>
            </a:r>
          </a:p>
          <a:p>
            <a:endParaRPr lang="tr-TR" dirty="0"/>
          </a:p>
        </p:txBody>
      </p:sp>
      <p:sp>
        <p:nvSpPr>
          <p:cNvPr id="4" name="Unvan 1"/>
          <p:cNvSpPr>
            <a:spLocks noGrp="1"/>
          </p:cNvSpPr>
          <p:nvPr>
            <p:ph type="title"/>
          </p:nvPr>
        </p:nvSpPr>
        <p:spPr>
          <a:xfrm>
            <a:off x="1385961" y="935167"/>
            <a:ext cx="8761413" cy="706964"/>
          </a:xfrm>
        </p:spPr>
        <p:txBody>
          <a:bodyPr/>
          <a:lstStyle/>
          <a:p>
            <a:pPr algn="ctr"/>
            <a:r>
              <a:rPr lang="tr-TR" b="1" dirty="0" smtClean="0">
                <a:effectLst>
                  <a:outerShdw blurRad="38100" dist="38100" dir="2700000" algn="tl">
                    <a:srgbClr val="000000">
                      <a:alpha val="43137"/>
                    </a:srgbClr>
                  </a:outerShdw>
                </a:effectLst>
              </a:rPr>
              <a:t>SÜREÇLER VE KAVRAMLAR</a:t>
            </a:r>
            <a:br>
              <a:rPr lang="tr-TR" b="1" dirty="0" smtClean="0">
                <a:effectLst>
                  <a:outerShdw blurRad="38100" dist="38100" dir="2700000" algn="tl">
                    <a:srgbClr val="000000">
                      <a:alpha val="43137"/>
                    </a:srgbClr>
                  </a:outerShdw>
                </a:effectLst>
              </a:rPr>
            </a:br>
            <a:r>
              <a:rPr lang="tr-TR" sz="2400" b="1" i="1" dirty="0" smtClean="0">
                <a:solidFill>
                  <a:schemeClr val="bg1"/>
                </a:solidFill>
                <a:effectLst>
                  <a:outerShdw blurRad="38100" dist="38100" dir="2700000" algn="tl">
                    <a:srgbClr val="000000">
                      <a:alpha val="43137"/>
                    </a:srgbClr>
                  </a:outerShdw>
                </a:effectLst>
              </a:rPr>
              <a:t>-Dünyada ve Türkiye’de 200 Yıllık İktisadi Büyüme ve Gelişme</a:t>
            </a:r>
            <a:endParaRPr lang="tr-TR" b="1" i="1" dirty="0">
              <a:solidFill>
                <a:schemeClr val="bg1"/>
              </a:solidFill>
              <a:effectLst>
                <a:outerShdw blurRad="38100" dist="38100" dir="2700000" algn="tl">
                  <a:srgbClr val="000000">
                    <a:alpha val="43137"/>
                  </a:srgbClr>
                </a:outerShdw>
              </a:effectLst>
            </a:endParaRPr>
          </a:p>
        </p:txBody>
      </p:sp>
      <p:sp>
        <p:nvSpPr>
          <p:cNvPr id="5" name="Slayt Numarası Yer Tutucusu 4"/>
          <p:cNvSpPr>
            <a:spLocks noGrp="1"/>
          </p:cNvSpPr>
          <p:nvPr>
            <p:ph type="sldNum" sz="quarter" idx="12"/>
          </p:nvPr>
        </p:nvSpPr>
        <p:spPr/>
        <p:txBody>
          <a:bodyPr/>
          <a:lstStyle/>
          <a:p>
            <a:fld id="{EDBDCCA2-E32C-47AF-90C9-1BA786E0CF39}" type="slidenum">
              <a:rPr lang="tr-TR" smtClean="0"/>
              <a:pPr/>
              <a:t>3</a:t>
            </a:fld>
            <a:endParaRPr lang="tr-TR"/>
          </a:p>
        </p:txBody>
      </p:sp>
    </p:spTree>
    <p:extLst>
      <p:ext uri="{BB962C8B-B14F-4D97-AF65-F5344CB8AC3E}">
        <p14:creationId xmlns:p14="http://schemas.microsoft.com/office/powerpoint/2010/main" xmlns="" val="469786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rgbClr val="EBEBEB"/>
                </a:solidFill>
                <a:effectLst>
                  <a:outerShdw blurRad="38100" dist="38100" dir="2700000" algn="tl">
                    <a:srgbClr val="000000">
                      <a:alpha val="43137"/>
                    </a:srgbClr>
                  </a:outerShdw>
                </a:effectLst>
              </a:rPr>
              <a:t>SÜREÇLER VE KAVRAMLAR</a:t>
            </a:r>
            <a:br>
              <a:rPr lang="tr-TR" b="1" dirty="0">
                <a:solidFill>
                  <a:srgbClr val="EBEBEB"/>
                </a:solidFill>
                <a:effectLst>
                  <a:outerShdw blurRad="38100" dist="38100" dir="2700000" algn="tl">
                    <a:srgbClr val="000000">
                      <a:alpha val="43137"/>
                    </a:srgbClr>
                  </a:outerShdw>
                </a:effectLst>
              </a:rPr>
            </a:br>
            <a:r>
              <a:rPr lang="tr-TR" sz="2400" b="1" i="1" dirty="0">
                <a:solidFill>
                  <a:prstClr val="white"/>
                </a:solidFill>
                <a:effectLst>
                  <a:outerShdw blurRad="38100" dist="38100" dir="2700000" algn="tl">
                    <a:srgbClr val="000000">
                      <a:alpha val="43137"/>
                    </a:srgbClr>
                  </a:outerShdw>
                </a:effectLst>
              </a:rPr>
              <a:t>-Dünyada ve Türkiye’de 200 Yıllık İktisadi Büyüme ve Gelişme</a:t>
            </a:r>
            <a:endParaRPr lang="tr-TR" dirty="0"/>
          </a:p>
        </p:txBody>
      </p:sp>
      <p:sp>
        <p:nvSpPr>
          <p:cNvPr id="3" name="İçerik Yer Tutucusu 2"/>
          <p:cNvSpPr>
            <a:spLocks noGrp="1"/>
          </p:cNvSpPr>
          <p:nvPr>
            <p:ph idx="1"/>
          </p:nvPr>
        </p:nvSpPr>
        <p:spPr>
          <a:xfrm>
            <a:off x="901735" y="2364349"/>
            <a:ext cx="10099199" cy="4254500"/>
          </a:xfrm>
        </p:spPr>
        <p:txBody>
          <a:bodyPr>
            <a:normAutofit/>
          </a:bodyPr>
          <a:lstStyle/>
          <a:p>
            <a:pPr algn="just">
              <a:lnSpc>
                <a:spcPct val="150000"/>
              </a:lnSpc>
            </a:pPr>
            <a:r>
              <a:rPr lang="tr-TR" sz="2000" dirty="0" smtClean="0"/>
              <a:t>İktisadi büyümenin görünürdeki en önemli nedenlerinin, bir yandan teknolojik gelişme, öte yandan da yatırımlar yoluyla kişi başına fiziki sermaye ve eğitim düzeylerinde sağlanan artışlar olduğu, verimlilik artışlarının bu sayede gerçekleştiği yaklaşık yarım yüzyıldır, hatta daha uzun süredir vurgulanmaktadır. </a:t>
            </a:r>
          </a:p>
          <a:p>
            <a:pPr algn="just">
              <a:lnSpc>
                <a:spcPct val="150000"/>
              </a:lnSpc>
            </a:pPr>
            <a:r>
              <a:rPr lang="tr-TR" sz="2000" noProof="1" smtClean="0"/>
              <a:t>Sanayileşme ile birlikte iktisadi büyüme de tüm dünyaya yayıldı. </a:t>
            </a:r>
          </a:p>
          <a:p>
            <a:pPr algn="just">
              <a:lnSpc>
                <a:spcPct val="150000"/>
              </a:lnSpc>
            </a:pPr>
            <a:r>
              <a:rPr lang="tr-TR" sz="2000" noProof="1" smtClean="0"/>
              <a:t>20. yy’ın ikinci yarısında araştırma ve geliştirme süreçlerinin giderek kurumsallaşmasıyla birlikte, teknolojik gelişmeler daha da hız kazandı.  </a:t>
            </a:r>
            <a:endParaRPr lang="tr-TR" sz="2000" noProof="1"/>
          </a:p>
        </p:txBody>
      </p:sp>
      <p:sp>
        <p:nvSpPr>
          <p:cNvPr id="4" name="Slayt Numarası Yer Tutucusu 3"/>
          <p:cNvSpPr>
            <a:spLocks noGrp="1"/>
          </p:cNvSpPr>
          <p:nvPr>
            <p:ph type="sldNum" sz="quarter" idx="12"/>
          </p:nvPr>
        </p:nvSpPr>
        <p:spPr/>
        <p:txBody>
          <a:bodyPr/>
          <a:lstStyle/>
          <a:p>
            <a:fld id="{EDBDCCA2-E32C-47AF-90C9-1BA786E0CF39}" type="slidenum">
              <a:rPr lang="tr-TR" smtClean="0"/>
              <a:pPr/>
              <a:t>4</a:t>
            </a:fld>
            <a:endParaRPr lang="tr-TR"/>
          </a:p>
        </p:txBody>
      </p:sp>
    </p:spTree>
    <p:extLst>
      <p:ext uri="{BB962C8B-B14F-4D97-AF65-F5344CB8AC3E}">
        <p14:creationId xmlns:p14="http://schemas.microsoft.com/office/powerpoint/2010/main" xmlns="" val="6868484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rgbClr val="EBEBEB"/>
                </a:solidFill>
                <a:effectLst>
                  <a:outerShdw blurRad="38100" dist="38100" dir="2700000" algn="tl">
                    <a:srgbClr val="000000">
                      <a:alpha val="43137"/>
                    </a:srgbClr>
                  </a:outerShdw>
                </a:effectLst>
              </a:rPr>
              <a:t>SÜREÇLER VE KAVRAMLAR</a:t>
            </a:r>
            <a:br>
              <a:rPr lang="tr-TR" b="1" dirty="0">
                <a:solidFill>
                  <a:srgbClr val="EBEBEB"/>
                </a:solidFill>
                <a:effectLst>
                  <a:outerShdw blurRad="38100" dist="38100" dir="2700000" algn="tl">
                    <a:srgbClr val="000000">
                      <a:alpha val="43137"/>
                    </a:srgbClr>
                  </a:outerShdw>
                </a:effectLst>
              </a:rPr>
            </a:br>
            <a:r>
              <a:rPr lang="tr-TR" sz="2400" b="1" i="1" dirty="0" smtClean="0">
                <a:solidFill>
                  <a:prstClr val="white"/>
                </a:solidFill>
                <a:effectLst>
                  <a:outerShdw blurRad="38100" dist="38100" dir="2700000" algn="tl">
                    <a:srgbClr val="000000">
                      <a:alpha val="43137"/>
                    </a:srgbClr>
                  </a:outerShdw>
                </a:effectLst>
              </a:rPr>
              <a:t>-Dünyada ve Türkiye’de 200 Yıllık İktisadi Büyüme ve Gelişme</a:t>
            </a:r>
            <a:endParaRPr lang="tr-TR" dirty="0"/>
          </a:p>
        </p:txBody>
      </p:sp>
      <p:sp>
        <p:nvSpPr>
          <p:cNvPr id="3" name="İçerik Yer Tutucusu 2"/>
          <p:cNvSpPr>
            <a:spLocks noGrp="1"/>
          </p:cNvSpPr>
          <p:nvPr>
            <p:ph idx="1"/>
          </p:nvPr>
        </p:nvSpPr>
        <p:spPr>
          <a:xfrm>
            <a:off x="168812" y="2603500"/>
            <a:ext cx="12023187" cy="4254500"/>
          </a:xfrm>
        </p:spPr>
        <p:txBody>
          <a:bodyPr>
            <a:normAutofit/>
          </a:bodyPr>
          <a:lstStyle/>
          <a:p>
            <a:pPr marL="0" indent="0" algn="just">
              <a:lnSpc>
                <a:spcPct val="160000"/>
              </a:lnSpc>
              <a:buNone/>
            </a:pPr>
            <a:r>
              <a:rPr lang="tr-TR" b="1" dirty="0" smtClean="0">
                <a:solidFill>
                  <a:srgbClr val="FF0000"/>
                </a:solidFill>
                <a:effectLst>
                  <a:outerShdw blurRad="38100" dist="38100" dir="2700000" algn="tl">
                    <a:srgbClr val="000000">
                      <a:alpha val="43137"/>
                    </a:srgbClr>
                  </a:outerShdw>
                </a:effectLst>
              </a:rPr>
              <a:t>İktisadi Büyüme ve Gelişme</a:t>
            </a:r>
          </a:p>
          <a:p>
            <a:pPr algn="just">
              <a:lnSpc>
                <a:spcPct val="160000"/>
              </a:lnSpc>
            </a:pPr>
            <a:r>
              <a:rPr lang="tr-TR" dirty="0" smtClean="0">
                <a:solidFill>
                  <a:schemeClr val="tx1"/>
                </a:solidFill>
              </a:rPr>
              <a:t>Ekonomilerin başarısını değerlendirirken üretim ve gelirin yanı sıra insanların refahını, yaşam kalitesini, gelir bölüşümünü, sağlığı ve eğitimi ve değişen çevre koşullarını da dikkate almak gereklidir. </a:t>
            </a:r>
          </a:p>
          <a:p>
            <a:pPr algn="just">
              <a:lnSpc>
                <a:spcPct val="160000"/>
              </a:lnSpc>
            </a:pPr>
            <a:r>
              <a:rPr lang="tr-TR" dirty="0" smtClean="0">
                <a:solidFill>
                  <a:schemeClr val="tx1"/>
                </a:solidFill>
              </a:rPr>
              <a:t>Gelir artışları eşitsiz bölüşülüyorsa ve insanların sağlığı giderek bozuluyorsa ya da artan üretim çevreye giderek daha fazla zarar veriyorsa, kişi başına gelir artarken kişi başına ve toplumsal refahın azalabileceğini de kabul etmek gerekir. </a:t>
            </a:r>
          </a:p>
        </p:txBody>
      </p:sp>
      <p:sp>
        <p:nvSpPr>
          <p:cNvPr id="4" name="Slayt Numarası Yer Tutucusu 3"/>
          <p:cNvSpPr>
            <a:spLocks noGrp="1"/>
          </p:cNvSpPr>
          <p:nvPr>
            <p:ph type="sldNum" sz="quarter" idx="12"/>
          </p:nvPr>
        </p:nvSpPr>
        <p:spPr/>
        <p:txBody>
          <a:bodyPr/>
          <a:lstStyle/>
          <a:p>
            <a:fld id="{EDBDCCA2-E32C-47AF-90C9-1BA786E0CF39}" type="slidenum">
              <a:rPr lang="tr-TR" smtClean="0"/>
              <a:pPr/>
              <a:t>5</a:t>
            </a:fld>
            <a:endParaRPr lang="tr-TR"/>
          </a:p>
        </p:txBody>
      </p:sp>
    </p:spTree>
    <p:extLst>
      <p:ext uri="{BB962C8B-B14F-4D97-AF65-F5344CB8AC3E}">
        <p14:creationId xmlns:p14="http://schemas.microsoft.com/office/powerpoint/2010/main" xmlns="" val="17484402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67286" y="2603499"/>
            <a:ext cx="11408899" cy="4036451"/>
          </a:xfrm>
        </p:spPr>
        <p:txBody>
          <a:bodyPr/>
          <a:lstStyle/>
          <a:p>
            <a:pPr algn="just">
              <a:lnSpc>
                <a:spcPct val="150000"/>
              </a:lnSpc>
            </a:pPr>
            <a:r>
              <a:rPr lang="tr-TR" sz="2000" dirty="0">
                <a:solidFill>
                  <a:schemeClr val="tx1"/>
                </a:solidFill>
              </a:rPr>
              <a:t>Bu nedenle, iktisadi büyümeyi ya da kişi başına gelir artışlarını iktisadi gelişmenin tek göstergesi olarak kullanmak yanlış olur. </a:t>
            </a:r>
          </a:p>
          <a:p>
            <a:pPr algn="just">
              <a:lnSpc>
                <a:spcPct val="150000"/>
              </a:lnSpc>
            </a:pPr>
            <a:r>
              <a:rPr lang="tr-TR" sz="2000" dirty="0">
                <a:solidFill>
                  <a:schemeClr val="tx1"/>
                </a:solidFill>
              </a:rPr>
              <a:t>Ancak iktisadi büyüme olmadan iktisadi gelişme sağlamak, yaşam kalitesini arttırmak, sağlık ve eğitimde iyileşme sağlamak çok daha zordur. </a:t>
            </a:r>
          </a:p>
          <a:p>
            <a:endParaRPr lang="tr-TR" dirty="0"/>
          </a:p>
        </p:txBody>
      </p:sp>
      <p:sp>
        <p:nvSpPr>
          <p:cNvPr id="4" name="Unvan 1"/>
          <p:cNvSpPr>
            <a:spLocks noGrp="1"/>
          </p:cNvSpPr>
          <p:nvPr>
            <p:ph type="title"/>
          </p:nvPr>
        </p:nvSpPr>
        <p:spPr>
          <a:xfrm>
            <a:off x="1154953" y="973668"/>
            <a:ext cx="8761413" cy="706964"/>
          </a:xfrm>
        </p:spPr>
        <p:txBody>
          <a:bodyPr/>
          <a:lstStyle/>
          <a:p>
            <a:pPr algn="ctr"/>
            <a:r>
              <a:rPr lang="tr-TR" b="1" dirty="0">
                <a:solidFill>
                  <a:srgbClr val="EBEBEB"/>
                </a:solidFill>
                <a:effectLst>
                  <a:outerShdw blurRad="38100" dist="38100" dir="2700000" algn="tl">
                    <a:srgbClr val="000000">
                      <a:alpha val="43137"/>
                    </a:srgbClr>
                  </a:outerShdw>
                </a:effectLst>
              </a:rPr>
              <a:t>SÜREÇLER VE KAVRAMLAR</a:t>
            </a:r>
            <a:br>
              <a:rPr lang="tr-TR" b="1" dirty="0">
                <a:solidFill>
                  <a:srgbClr val="EBEBEB"/>
                </a:solidFill>
                <a:effectLst>
                  <a:outerShdw blurRad="38100" dist="38100" dir="2700000" algn="tl">
                    <a:srgbClr val="000000">
                      <a:alpha val="43137"/>
                    </a:srgbClr>
                  </a:outerShdw>
                </a:effectLst>
              </a:rPr>
            </a:br>
            <a:r>
              <a:rPr lang="tr-TR" sz="2400" b="1" i="1" dirty="0" smtClean="0">
                <a:solidFill>
                  <a:prstClr val="white"/>
                </a:solidFill>
                <a:effectLst>
                  <a:outerShdw blurRad="38100" dist="38100" dir="2700000" algn="tl">
                    <a:srgbClr val="000000">
                      <a:alpha val="43137"/>
                    </a:srgbClr>
                  </a:outerShdw>
                </a:effectLst>
              </a:rPr>
              <a:t>-Dünyada ve Türkiye’de 200 Yıllık İktisadi Büyüme ve Gelişme</a:t>
            </a:r>
            <a:endParaRPr lang="tr-TR" dirty="0"/>
          </a:p>
        </p:txBody>
      </p:sp>
      <p:sp>
        <p:nvSpPr>
          <p:cNvPr id="5" name="Slayt Numarası Yer Tutucusu 4"/>
          <p:cNvSpPr>
            <a:spLocks noGrp="1"/>
          </p:cNvSpPr>
          <p:nvPr>
            <p:ph type="sldNum" sz="quarter" idx="12"/>
          </p:nvPr>
        </p:nvSpPr>
        <p:spPr/>
        <p:txBody>
          <a:bodyPr/>
          <a:lstStyle/>
          <a:p>
            <a:fld id="{EDBDCCA2-E32C-47AF-90C9-1BA786E0CF39}" type="slidenum">
              <a:rPr lang="tr-TR" smtClean="0"/>
              <a:pPr/>
              <a:t>6</a:t>
            </a:fld>
            <a:endParaRPr lang="tr-TR"/>
          </a:p>
        </p:txBody>
      </p:sp>
    </p:spTree>
    <p:extLst>
      <p:ext uri="{BB962C8B-B14F-4D97-AF65-F5344CB8AC3E}">
        <p14:creationId xmlns:p14="http://schemas.microsoft.com/office/powerpoint/2010/main" xmlns="" val="11002449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rgbClr val="EBEBEB"/>
                </a:solidFill>
                <a:effectLst>
                  <a:outerShdw blurRad="38100" dist="38100" dir="2700000" algn="tl">
                    <a:srgbClr val="000000">
                      <a:alpha val="43137"/>
                    </a:srgbClr>
                  </a:outerShdw>
                </a:effectLst>
              </a:rPr>
              <a:t>SÜREÇLER VE KAVRAMLAR</a:t>
            </a:r>
            <a:br>
              <a:rPr lang="tr-TR" b="1" dirty="0">
                <a:solidFill>
                  <a:srgbClr val="EBEBEB"/>
                </a:solidFill>
                <a:effectLst>
                  <a:outerShdw blurRad="38100" dist="38100" dir="2700000" algn="tl">
                    <a:srgbClr val="000000">
                      <a:alpha val="43137"/>
                    </a:srgbClr>
                  </a:outerShdw>
                </a:effectLst>
              </a:rPr>
            </a:br>
            <a:r>
              <a:rPr lang="tr-TR" sz="2400" b="1" i="1" dirty="0">
                <a:solidFill>
                  <a:prstClr val="white"/>
                </a:solidFill>
                <a:effectLst>
                  <a:outerShdw blurRad="38100" dist="38100" dir="2700000" algn="tl">
                    <a:srgbClr val="000000">
                      <a:alpha val="43137"/>
                    </a:srgbClr>
                  </a:outerShdw>
                </a:effectLst>
              </a:rPr>
              <a:t>-Dünyada ve Türkiye’de 200 Yıllık İktisadi Büyüme ve Gelişme</a:t>
            </a:r>
            <a:endParaRPr lang="tr-TR" dirty="0"/>
          </a:p>
        </p:txBody>
      </p:sp>
      <p:sp>
        <p:nvSpPr>
          <p:cNvPr id="3" name="İçerik Yer Tutucusu 2"/>
          <p:cNvSpPr>
            <a:spLocks noGrp="1"/>
          </p:cNvSpPr>
          <p:nvPr>
            <p:ph idx="1"/>
          </p:nvPr>
        </p:nvSpPr>
        <p:spPr>
          <a:xfrm>
            <a:off x="211014" y="2603500"/>
            <a:ext cx="11788727" cy="3416300"/>
          </a:xfrm>
        </p:spPr>
        <p:txBody>
          <a:bodyPr/>
          <a:lstStyle/>
          <a:p>
            <a:pPr marL="0" indent="0" algn="just">
              <a:lnSpc>
                <a:spcPct val="150000"/>
              </a:lnSpc>
              <a:buNone/>
            </a:pPr>
            <a:r>
              <a:rPr lang="tr-TR" sz="2000" b="1" dirty="0">
                <a:solidFill>
                  <a:srgbClr val="FF0000"/>
                </a:solidFill>
                <a:effectLst>
                  <a:outerShdw blurRad="38100" dist="38100" dir="2700000" algn="tl">
                    <a:srgbClr val="000000">
                      <a:alpha val="43137"/>
                    </a:srgbClr>
                  </a:outerShdw>
                </a:effectLst>
              </a:rPr>
              <a:t>İktisadi Büyüme ve Gelişme</a:t>
            </a:r>
          </a:p>
          <a:p>
            <a:pPr algn="just">
              <a:lnSpc>
                <a:spcPct val="150000"/>
              </a:lnSpc>
            </a:pPr>
            <a:r>
              <a:rPr lang="tr-TR" sz="2000" dirty="0" smtClean="0"/>
              <a:t>İkinci Dünya Savaşı sonrası iktisadi büyümenin dünya ölçeğinde giderek artan temposu çevreyi olumsuz etkilemiştir (üretimin havayı, suyu kirletmesi, doğayı tahrip etmesi, fosil yakıt kullanımı, tarımda yanlış uygulamalar…)</a:t>
            </a:r>
          </a:p>
          <a:p>
            <a:pPr algn="just">
              <a:lnSpc>
                <a:spcPct val="150000"/>
              </a:lnSpc>
            </a:pPr>
            <a:r>
              <a:rPr lang="tr-TR" sz="2000" dirty="0" smtClean="0"/>
              <a:t>Küresel ısınma – Kyoto Protokolü </a:t>
            </a:r>
          </a:p>
          <a:p>
            <a:endParaRPr lang="tr-TR" dirty="0"/>
          </a:p>
        </p:txBody>
      </p:sp>
      <p:sp>
        <p:nvSpPr>
          <p:cNvPr id="4" name="Slayt Numarası Yer Tutucusu 3"/>
          <p:cNvSpPr>
            <a:spLocks noGrp="1"/>
          </p:cNvSpPr>
          <p:nvPr>
            <p:ph type="sldNum" sz="quarter" idx="12"/>
          </p:nvPr>
        </p:nvSpPr>
        <p:spPr/>
        <p:txBody>
          <a:bodyPr/>
          <a:lstStyle/>
          <a:p>
            <a:fld id="{EDBDCCA2-E32C-47AF-90C9-1BA786E0CF39}" type="slidenum">
              <a:rPr lang="tr-TR" smtClean="0"/>
              <a:pPr/>
              <a:t>7</a:t>
            </a:fld>
            <a:endParaRPr lang="tr-TR"/>
          </a:p>
        </p:txBody>
      </p:sp>
    </p:spTree>
    <p:extLst>
      <p:ext uri="{BB962C8B-B14F-4D97-AF65-F5344CB8AC3E}">
        <p14:creationId xmlns:p14="http://schemas.microsoft.com/office/powerpoint/2010/main" xmlns="" val="7577652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rgbClr val="EBEBEB"/>
                </a:solidFill>
                <a:effectLst>
                  <a:outerShdw blurRad="38100" dist="38100" dir="2700000" algn="tl">
                    <a:srgbClr val="000000">
                      <a:alpha val="43137"/>
                    </a:srgbClr>
                  </a:outerShdw>
                </a:effectLst>
              </a:rPr>
              <a:t>SÜREÇLER VE KAVRAMLAR</a:t>
            </a:r>
            <a:br>
              <a:rPr lang="tr-TR" b="1" dirty="0">
                <a:solidFill>
                  <a:srgbClr val="EBEBEB"/>
                </a:solidFill>
                <a:effectLst>
                  <a:outerShdw blurRad="38100" dist="38100" dir="2700000" algn="tl">
                    <a:srgbClr val="000000">
                      <a:alpha val="43137"/>
                    </a:srgbClr>
                  </a:outerShdw>
                </a:effectLst>
              </a:rPr>
            </a:br>
            <a:r>
              <a:rPr lang="tr-TR" sz="2400" b="1" i="1" dirty="0">
                <a:solidFill>
                  <a:prstClr val="white"/>
                </a:solidFill>
                <a:effectLst>
                  <a:outerShdw blurRad="38100" dist="38100" dir="2700000" algn="tl">
                    <a:srgbClr val="000000">
                      <a:alpha val="43137"/>
                    </a:srgbClr>
                  </a:outerShdw>
                </a:effectLst>
              </a:rPr>
              <a:t>-Dünyada ve Türkiye’de 200 Yıllık İktisadi Büyüme ve Gelişme</a:t>
            </a:r>
            <a:endParaRPr lang="tr-TR" dirty="0"/>
          </a:p>
        </p:txBody>
      </p:sp>
      <p:pic>
        <p:nvPicPr>
          <p:cNvPr id="9" name="İçerik Yer Tutucusu 8"/>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180493" y="2335237"/>
            <a:ext cx="8145194" cy="4522763"/>
          </a:xfrm>
        </p:spPr>
      </p:pic>
      <p:sp>
        <p:nvSpPr>
          <p:cNvPr id="10" name="Slayt Numarası Yer Tutucusu 9"/>
          <p:cNvSpPr>
            <a:spLocks noGrp="1"/>
          </p:cNvSpPr>
          <p:nvPr>
            <p:ph type="sldNum" sz="quarter" idx="12"/>
          </p:nvPr>
        </p:nvSpPr>
        <p:spPr/>
        <p:txBody>
          <a:bodyPr/>
          <a:lstStyle/>
          <a:p>
            <a:fld id="{EDBDCCA2-E32C-47AF-90C9-1BA786E0CF39}" type="slidenum">
              <a:rPr lang="tr-TR" smtClean="0"/>
              <a:pPr/>
              <a:t>8</a:t>
            </a:fld>
            <a:endParaRPr lang="tr-TR"/>
          </a:p>
        </p:txBody>
      </p:sp>
    </p:spTree>
    <p:extLst>
      <p:ext uri="{BB962C8B-B14F-4D97-AF65-F5344CB8AC3E}">
        <p14:creationId xmlns:p14="http://schemas.microsoft.com/office/powerpoint/2010/main" xmlns="" val="12113838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rgbClr val="EBEBEB"/>
                </a:solidFill>
                <a:effectLst>
                  <a:outerShdw blurRad="38100" dist="38100" dir="2700000" algn="tl">
                    <a:srgbClr val="000000">
                      <a:alpha val="43137"/>
                    </a:srgbClr>
                  </a:outerShdw>
                </a:effectLst>
              </a:rPr>
              <a:t>SÜREÇLER VE KAVRAMLAR</a:t>
            </a:r>
            <a:br>
              <a:rPr lang="tr-TR" b="1" dirty="0">
                <a:solidFill>
                  <a:srgbClr val="EBEBEB"/>
                </a:solidFill>
                <a:effectLst>
                  <a:outerShdw blurRad="38100" dist="38100" dir="2700000" algn="tl">
                    <a:srgbClr val="000000">
                      <a:alpha val="43137"/>
                    </a:srgbClr>
                  </a:outerShdw>
                </a:effectLst>
              </a:rPr>
            </a:br>
            <a:r>
              <a:rPr lang="tr-TR" sz="2400" b="1" i="1" dirty="0">
                <a:solidFill>
                  <a:prstClr val="white"/>
                </a:solidFill>
                <a:effectLst>
                  <a:outerShdw blurRad="38100" dist="38100" dir="2700000" algn="tl">
                    <a:srgbClr val="000000">
                      <a:alpha val="43137"/>
                    </a:srgbClr>
                  </a:outerShdw>
                </a:effectLst>
              </a:rPr>
              <a:t>-Dünyada ve Türkiye’de 200 Yıllık İktisadi Büyüme ve Gelişme</a:t>
            </a:r>
            <a:endParaRPr lang="tr-TR" dirty="0"/>
          </a:p>
        </p:txBody>
      </p:sp>
      <p:sp>
        <p:nvSpPr>
          <p:cNvPr id="3" name="İçerik Yer Tutucusu 2"/>
          <p:cNvSpPr>
            <a:spLocks noGrp="1"/>
          </p:cNvSpPr>
          <p:nvPr>
            <p:ph idx="1"/>
          </p:nvPr>
        </p:nvSpPr>
        <p:spPr>
          <a:xfrm>
            <a:off x="260976" y="2589431"/>
            <a:ext cx="11654359" cy="4134925"/>
          </a:xfrm>
        </p:spPr>
        <p:txBody>
          <a:bodyPr>
            <a:normAutofit/>
          </a:bodyPr>
          <a:lstStyle/>
          <a:p>
            <a:pPr algn="just">
              <a:lnSpc>
                <a:spcPct val="150000"/>
              </a:lnSpc>
            </a:pPr>
            <a:r>
              <a:rPr lang="tr-TR" sz="2000" noProof="1" smtClean="0"/>
              <a:t>Türkiye için kişi başına GSYH dizisi</a:t>
            </a:r>
          </a:p>
          <a:p>
            <a:pPr algn="just">
              <a:lnSpc>
                <a:spcPct val="150000"/>
              </a:lnSpc>
            </a:pPr>
            <a:r>
              <a:rPr lang="tr-TR" sz="2000" noProof="1" smtClean="0"/>
              <a:t>1820 yılı sonrasındaki 200 yıllık hesaplamalarda, Angus Maddison’ın Birleşmiş Milletler ve Dünya Bankası verilerini kullanarak yaptığı tahminler başlangıç noktası olarak kabul edilmektedir. </a:t>
            </a:r>
          </a:p>
          <a:p>
            <a:pPr algn="just">
              <a:lnSpc>
                <a:spcPct val="150000"/>
              </a:lnSpc>
            </a:pPr>
            <a:r>
              <a:rPr lang="tr-TR" sz="2000" noProof="1" smtClean="0"/>
              <a:t>Cumhuriyet Dönemi GSYH dizileri ve Osmanlı dizileri</a:t>
            </a:r>
          </a:p>
          <a:p>
            <a:pPr algn="just">
              <a:lnSpc>
                <a:spcPct val="150000"/>
              </a:lnSpc>
            </a:pPr>
            <a:r>
              <a:rPr lang="tr-TR" sz="2000" noProof="1" smtClean="0"/>
              <a:t>Cumhuriyet Dönemi GSYH dizileri için 1958 yılına kadar bugün artık Türkiye İstatistik Kurumu (TÜİK) tarafından da kullanılan Bulutay-Tezel-Yıldırım dizileri, 1948 sonrası için de TÜİK’in hazırladığı diziler kullanılmaktadır. </a:t>
            </a:r>
          </a:p>
        </p:txBody>
      </p:sp>
      <p:sp>
        <p:nvSpPr>
          <p:cNvPr id="4" name="Slayt Numarası Yer Tutucusu 3"/>
          <p:cNvSpPr>
            <a:spLocks noGrp="1"/>
          </p:cNvSpPr>
          <p:nvPr>
            <p:ph type="sldNum" sz="quarter" idx="12"/>
          </p:nvPr>
        </p:nvSpPr>
        <p:spPr/>
        <p:txBody>
          <a:bodyPr/>
          <a:lstStyle/>
          <a:p>
            <a:fld id="{EDBDCCA2-E32C-47AF-90C9-1BA786E0CF39}" type="slidenum">
              <a:rPr lang="tr-TR" smtClean="0"/>
              <a:pPr/>
              <a:t>9</a:t>
            </a:fld>
            <a:endParaRPr lang="tr-TR"/>
          </a:p>
        </p:txBody>
      </p:sp>
    </p:spTree>
    <p:extLst>
      <p:ext uri="{BB962C8B-B14F-4D97-AF65-F5344CB8AC3E}">
        <p14:creationId xmlns:p14="http://schemas.microsoft.com/office/powerpoint/2010/main" xmlns="" val="16684909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ürkiye'nin 200 Yıllık İktisadi Tarihi-Şevket Pamuk">
  <a:themeElements>
    <a:clrScheme name="İyon Toplantı Odası">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yon Toplantı Odası">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Toplantı Odası">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A3AB87EF-B655-4FFF-8D05-F333AD7F2789}"/>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Türkiye'nin 200 Yıllık İktisadi Tarihi-Şevket Pamuk</Template>
  <TotalTime>19</TotalTime>
  <Words>567</Words>
  <Application>Microsoft Office PowerPoint</Application>
  <PresentationFormat>Özel</PresentationFormat>
  <Paragraphs>60</Paragraphs>
  <Slides>16</Slides>
  <Notes>1</Notes>
  <HiddenSlides>0</HiddenSlides>
  <MMClips>0</MMClips>
  <ScaleCrop>false</ScaleCrop>
  <HeadingPairs>
    <vt:vector size="4" baseType="variant">
      <vt:variant>
        <vt:lpstr>Tema</vt:lpstr>
      </vt:variant>
      <vt:variant>
        <vt:i4>1</vt:i4>
      </vt:variant>
      <vt:variant>
        <vt:lpstr>Slayt Başlıkları</vt:lpstr>
      </vt:variant>
      <vt:variant>
        <vt:i4>16</vt:i4>
      </vt:variant>
    </vt:vector>
  </HeadingPairs>
  <TitlesOfParts>
    <vt:vector size="17" baseType="lpstr">
      <vt:lpstr>Türkiye'nin 200 Yıllık İktisadi Tarihi-Şevket Pamuk</vt:lpstr>
      <vt:lpstr>TÜRKİYE’NİN EKONOMİK YAPISI Giriş -Dünyada ve Türkiye’de 200 Yıllık İktisadi Büyüme ve Gelişme </vt:lpstr>
      <vt:lpstr>SÜREÇLER VE KAVRAMLAR -Dünyada ve Türkiye’de 200 Yıllık İktisadi Büyüme ve Gelişme</vt:lpstr>
      <vt:lpstr>SÜREÇLER VE KAVRAMLAR -Dünyada ve Türkiye’de 200 Yıllık İktisadi Büyüme ve Gelişme</vt:lpstr>
      <vt:lpstr>SÜREÇLER VE KAVRAMLAR -Dünyada ve Türkiye’de 200 Yıllık İktisadi Büyüme ve Gelişme</vt:lpstr>
      <vt:lpstr>SÜREÇLER VE KAVRAMLAR -Dünyada ve Türkiye’de 200 Yıllık İktisadi Büyüme ve Gelişme</vt:lpstr>
      <vt:lpstr>SÜREÇLER VE KAVRAMLAR -Dünyada ve Türkiye’de 200 Yıllık İktisadi Büyüme ve Gelişme</vt:lpstr>
      <vt:lpstr>SÜREÇLER VE KAVRAMLAR -Dünyada ve Türkiye’de 200 Yıllık İktisadi Büyüme ve Gelişme</vt:lpstr>
      <vt:lpstr>SÜREÇLER VE KAVRAMLAR -Dünyada ve Türkiye’de 200 Yıllık İktisadi Büyüme ve Gelişme</vt:lpstr>
      <vt:lpstr>SÜREÇLER VE KAVRAMLAR -Dünyada ve Türkiye’de 200 Yıllık İktisadi Büyüme ve Gelişme</vt:lpstr>
      <vt:lpstr>SÜREÇLER VE KAVRAMLAR -Dünyada ve Türkiye’de 200 Yıllık İktisadi Büyüme ve Gelişme</vt:lpstr>
      <vt:lpstr>SÜREÇLER VE KAVRAMLAR -Dünyada ve Türkiye’de 200 Yıllık İktisadi Büyüme ve Gelişme</vt:lpstr>
      <vt:lpstr>SÜREÇLER VE KAVRAMLAR -Dünyada ve Türkiye’de 200 Yıllık İktisadi Büyüme ve Gelişme</vt:lpstr>
      <vt:lpstr>SÜREÇLER VE KAVRAMLAR -Dünyada ve Türkiye’de 200 Yıllık İktisadi Büyüme ve Gelişme</vt:lpstr>
      <vt:lpstr>Slayt 14</vt:lpstr>
      <vt:lpstr>Slayt 15</vt:lpstr>
      <vt:lpstr>Kaynak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TÜRKİYE’NİN EKONOMİK YAPISI Giriş -Dünyada ve Türkiye’de 200 Yıllık İktisadi Büyüme ve Gelişme </dc:title>
  <dc:creator>Windows Kullanıcısı</dc:creator>
  <cp:lastModifiedBy>Windows Kullanıcısı</cp:lastModifiedBy>
  <cp:revision>3</cp:revision>
  <dcterms:created xsi:type="dcterms:W3CDTF">2020-03-22T22:31:57Z</dcterms:created>
  <dcterms:modified xsi:type="dcterms:W3CDTF">2020-03-22T22:51:35Z</dcterms:modified>
</cp:coreProperties>
</file>