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89" r:id="rId4"/>
    <p:sldId id="290" r:id="rId5"/>
    <p:sldId id="291" r:id="rId6"/>
    <p:sldId id="292" r:id="rId7"/>
    <p:sldId id="293" r:id="rId8"/>
    <p:sldId id="29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0967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59500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429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04246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9038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068131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5383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4772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06C8BDB-270B-4850-82FC-7453FD6C9ED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69634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6C8BDB-270B-4850-82FC-7453FD6C9EDA}"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110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06C8BDB-270B-4850-82FC-7453FD6C9ED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12341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06C8BDB-270B-4850-82FC-7453FD6C9EDA}" type="datetimeFigureOut">
              <a:rPr lang="en-GB" smtClean="0"/>
              <a:t>17/05/2020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8046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06C8BDB-270B-4850-82FC-7453FD6C9EDA}" type="datetimeFigureOut">
              <a:rPr lang="en-GB" smtClean="0"/>
              <a:t>17/05/2020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1429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8BDB-270B-4850-82FC-7453FD6C9EDA}" type="datetimeFigureOut">
              <a:rPr lang="en-GB" smtClean="0"/>
              <a:t>17/05/2020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4162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35819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06C8BDB-270B-4850-82FC-7453FD6C9EDA}"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B24BA7-6852-4F7B-A2A5-9195068BAB5D}" type="slidenum">
              <a:rPr lang="en-GB" smtClean="0"/>
              <a:t>‹#›</a:t>
            </a:fld>
            <a:endParaRPr lang="en-GB"/>
          </a:p>
        </p:txBody>
      </p:sp>
    </p:spTree>
    <p:extLst>
      <p:ext uri="{BB962C8B-B14F-4D97-AF65-F5344CB8AC3E}">
        <p14:creationId xmlns:p14="http://schemas.microsoft.com/office/powerpoint/2010/main" val="213383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06C8BDB-270B-4850-82FC-7453FD6C9EDA}" type="datetimeFigureOut">
              <a:rPr lang="en-GB" smtClean="0"/>
              <a:t>17/05/2020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B24BA7-6852-4F7B-A2A5-9195068BAB5D}" type="slidenum">
              <a:rPr lang="en-GB" smtClean="0"/>
              <a:t>‹#›</a:t>
            </a:fld>
            <a:endParaRPr lang="en-GB"/>
          </a:p>
        </p:txBody>
      </p:sp>
    </p:spTree>
    <p:extLst>
      <p:ext uri="{BB962C8B-B14F-4D97-AF65-F5344CB8AC3E}">
        <p14:creationId xmlns:p14="http://schemas.microsoft.com/office/powerpoint/2010/main" val="294192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7522" y="450375"/>
            <a:ext cx="9144000" cy="5731089"/>
          </a:xfrm>
        </p:spPr>
        <p:txBody>
          <a:bodyPr>
            <a:normAutofit fontScale="90000"/>
          </a:bodyPr>
          <a:lstStyle/>
          <a:p>
            <a:pPr algn="ctr"/>
            <a:r>
              <a:rPr lang="tr-TR" sz="3500" dirty="0" smtClean="0">
                <a:latin typeface="Comic Sans MS" panose="030F0702030302020204" pitchFamily="66" charset="0"/>
              </a:rPr>
              <a:t>AET201 Termodinamik ve Isı Transferi</a:t>
            </a:r>
            <a:br>
              <a:rPr lang="tr-TR" sz="3500" dirty="0" smtClean="0">
                <a:latin typeface="Comic Sans MS" panose="030F0702030302020204" pitchFamily="66" charset="0"/>
              </a:rPr>
            </a:br>
            <a:r>
              <a:rPr lang="tr-TR" sz="3500" dirty="0" smtClean="0">
                <a:latin typeface="Comic Sans MS" panose="030F0702030302020204" pitchFamily="66" charset="0"/>
              </a:rPr>
              <a:t>Ders </a:t>
            </a:r>
            <a:r>
              <a:rPr lang="tr-TR" sz="3500" dirty="0" smtClean="0">
                <a:latin typeface="Comic Sans MS" panose="030F0702030302020204" pitchFamily="66" charset="0"/>
              </a:rPr>
              <a:t>Notları-9</a:t>
            </a: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r>
              <a:rPr lang="tr-TR" sz="3500" dirty="0" smtClean="0">
                <a:latin typeface="Comic Sans MS" panose="030F0702030302020204" pitchFamily="66" charset="0"/>
              </a:rPr>
              <a:t/>
            </a:r>
            <a:br>
              <a:rPr lang="tr-TR" sz="3500" dirty="0" smtClean="0">
                <a:latin typeface="Comic Sans MS" panose="030F0702030302020204" pitchFamily="66" charset="0"/>
              </a:rPr>
            </a:br>
            <a:r>
              <a:rPr lang="tr-TR" sz="3500" dirty="0">
                <a:latin typeface="Comic Sans MS" panose="030F0702030302020204" pitchFamily="66" charset="0"/>
              </a:rPr>
              <a:t/>
            </a:r>
            <a:br>
              <a:rPr lang="tr-TR" sz="3500" dirty="0">
                <a:latin typeface="Comic Sans MS" panose="030F0702030302020204" pitchFamily="66" charset="0"/>
              </a:rPr>
            </a:br>
            <a:endParaRPr lang="en-GB" sz="3500" dirty="0">
              <a:latin typeface="Comic Sans MS" panose="030F0702030302020204" pitchFamily="66" charset="0"/>
            </a:endParaRPr>
          </a:p>
        </p:txBody>
      </p:sp>
      <p:sp>
        <p:nvSpPr>
          <p:cNvPr id="3" name="Alt Başlık 2"/>
          <p:cNvSpPr>
            <a:spLocks noGrp="1"/>
          </p:cNvSpPr>
          <p:nvPr>
            <p:ph type="subTitle" idx="1"/>
          </p:nvPr>
        </p:nvSpPr>
        <p:spPr>
          <a:xfrm>
            <a:off x="1387522" y="6181465"/>
            <a:ext cx="9144000" cy="505938"/>
          </a:xfrm>
        </p:spPr>
        <p:txBody>
          <a:bodyPr/>
          <a:lstStyle/>
          <a:p>
            <a:pPr algn="ctr"/>
            <a:r>
              <a:rPr lang="tr-TR" b="1" dirty="0" smtClean="0">
                <a:solidFill>
                  <a:schemeClr val="tx1"/>
                </a:solidFill>
                <a:latin typeface="Comic Sans MS" panose="030F0702030302020204" pitchFamily="66" charset="0"/>
              </a:rPr>
              <a:t>Hazırlayan: </a:t>
            </a:r>
            <a:r>
              <a:rPr lang="tr-TR" dirty="0" err="1" smtClean="0">
                <a:solidFill>
                  <a:schemeClr val="tx1"/>
                </a:solidFill>
                <a:latin typeface="Comic Sans MS" panose="030F0702030302020204" pitchFamily="66" charset="0"/>
              </a:rPr>
              <a:t>Öğr</a:t>
            </a:r>
            <a:r>
              <a:rPr lang="tr-TR" dirty="0" smtClean="0">
                <a:solidFill>
                  <a:schemeClr val="tx1"/>
                </a:solidFill>
                <a:latin typeface="Comic Sans MS" panose="030F0702030302020204" pitchFamily="66" charset="0"/>
              </a:rPr>
              <a:t>. Gör. Yusuf YILDIZ</a:t>
            </a:r>
          </a:p>
          <a:p>
            <a:pPr algn="ctr"/>
            <a:endParaRPr lang="en-GB"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034351" y="1963874"/>
            <a:ext cx="5850342" cy="3930988"/>
          </a:xfrm>
          <a:prstGeom prst="rect">
            <a:avLst/>
          </a:prstGeom>
        </p:spPr>
      </p:pic>
    </p:spTree>
    <p:extLst>
      <p:ext uri="{BB962C8B-B14F-4D97-AF65-F5344CB8AC3E}">
        <p14:creationId xmlns:p14="http://schemas.microsoft.com/office/powerpoint/2010/main" val="1531861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a:bodyPr>
          <a:lstStyle/>
          <a:p>
            <a:r>
              <a:rPr lang="tr-TR" sz="2500" b="1" dirty="0" smtClean="0">
                <a:latin typeface="Comic Sans MS" panose="030F0702030302020204" pitchFamily="66" charset="0"/>
              </a:rPr>
              <a:t>Termodinamiğin İkinci Yasası</a:t>
            </a: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İkinci yasaya göre, </a:t>
            </a:r>
            <a:r>
              <a:rPr lang="tr-TR" sz="2000" dirty="0" smtClean="0">
                <a:latin typeface="Comic Sans MS" panose="030F0702030302020204" pitchFamily="66" charset="0"/>
              </a:rPr>
              <a:t>çevrelerinden yalıtılmış </a:t>
            </a:r>
            <a:r>
              <a:rPr lang="tr-TR" sz="2000" dirty="0">
                <a:latin typeface="Comic Sans MS" panose="030F0702030302020204" pitchFamily="66" charset="0"/>
              </a:rPr>
              <a:t>olan eşit sıcaklıktaki iki sistem birbiriyle temas ettirildiğinde, </a:t>
            </a:r>
            <a:r>
              <a:rPr lang="tr-TR" sz="2000" dirty="0" smtClean="0">
                <a:latin typeface="Comic Sans MS" panose="030F0702030302020204" pitchFamily="66" charset="0"/>
              </a:rPr>
              <a:t>sistemler arasında </a:t>
            </a:r>
            <a:r>
              <a:rPr lang="tr-TR" sz="2000" dirty="0">
                <a:latin typeface="Comic Sans MS" panose="030F0702030302020204" pitchFamily="66" charset="0"/>
              </a:rPr>
              <a:t>kendiliğinden ısı akışı mümkün değildir. </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Yani sistemlerden birinin </a:t>
            </a:r>
            <a:r>
              <a:rPr lang="tr-TR" sz="2000" dirty="0">
                <a:latin typeface="Comic Sans MS" panose="030F0702030302020204" pitchFamily="66" charset="0"/>
              </a:rPr>
              <a:t>kendi ısısını kaybederek diğer sistemi ısıtması mümkün değildir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Aynı zamanda, yaygın bir düşünce ve tespite dayanılarak, düzensizlik </a:t>
            </a:r>
            <a:r>
              <a:rPr lang="tr-TR" sz="2000" dirty="0" smtClean="0">
                <a:latin typeface="Comic Sans MS" panose="030F0702030302020204" pitchFamily="66" charset="0"/>
              </a:rPr>
              <a:t>eğilimi anlatılırken </a:t>
            </a:r>
            <a:r>
              <a:rPr lang="tr-TR" sz="2000" b="1" dirty="0" err="1">
                <a:latin typeface="Comic Sans MS" panose="030F0702030302020204" pitchFamily="66" charset="0"/>
              </a:rPr>
              <a:t>entropi</a:t>
            </a:r>
            <a:r>
              <a:rPr lang="tr-TR" sz="2000" dirty="0">
                <a:latin typeface="Comic Sans MS" panose="030F0702030302020204" pitchFamily="66" charset="0"/>
              </a:rPr>
              <a:t> kelimesi </a:t>
            </a:r>
            <a:r>
              <a:rPr lang="tr-TR" sz="2000" dirty="0" smtClean="0">
                <a:latin typeface="Comic Sans MS" panose="030F0702030302020204" pitchFamily="66" charset="0"/>
              </a:rPr>
              <a:t>sıkça kullanılmaktadır.</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Mesela</a:t>
            </a:r>
            <a:r>
              <a:rPr lang="tr-TR" sz="2000" dirty="0">
                <a:latin typeface="Comic Sans MS" panose="030F0702030302020204" pitchFamily="66" charset="0"/>
              </a:rPr>
              <a:t>, </a:t>
            </a:r>
            <a:r>
              <a:rPr lang="tr-TR" sz="2000" dirty="0" smtClean="0">
                <a:latin typeface="Comic Sans MS" panose="030F0702030302020204" pitchFamily="66" charset="0"/>
              </a:rPr>
              <a:t>düzensizlik yani </a:t>
            </a:r>
            <a:r>
              <a:rPr lang="tr-TR" sz="2000" b="1" dirty="0" err="1">
                <a:latin typeface="Comic Sans MS" panose="030F0702030302020204" pitchFamily="66" charset="0"/>
              </a:rPr>
              <a:t>entropi</a:t>
            </a:r>
            <a:r>
              <a:rPr lang="tr-TR" sz="2000" dirty="0">
                <a:latin typeface="Comic Sans MS" panose="030F0702030302020204" pitchFamily="66" charset="0"/>
              </a:rPr>
              <a:t> ya değişmez ya da </a:t>
            </a:r>
            <a:r>
              <a:rPr lang="tr-TR" sz="2000" dirty="0" smtClean="0">
                <a:latin typeface="Comic Sans MS" panose="030F0702030302020204" pitchFamily="66" charset="0"/>
              </a:rPr>
              <a:t>artar. </a:t>
            </a:r>
            <a:r>
              <a:rPr lang="tr-TR" sz="2000" dirty="0" err="1">
                <a:latin typeface="Comic Sans MS" panose="030F0702030302020204" pitchFamily="66" charset="0"/>
              </a:rPr>
              <a:t>Entropinin</a:t>
            </a:r>
            <a:r>
              <a:rPr lang="tr-TR" sz="2000" dirty="0">
                <a:latin typeface="Comic Sans MS" panose="030F0702030302020204" pitchFamily="66" charset="0"/>
              </a:rPr>
              <a:t> artması </a:t>
            </a:r>
            <a:r>
              <a:rPr lang="tr-TR" sz="2000" dirty="0" smtClean="0">
                <a:latin typeface="Comic Sans MS" panose="030F0702030302020204" pitchFamily="66" charset="0"/>
              </a:rPr>
              <a:t>demek, sistemin mümkün </a:t>
            </a:r>
            <a:r>
              <a:rPr lang="tr-TR" sz="2000" dirty="0">
                <a:latin typeface="Comic Sans MS" panose="030F0702030302020204" pitchFamily="66" charset="0"/>
              </a:rPr>
              <a:t>olmayan durumdan daha çok mümkün olan duruma doğru </a:t>
            </a:r>
            <a:r>
              <a:rPr lang="tr-TR" sz="2000" dirty="0" smtClean="0">
                <a:latin typeface="Comic Sans MS" panose="030F0702030302020204" pitchFamily="66" charset="0"/>
              </a:rPr>
              <a:t>gitmesi demektir</a:t>
            </a:r>
            <a:r>
              <a:rPr lang="tr-TR" sz="2000" dirty="0">
                <a:latin typeface="Comic Sans MS" panose="030F0702030302020204" pitchFamily="66" charset="0"/>
              </a:rPr>
              <a:t>.</a:t>
            </a: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1631684" y="3855491"/>
            <a:ext cx="4370280" cy="2040342"/>
          </a:xfrm>
          <a:prstGeom prst="rect">
            <a:avLst/>
          </a:prstGeom>
        </p:spPr>
      </p:pic>
      <p:pic>
        <p:nvPicPr>
          <p:cNvPr id="6" name="Resim 5"/>
          <p:cNvPicPr>
            <a:picLocks noChangeAspect="1"/>
          </p:cNvPicPr>
          <p:nvPr/>
        </p:nvPicPr>
        <p:blipFill>
          <a:blip r:embed="rId3"/>
          <a:stretch>
            <a:fillRect/>
          </a:stretch>
        </p:blipFill>
        <p:spPr>
          <a:xfrm>
            <a:off x="6878472" y="3350458"/>
            <a:ext cx="4832806" cy="2350466"/>
          </a:xfrm>
          <a:prstGeom prst="rect">
            <a:avLst/>
          </a:prstGeom>
        </p:spPr>
      </p:pic>
    </p:spTree>
    <p:extLst>
      <p:ext uri="{BB962C8B-B14F-4D97-AF65-F5344CB8AC3E}">
        <p14:creationId xmlns:p14="http://schemas.microsoft.com/office/powerpoint/2010/main" val="1640952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9242" y="1"/>
            <a:ext cx="10909111" cy="6700914"/>
          </a:xfrm>
        </p:spPr>
        <p:txBody>
          <a:bodyPr numCol="2">
            <a:normAutofit/>
          </a:bodyPr>
          <a:lstStyle/>
          <a:p>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smtClean="0">
                <a:latin typeface="Comic Sans MS" panose="030F0702030302020204" pitchFamily="66" charset="0"/>
              </a:rPr>
              <a:t>Termodinamiğin </a:t>
            </a:r>
            <a:r>
              <a:rPr lang="tr-TR" sz="2500" b="1" dirty="0">
                <a:latin typeface="Comic Sans MS" panose="030F0702030302020204" pitchFamily="66" charset="0"/>
              </a:rPr>
              <a:t>İkinci Yasasının Tanımı</a:t>
            </a: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İlk defa Sadi </a:t>
            </a:r>
            <a:r>
              <a:rPr lang="tr-TR" sz="2000" dirty="0" err="1">
                <a:latin typeface="Comic Sans MS" panose="030F0702030302020204" pitchFamily="66" charset="0"/>
              </a:rPr>
              <a:t>Carnot</a:t>
            </a:r>
            <a:r>
              <a:rPr lang="tr-TR" sz="2000" dirty="0">
                <a:latin typeface="Comic Sans MS" panose="030F0702030302020204" pitchFamily="66" charset="0"/>
              </a:rPr>
              <a:t>, makine ve akışkan cinsine bağlı olmaksızın, </a:t>
            </a:r>
            <a:r>
              <a:rPr lang="tr-TR" sz="2000" dirty="0" smtClean="0">
                <a:latin typeface="Comic Sans MS" panose="030F0702030302020204" pitchFamily="66" charset="0"/>
              </a:rPr>
              <a:t>ısıdan faydalı </a:t>
            </a:r>
            <a:r>
              <a:rPr lang="tr-TR" sz="2000" dirty="0">
                <a:latin typeface="Comic Sans MS" panose="030F0702030302020204" pitchFamily="66" charset="0"/>
              </a:rPr>
              <a:t>iş elde etme fikrini, en genel şekilde ele aldı ve </a:t>
            </a:r>
            <a:r>
              <a:rPr lang="tr-TR" sz="2000" dirty="0" smtClean="0">
                <a:latin typeface="Comic Sans MS" panose="030F0702030302020204" pitchFamily="66" charset="0"/>
              </a:rPr>
              <a:t>çalışmalarının sonucunda </a:t>
            </a:r>
            <a:r>
              <a:rPr lang="tr-TR" sz="2000" dirty="0">
                <a:latin typeface="Comic Sans MS" panose="030F0702030302020204" pitchFamily="66" charset="0"/>
              </a:rPr>
              <a:t>Termodinamiğin ikinci yasasının temelini oluşturacak şekilde</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Isının ağırlığı olmayan bir madde </a:t>
            </a:r>
            <a:r>
              <a:rPr lang="tr-TR" sz="2000" dirty="0" smtClean="0">
                <a:latin typeface="Comic Sans MS" panose="030F0702030302020204" pitchFamily="66" charset="0"/>
              </a:rPr>
              <a:t>olduğu,</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Isının ancak sıcak olan kaynaktan, soğuk olan kaynağa </a:t>
            </a:r>
            <a:r>
              <a:rPr lang="tr-TR" sz="2000" dirty="0" smtClean="0">
                <a:latin typeface="Comic Sans MS" panose="030F0702030302020204" pitchFamily="66" charset="0"/>
              </a:rPr>
              <a:t>doğru kendiliğinden </a:t>
            </a:r>
            <a:r>
              <a:rPr lang="tr-TR" sz="2000" dirty="0">
                <a:latin typeface="Comic Sans MS" panose="030F0702030302020204" pitchFamily="66" charset="0"/>
              </a:rPr>
              <a:t>geçtiği</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a:t>
            </a:r>
            <a:r>
              <a:rPr lang="tr-TR" sz="2000" dirty="0" smtClean="0">
                <a:latin typeface="Comic Sans MS" panose="030F0702030302020204" pitchFamily="66" charset="0"/>
              </a:rPr>
              <a:t>İki </a:t>
            </a:r>
            <a:r>
              <a:rPr lang="tr-TR" sz="2000" dirty="0">
                <a:latin typeface="Comic Sans MS" panose="030F0702030302020204" pitchFamily="66" charset="0"/>
              </a:rPr>
              <a:t>kaynak arasında sıcaklık farkı varsa, orada mekanik iş </a:t>
            </a:r>
            <a:r>
              <a:rPr lang="tr-TR" sz="2000" dirty="0" smtClean="0">
                <a:latin typeface="Comic Sans MS" panose="030F0702030302020204" pitchFamily="66" charset="0"/>
              </a:rPr>
              <a:t>elde edilebileceği</a:t>
            </a:r>
            <a:r>
              <a:rPr lang="tr-TR" sz="2000" dirty="0">
                <a:latin typeface="Comic Sans MS" panose="030F0702030302020204" pitchFamily="66" charset="0"/>
              </a:rPr>
              <a:t>, buna karşılık mekanik iş tüketme karşılığında </a:t>
            </a:r>
            <a:r>
              <a:rPr lang="tr-TR" sz="2000" dirty="0" smtClean="0">
                <a:latin typeface="Comic Sans MS" panose="030F0702030302020204" pitchFamily="66" charset="0"/>
              </a:rPr>
              <a:t>orada sıcaklık </a:t>
            </a:r>
            <a:r>
              <a:rPr lang="tr-TR" sz="2000" dirty="0">
                <a:latin typeface="Comic Sans MS" panose="030F0702030302020204" pitchFamily="66" charset="0"/>
              </a:rPr>
              <a:t>farkının oluşturulabileceği</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 Termik makinelerin çalıştırılabilmesi için mutlaka </a:t>
            </a:r>
            <a:r>
              <a:rPr lang="tr-TR" sz="2000" dirty="0" smtClean="0">
                <a:latin typeface="Comic Sans MS" panose="030F0702030302020204" pitchFamily="66" charset="0"/>
              </a:rPr>
              <a:t>sıcaklıkları birbirinden </a:t>
            </a:r>
            <a:r>
              <a:rPr lang="tr-TR" sz="2000" dirty="0">
                <a:latin typeface="Comic Sans MS" panose="030F0702030302020204" pitchFamily="66" charset="0"/>
              </a:rPr>
              <a:t>farklı iki kaynağa ihtiyaç olduğu...</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Termodinamiğin İkinci Yasası: “Doğal olan durum değiştirmelerin </a:t>
            </a:r>
            <a:r>
              <a:rPr lang="tr-TR" sz="2000" dirty="0" smtClean="0">
                <a:latin typeface="Comic Sans MS" panose="030F0702030302020204" pitchFamily="66" charset="0"/>
              </a:rPr>
              <a:t>hiç biri </a:t>
            </a:r>
            <a:r>
              <a:rPr lang="tr-TR" sz="2000" dirty="0">
                <a:latin typeface="Comic Sans MS" panose="030F0702030302020204" pitchFamily="66" charset="0"/>
              </a:rPr>
              <a:t>tersinir olarak gerçekleşemez„ şeklinde de ifade edilebilir.</a:t>
            </a: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6823880" y="3458005"/>
            <a:ext cx="4904096" cy="2616952"/>
          </a:xfrm>
          <a:prstGeom prst="rect">
            <a:avLst/>
          </a:prstGeom>
        </p:spPr>
      </p:pic>
    </p:spTree>
    <p:extLst>
      <p:ext uri="{BB962C8B-B14F-4D97-AF65-F5344CB8AC3E}">
        <p14:creationId xmlns:p14="http://schemas.microsoft.com/office/powerpoint/2010/main" val="2893710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5661" y="0"/>
            <a:ext cx="11846256" cy="6857999"/>
          </a:xfrm>
        </p:spPr>
        <p:txBody>
          <a:bodyPr numCol="2">
            <a:normAutofit/>
          </a:bodyPr>
          <a:lstStyle/>
          <a:p>
            <a:pPr marL="177800" indent="-177800"/>
            <a:r>
              <a:rPr lang="tr-TR" sz="2500" b="1" dirty="0" smtClean="0">
                <a:latin typeface="Comic Sans MS" panose="030F0702030302020204" pitchFamily="66" charset="0"/>
              </a:rPr>
              <a:t>Tersinir </a:t>
            </a:r>
            <a:r>
              <a:rPr lang="tr-TR" sz="2500" b="1" dirty="0">
                <a:latin typeface="Comic Sans MS" panose="030F0702030302020204" pitchFamily="66" charset="0"/>
              </a:rPr>
              <a:t>ve Tersinmez Süreçler</a:t>
            </a:r>
            <a:r>
              <a:rPr lang="tr-TR" sz="2500" b="1" dirty="0">
                <a:latin typeface="Comic Sans MS" panose="030F0702030302020204" pitchFamily="66" charset="0"/>
              </a:rPr>
              <a:t/>
            </a:r>
            <a:br>
              <a:rPr lang="tr-TR" sz="2500" b="1" dirty="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a:latin typeface="Comic Sans MS" panose="030F0702030302020204" pitchFamily="66" charset="0"/>
              </a:rPr>
              <a:t>Bir sistemde hal değişimi tersinir olarak </a:t>
            </a:r>
            <a:r>
              <a:rPr lang="tr-TR" sz="2000" dirty="0" smtClean="0">
                <a:latin typeface="Comic Sans MS" panose="030F0702030302020204" pitchFamily="66" charset="0"/>
              </a:rPr>
              <a:t>cereyan ediyorsa </a:t>
            </a:r>
            <a:r>
              <a:rPr lang="tr-TR" sz="2000" dirty="0">
                <a:latin typeface="Comic Sans MS" panose="030F0702030302020204" pitchFamily="66" charset="0"/>
              </a:rPr>
              <a:t>bu sistem </a:t>
            </a:r>
            <a:r>
              <a:rPr lang="tr-TR" sz="2000" dirty="0" smtClean="0">
                <a:latin typeface="Comic Sans MS" panose="030F0702030302020204" pitchFamily="66" charset="0"/>
              </a:rPr>
              <a:t>başlangıç noktasına </a:t>
            </a:r>
            <a:r>
              <a:rPr lang="tr-TR" sz="2000" dirty="0">
                <a:latin typeface="Comic Sans MS" panose="030F0702030302020204" pitchFamily="66" charset="0"/>
              </a:rPr>
              <a:t>tekrar getirilebilmeli ve çevresinde</a:t>
            </a:r>
            <a:br>
              <a:rPr lang="tr-TR" sz="2000" dirty="0">
                <a:latin typeface="Comic Sans MS" panose="030F0702030302020204" pitchFamily="66" charset="0"/>
              </a:rPr>
            </a:br>
            <a:r>
              <a:rPr lang="tr-TR" sz="2000" dirty="0">
                <a:latin typeface="Comic Sans MS" panose="030F0702030302020204" pitchFamily="66" charset="0"/>
              </a:rPr>
              <a:t>herhangi bir değişme meydana gelmemelidir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Yani; bir </a:t>
            </a:r>
            <a:r>
              <a:rPr lang="tr-TR" sz="2000" dirty="0">
                <a:latin typeface="Comic Sans MS" panose="030F0702030302020204" pitchFamily="66" charset="0"/>
              </a:rPr>
              <a:t>sistemde, </a:t>
            </a:r>
            <a:r>
              <a:rPr lang="tr-TR" sz="2000" dirty="0" smtClean="0">
                <a:latin typeface="Comic Sans MS" panose="030F0702030302020204" pitchFamily="66" charset="0"/>
              </a:rPr>
              <a:t>herhangi bir </a:t>
            </a:r>
            <a:r>
              <a:rPr lang="tr-TR" sz="2000" dirty="0">
                <a:latin typeface="Comic Sans MS" panose="030F0702030302020204" pitchFamily="66" charset="0"/>
              </a:rPr>
              <a:t>durum değişikliği meydana geldikten sonra sistemin kendisi ve </a:t>
            </a:r>
            <a:r>
              <a:rPr lang="tr-TR" sz="2000" dirty="0" smtClean="0">
                <a:latin typeface="Comic Sans MS" panose="030F0702030302020204" pitchFamily="66" charset="0"/>
              </a:rPr>
              <a:t>tüm çevresi </a:t>
            </a:r>
            <a:r>
              <a:rPr lang="tr-TR" sz="2000" dirty="0">
                <a:latin typeface="Comic Sans MS" panose="030F0702030302020204" pitchFamily="66" charset="0"/>
              </a:rPr>
              <a:t>tekrar eski (başlangıç) şartlarına (haline) getirebiliyorsa, bu hal</a:t>
            </a:r>
            <a:br>
              <a:rPr lang="tr-TR" sz="2000" dirty="0">
                <a:latin typeface="Comic Sans MS" panose="030F0702030302020204" pitchFamily="66" charset="0"/>
              </a:rPr>
            </a:br>
            <a:r>
              <a:rPr lang="tr-TR" sz="2000" dirty="0">
                <a:latin typeface="Comic Sans MS" panose="030F0702030302020204" pitchFamily="66" charset="0"/>
              </a:rPr>
              <a:t>değişimine tersinir hal değişimi adı verilir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Sürtünmesiz piston örneğinde; ağırlık </a:t>
            </a:r>
            <a:r>
              <a:rPr lang="tr-TR" sz="2000" dirty="0">
                <a:latin typeface="Comic Sans MS" panose="030F0702030302020204" pitchFamily="66" charset="0"/>
              </a:rPr>
              <a:t>dolayısıyla piston bir miktar aşağıya inerek yeni </a:t>
            </a:r>
            <a:r>
              <a:rPr lang="tr-TR" sz="2000" dirty="0" smtClean="0">
                <a:latin typeface="Comic Sans MS" panose="030F0702030302020204" pitchFamily="66" charset="0"/>
              </a:rPr>
              <a:t>bir konum </a:t>
            </a:r>
            <a:r>
              <a:rPr lang="tr-TR" sz="2000" dirty="0">
                <a:latin typeface="Comic Sans MS" panose="030F0702030302020204" pitchFamily="66" charset="0"/>
              </a:rPr>
              <a:t>aldığında sistem dengede olacaktır</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Pistonun </a:t>
            </a:r>
            <a:r>
              <a:rPr lang="tr-TR" sz="2000" dirty="0">
                <a:latin typeface="Comic Sans MS" panose="030F0702030302020204" pitchFamily="66" charset="0"/>
              </a:rPr>
              <a:t>üzerindeki ilave </a:t>
            </a:r>
            <a:r>
              <a:rPr lang="tr-TR" sz="2000" dirty="0" smtClean="0">
                <a:latin typeface="Comic Sans MS" panose="030F0702030302020204" pitchFamily="66" charset="0"/>
              </a:rPr>
              <a:t>ağırlığı kaldırılırsa, piston </a:t>
            </a:r>
            <a:r>
              <a:rPr lang="tr-TR" sz="2000" dirty="0">
                <a:latin typeface="Comic Sans MS" panose="030F0702030302020204" pitchFamily="66" charset="0"/>
              </a:rPr>
              <a:t>bu defa yukarı doğru hareket edecektir</a:t>
            </a:r>
            <a:r>
              <a:rPr lang="tr-TR" sz="2000" dirty="0" smtClean="0">
                <a:latin typeface="Comic Sans MS" panose="030F0702030302020204" pitchFamily="66" charset="0"/>
              </a:rPr>
              <a:t>. Bu hareket sırasında </a:t>
            </a:r>
            <a:r>
              <a:rPr lang="tr-TR" sz="2000" dirty="0">
                <a:latin typeface="Comic Sans MS" panose="030F0702030302020204" pitchFamily="66" charset="0"/>
              </a:rPr>
              <a:t>pistonun aşağı inerken aldığı değerleri</a:t>
            </a:r>
            <a:r>
              <a:rPr lang="tr-TR" sz="2000" dirty="0" smtClean="0">
                <a:latin typeface="Comic Sans MS" panose="030F0702030302020204" pitchFamily="66" charset="0"/>
              </a:rPr>
              <a:t>, bu </a:t>
            </a:r>
            <a:r>
              <a:rPr lang="tr-TR" sz="2000" dirty="0">
                <a:latin typeface="Comic Sans MS" panose="030F0702030302020204" pitchFamily="66" charset="0"/>
              </a:rPr>
              <a:t>defa yukarı </a:t>
            </a:r>
            <a:r>
              <a:rPr lang="tr-TR" sz="2000" dirty="0" smtClean="0">
                <a:latin typeface="Comic Sans MS" panose="030F0702030302020204" pitchFamily="66" charset="0"/>
              </a:rPr>
              <a:t>çıkarken alacak </a:t>
            </a:r>
            <a:r>
              <a:rPr lang="tr-TR" sz="2000" dirty="0">
                <a:latin typeface="Comic Sans MS" panose="030F0702030302020204" pitchFamily="66" charset="0"/>
              </a:rPr>
              <a:t>ve bu değerler (P,V,T gibi) birbirine eşit olacaktır.</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694598" y="4254036"/>
            <a:ext cx="4517408" cy="2337698"/>
          </a:xfrm>
          <a:prstGeom prst="rect">
            <a:avLst/>
          </a:prstGeom>
        </p:spPr>
      </p:pic>
      <p:pic>
        <p:nvPicPr>
          <p:cNvPr id="5" name="Resim 4"/>
          <p:cNvPicPr>
            <a:picLocks noChangeAspect="1"/>
          </p:cNvPicPr>
          <p:nvPr/>
        </p:nvPicPr>
        <p:blipFill>
          <a:blip r:embed="rId3"/>
          <a:stretch>
            <a:fillRect/>
          </a:stretch>
        </p:blipFill>
        <p:spPr>
          <a:xfrm>
            <a:off x="6570181" y="4254036"/>
            <a:ext cx="5163561" cy="2238098"/>
          </a:xfrm>
          <a:prstGeom prst="rect">
            <a:avLst/>
          </a:prstGeom>
        </p:spPr>
      </p:pic>
    </p:spTree>
    <p:extLst>
      <p:ext uri="{BB962C8B-B14F-4D97-AF65-F5344CB8AC3E}">
        <p14:creationId xmlns:p14="http://schemas.microsoft.com/office/powerpoint/2010/main" val="3694104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60561" y="0"/>
            <a:ext cx="10331356" cy="6857999"/>
          </a:xfrm>
        </p:spPr>
        <p:txBody>
          <a:bodyPr numCol="2">
            <a:normAutofit/>
          </a:bodyPr>
          <a:lstStyle/>
          <a:p>
            <a:r>
              <a:rPr lang="tr-TR" sz="2500" b="1" dirty="0" smtClean="0">
                <a:latin typeface="Comic Sans MS" panose="030F0702030302020204" pitchFamily="66" charset="0"/>
              </a:rPr>
              <a:t>Tersinir </a:t>
            </a:r>
            <a:r>
              <a:rPr lang="tr-TR" sz="2500" b="1" dirty="0">
                <a:latin typeface="Comic Sans MS" panose="030F0702030302020204" pitchFamily="66" charset="0"/>
              </a:rPr>
              <a:t>ve Tersinmez </a:t>
            </a:r>
            <a:r>
              <a:rPr lang="tr-TR" sz="2500" b="1" dirty="0" smtClean="0">
                <a:latin typeface="Comic Sans MS" panose="030F0702030302020204" pitchFamily="66" charset="0"/>
              </a:rPr>
              <a:t>Süreçler</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Termodinamiğin ikinci yasası, işlemlerin belirli bir yönde gerçekleşebileceğini, ters yönde olmayacağını ifade eder.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Örneğin, yakıt tüketerek bir yokuşu çıkan otomobili düşünelim. Otomobilde depodan eksilen benzin, otomobilin yokuş aşağıya kendiliğinden inmesiyle tekrar depoya dolamaz. Yani durum değişimi tek yönlüdür.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Isıtma ve soğutma makinalarının termodinamiğin 2. yasası ile ilişkisini </a:t>
            </a:r>
            <a:r>
              <a:rPr lang="tr-TR" sz="2000" dirty="0" err="1" smtClean="0">
                <a:latin typeface="Comic Sans MS" panose="030F0702030302020204" pitchFamily="66" charset="0"/>
              </a:rPr>
              <a:t>Clausius</a:t>
            </a:r>
            <a:r>
              <a:rPr lang="tr-TR" sz="2000" dirty="0" smtClean="0">
                <a:latin typeface="Comic Sans MS" panose="030F0702030302020204" pitchFamily="66" charset="0"/>
              </a:rPr>
              <a:t> şöyle açıklamıştır: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Çevreden hiçbir etki bırakmaksızın ısıyı soğuk ısı kaynağından sıcak ısı kaynağına ileten bir ısı pompası (veya soğutma makinesi) yapmak mümkün değildir.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t>
            </a:r>
            <a:r>
              <a:rPr lang="tr-TR" sz="2500" b="1" dirty="0" err="1" smtClean="0">
                <a:latin typeface="Comic Sans MS" panose="030F0702030302020204" pitchFamily="66" charset="0"/>
              </a:rPr>
              <a:t>Entropi</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err="1" smtClean="0">
                <a:latin typeface="Comic Sans MS" panose="030F0702030302020204" pitchFamily="66" charset="0"/>
              </a:rPr>
              <a:t>Entropi</a:t>
            </a:r>
            <a:r>
              <a:rPr lang="tr-TR" sz="2000" dirty="0" smtClean="0">
                <a:latin typeface="Comic Sans MS" panose="030F0702030302020204" pitchFamily="66" charset="0"/>
              </a:rPr>
              <a:t> sistemdeki düzensizliğin bir ölçüsü olarak tanımlanabilir. Örneğin, bir gaz ısıtıldığında moleküllerin hareketleri hızlandığından ve düzensizleştiğinden, </a:t>
            </a:r>
            <a:r>
              <a:rPr lang="tr-TR" sz="2000" dirty="0" err="1" smtClean="0">
                <a:latin typeface="Comic Sans MS" panose="030F0702030302020204" pitchFamily="66" charset="0"/>
              </a:rPr>
              <a:t>entropisi</a:t>
            </a:r>
            <a:r>
              <a:rPr lang="tr-TR" sz="2000" dirty="0" smtClean="0">
                <a:latin typeface="Comic Sans MS" panose="030F0702030302020204" pitchFamily="66" charset="0"/>
              </a:rPr>
              <a:t> artar.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Düzensizlik arttıkça </a:t>
            </a:r>
            <a:r>
              <a:rPr lang="tr-TR" sz="2000" dirty="0" err="1" smtClean="0">
                <a:latin typeface="Comic Sans MS" panose="030F0702030302020204" pitchFamily="66" charset="0"/>
              </a:rPr>
              <a:t>entropi</a:t>
            </a:r>
            <a:r>
              <a:rPr lang="tr-TR" sz="2000" dirty="0" smtClean="0">
                <a:latin typeface="Comic Sans MS" panose="030F0702030302020204" pitchFamily="66" charset="0"/>
              </a:rPr>
              <a:t> de artar. Eğer bir sistem tam olarak düzenli ise </a:t>
            </a:r>
            <a:r>
              <a:rPr lang="tr-TR" sz="2000" dirty="0" err="1" smtClean="0">
                <a:latin typeface="Comic Sans MS" panose="030F0702030302020204" pitchFamily="66" charset="0"/>
              </a:rPr>
              <a:t>entropisi</a:t>
            </a:r>
            <a:r>
              <a:rPr lang="tr-TR" sz="2000" dirty="0" smtClean="0">
                <a:latin typeface="Comic Sans MS" panose="030F0702030302020204" pitchFamily="66" charset="0"/>
              </a:rPr>
              <a:t> sıfırdır. Enerjinin aksine </a:t>
            </a:r>
            <a:r>
              <a:rPr lang="tr-TR" sz="2000" dirty="0" err="1" smtClean="0">
                <a:latin typeface="Comic Sans MS" panose="030F0702030302020204" pitchFamily="66" charset="0"/>
              </a:rPr>
              <a:t>entropi</a:t>
            </a:r>
            <a:r>
              <a:rPr lang="tr-TR" sz="2000" dirty="0" smtClean="0">
                <a:latin typeface="Comic Sans MS" panose="030F0702030302020204" pitchFamily="66" charset="0"/>
              </a:rPr>
              <a:t> korunan bir özellik değildir.</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endParaRPr lang="en-GB" sz="2000" baseline="-25000" dirty="0">
              <a:latin typeface="Comic Sans MS" panose="030F0702030302020204" pitchFamily="66" charset="0"/>
            </a:endParaRPr>
          </a:p>
        </p:txBody>
      </p:sp>
      <p:pic>
        <p:nvPicPr>
          <p:cNvPr id="6" name="Resim 5"/>
          <p:cNvPicPr>
            <a:picLocks noChangeAspect="1"/>
          </p:cNvPicPr>
          <p:nvPr/>
        </p:nvPicPr>
        <p:blipFill>
          <a:blip r:embed="rId2"/>
          <a:stretch>
            <a:fillRect/>
          </a:stretch>
        </p:blipFill>
        <p:spPr>
          <a:xfrm>
            <a:off x="7001301" y="4424565"/>
            <a:ext cx="4685732" cy="601944"/>
          </a:xfrm>
          <a:prstGeom prst="rect">
            <a:avLst/>
          </a:prstGeom>
        </p:spPr>
      </p:pic>
      <p:pic>
        <p:nvPicPr>
          <p:cNvPr id="7" name="Resim 6"/>
          <p:cNvPicPr>
            <a:picLocks noChangeAspect="1"/>
          </p:cNvPicPr>
          <p:nvPr/>
        </p:nvPicPr>
        <p:blipFill>
          <a:blip r:embed="rId3"/>
          <a:stretch>
            <a:fillRect/>
          </a:stretch>
        </p:blipFill>
        <p:spPr>
          <a:xfrm>
            <a:off x="7219666" y="5299905"/>
            <a:ext cx="4249002" cy="684622"/>
          </a:xfrm>
          <a:prstGeom prst="rect">
            <a:avLst/>
          </a:prstGeom>
        </p:spPr>
      </p:pic>
    </p:spTree>
    <p:extLst>
      <p:ext uri="{BB962C8B-B14F-4D97-AF65-F5344CB8AC3E}">
        <p14:creationId xmlns:p14="http://schemas.microsoft.com/office/powerpoint/2010/main" val="4225038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60561" y="0"/>
            <a:ext cx="10331356" cy="6857999"/>
          </a:xfrm>
        </p:spPr>
        <p:txBody>
          <a:bodyPr numCol="2">
            <a:normAutofit fontScale="90000"/>
          </a:bodyPr>
          <a:lstStyle/>
          <a:p>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500" b="1" dirty="0">
                <a:latin typeface="Comic Sans MS" panose="030F0702030302020204" pitchFamily="66" charset="0"/>
              </a:rPr>
              <a:t/>
            </a:r>
            <a:br>
              <a:rPr lang="tr-TR" sz="2500" b="1" dirty="0">
                <a:latin typeface="Comic Sans MS" panose="030F0702030302020204" pitchFamily="66" charset="0"/>
              </a:rPr>
            </a:br>
            <a:r>
              <a:rPr lang="tr-TR" sz="2500" b="1" dirty="0" smtClean="0">
                <a:latin typeface="Comic Sans MS" panose="030F0702030302020204" pitchFamily="66" charset="0"/>
              </a:rPr>
              <a:t>Tersinir </a:t>
            </a:r>
            <a:r>
              <a:rPr lang="tr-TR" sz="2500" b="1" dirty="0">
                <a:latin typeface="Comic Sans MS" panose="030F0702030302020204" pitchFamily="66" charset="0"/>
              </a:rPr>
              <a:t>ve Tersinmez </a:t>
            </a:r>
            <a:r>
              <a:rPr lang="tr-TR" sz="2500" b="1" dirty="0" smtClean="0">
                <a:latin typeface="Comic Sans MS" panose="030F0702030302020204" pitchFamily="66" charset="0"/>
              </a:rPr>
              <a:t>Süreçler</a:t>
            </a:r>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Kısaca özetlemek gerekirse, evrenin enerjisi sabit kaldığı halde, evrendeki </a:t>
            </a:r>
            <a:r>
              <a:rPr lang="tr-TR" sz="2000" dirty="0" err="1" smtClean="0">
                <a:latin typeface="Comic Sans MS" panose="030F0702030302020204" pitchFamily="66" charset="0"/>
              </a:rPr>
              <a:t>entropi</a:t>
            </a:r>
            <a:r>
              <a:rPr lang="tr-TR" sz="2000" dirty="0" smtClean="0">
                <a:latin typeface="Comic Sans MS" panose="030F0702030302020204" pitchFamily="66" charset="0"/>
              </a:rPr>
              <a:t> sürekli olarak artmaktadır.</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smtClean="0">
                <a:latin typeface="Comic Sans MS" panose="030F0702030302020204" pitchFamily="66" charset="0"/>
              </a:rPr>
              <a:t>Örnek:</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Bir durum değişimi sırasında 300 K sabit sıcaklıktaki çevre havaya, 100 </a:t>
            </a:r>
            <a:r>
              <a:rPr lang="tr-TR" sz="2000" dirty="0" err="1" smtClean="0">
                <a:latin typeface="Comic Sans MS" panose="030F0702030302020204" pitchFamily="66" charset="0"/>
              </a:rPr>
              <a:t>kj</a:t>
            </a:r>
            <a:r>
              <a:rPr lang="tr-TR" sz="2000" dirty="0" smtClean="0">
                <a:latin typeface="Comic Sans MS" panose="030F0702030302020204" pitchFamily="66" charset="0"/>
              </a:rPr>
              <a:t> ısı geçişi olmaktadır. Bu durum değişimi sırasında çevrenin </a:t>
            </a:r>
            <a:r>
              <a:rPr lang="tr-TR" sz="2000" dirty="0" err="1" smtClean="0">
                <a:latin typeface="Comic Sans MS" panose="030F0702030302020204" pitchFamily="66" charset="0"/>
              </a:rPr>
              <a:t>entropi</a:t>
            </a:r>
            <a:r>
              <a:rPr lang="tr-TR" sz="2000" dirty="0" smtClean="0">
                <a:latin typeface="Comic Sans MS" panose="030F0702030302020204" pitchFamily="66" charset="0"/>
              </a:rPr>
              <a:t> değişimini hesaplayınız.</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smtClean="0">
                <a:latin typeface="Comic Sans MS" panose="030F0702030302020204" pitchFamily="66" charset="0"/>
              </a:rPr>
              <a:t>Çözüm:</a:t>
            </a:r>
            <a:br>
              <a:rPr lang="tr-TR" sz="2000" b="1" dirty="0" smtClean="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smtClean="0">
                <a:latin typeface="Comic Sans MS" panose="030F0702030302020204" pitchFamily="66" charset="0"/>
              </a:rPr>
              <a:t>Örnek: </a:t>
            </a:r>
            <a:r>
              <a:rPr lang="tr-TR" sz="2000" dirty="0" smtClean="0">
                <a:latin typeface="Comic Sans MS" panose="030F0702030302020204" pitchFamily="66" charset="0"/>
              </a:rPr>
              <a:t>Şekilde görüldüğü gibi, bir silindir piston düzeneğinde 100 °C’ da su-buhar karışımı bulunmaktadır. Daha sonra 300 K sabit sıcaklıktaki çevre havaya, sabit basınçtaki bir durum değişimi ile 500 </a:t>
            </a:r>
            <a:r>
              <a:rPr lang="tr-TR" sz="2000" dirty="0" err="1" smtClean="0">
                <a:latin typeface="Comic Sans MS" panose="030F0702030302020204" pitchFamily="66" charset="0"/>
              </a:rPr>
              <a:t>kj</a:t>
            </a:r>
            <a:r>
              <a:rPr lang="tr-TR" sz="2000" dirty="0" smtClean="0">
                <a:latin typeface="Comic Sans MS" panose="030F0702030302020204" pitchFamily="66" charset="0"/>
              </a:rPr>
              <a:t> ısı geçişi olmaktadır. Bu durum değişimi sırasında suyun ve çevre havanın </a:t>
            </a:r>
            <a:r>
              <a:rPr lang="tr-TR" sz="2000" dirty="0" err="1" smtClean="0">
                <a:latin typeface="Comic Sans MS" panose="030F0702030302020204" pitchFamily="66" charset="0"/>
              </a:rPr>
              <a:t>entropi</a:t>
            </a:r>
            <a:r>
              <a:rPr lang="tr-TR" sz="2000" dirty="0" smtClean="0">
                <a:latin typeface="Comic Sans MS" panose="030F0702030302020204" pitchFamily="66" charset="0"/>
              </a:rPr>
              <a:t> değişimleri ile toplam </a:t>
            </a:r>
            <a:r>
              <a:rPr lang="tr-TR" sz="2000" dirty="0" err="1" smtClean="0">
                <a:latin typeface="Comic Sans MS" panose="030F0702030302020204" pitchFamily="66" charset="0"/>
              </a:rPr>
              <a:t>entropi</a:t>
            </a:r>
            <a:r>
              <a:rPr lang="tr-TR" sz="2000" dirty="0" smtClean="0">
                <a:latin typeface="Comic Sans MS" panose="030F0702030302020204" pitchFamily="66" charset="0"/>
              </a:rPr>
              <a:t> değişimini hesaplayınız.</a:t>
            </a: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dirty="0" smtClean="0">
                <a:latin typeface="Comic Sans MS" panose="030F0702030302020204" pitchFamily="66" charset="0"/>
              </a:rPr>
              <a:t>Suyun </a:t>
            </a:r>
            <a:r>
              <a:rPr lang="tr-TR" sz="2000" dirty="0" err="1" smtClean="0">
                <a:latin typeface="Comic Sans MS" panose="030F0702030302020204" pitchFamily="66" charset="0"/>
              </a:rPr>
              <a:t>entropisi</a:t>
            </a:r>
            <a:r>
              <a:rPr lang="tr-TR" sz="2000" dirty="0" smtClean="0">
                <a:latin typeface="Comic Sans MS" panose="030F0702030302020204" pitchFamily="66" charset="0"/>
              </a:rPr>
              <a:t> azalır.</a:t>
            </a: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b="1" dirty="0">
                <a:latin typeface="Comic Sans MS" panose="030F0702030302020204" pitchFamily="66" charset="0"/>
              </a:rPr>
              <a:t/>
            </a:r>
            <a:br>
              <a:rPr lang="tr-TR" sz="2000" b="1" dirty="0">
                <a:latin typeface="Comic Sans MS" panose="030F0702030302020204" pitchFamily="66" charset="0"/>
              </a:rPr>
            </a:br>
            <a:r>
              <a:rPr lang="tr-TR" sz="2000" b="1" dirty="0" smtClean="0">
                <a:latin typeface="Comic Sans MS" panose="030F0702030302020204" pitchFamily="66" charset="0"/>
              </a:rPr>
              <a:t/>
            </a:r>
            <a:br>
              <a:rPr lang="tr-TR" sz="2000" b="1" dirty="0" smtClean="0">
                <a:latin typeface="Comic Sans MS" panose="030F0702030302020204" pitchFamily="66" charset="0"/>
              </a:rPr>
            </a:br>
            <a:r>
              <a:rPr lang="tr-TR" sz="2000" dirty="0" smtClean="0">
                <a:latin typeface="Comic Sans MS" panose="030F0702030302020204" pitchFamily="66" charset="0"/>
              </a:rPr>
              <a:t>Çevrenin </a:t>
            </a:r>
            <a:r>
              <a:rPr lang="tr-TR" sz="2000" dirty="0" err="1" smtClean="0">
                <a:latin typeface="Comic Sans MS" panose="030F0702030302020204" pitchFamily="66" charset="0"/>
              </a:rPr>
              <a:t>entropisi</a:t>
            </a:r>
            <a:r>
              <a:rPr lang="tr-TR" sz="2000" dirty="0" smtClean="0">
                <a:latin typeface="Comic Sans MS" panose="030F0702030302020204" pitchFamily="66" charset="0"/>
              </a:rPr>
              <a:t> artar.</a:t>
            </a:r>
            <a:r>
              <a:rPr lang="tr-TR" sz="2000" b="1" dirty="0">
                <a:latin typeface="Comic Sans MS" panose="030F0702030302020204" pitchFamily="66" charset="0"/>
              </a:rPr>
              <a:t/>
            </a:r>
            <a:br>
              <a:rPr lang="tr-TR" sz="2000" b="1"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3" name="Resim 2"/>
          <p:cNvPicPr>
            <a:picLocks noChangeAspect="1"/>
          </p:cNvPicPr>
          <p:nvPr/>
        </p:nvPicPr>
        <p:blipFill>
          <a:blip r:embed="rId2"/>
          <a:stretch>
            <a:fillRect/>
          </a:stretch>
        </p:blipFill>
        <p:spPr>
          <a:xfrm>
            <a:off x="1901587" y="5221407"/>
            <a:ext cx="4703930" cy="837062"/>
          </a:xfrm>
          <a:prstGeom prst="rect">
            <a:avLst/>
          </a:prstGeom>
        </p:spPr>
      </p:pic>
      <p:pic>
        <p:nvPicPr>
          <p:cNvPr id="9" name="Resim 8"/>
          <p:cNvPicPr>
            <a:picLocks noChangeAspect="1"/>
          </p:cNvPicPr>
          <p:nvPr/>
        </p:nvPicPr>
        <p:blipFill>
          <a:blip r:embed="rId3"/>
          <a:stretch>
            <a:fillRect/>
          </a:stretch>
        </p:blipFill>
        <p:spPr>
          <a:xfrm>
            <a:off x="7152279" y="3514297"/>
            <a:ext cx="3619500" cy="628650"/>
          </a:xfrm>
          <a:prstGeom prst="rect">
            <a:avLst/>
          </a:prstGeom>
        </p:spPr>
      </p:pic>
      <p:pic>
        <p:nvPicPr>
          <p:cNvPr id="10" name="Resim 9"/>
          <p:cNvPicPr>
            <a:picLocks noChangeAspect="1"/>
          </p:cNvPicPr>
          <p:nvPr/>
        </p:nvPicPr>
        <p:blipFill>
          <a:blip r:embed="rId4"/>
          <a:stretch>
            <a:fillRect/>
          </a:stretch>
        </p:blipFill>
        <p:spPr>
          <a:xfrm>
            <a:off x="7152279" y="4539018"/>
            <a:ext cx="3524250" cy="685800"/>
          </a:xfrm>
          <a:prstGeom prst="rect">
            <a:avLst/>
          </a:prstGeom>
        </p:spPr>
      </p:pic>
      <p:pic>
        <p:nvPicPr>
          <p:cNvPr id="11" name="Resim 10"/>
          <p:cNvPicPr>
            <a:picLocks noChangeAspect="1"/>
          </p:cNvPicPr>
          <p:nvPr/>
        </p:nvPicPr>
        <p:blipFill>
          <a:blip r:embed="rId5"/>
          <a:stretch>
            <a:fillRect/>
          </a:stretch>
        </p:blipFill>
        <p:spPr>
          <a:xfrm>
            <a:off x="7152279" y="5834631"/>
            <a:ext cx="4486275" cy="447675"/>
          </a:xfrm>
          <a:prstGeom prst="rect">
            <a:avLst/>
          </a:prstGeom>
        </p:spPr>
      </p:pic>
    </p:spTree>
    <p:extLst>
      <p:ext uri="{BB962C8B-B14F-4D97-AF65-F5344CB8AC3E}">
        <p14:creationId xmlns:p14="http://schemas.microsoft.com/office/powerpoint/2010/main" val="3584025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60561" y="245660"/>
            <a:ext cx="10331356" cy="6332561"/>
          </a:xfrm>
        </p:spPr>
        <p:txBody>
          <a:bodyPr numCol="1">
            <a:normAutofit fontScale="90000"/>
          </a:bodyPr>
          <a:lstStyle/>
          <a:p>
            <a:r>
              <a:rPr lang="tr-TR" sz="2500" b="1" dirty="0" smtClean="0">
                <a:latin typeface="Comic Sans MS" panose="030F0702030302020204" pitchFamily="66" charset="0"/>
              </a:rPr>
              <a:t/>
            </a:r>
            <a:br>
              <a:rPr lang="tr-TR" sz="2500" b="1"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t>
            </a:r>
            <a:r>
              <a:rPr lang="tr-TR" sz="2000" b="1" dirty="0" smtClean="0">
                <a:latin typeface="Comic Sans MS" panose="030F0702030302020204" pitchFamily="66" charset="0"/>
              </a:rPr>
              <a:t>İdeal </a:t>
            </a:r>
            <a:r>
              <a:rPr lang="tr-TR" sz="2000" b="1" dirty="0">
                <a:latin typeface="Comic Sans MS" panose="030F0702030302020204" pitchFamily="66" charset="0"/>
              </a:rPr>
              <a:t>Gazlar İçin </a:t>
            </a:r>
            <a:r>
              <a:rPr lang="tr-TR" sz="2000" b="1" dirty="0" err="1">
                <a:latin typeface="Comic Sans MS" panose="030F0702030302020204" pitchFamily="66" charset="0"/>
              </a:rPr>
              <a:t>Entropi</a:t>
            </a:r>
            <a:r>
              <a:rPr lang="tr-TR" sz="2000" b="1" dirty="0">
                <a:latin typeface="Comic Sans MS" panose="030F0702030302020204" pitchFamily="66" charset="0"/>
              </a:rPr>
              <a:t> </a:t>
            </a:r>
            <a:r>
              <a:rPr lang="tr-TR" sz="2000" b="1" dirty="0" smtClean="0">
                <a:latin typeface="Comic Sans MS" panose="030F0702030302020204" pitchFamily="66" charset="0"/>
              </a:rPr>
              <a:t>Değişimi</a:t>
            </a: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2433851" y="811660"/>
            <a:ext cx="8334232" cy="5200560"/>
          </a:xfrm>
          <a:prstGeom prst="rect">
            <a:avLst/>
          </a:prstGeom>
        </p:spPr>
      </p:pic>
    </p:spTree>
    <p:extLst>
      <p:ext uri="{BB962C8B-B14F-4D97-AF65-F5344CB8AC3E}">
        <p14:creationId xmlns:p14="http://schemas.microsoft.com/office/powerpoint/2010/main" val="2847431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Unvan 1"/>
              <p:cNvSpPr>
                <a:spLocks noGrp="1"/>
              </p:cNvSpPr>
              <p:nvPr>
                <p:ph type="ctrTitle"/>
              </p:nvPr>
            </p:nvSpPr>
            <p:spPr>
              <a:xfrm>
                <a:off x="1473958" y="245660"/>
                <a:ext cx="10617959" cy="6332561"/>
              </a:xfrm>
            </p:spPr>
            <p:txBody>
              <a:bodyPr numCol="2">
                <a:normAutofit fontScale="90000"/>
              </a:bodyPr>
              <a:lstStyle/>
              <a:p>
                <a:r>
                  <a:rPr lang="tr-TR" sz="2000" dirty="0" smtClean="0">
                    <a:latin typeface="Comic Sans MS" panose="030F0702030302020204" pitchFamily="66" charset="0"/>
                  </a:rPr>
                  <a:t>			</a:t>
                </a:r>
                <a:br>
                  <a:rPr lang="tr-TR" sz="2000" dirty="0" smtClean="0">
                    <a:latin typeface="Comic Sans MS" panose="030F0702030302020204" pitchFamily="66" charset="0"/>
                  </a:rPr>
                </a:br>
                <a:r>
                  <a:rPr lang="tr-TR" sz="2000" b="1" dirty="0" smtClean="0">
                    <a:latin typeface="Comic Sans MS" panose="030F0702030302020204" pitchFamily="66" charset="0"/>
                  </a:rPr>
                  <a:t>İdeal </a:t>
                </a:r>
                <a:r>
                  <a:rPr lang="tr-TR" sz="2000" b="1" dirty="0">
                    <a:latin typeface="Comic Sans MS" panose="030F0702030302020204" pitchFamily="66" charset="0"/>
                  </a:rPr>
                  <a:t>Gazlar İçin </a:t>
                </a:r>
                <a:r>
                  <a:rPr lang="tr-TR" sz="2000" b="1" dirty="0" err="1">
                    <a:latin typeface="Comic Sans MS" panose="030F0702030302020204" pitchFamily="66" charset="0"/>
                  </a:rPr>
                  <a:t>Entropi</a:t>
                </a:r>
                <a:r>
                  <a:rPr lang="tr-TR" sz="2000" b="1" dirty="0">
                    <a:latin typeface="Comic Sans MS" panose="030F0702030302020204" pitchFamily="66" charset="0"/>
                  </a:rPr>
                  <a:t> </a:t>
                </a:r>
                <a:r>
                  <a:rPr lang="tr-TR" sz="2000" b="1" dirty="0" smtClean="0">
                    <a:latin typeface="Comic Sans MS" panose="030F0702030302020204" pitchFamily="66" charset="0"/>
                  </a:rPr>
                  <a:t>Değişimi</a:t>
                </a: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b="1" dirty="0" smtClean="0">
                    <a:latin typeface="Comic Sans MS" panose="030F0702030302020204" pitchFamily="66" charset="0"/>
                  </a:rPr>
                  <a:t>Örnek:</a:t>
                </a:r>
                <a:r>
                  <a:rPr lang="tr-TR" sz="2000" dirty="0" smtClean="0">
                    <a:latin typeface="Comic Sans MS" panose="030F0702030302020204" pitchFamily="66" charset="0"/>
                  </a:rPr>
                  <a:t> Sızdırmasız ve sürtünmesiz bir silindir piston düzeninde bulunan, 100kPa basınç ve 27 °C sıcaklıktaki 1 kg azot, </a:t>
                </a:r>
                <a14:m>
                  <m:oMath xmlns:m="http://schemas.openxmlformats.org/officeDocument/2006/math">
                    <m:r>
                      <a:rPr lang="tr-TR" sz="2000" b="0" i="1" smtClean="0">
                        <a:latin typeface="Cambria Math" panose="02040503050406030204" pitchFamily="18" charset="0"/>
                      </a:rPr>
                      <m:t>𝑃</m:t>
                    </m:r>
                    <m:sSup>
                      <m:sSupPr>
                        <m:ctrlPr>
                          <a:rPr lang="tr-TR" sz="2000" b="0" i="1" smtClean="0">
                            <a:latin typeface="Cambria Math" panose="02040503050406030204" pitchFamily="18" charset="0"/>
                          </a:rPr>
                        </m:ctrlPr>
                      </m:sSupPr>
                      <m:e>
                        <m:r>
                          <a:rPr lang="tr-TR" sz="2000" b="0" i="1" smtClean="0">
                            <a:latin typeface="Cambria Math" panose="02040503050406030204" pitchFamily="18" charset="0"/>
                          </a:rPr>
                          <m:t>𝑉</m:t>
                        </m:r>
                      </m:e>
                      <m:sup>
                        <m:r>
                          <a:rPr lang="tr-TR" sz="2000" b="0" i="1" smtClean="0">
                            <a:latin typeface="Cambria Math" panose="02040503050406030204" pitchFamily="18" charset="0"/>
                          </a:rPr>
                          <m:t>1,4</m:t>
                        </m:r>
                      </m:sup>
                    </m:sSup>
                    <m:r>
                      <a:rPr lang="tr-TR" sz="2000" b="0" i="0" smtClean="0">
                        <a:latin typeface="Cambria Math" panose="02040503050406030204" pitchFamily="18" charset="0"/>
                      </a:rPr>
                      <m:t>=</m:t>
                    </m:r>
                  </m:oMath>
                </a14:m>
                <a:r>
                  <a:rPr lang="tr-TR" sz="2000" dirty="0" smtClean="0">
                    <a:latin typeface="Comic Sans MS" panose="030F0702030302020204" pitchFamily="66" charset="0"/>
                  </a:rPr>
                  <a:t>sabit olacak biçimde 587 </a:t>
                </a:r>
                <a:r>
                  <a:rPr lang="tr-TR" sz="2000" dirty="0">
                    <a:latin typeface="Comic Sans MS" panose="030F0702030302020204" pitchFamily="66" charset="0"/>
                  </a:rPr>
                  <a:t>°</a:t>
                </a:r>
                <a:r>
                  <a:rPr lang="tr-TR" sz="2000" dirty="0" smtClean="0">
                    <a:latin typeface="Comic Sans MS" panose="030F0702030302020204" pitchFamily="66" charset="0"/>
                  </a:rPr>
                  <a:t>C sıcaklığa kadar sıkıştırılmaktadır.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Bu işlem sırasında yapılan iş ne kadardır ? (R=0,2968 </a:t>
                </a:r>
                <a:r>
                  <a:rPr lang="tr-TR" sz="2000" dirty="0" err="1" smtClean="0">
                    <a:latin typeface="Comic Sans MS" panose="030F0702030302020204" pitchFamily="66" charset="0"/>
                  </a:rPr>
                  <a:t>kj</a:t>
                </a:r>
                <a:r>
                  <a:rPr lang="tr-TR" sz="2000" dirty="0" smtClean="0">
                    <a:latin typeface="Comic Sans MS" panose="030F0702030302020204" pitchFamily="66" charset="0"/>
                  </a:rPr>
                  <a:t>/</a:t>
                </a:r>
                <a:r>
                  <a:rPr lang="tr-TR" sz="2000" dirty="0" err="1" smtClean="0">
                    <a:latin typeface="Comic Sans MS" panose="030F0702030302020204" pitchFamily="66" charset="0"/>
                  </a:rPr>
                  <a:t>kg.K</a:t>
                </a:r>
                <a:r>
                  <a:rPr lang="tr-TR" sz="2000" dirty="0" smtClean="0">
                    <a:latin typeface="Comic Sans MS" panose="030F0702030302020204" pitchFamily="66" charset="0"/>
                  </a:rPr>
                  <a:t>)</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b="1" dirty="0" smtClean="0">
                    <a:latin typeface="Comic Sans MS" panose="030F0702030302020204" pitchFamily="66" charset="0"/>
                  </a:rPr>
                  <a:t>Çözüm:</a:t>
                </a: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r>
                  <a:rPr lang="tr-TR" sz="2000" dirty="0">
                    <a:latin typeface="Comic Sans MS" panose="030F0702030302020204" pitchFamily="66" charset="0"/>
                  </a:rPr>
                  <a:t/>
                </a:r>
                <a:br>
                  <a:rPr lang="tr-TR" sz="2000" dirty="0">
                    <a:latin typeface="Comic Sans MS" panose="030F0702030302020204" pitchFamily="66" charset="0"/>
                  </a:rPr>
                </a:br>
                <a:r>
                  <a:rPr lang="tr-TR" sz="2000" dirty="0" smtClean="0">
                    <a:latin typeface="Comic Sans MS" panose="030F0702030302020204" pitchFamily="66" charset="0"/>
                  </a:rPr>
                  <a:t/>
                </a:r>
                <a:br>
                  <a:rPr lang="tr-TR" sz="2000" dirty="0" smtClean="0">
                    <a:latin typeface="Comic Sans MS" panose="030F0702030302020204" pitchFamily="66" charset="0"/>
                  </a:rPr>
                </a:br>
                <a:endParaRPr lang="en-GB" sz="2000" baseline="-25000" dirty="0">
                  <a:latin typeface="Comic Sans MS" panose="030F0702030302020204" pitchFamily="66" charset="0"/>
                </a:endParaRPr>
              </a:p>
            </p:txBody>
          </p:sp>
        </mc:Choice>
        <mc:Fallback>
          <p:sp>
            <p:nvSpPr>
              <p:cNvPr id="2" name="Unvan 1"/>
              <p:cNvSpPr>
                <a:spLocks noGrp="1" noRot="1" noChangeAspect="1" noMove="1" noResize="1" noEditPoints="1" noAdjustHandles="1" noChangeArrowheads="1" noChangeShapeType="1" noTextEdit="1"/>
              </p:cNvSpPr>
              <p:nvPr>
                <p:ph type="ctrTitle"/>
              </p:nvPr>
            </p:nvSpPr>
            <p:spPr>
              <a:xfrm>
                <a:off x="1473958" y="245660"/>
                <a:ext cx="10617959" cy="6332561"/>
              </a:xfrm>
              <a:blipFill>
                <a:blip r:embed="rId2"/>
                <a:stretch>
                  <a:fillRect l="-517"/>
                </a:stretch>
              </a:blipFill>
            </p:spPr>
            <p:txBody>
              <a:bodyPr/>
              <a:lstStyle/>
              <a:p>
                <a:r>
                  <a:rPr lang="en-GB">
                    <a:noFill/>
                  </a:rPr>
                  <a:t> </a:t>
                </a:r>
              </a:p>
            </p:txBody>
          </p:sp>
        </mc:Fallback>
      </mc:AlternateContent>
      <p:pic>
        <p:nvPicPr>
          <p:cNvPr id="3" name="Resim 2"/>
          <p:cNvPicPr>
            <a:picLocks noChangeAspect="1"/>
          </p:cNvPicPr>
          <p:nvPr/>
        </p:nvPicPr>
        <p:blipFill>
          <a:blip r:embed="rId3"/>
          <a:stretch>
            <a:fillRect/>
          </a:stretch>
        </p:blipFill>
        <p:spPr>
          <a:xfrm>
            <a:off x="1660193" y="4831306"/>
            <a:ext cx="5295900" cy="871893"/>
          </a:xfrm>
          <a:prstGeom prst="rect">
            <a:avLst/>
          </a:prstGeom>
        </p:spPr>
      </p:pic>
      <p:pic>
        <p:nvPicPr>
          <p:cNvPr id="5" name="Resim 4"/>
          <p:cNvPicPr>
            <a:picLocks noChangeAspect="1"/>
          </p:cNvPicPr>
          <p:nvPr/>
        </p:nvPicPr>
        <p:blipFill>
          <a:blip r:embed="rId4"/>
          <a:stretch>
            <a:fillRect/>
          </a:stretch>
        </p:blipFill>
        <p:spPr>
          <a:xfrm>
            <a:off x="8166196" y="833065"/>
            <a:ext cx="1714784" cy="5157750"/>
          </a:xfrm>
          <a:prstGeom prst="rect">
            <a:avLst/>
          </a:prstGeom>
        </p:spPr>
      </p:pic>
    </p:spTree>
    <p:extLst>
      <p:ext uri="{BB962C8B-B14F-4D97-AF65-F5344CB8AC3E}">
        <p14:creationId xmlns:p14="http://schemas.microsoft.com/office/powerpoint/2010/main" val="18907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096" y="491320"/>
            <a:ext cx="10194877" cy="5882184"/>
          </a:xfrm>
        </p:spPr>
        <p:txBody>
          <a:bodyPr numCol="1">
            <a:normAutofit/>
          </a:bodyPr>
          <a:lstStyle/>
          <a:p>
            <a:r>
              <a:rPr lang="tr-TR" sz="2800" b="1" dirty="0" smtClean="0">
                <a:solidFill>
                  <a:schemeClr val="tx1"/>
                </a:solidFill>
                <a:latin typeface="Comic Sans MS" panose="030F0702030302020204" pitchFamily="66" charset="0"/>
              </a:rPr>
              <a:t>KAYNAKÇA	</a:t>
            </a: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200" dirty="0" smtClean="0">
                <a:solidFill>
                  <a:schemeClr val="tx1"/>
                </a:solidFill>
                <a:latin typeface="Comic Sans MS" panose="030F0702030302020204" pitchFamily="66" charset="0"/>
                <a:sym typeface="Wingdings" panose="05000000000000000000" pitchFamily="2" charset="2"/>
              </a:rPr>
              <a:t></a:t>
            </a:r>
            <a:r>
              <a:rPr lang="tr-TR" sz="2200" dirty="0" smtClean="0">
                <a:solidFill>
                  <a:schemeClr val="tx1"/>
                </a:solidFill>
                <a:latin typeface="Comic Sans MS" panose="030F0702030302020204" pitchFamily="66" charset="0"/>
              </a:rPr>
              <a:t>TEMEL KAVRAMLARI İLE MÜHENDİSLİK TERMODİNAMİĞİ, Prof. Dr. Mustafa AKDAĞ,</a:t>
            </a:r>
            <a:r>
              <a:rPr lang="pt-BR" sz="2200" dirty="0" smtClean="0">
                <a:solidFill>
                  <a:schemeClr val="tx1"/>
                </a:solidFill>
                <a:latin typeface="Comic Sans MS" panose="030F0702030302020204" pitchFamily="66" charset="0"/>
              </a:rPr>
              <a:t> QAFQAZ </a:t>
            </a:r>
            <a:r>
              <a:rPr lang="tr-TR" sz="2200" dirty="0" smtClean="0">
                <a:solidFill>
                  <a:schemeClr val="tx1"/>
                </a:solidFill>
                <a:latin typeface="Comic Sans MS" panose="030F0702030302020204" pitchFamily="66" charset="0"/>
              </a:rPr>
              <a:t> </a:t>
            </a:r>
            <a:r>
              <a:rPr lang="pt-BR" sz="2200" dirty="0" smtClean="0">
                <a:solidFill>
                  <a:schemeClr val="tx1"/>
                </a:solidFill>
                <a:latin typeface="Comic Sans MS" panose="030F0702030302020204" pitchFamily="66" charset="0"/>
              </a:rPr>
              <a:t>ÜN</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VERS</a:t>
            </a:r>
            <a:r>
              <a:rPr lang="tr-TR" sz="2200" dirty="0" smtClean="0">
                <a:solidFill>
                  <a:schemeClr val="tx1"/>
                </a:solidFill>
                <a:latin typeface="Comic Sans MS" panose="030F0702030302020204" pitchFamily="66" charset="0"/>
              </a:rPr>
              <a:t>İ</a:t>
            </a:r>
            <a:r>
              <a:rPr lang="pt-BR" sz="2200" dirty="0" smtClean="0">
                <a:solidFill>
                  <a:schemeClr val="tx1"/>
                </a:solidFill>
                <a:latin typeface="Comic Sans MS" panose="030F0702030302020204" pitchFamily="66" charset="0"/>
              </a:rPr>
              <a:t>TES</a:t>
            </a:r>
            <a:r>
              <a:rPr lang="tr-TR" sz="2200" dirty="0" smtClean="0">
                <a:solidFill>
                  <a:schemeClr val="tx1"/>
                </a:solidFill>
                <a:latin typeface="Comic Sans MS" panose="030F0702030302020204" pitchFamily="66" charset="0"/>
              </a:rPr>
              <a:t>İ </a:t>
            </a:r>
            <a:r>
              <a:rPr lang="pt-BR" sz="2200" dirty="0" smtClean="0">
                <a:solidFill>
                  <a:schemeClr val="tx1"/>
                </a:solidFill>
                <a:latin typeface="Comic Sans MS" panose="030F0702030302020204" pitchFamily="66" charset="0"/>
              </a:rPr>
              <a:t> YAYINLARI</a:t>
            </a:r>
            <a:r>
              <a:rPr lang="tr-TR" sz="2200" dirty="0" smtClean="0">
                <a:solidFill>
                  <a:schemeClr val="tx1"/>
                </a:solidFill>
                <a:latin typeface="Comic Sans MS" panose="030F0702030302020204" pitchFamily="66" charset="0"/>
              </a:rPr>
              <a:t>, Bakü, 2009.</a:t>
            </a:r>
            <a:br>
              <a:rPr lang="tr-TR" sz="2200"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r>
            <a:br>
              <a:rPr lang="tr-TR" sz="2500" b="1" dirty="0" smtClean="0">
                <a:solidFill>
                  <a:schemeClr val="tx1"/>
                </a:solidFill>
                <a:latin typeface="Comic Sans MS" panose="030F0702030302020204" pitchFamily="66" charset="0"/>
              </a:rPr>
            </a:br>
            <a:r>
              <a:rPr lang="tr-TR" sz="2500" b="1" dirty="0">
                <a:solidFill>
                  <a:schemeClr val="tx1"/>
                </a:solidFill>
                <a:latin typeface="Comic Sans MS" panose="030F0702030302020204" pitchFamily="66" charset="0"/>
              </a:rPr>
              <a:t/>
            </a:r>
            <a:br>
              <a:rPr lang="tr-TR" sz="2500" b="1" dirty="0">
                <a:solidFill>
                  <a:schemeClr val="tx1"/>
                </a:solidFill>
                <a:latin typeface="Comic Sans MS" panose="030F0702030302020204" pitchFamily="66" charset="0"/>
              </a:rPr>
            </a:br>
            <a:r>
              <a:rPr lang="tr-TR" sz="2500" b="1" dirty="0" smtClean="0">
                <a:solidFill>
                  <a:schemeClr val="tx1"/>
                </a:solidFill>
                <a:latin typeface="Comic Sans MS" panose="030F0702030302020204" pitchFamily="66" charset="0"/>
              </a:rPr>
              <a:t>									</a:t>
            </a:r>
            <a:br>
              <a:rPr lang="tr-TR" sz="2500" b="1" dirty="0" smtClean="0">
                <a:solidFill>
                  <a:schemeClr val="tx1"/>
                </a:solidFill>
                <a:latin typeface="Comic Sans MS" panose="030F0702030302020204" pitchFamily="66" charset="0"/>
              </a:rPr>
            </a:b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5730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1070</TotalTime>
  <Words>25</Words>
  <Application>Microsoft Office PowerPoint</Application>
  <PresentationFormat>Geniş ekran</PresentationFormat>
  <Paragraphs>10</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vt:i4>
      </vt:variant>
    </vt:vector>
  </HeadingPairs>
  <TitlesOfParts>
    <vt:vector size="16" baseType="lpstr">
      <vt:lpstr>Arial</vt:lpstr>
      <vt:lpstr>Cambria Math</vt:lpstr>
      <vt:lpstr>Century Gothic</vt:lpstr>
      <vt:lpstr>Comic Sans MS</vt:lpstr>
      <vt:lpstr>Wingdings</vt:lpstr>
      <vt:lpstr>Wingdings 3</vt:lpstr>
      <vt:lpstr>Duman</vt:lpstr>
      <vt:lpstr>AET201 Termodinamik ve Isı Transferi Ders Notları-9         </vt:lpstr>
      <vt:lpstr>Termodinamiğin İkinci Yasası  İkinci yasaya göre, çevrelerinden yalıtılmış olan eşit sıcaklıktaki iki sistem birbiriyle temas ettirildiğinde, sistemler arasında kendiliğinden ısı akışı mümkün değildir.   Yani sistemlerden birinin kendi ısısını kaybederek diğer sistemi ısıtması mümkün değildir.             Aynı zamanda, yaygın bir düşünce ve tespite dayanılarak, düzensizlik eğilimi anlatılırken entropi kelimesi sıkça kullanılmaktadır.  Mesela, düzensizlik yani entropi ya değişmez ya da artar. Entropinin artması demek, sistemin mümkün olmayan durumdan daha çok mümkün olan duruma doğru gitmesi demektir. </vt:lpstr>
      <vt:lpstr> Termodinamiğin İkinci Yasasının Tanımı  İlk defa Sadi Carnot, makine ve akışkan cinsine bağlı olmaksızın, ısıdan faydalı iş elde etme fikrini, en genel şekilde ele aldı ve çalışmalarının sonucunda Termodinamiğin ikinci yasasının temelini oluşturacak şekilde,  • Isının ağırlığı olmayan bir madde olduğu,  • Isının ancak sıcak olan kaynaktan, soğuk olan kaynağa doğru kendiliğinden geçtiği,  • İki kaynak arasında sıcaklık farkı varsa, orada mekanik iş elde edilebileceği, buna karşılık mekanik iş tüketme karşılığında orada sıcaklık farkının oluşturulabileceği,  • Termik makinelerin çalıştırılabilmesi için mutlaka sıcaklıkları birbirinden farklı iki kaynağa ihtiyaç olduğu...   Termodinamiğin İkinci Yasası: “Doğal olan durum değiştirmelerin hiç biri tersinir olarak gerçekleşemez„ şeklinde de ifade edilebilir.</vt:lpstr>
      <vt:lpstr>Tersinir ve Tersinmez Süreçler  Bir sistemde hal değişimi tersinir olarak cereyan ediyorsa bu sistem başlangıç noktasına tekrar getirilebilmeli ve çevresinde herhangi bir değişme meydana gelmemelidir.  Yani; bir sistemde, herhangi bir durum değişikliği meydana geldikten sonra sistemin kendisi ve tüm çevresi tekrar eski (başlangıç) şartlarına (haline) getirebiliyorsa, bu hal değişimine tersinir hal değişimi adı verilir.           Sürtünmesiz piston örneğinde; ağırlık dolayısıyla piston bir miktar aşağıya inerek yeni bir konum aldığında sistem dengede olacaktır.  Pistonun üzerindeki ilave ağırlığı kaldırılırsa, piston bu defa yukarı doğru hareket edecektir. Bu hareket sırasında pistonun aşağı inerken aldığı değerleri, bu defa yukarı çıkarken alacak ve bu değerler (P,V,T gibi) birbirine eşit olacaktır.       </vt:lpstr>
      <vt:lpstr>Tersinir ve Tersinmez Süreçler  Termodinamiğin ikinci yasası, işlemlerin belirli bir yönde gerçekleşebileceğini, ters yönde olmayacağını ifade eder.   Örneğin, yakıt tüketerek bir yokuşu çıkan otomobili düşünelim. Otomobilde depodan eksilen benzin, otomobilin yokuş aşağıya kendiliğinden inmesiyle tekrar depoya dolamaz. Yani durum değişimi tek yönlüdür.  Isıtma ve soğutma makinalarının termodinamiğin 2. yasası ile ilişkisini Clausius şöyle açıklamıştır:  Çevreden hiçbir etki bırakmaksızın ısıyı soğuk ısı kaynağından sıcak ısı kaynağına ileten bir ısı pompası (veya soğutma makinesi) yapmak mümkün değildir.    Entropi   Entropi sistemdeki düzensizliğin bir ölçüsü olarak tanımlanabilir. Örneğin, bir gaz ısıtıldığında moleküllerin hareketleri hızlandığından ve düzensizleştiğinden, entropisi artar.  Düzensizlik arttıkça entropi de artar. Eğer bir sistem tam olarak düzenli ise entropisi sıfırdır. Enerjinin aksine entropi korunan bir özellik değildir.       </vt:lpstr>
      <vt:lpstr>  Tersinir ve Tersinmez Süreçler  Kısaca özetlemek gerekirse, evrenin enerjisi sabit kaldığı halde, evrendeki entropi sürekli olarak artmaktadır.  Örnek:  Bir durum değişimi sırasında 300 K sabit sıcaklıktaki çevre havaya, 100 kj ısı geçişi olmaktadır. Bu durum değişimi sırasında çevrenin entropi değişimini hesaplayınız.  Çözüm:            Örnek: Şekilde görüldüğü gibi, bir silindir piston düzeneğinde 100 °C’ da su-buhar karışımı bulunmaktadır. Daha sonra 300 K sabit sıcaklıktaki çevre havaya, sabit basınçtaki bir durum değişimi ile 500 kj ısı geçişi olmaktadır. Bu durum değişimi sırasında suyun ve çevre havanın entropi değişimleri ile toplam entropi değişimini hesaplayınız.     Suyun entropisi azalır.    Çevrenin entropisi artar.    </vt:lpstr>
      <vt:lpstr>              İdeal Gazlar İçin Entropi Değişimi                      </vt:lpstr>
      <vt:lpstr>    İdeal Gazlar İçin Entropi Değişimi  Örnek: Sızdırmasız ve sürtünmesiz bir silindir piston düzeninde bulunan, 100kPa basınç ve 27 °C sıcaklıktaki 1 kg azot, PV^1,4=sabit olacak biçimde 587 °C sıcaklığa kadar sıkıştırılmaktadır.   Bu işlem sırasında yapılan iş ne kadardır ? (R=0,2968 kj/kg.K)  Çözüm:                             </vt:lpstr>
      <vt:lpstr>KAYNAKÇA   TEMEL KAVRAMLARI İLE MÜHENDİSLİK TERMODİNAMİĞİ, Prof. Dr. Mustafa AKDAĞ, QAFQAZ  ÜNİVERSİTESİ  YAYINLARI, Bakü, 2009.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AET201 Termodinamik ve Isı Transferi Ders Notları         </dc:title>
  <dc:creator>Hp</dc:creator>
  <cp:lastModifiedBy>Hp</cp:lastModifiedBy>
  <cp:revision>318</cp:revision>
  <dcterms:created xsi:type="dcterms:W3CDTF">2020-05-06T11:45:07Z</dcterms:created>
  <dcterms:modified xsi:type="dcterms:W3CDTF">2020-05-17T15:51:26Z</dcterms:modified>
</cp:coreProperties>
</file>