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15.11.2017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15.11.2017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Bilişsel Davranışçı Yaklaşım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Davranışçı Yaklaşım</a:t>
            </a:r>
            <a:endParaRPr lang="tr-TR" dirty="0"/>
          </a:p>
        </p:txBody>
      </p:sp>
      <p:sp>
        <p:nvSpPr>
          <p:cNvPr id="3" name="İçerik Yer Tutucusu 2"/>
          <p:cNvSpPr>
            <a:spLocks noGrp="1"/>
          </p:cNvSpPr>
          <p:nvPr>
            <p:ph sz="quarter" idx="1"/>
          </p:nvPr>
        </p:nvSpPr>
        <p:spPr>
          <a:xfrm>
            <a:off x="457200" y="1772816"/>
            <a:ext cx="8229600" cy="4384144"/>
          </a:xfrm>
        </p:spPr>
        <p:txBody>
          <a:bodyPr/>
          <a:lstStyle/>
          <a:p>
            <a:pPr algn="just"/>
            <a:r>
              <a:rPr lang="tr-TR" dirty="0"/>
              <a:t>Watson, “psikolojinin gerçek alanı gözlenebilir olanıdır ve gözlenebilir olanlarda organizmanın söylediği ya da yaptığı şeylerdir, yani davranıştır” sözüyle gözlenebilir insan davranışlarının üzerinde durulması gerektiğine vurgu yapmıştır. </a:t>
            </a:r>
          </a:p>
        </p:txBody>
      </p:sp>
    </p:spTree>
    <p:extLst>
      <p:ext uri="{BB962C8B-B14F-4D97-AF65-F5344CB8AC3E}">
        <p14:creationId xmlns:p14="http://schemas.microsoft.com/office/powerpoint/2010/main" val="2810616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Bilişsel Yaklaşım</a:t>
            </a:r>
            <a:endParaRPr lang="tr-TR" dirty="0"/>
          </a:p>
        </p:txBody>
      </p:sp>
      <p:sp>
        <p:nvSpPr>
          <p:cNvPr id="3" name="İçerik Yer Tutucusu 2"/>
          <p:cNvSpPr>
            <a:spLocks noGrp="1"/>
          </p:cNvSpPr>
          <p:nvPr>
            <p:ph sz="quarter" idx="1"/>
          </p:nvPr>
        </p:nvSpPr>
        <p:spPr>
          <a:xfrm>
            <a:off x="457200" y="1484784"/>
            <a:ext cx="8229600" cy="4672176"/>
          </a:xfrm>
        </p:spPr>
        <p:txBody>
          <a:bodyPr/>
          <a:lstStyle/>
          <a:p>
            <a:pPr algn="just"/>
            <a:r>
              <a:rPr lang="tr-TR" dirty="0"/>
              <a:t>1955’li yıllarda </a:t>
            </a:r>
            <a:r>
              <a:rPr lang="tr-TR" dirty="0" err="1"/>
              <a:t>psikanalitik</a:t>
            </a:r>
            <a:r>
              <a:rPr lang="tr-TR" dirty="0"/>
              <a:t> yaklaşımı benimseyen bir terapist olan Albert </a:t>
            </a:r>
            <a:r>
              <a:rPr lang="tr-TR" dirty="0" err="1"/>
              <a:t>Ellis</a:t>
            </a:r>
            <a:r>
              <a:rPr lang="tr-TR" dirty="0"/>
              <a:t>, dinamik psikoterapinin insanın bilişlerini (bilme süreci ya da eylemi) dikkate almadığını fark ederek, insanların düşünceleri ve inançları üzerine odaklanmıştır</a:t>
            </a:r>
            <a:r>
              <a:rPr lang="tr-TR" dirty="0" smtClean="0"/>
              <a:t>.</a:t>
            </a:r>
            <a:endParaRPr lang="tr-TR" dirty="0"/>
          </a:p>
        </p:txBody>
      </p:sp>
    </p:spTree>
    <p:extLst>
      <p:ext uri="{BB962C8B-B14F-4D97-AF65-F5344CB8AC3E}">
        <p14:creationId xmlns:p14="http://schemas.microsoft.com/office/powerpoint/2010/main" val="933201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Bilişsel Davranışçı </a:t>
            </a:r>
            <a:r>
              <a:rPr lang="tr-TR" dirty="0" err="1"/>
              <a:t>Yaklaşım’ın</a:t>
            </a:r>
            <a:r>
              <a:rPr lang="tr-TR" dirty="0"/>
              <a:t> Ortaya </a:t>
            </a:r>
            <a:r>
              <a:rPr lang="tr-TR" dirty="0" smtClean="0"/>
              <a:t>Çıkışı</a:t>
            </a:r>
            <a:endParaRPr lang="tr-TR" dirty="0"/>
          </a:p>
        </p:txBody>
      </p:sp>
      <p:sp>
        <p:nvSpPr>
          <p:cNvPr id="3" name="İçerik Yer Tutucusu 2"/>
          <p:cNvSpPr>
            <a:spLocks noGrp="1"/>
          </p:cNvSpPr>
          <p:nvPr>
            <p:ph sz="quarter" idx="1"/>
          </p:nvPr>
        </p:nvSpPr>
        <p:spPr>
          <a:xfrm>
            <a:off x="457200" y="1412776"/>
            <a:ext cx="8229600" cy="4744184"/>
          </a:xfrm>
        </p:spPr>
        <p:txBody>
          <a:bodyPr/>
          <a:lstStyle/>
          <a:p>
            <a:pPr algn="just"/>
            <a:r>
              <a:rPr lang="tr-TR" dirty="0"/>
              <a:t>Davranışçı ve bilişsel yaklaşımlar arasındaki bütünleşme sonucunda 1980’lerde ortaya çıkan bilişsel davranışçı terapi hareketi psikoterapi alanında en başarılı entegrasyon örneklerinden birisidir. Özellikle İngiltere kaynaklı kuramcıların köklü davranışçı geçmişlerinin etkisiyle belki de psikoterapi tarihinde ilk kez ortaya çıkan bir başarıyla davranışçılığın bilişsel kuramla birleşmesi ve iki kuramın bilişsel davranış terapisi adı altında tek ve bütünlüklü bir kuram halini alması 1980’lerde gerçekleşmiştir. </a:t>
            </a:r>
          </a:p>
        </p:txBody>
      </p:sp>
    </p:spTree>
    <p:extLst>
      <p:ext uri="{BB962C8B-B14F-4D97-AF65-F5344CB8AC3E}">
        <p14:creationId xmlns:p14="http://schemas.microsoft.com/office/powerpoint/2010/main" val="2643721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512" y="152400"/>
            <a:ext cx="8784976" cy="990600"/>
          </a:xfrm>
        </p:spPr>
        <p:txBody>
          <a:bodyPr>
            <a:normAutofit fontScale="90000"/>
          </a:bodyPr>
          <a:lstStyle/>
          <a:p>
            <a:r>
              <a:rPr lang="tr-TR" dirty="0"/>
              <a:t>Bu yaklaşımın temel ilkeleri şöyle sıralanabilir</a:t>
            </a:r>
            <a:r>
              <a:rPr lang="tr-TR" dirty="0" smtClean="0"/>
              <a:t>:</a:t>
            </a:r>
            <a:endParaRPr lang="tr-TR" dirty="0"/>
          </a:p>
        </p:txBody>
      </p:sp>
      <p:sp>
        <p:nvSpPr>
          <p:cNvPr id="3" name="İçerik Yer Tutucusu 2"/>
          <p:cNvSpPr>
            <a:spLocks noGrp="1"/>
          </p:cNvSpPr>
          <p:nvPr>
            <p:ph sz="quarter" idx="1"/>
          </p:nvPr>
        </p:nvSpPr>
        <p:spPr/>
        <p:txBody>
          <a:bodyPr>
            <a:normAutofit fontScale="85000" lnSpcReduction="20000"/>
          </a:bodyPr>
          <a:lstStyle/>
          <a:p>
            <a:pPr algn="just"/>
            <a:r>
              <a:rPr lang="tr-TR" dirty="0" smtClean="0"/>
              <a:t>1</a:t>
            </a:r>
            <a:r>
              <a:rPr lang="tr-TR" dirty="0"/>
              <a:t>. Kişi, çevrenin kendisinden çok, çevreyi algılamasıyla ortaya çıkan kendi zihnindeki çevrenin bilişsel tasarımına göre tepki verir.</a:t>
            </a:r>
          </a:p>
          <a:p>
            <a:pPr algn="just"/>
            <a:r>
              <a:rPr lang="tr-TR" dirty="0"/>
              <a:t>2. İnsan öğrenmelerinin çoğu bilişsel işlevler aracılığıyla gerçekleşir.</a:t>
            </a:r>
          </a:p>
          <a:p>
            <a:pPr algn="just"/>
            <a:r>
              <a:rPr lang="tr-TR" dirty="0"/>
              <a:t>3. Düşünceler, duygular ve davranışlar </a:t>
            </a:r>
            <a:r>
              <a:rPr lang="tr-TR" dirty="0" err="1"/>
              <a:t>nedensel</a:t>
            </a:r>
            <a:r>
              <a:rPr lang="tr-TR" dirty="0"/>
              <a:t> olarak karşılıklı ilişki içindedir. Bunlardan biri diğerinden daha başat değildir.</a:t>
            </a:r>
          </a:p>
          <a:p>
            <a:pPr algn="just"/>
            <a:r>
              <a:rPr lang="tr-TR" dirty="0"/>
              <a:t>4. Müracaatçının tutumları, beklentileri ve diğer bilişsel etkinlikler </a:t>
            </a:r>
            <a:r>
              <a:rPr lang="tr-TR" dirty="0" err="1"/>
              <a:t>terapötik</a:t>
            </a:r>
            <a:r>
              <a:rPr lang="tr-TR" dirty="0"/>
              <a:t> girişimlerin planlanmasında ve uygulanmasında esas teşkil eder.</a:t>
            </a:r>
          </a:p>
          <a:p>
            <a:pPr algn="just"/>
            <a:r>
              <a:rPr lang="tr-TR" dirty="0"/>
              <a:t>5. Bilişsel süreçler davranışsal kuramla bütünleştirilebilir ve bilişsel tedavi yöntemlerini davranışçı tekniklerle birleştirerek daha iyi sonuçlar almak olasıdır.</a:t>
            </a:r>
          </a:p>
          <a:p>
            <a:pPr algn="just"/>
            <a:r>
              <a:rPr lang="tr-TR" dirty="0"/>
              <a:t>6. Bilişsel davranışçı uzman, uyumu bozan bilişsel süreçleri değerlendiren bir tanı koyucu, müracaatçıyla bu işlevselliği bozuk bilişler ve onlara eşlik eden duygu ve davranış örüntülerini değiştirmek için çeşitli yeni öğrenme deneyleri düzenleyen bir eğitici ve danışman olarak çalışır</a:t>
            </a:r>
            <a:r>
              <a:rPr lang="tr-TR" dirty="0" smtClean="0"/>
              <a:t>.</a:t>
            </a:r>
            <a:endParaRPr lang="tr-TR" dirty="0"/>
          </a:p>
        </p:txBody>
      </p:sp>
    </p:spTree>
    <p:extLst>
      <p:ext uri="{BB962C8B-B14F-4D97-AF65-F5344CB8AC3E}">
        <p14:creationId xmlns:p14="http://schemas.microsoft.com/office/powerpoint/2010/main" val="2351893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A-B-C Kişilik </a:t>
            </a:r>
            <a:r>
              <a:rPr lang="tr-TR" dirty="0" smtClean="0"/>
              <a:t>Kuramı</a:t>
            </a:r>
            <a:endParaRPr lang="tr-TR" dirty="0"/>
          </a:p>
        </p:txBody>
      </p:sp>
      <p:sp>
        <p:nvSpPr>
          <p:cNvPr id="3" name="İçerik Yer Tutucusu 2"/>
          <p:cNvSpPr>
            <a:spLocks noGrp="1"/>
          </p:cNvSpPr>
          <p:nvPr>
            <p:ph sz="quarter" idx="1"/>
          </p:nvPr>
        </p:nvSpPr>
        <p:spPr>
          <a:xfrm>
            <a:off x="457200" y="1484784"/>
            <a:ext cx="8229600" cy="4672176"/>
          </a:xfrm>
        </p:spPr>
        <p:txBody>
          <a:bodyPr/>
          <a:lstStyle/>
          <a:p>
            <a:pPr algn="just"/>
            <a:r>
              <a:rPr lang="tr-TR" dirty="0" smtClean="0"/>
              <a:t>A-B-C </a:t>
            </a:r>
            <a:r>
              <a:rPr lang="tr-TR" dirty="0"/>
              <a:t>kişilik kuramı, ADDT kuramının ve uygulamalarının merkezi durumundadır. A; bir olgu, olayın varlığı veya bir kişinin davranışıdır. C; bireyin duygusal veya davranışsal tepkisi veya izleyen sonuçlardır; tepki sağlıklı veya sağlıksız olabilir. B; C’nin oluşumunda rol oynayan A hakkındaki inançtır.  Örneğin; bir kişinin boşanmayı (A) takiben depresyon yaşaması durumunda (C), depresif tepkiye yol açan boşanma olayının kendisi değil, kişinin beceriksiz olmak, reddedilmek veya eşini kaybetmekle ilgili sahip olduğu inançlarıdır (B).</a:t>
            </a:r>
          </a:p>
          <a:p>
            <a:endParaRPr lang="tr-TR" dirty="0"/>
          </a:p>
        </p:txBody>
      </p:sp>
    </p:spTree>
    <p:extLst>
      <p:ext uri="{BB962C8B-B14F-4D97-AF65-F5344CB8AC3E}">
        <p14:creationId xmlns:p14="http://schemas.microsoft.com/office/powerpoint/2010/main" val="4135120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dirty="0"/>
              <a:t>A-B-C’den sonra D (tartışarak müdahale) gelir. D, müracaatçıların mantık dışı inançlarına meydan okumalarını sağlayacak olan yöntemlerin uygulanmasıdır. Bu müdahale sürecinin üç bileşeni vardır: </a:t>
            </a:r>
            <a:r>
              <a:rPr lang="tr-TR" i="1" dirty="0"/>
              <a:t>tespit etme, tartışma ve ayırt etme</a:t>
            </a:r>
            <a:r>
              <a:rPr lang="tr-TR" dirty="0"/>
              <a:t>. Müracaatçılar ilk önce, mantık dışı inançlarını, olaylara ilişkin </a:t>
            </a:r>
            <a:r>
              <a:rPr lang="tr-TR" dirty="0" err="1"/>
              <a:t>facialaştırmalarını</a:t>
            </a:r>
            <a:r>
              <a:rPr lang="tr-TR" dirty="0"/>
              <a:t>, kendi kendini tahrip eden inanç ve düşüncelerini tespit etmeyi öğrenirler. </a:t>
            </a:r>
          </a:p>
        </p:txBody>
      </p:sp>
    </p:spTree>
    <p:extLst>
      <p:ext uri="{BB962C8B-B14F-4D97-AF65-F5344CB8AC3E}">
        <p14:creationId xmlns:p14="http://schemas.microsoft.com/office/powerpoint/2010/main" val="4284152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Daha sonra işlevsel olmayan inançlarını mantıklı bir biçimde nasıl sorgulayacaklarını, kendilerini bundan nasıl kurtaracaklarını ve ona inanmamak için nasıl davranacaklarını öğrenerek bu işlevsel olmayan inançları ile yüzleşirler ve bunları tartışırlar. Müracaatçılar en sonunda mantık dışı inançları akılcı inançlardan ayırt etmeyi öğrenirler. E, etkili davranış biçimini, F ise oluşan yeni duygu grubudur</a:t>
            </a:r>
            <a:r>
              <a:rPr lang="tr-TR" dirty="0" smtClean="0"/>
              <a:t>.</a:t>
            </a:r>
            <a:endParaRPr lang="tr-TR" dirty="0"/>
          </a:p>
        </p:txBody>
      </p:sp>
    </p:spTree>
    <p:extLst>
      <p:ext uri="{BB962C8B-B14F-4D97-AF65-F5344CB8AC3E}">
        <p14:creationId xmlns:p14="http://schemas.microsoft.com/office/powerpoint/2010/main" val="2260401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err="1"/>
              <a:t>Terapötik</a:t>
            </a:r>
            <a:r>
              <a:rPr lang="tr-TR" dirty="0"/>
              <a:t> Teknik </a:t>
            </a:r>
            <a:r>
              <a:rPr lang="tr-TR" dirty="0" smtClean="0"/>
              <a:t>ve </a:t>
            </a:r>
            <a:r>
              <a:rPr lang="tr-TR" dirty="0"/>
              <a:t>Yöntemler</a:t>
            </a:r>
            <a:br>
              <a:rPr lang="tr-TR" dirty="0"/>
            </a:br>
            <a:r>
              <a:rPr lang="tr-TR" dirty="0"/>
              <a:t>Bilişsel </a:t>
            </a:r>
            <a:r>
              <a:rPr lang="tr-TR" dirty="0" smtClean="0"/>
              <a:t>Yöntemler</a:t>
            </a:r>
            <a:endParaRPr lang="tr-TR" dirty="0"/>
          </a:p>
        </p:txBody>
      </p:sp>
      <p:sp>
        <p:nvSpPr>
          <p:cNvPr id="3" name="İçerik Yer Tutucusu 2"/>
          <p:cNvSpPr>
            <a:spLocks noGrp="1"/>
          </p:cNvSpPr>
          <p:nvPr>
            <p:ph sz="quarter" idx="1"/>
          </p:nvPr>
        </p:nvSpPr>
        <p:spPr>
          <a:xfrm>
            <a:off x="457200" y="1219200"/>
            <a:ext cx="8229600" cy="5378152"/>
          </a:xfrm>
        </p:spPr>
        <p:txBody>
          <a:bodyPr>
            <a:normAutofit fontScale="77500" lnSpcReduction="20000"/>
          </a:bodyPr>
          <a:lstStyle/>
          <a:p>
            <a:r>
              <a:rPr lang="tr-TR" b="1" dirty="0" smtClean="0"/>
              <a:t>Mantık </a:t>
            </a:r>
            <a:r>
              <a:rPr lang="tr-TR" b="1" dirty="0"/>
              <a:t>Dışı İnançları Tartışma: </a:t>
            </a:r>
            <a:r>
              <a:rPr lang="tr-TR" dirty="0"/>
              <a:t>En çok kullanılan bilişsel yöntem olan bu terapide sosyal hizmet uzmanı, müracaatçıların mantık dışı inançlarını fark etmelerini sağlayarak bu durumla tek başına mücadele etmesini öğretir.</a:t>
            </a:r>
          </a:p>
          <a:p>
            <a:r>
              <a:rPr lang="tr-TR" b="1" dirty="0"/>
              <a:t>Bilişsel Ev Ödevlerini Yapma:</a:t>
            </a:r>
            <a:r>
              <a:rPr lang="tr-TR" dirty="0"/>
              <a:t> Bu yöntemde müracaatçılardan sorunlarının bir listesini yapmaları ve bu sorunlara yönelik inançlarını belirlemeleri ve bu inançları tartışmaları istenerek sorunların altında yatan sebepleri (inançları) keşfetmeleri sağlanır.</a:t>
            </a:r>
            <a:r>
              <a:rPr lang="tr-TR" b="1" dirty="0"/>
              <a:t> </a:t>
            </a:r>
            <a:endParaRPr lang="tr-TR" dirty="0"/>
          </a:p>
          <a:p>
            <a:r>
              <a:rPr lang="tr-TR" b="1" dirty="0"/>
              <a:t>Bireyin Kullandığı Dili Değiştirme: </a:t>
            </a:r>
            <a:r>
              <a:rPr lang="tr-TR" dirty="0"/>
              <a:t>ADDT, insanların ifadelerinde kesin dil kullanımlarının bozuk düşünme süreçlerine sebep olduğunu ileri sürer. Bu nedenle, bu yöntemle bireyin kullandığı dili değiştirme amaçlanır. Örneğin; bu terapi yöntemiyle, birey “…yaparsam korkunç olurdu” demek yerine “…yaparsam uygunsuz olurdu” ifadesini kullanmayı öğrenir.</a:t>
            </a:r>
          </a:p>
          <a:p>
            <a:r>
              <a:rPr lang="tr-TR" b="1" dirty="0"/>
              <a:t>Mizahın Kullanımı: </a:t>
            </a:r>
            <a:r>
              <a:rPr lang="tr-TR" dirty="0"/>
              <a:t>ADDT, duygusal rahatsızlıkların, insanların yaşadıkları olayları ve içsel durumlarını fazla ciddiye alıp, mizah duygularını kaybetmiş olmalarından kaynaklandığını savunur.  Bu yöntemle, müracaatçıların, kesin yargı içeren düşüncelerinin anlamsızlığı ortaya konularak, olayları ve düşüncelerini daha az ciddiye almaları sağlanır.</a:t>
            </a:r>
          </a:p>
          <a:p>
            <a:r>
              <a:rPr lang="tr-TR" b="1" dirty="0"/>
              <a:t>Paradoksal Niyet: </a:t>
            </a:r>
            <a:r>
              <a:rPr lang="tr-TR" dirty="0"/>
              <a:t>Bu yöntemde uzman, müracaatçıya semptomlarını sürekli tekrarlayarak ya da abartarak göstermesini söyleyerek bilişsel farkındalık oluşturmaya çalışır.</a:t>
            </a:r>
          </a:p>
          <a:p>
            <a:endParaRPr lang="tr-TR" dirty="0"/>
          </a:p>
        </p:txBody>
      </p:sp>
    </p:spTree>
    <p:extLst>
      <p:ext uri="{BB962C8B-B14F-4D97-AF65-F5344CB8AC3E}">
        <p14:creationId xmlns:p14="http://schemas.microsoft.com/office/powerpoint/2010/main" val="9429207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23</TotalTime>
  <Words>700</Words>
  <Application>Microsoft Office PowerPoint</Application>
  <PresentationFormat>Ekran Gösterisi (4:3)</PresentationFormat>
  <Paragraphs>28</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Gill Sans MT</vt:lpstr>
      <vt:lpstr>Wingdings</vt:lpstr>
      <vt:lpstr>Wingdings 3</vt:lpstr>
      <vt:lpstr>Kaynak</vt:lpstr>
      <vt:lpstr>Ankara Üniversitesi  Sağlık Bilimleri Fakültesi Sosyal Hizmet Bölümü</vt:lpstr>
      <vt:lpstr>Davranışçı Yaklaşım</vt:lpstr>
      <vt:lpstr>Bilişsel Yaklaşım</vt:lpstr>
      <vt:lpstr>Bilişsel Davranışçı Yaklaşım’ın Ortaya Çıkışı</vt:lpstr>
      <vt:lpstr>Bu yaklaşımın temel ilkeleri şöyle sıralanabilir:</vt:lpstr>
      <vt:lpstr>A-B-C Kişilik Kuramı</vt:lpstr>
      <vt:lpstr>PowerPoint Sunusu</vt:lpstr>
      <vt:lpstr>PowerPoint Sunusu</vt:lpstr>
      <vt:lpstr>Terapötik Teknik ve Yöntemler Bilişsel Yöntemler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8</cp:revision>
  <dcterms:created xsi:type="dcterms:W3CDTF">2017-04-26T08:36:58Z</dcterms:created>
  <dcterms:modified xsi:type="dcterms:W3CDTF">2017-11-15T10:44:28Z</dcterms:modified>
</cp:coreProperties>
</file>