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2" r:id="rId1"/>
  </p:sldMasterIdLst>
  <p:notesMasterIdLst>
    <p:notesMasterId r:id="rId111"/>
  </p:notesMasterIdLst>
  <p:sldIdLst>
    <p:sldId id="256" r:id="rId2"/>
    <p:sldId id="560" r:id="rId3"/>
    <p:sldId id="596" r:id="rId4"/>
    <p:sldId id="559" r:id="rId5"/>
    <p:sldId id="437" r:id="rId6"/>
    <p:sldId id="383" r:id="rId7"/>
    <p:sldId id="597" r:id="rId8"/>
    <p:sldId id="598" r:id="rId9"/>
    <p:sldId id="603" r:id="rId10"/>
    <p:sldId id="602" r:id="rId11"/>
    <p:sldId id="601" r:id="rId12"/>
    <p:sldId id="605" r:id="rId13"/>
    <p:sldId id="604" r:id="rId14"/>
    <p:sldId id="607" r:id="rId15"/>
    <p:sldId id="606" r:id="rId16"/>
    <p:sldId id="608" r:id="rId17"/>
    <p:sldId id="609" r:id="rId18"/>
    <p:sldId id="610" r:id="rId19"/>
    <p:sldId id="611" r:id="rId20"/>
    <p:sldId id="612" r:id="rId21"/>
    <p:sldId id="613" r:id="rId22"/>
    <p:sldId id="614" r:id="rId23"/>
    <p:sldId id="615" r:id="rId24"/>
    <p:sldId id="616" r:id="rId25"/>
    <p:sldId id="617" r:id="rId26"/>
    <p:sldId id="619" r:id="rId27"/>
    <p:sldId id="664" r:id="rId28"/>
    <p:sldId id="663" r:id="rId29"/>
    <p:sldId id="662" r:id="rId30"/>
    <p:sldId id="661" r:id="rId31"/>
    <p:sldId id="666" r:id="rId32"/>
    <p:sldId id="618" r:id="rId33"/>
    <p:sldId id="728" r:id="rId34"/>
    <p:sldId id="704" r:id="rId35"/>
    <p:sldId id="705" r:id="rId36"/>
    <p:sldId id="706" r:id="rId37"/>
    <p:sldId id="707" r:id="rId38"/>
    <p:sldId id="708" r:id="rId39"/>
    <p:sldId id="709" r:id="rId40"/>
    <p:sldId id="710" r:id="rId41"/>
    <p:sldId id="711" r:id="rId42"/>
    <p:sldId id="712" r:id="rId43"/>
    <p:sldId id="713" r:id="rId44"/>
    <p:sldId id="714" r:id="rId45"/>
    <p:sldId id="715" r:id="rId46"/>
    <p:sldId id="716" r:id="rId47"/>
    <p:sldId id="717" r:id="rId48"/>
    <p:sldId id="718" r:id="rId49"/>
    <p:sldId id="719" r:id="rId50"/>
    <p:sldId id="720" r:id="rId51"/>
    <p:sldId id="721" r:id="rId52"/>
    <p:sldId id="722" r:id="rId53"/>
    <p:sldId id="723" r:id="rId54"/>
    <p:sldId id="724" r:id="rId55"/>
    <p:sldId id="725" r:id="rId56"/>
    <p:sldId id="726" r:id="rId57"/>
    <p:sldId id="727" r:id="rId58"/>
    <p:sldId id="628" r:id="rId59"/>
    <p:sldId id="627" r:id="rId60"/>
    <p:sldId id="626" r:id="rId61"/>
    <p:sldId id="625" r:id="rId62"/>
    <p:sldId id="624" r:id="rId63"/>
    <p:sldId id="622" r:id="rId64"/>
    <p:sldId id="621" r:id="rId65"/>
    <p:sldId id="620" r:id="rId66"/>
    <p:sldId id="629" r:id="rId67"/>
    <p:sldId id="671" r:id="rId68"/>
    <p:sldId id="670" r:id="rId69"/>
    <p:sldId id="669" r:id="rId70"/>
    <p:sldId id="668" r:id="rId71"/>
    <p:sldId id="665" r:id="rId72"/>
    <p:sldId id="667" r:id="rId73"/>
    <p:sldId id="630" r:id="rId74"/>
    <p:sldId id="673" r:id="rId75"/>
    <p:sldId id="672" r:id="rId76"/>
    <p:sldId id="632" r:id="rId77"/>
    <p:sldId id="631" r:id="rId78"/>
    <p:sldId id="633" r:id="rId79"/>
    <p:sldId id="634" r:id="rId80"/>
    <p:sldId id="635" r:id="rId81"/>
    <p:sldId id="653" r:id="rId82"/>
    <p:sldId id="682" r:id="rId83"/>
    <p:sldId id="681" r:id="rId84"/>
    <p:sldId id="654" r:id="rId85"/>
    <p:sldId id="655" r:id="rId86"/>
    <p:sldId id="687" r:id="rId87"/>
    <p:sldId id="686" r:id="rId88"/>
    <p:sldId id="685" r:id="rId89"/>
    <p:sldId id="684" r:id="rId90"/>
    <p:sldId id="683" r:id="rId91"/>
    <p:sldId id="656" r:id="rId92"/>
    <p:sldId id="658" r:id="rId93"/>
    <p:sldId id="659" r:id="rId94"/>
    <p:sldId id="690" r:id="rId95"/>
    <p:sldId id="693" r:id="rId96"/>
    <p:sldId id="689" r:id="rId97"/>
    <p:sldId id="692" r:id="rId98"/>
    <p:sldId id="688" r:id="rId99"/>
    <p:sldId id="703" r:id="rId100"/>
    <p:sldId id="702" r:id="rId101"/>
    <p:sldId id="701" r:id="rId102"/>
    <p:sldId id="700" r:id="rId103"/>
    <p:sldId id="699" r:id="rId104"/>
    <p:sldId id="698" r:id="rId105"/>
    <p:sldId id="697" r:id="rId106"/>
    <p:sldId id="696" r:id="rId107"/>
    <p:sldId id="695" r:id="rId108"/>
    <p:sldId id="694" r:id="rId109"/>
    <p:sldId id="660" r:id="rId1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F87422"/>
    <a:srgbClr val="BBE0F9"/>
    <a:srgbClr val="D6EEFC"/>
    <a:srgbClr val="A7DAFD"/>
    <a:srgbClr val="E3C9E7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64" autoAdjust="0"/>
  </p:normalViewPr>
  <p:slideViewPr>
    <p:cSldViewPr>
      <p:cViewPr varScale="1">
        <p:scale>
          <a:sx n="84" d="100"/>
          <a:sy n="84" d="100"/>
        </p:scale>
        <p:origin x="11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842B7E4-A155-6841-A065-C000B9C1CCEB}" type="datetimeFigureOut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FE22EC2-316C-344C-A72C-C5D9CFD5E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73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92AD83-3E77-2943-8553-2F26E93F86C3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788381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21</a:t>
            </a:fld>
            <a:endParaRPr 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23</a:t>
            </a:fld>
            <a:endParaRPr lang="en-US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24</a:t>
            </a:fld>
            <a:endParaRPr lang="en-US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26</a:t>
            </a:fld>
            <a:endParaRPr lang="en-US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831775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812848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65337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788381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045047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509791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32</a:t>
            </a:fld>
            <a:endParaRPr lang="en-US" sz="12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2417955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711403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31930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424491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815113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3823080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10341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7883817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788381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7883817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7883817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7883817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7883817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7883817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7883817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7883817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66</a:t>
            </a:fld>
            <a:endParaRPr lang="en-US" sz="120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13737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7883817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0738890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8958849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1818888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9128112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4941450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73</a:t>
            </a:fld>
            <a:endParaRPr lang="en-US" sz="120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9285433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8376523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78838178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78838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78838178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78838178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7883817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7883817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6008871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9770191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5170338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4329473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65495648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45994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52137289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93674096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79437038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67782878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98475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47B84-8538-294D-8288-23878C2FC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3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FCEDE-E787-514B-98CA-310ECB84D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2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50633-3725-9740-B8C6-26347313E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6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AA3A1-D202-9C4F-91C4-859072A6E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DD6C3-D48C-234E-A68A-4A41A70E6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1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202D5-6715-614C-82C5-1FFD6C9FA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8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59F07-2408-5940-B6A5-AD65EE699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5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004C-E822-2843-899C-ADB83107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2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B847-A899-3342-9174-0D3496412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8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0A61C-1611-F74D-AE87-51B6C129F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2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C0A7B-AACF-D04A-8376-01E646C66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3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49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DF7CFBC0-21FF-4A46-8590-A59A10BD4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9" r:id="rId2"/>
    <p:sldLayoutId id="2147484240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2276872"/>
            <a:ext cx="7848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Greedy Algorithms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337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 is the best option?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set the priority rules!</a:t>
            </a:r>
          </a:p>
          <a:p>
            <a:pPr lvl="1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choose the first interval as the one having the earliest 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start time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emove all intervals not compatible with the chosen one </a:t>
            </a: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938122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sz="44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sz="44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568952" cy="2326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 be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ordered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completion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time.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 is an optimal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S</a:t>
            </a:r>
            <a:r>
              <a:rPr lang="en-US" baseline="30000" dirty="0" smtClean="0">
                <a:latin typeface="Comic Sans MS"/>
                <a:cs typeface="Comic Sans MS"/>
              </a:rPr>
              <a:t>*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which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have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been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sorted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tr-TR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980350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sz="44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sz="44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568952" cy="265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 be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ordered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completion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time.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 is an optimal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S</a:t>
            </a:r>
            <a:r>
              <a:rPr lang="en-US" baseline="30000" dirty="0" smtClean="0">
                <a:latin typeface="Comic Sans MS"/>
                <a:cs typeface="Comic Sans MS"/>
              </a:rPr>
              <a:t>*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which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have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been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sorted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should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indices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&lt; j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latin typeface="Comic Sans MS"/>
                <a:cs typeface="Comic Sans MS"/>
              </a:rPr>
              <a:t>i </a:t>
            </a: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2"/>
          <p:cNvSpPr/>
          <p:nvPr/>
        </p:nvSpPr>
        <p:spPr>
          <a:xfrm>
            <a:off x="848950" y="3904807"/>
            <a:ext cx="590189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1447550" y="3904807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3271553" y="3904807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12"/>
          <p:cNvSpPr/>
          <p:nvPr/>
        </p:nvSpPr>
        <p:spPr>
          <a:xfrm>
            <a:off x="3922792" y="3904807"/>
            <a:ext cx="769610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j+1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92328" y="381696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169725" y="381696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4858821" y="382009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cxnSp>
        <p:nvCxnSpPr>
          <p:cNvPr id="13" name="Straight Connector 14"/>
          <p:cNvCxnSpPr/>
          <p:nvPr/>
        </p:nvCxnSpPr>
        <p:spPr>
          <a:xfrm flipV="1">
            <a:off x="1434906" y="3706121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5"/>
          <p:cNvCxnSpPr/>
          <p:nvPr/>
        </p:nvCxnSpPr>
        <p:spPr>
          <a:xfrm flipV="1">
            <a:off x="3923928" y="3716281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ikdörtgen 3"/>
          <p:cNvSpPr/>
          <p:nvPr/>
        </p:nvSpPr>
        <p:spPr>
          <a:xfrm>
            <a:off x="1800006" y="418429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6" name="Dikdörtgen 25"/>
          <p:cNvSpPr/>
          <p:nvPr/>
        </p:nvSpPr>
        <p:spPr>
          <a:xfrm>
            <a:off x="973327" y="4175576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7" name="Dikdörtgen 26"/>
          <p:cNvSpPr/>
          <p:nvPr/>
        </p:nvSpPr>
        <p:spPr>
          <a:xfrm>
            <a:off x="3464039" y="4188704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8" name="Dikdörtgen 27"/>
          <p:cNvSpPr/>
          <p:nvPr/>
        </p:nvSpPr>
        <p:spPr>
          <a:xfrm>
            <a:off x="4098084" y="4204789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+1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866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sz="44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sz="44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568952" cy="265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 be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ordered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completion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time.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 is an optimal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S</a:t>
            </a:r>
            <a:r>
              <a:rPr lang="en-US" baseline="30000" dirty="0" smtClean="0">
                <a:latin typeface="Comic Sans MS"/>
                <a:cs typeface="Comic Sans MS"/>
              </a:rPr>
              <a:t>*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which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have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been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sorted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should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indices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&lt; j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latin typeface="Comic Sans MS"/>
                <a:cs typeface="Comic Sans MS"/>
              </a:rPr>
              <a:t>i </a:t>
            </a: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2"/>
          <p:cNvSpPr/>
          <p:nvPr/>
        </p:nvSpPr>
        <p:spPr>
          <a:xfrm>
            <a:off x="848950" y="3904807"/>
            <a:ext cx="590189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1447550" y="3904807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3271553" y="3904807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12"/>
          <p:cNvSpPr/>
          <p:nvPr/>
        </p:nvSpPr>
        <p:spPr>
          <a:xfrm>
            <a:off x="3922792" y="3904807"/>
            <a:ext cx="769610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j+1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92328" y="381696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169725" y="381696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4858821" y="382009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cxnSp>
        <p:nvCxnSpPr>
          <p:cNvPr id="13" name="Straight Connector 14"/>
          <p:cNvCxnSpPr/>
          <p:nvPr/>
        </p:nvCxnSpPr>
        <p:spPr>
          <a:xfrm flipV="1">
            <a:off x="1434906" y="3706121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5"/>
          <p:cNvCxnSpPr/>
          <p:nvPr/>
        </p:nvCxnSpPr>
        <p:spPr>
          <a:xfrm flipV="1">
            <a:off x="3923928" y="3716281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Metin kutusu 14"/>
          <p:cNvSpPr txBox="1"/>
          <p:nvPr/>
        </p:nvSpPr>
        <p:spPr>
          <a:xfrm>
            <a:off x="5652120" y="3464090"/>
            <a:ext cx="3511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</a:t>
            </a:r>
            <a:r>
              <a:rPr lang="tr-TR" sz="1600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happens</a:t>
            </a:r>
            <a:r>
              <a:rPr lang="tr-TR" sz="1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1600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if</a:t>
            </a:r>
            <a:r>
              <a:rPr lang="tr-TR" sz="1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1600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we</a:t>
            </a:r>
            <a:r>
              <a:rPr lang="tr-TR" sz="1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swap i </a:t>
            </a:r>
            <a:r>
              <a:rPr lang="tr-TR" sz="1600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and</a:t>
            </a:r>
            <a:r>
              <a:rPr lang="tr-TR" sz="1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j?</a:t>
            </a:r>
          </a:p>
          <a:p>
            <a:endParaRPr lang="tr-TR" sz="16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Yay 2"/>
          <p:cNvSpPr/>
          <p:nvPr/>
        </p:nvSpPr>
        <p:spPr>
          <a:xfrm rot="7547269">
            <a:off x="1839651" y="2889966"/>
            <a:ext cx="1527306" cy="1929217"/>
          </a:xfrm>
          <a:prstGeom prst="arc">
            <a:avLst>
              <a:gd name="adj1" fmla="val 16085717"/>
              <a:gd name="adj2" fmla="val 639097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800006" y="418429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6" name="Dikdörtgen 25"/>
          <p:cNvSpPr/>
          <p:nvPr/>
        </p:nvSpPr>
        <p:spPr>
          <a:xfrm>
            <a:off x="973327" y="4175576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7" name="Dikdörtgen 26"/>
          <p:cNvSpPr/>
          <p:nvPr/>
        </p:nvSpPr>
        <p:spPr>
          <a:xfrm>
            <a:off x="3464039" y="4188704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8" name="Dikdörtgen 27"/>
          <p:cNvSpPr/>
          <p:nvPr/>
        </p:nvSpPr>
        <p:spPr>
          <a:xfrm>
            <a:off x="4098084" y="4204789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+1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83903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sz="44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sz="44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568952" cy="265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 be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ordered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completion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time.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 is an optimal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S</a:t>
            </a:r>
            <a:r>
              <a:rPr lang="en-US" baseline="30000" dirty="0" smtClean="0">
                <a:latin typeface="Comic Sans MS"/>
                <a:cs typeface="Comic Sans MS"/>
              </a:rPr>
              <a:t>*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which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have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been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sorted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should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indices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&lt; j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latin typeface="Comic Sans MS"/>
                <a:cs typeface="Comic Sans MS"/>
              </a:rPr>
              <a:t>i </a:t>
            </a: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2"/>
          <p:cNvSpPr/>
          <p:nvPr/>
        </p:nvSpPr>
        <p:spPr>
          <a:xfrm>
            <a:off x="848950" y="3904807"/>
            <a:ext cx="590189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1447550" y="3904807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3271553" y="3904807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12"/>
          <p:cNvSpPr/>
          <p:nvPr/>
        </p:nvSpPr>
        <p:spPr>
          <a:xfrm>
            <a:off x="3922792" y="3904807"/>
            <a:ext cx="769610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j+1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92328" y="381696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169725" y="381696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4858821" y="382009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cxnSp>
        <p:nvCxnSpPr>
          <p:cNvPr id="13" name="Straight Connector 14"/>
          <p:cNvCxnSpPr/>
          <p:nvPr/>
        </p:nvCxnSpPr>
        <p:spPr>
          <a:xfrm flipV="1">
            <a:off x="1434906" y="3706121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5"/>
          <p:cNvCxnSpPr/>
          <p:nvPr/>
        </p:nvCxnSpPr>
        <p:spPr>
          <a:xfrm flipV="1">
            <a:off x="3923928" y="3716281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Metin kutusu 14"/>
          <p:cNvSpPr txBox="1"/>
          <p:nvPr/>
        </p:nvSpPr>
        <p:spPr>
          <a:xfrm>
            <a:off x="5652120" y="3464090"/>
            <a:ext cx="3511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</a:t>
            </a:r>
            <a:r>
              <a:rPr lang="tr-TR" sz="1600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happens</a:t>
            </a:r>
            <a:r>
              <a:rPr lang="tr-TR" sz="1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1600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if</a:t>
            </a:r>
            <a:r>
              <a:rPr lang="tr-TR" sz="1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1600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we</a:t>
            </a:r>
            <a:r>
              <a:rPr lang="tr-TR" sz="1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swap i </a:t>
            </a:r>
            <a:r>
              <a:rPr lang="tr-TR" sz="1600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and</a:t>
            </a:r>
            <a:r>
              <a:rPr lang="tr-TR" sz="1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j?</a:t>
            </a:r>
          </a:p>
          <a:p>
            <a:endParaRPr lang="tr-TR" sz="16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2"/>
          <p:cNvSpPr/>
          <p:nvPr/>
        </p:nvSpPr>
        <p:spPr>
          <a:xfrm>
            <a:off x="855938" y="5333884"/>
            <a:ext cx="590189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7" name="Rectangle 12"/>
          <p:cNvSpPr/>
          <p:nvPr/>
        </p:nvSpPr>
        <p:spPr>
          <a:xfrm>
            <a:off x="3929780" y="5333884"/>
            <a:ext cx="769610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j+1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2267744" y="524603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176713" y="524603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cxnSp>
        <p:nvCxnSpPr>
          <p:cNvPr id="21" name="Straight Connector 14"/>
          <p:cNvCxnSpPr/>
          <p:nvPr/>
        </p:nvCxnSpPr>
        <p:spPr>
          <a:xfrm flipV="1">
            <a:off x="1441894" y="5135198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5"/>
          <p:cNvCxnSpPr/>
          <p:nvPr/>
        </p:nvCxnSpPr>
        <p:spPr>
          <a:xfrm flipV="1">
            <a:off x="3930916" y="5145358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12"/>
          <p:cNvSpPr/>
          <p:nvPr/>
        </p:nvSpPr>
        <p:spPr>
          <a:xfrm>
            <a:off x="1445569" y="5333883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4" name="Rectangle 11"/>
          <p:cNvSpPr/>
          <p:nvPr/>
        </p:nvSpPr>
        <p:spPr>
          <a:xfrm>
            <a:off x="2970613" y="5333882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3" name="Yay 2"/>
          <p:cNvSpPr/>
          <p:nvPr/>
        </p:nvSpPr>
        <p:spPr>
          <a:xfrm rot="7547269">
            <a:off x="1839651" y="2889966"/>
            <a:ext cx="1527306" cy="1929217"/>
          </a:xfrm>
          <a:prstGeom prst="arc">
            <a:avLst>
              <a:gd name="adj1" fmla="val 16085717"/>
              <a:gd name="adj2" fmla="val 639097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800006" y="418429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6" name="Dikdörtgen 25"/>
          <p:cNvSpPr/>
          <p:nvPr/>
        </p:nvSpPr>
        <p:spPr>
          <a:xfrm>
            <a:off x="973327" y="4175576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7" name="Dikdörtgen 26"/>
          <p:cNvSpPr/>
          <p:nvPr/>
        </p:nvSpPr>
        <p:spPr>
          <a:xfrm>
            <a:off x="3464039" y="4188704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8" name="Dikdörtgen 27"/>
          <p:cNvSpPr/>
          <p:nvPr/>
        </p:nvSpPr>
        <p:spPr>
          <a:xfrm>
            <a:off x="4098084" y="4204789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+1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9" name="Dikdörtgen 28"/>
          <p:cNvSpPr/>
          <p:nvPr/>
        </p:nvSpPr>
        <p:spPr>
          <a:xfrm>
            <a:off x="3379213" y="5590402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30" name="Dikdörtgen 29"/>
          <p:cNvSpPr/>
          <p:nvPr/>
        </p:nvSpPr>
        <p:spPr>
          <a:xfrm>
            <a:off x="973327" y="5570849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31" name="Dikdörtgen 30"/>
          <p:cNvSpPr/>
          <p:nvPr/>
        </p:nvSpPr>
        <p:spPr>
          <a:xfrm>
            <a:off x="1676006" y="5592605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32" name="Dikdörtgen 31"/>
          <p:cNvSpPr/>
          <p:nvPr/>
        </p:nvSpPr>
        <p:spPr>
          <a:xfrm>
            <a:off x="4098084" y="5600062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+1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49249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sz="44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sz="44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568952" cy="265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 be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ordered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completion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time.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 is an optimal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S</a:t>
            </a:r>
            <a:r>
              <a:rPr lang="en-US" baseline="30000" dirty="0" smtClean="0">
                <a:latin typeface="Comic Sans MS"/>
                <a:cs typeface="Comic Sans MS"/>
              </a:rPr>
              <a:t>*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which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have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been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sorted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should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indices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&lt; j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latin typeface="Comic Sans MS"/>
                <a:cs typeface="Comic Sans MS"/>
              </a:rPr>
              <a:t>i </a:t>
            </a: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2"/>
          <p:cNvSpPr/>
          <p:nvPr/>
        </p:nvSpPr>
        <p:spPr>
          <a:xfrm>
            <a:off x="848950" y="3904807"/>
            <a:ext cx="590189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1447550" y="3904807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3271553" y="3904807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12"/>
          <p:cNvSpPr/>
          <p:nvPr/>
        </p:nvSpPr>
        <p:spPr>
          <a:xfrm>
            <a:off x="3922792" y="3904807"/>
            <a:ext cx="769610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j+1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92328" y="381696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169725" y="381696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4858821" y="382009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cxnSp>
        <p:nvCxnSpPr>
          <p:cNvPr id="13" name="Straight Connector 14"/>
          <p:cNvCxnSpPr/>
          <p:nvPr/>
        </p:nvCxnSpPr>
        <p:spPr>
          <a:xfrm flipV="1">
            <a:off x="1434906" y="3706121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5"/>
          <p:cNvCxnSpPr/>
          <p:nvPr/>
        </p:nvCxnSpPr>
        <p:spPr>
          <a:xfrm flipV="1">
            <a:off x="3923928" y="3716281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Metin kutusu 14"/>
          <p:cNvSpPr txBox="1"/>
          <p:nvPr/>
        </p:nvSpPr>
        <p:spPr>
          <a:xfrm>
            <a:off x="5652120" y="3464090"/>
            <a:ext cx="351109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</a:t>
            </a:r>
            <a:r>
              <a:rPr lang="tr-TR" sz="1600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happens</a:t>
            </a:r>
            <a:r>
              <a:rPr lang="tr-TR" sz="1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1600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if</a:t>
            </a:r>
            <a:r>
              <a:rPr lang="tr-TR" sz="1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1600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we</a:t>
            </a:r>
            <a:r>
              <a:rPr lang="tr-TR" sz="1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swap i </a:t>
            </a:r>
            <a:r>
              <a:rPr lang="tr-TR" sz="1600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and</a:t>
            </a:r>
            <a:r>
              <a:rPr lang="tr-TR" sz="1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j?</a:t>
            </a:r>
          </a:p>
          <a:p>
            <a:endParaRPr lang="tr-TR" sz="16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finishing</a:t>
            </a:r>
            <a:r>
              <a:rPr lang="tr-TR" sz="1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time of </a:t>
            </a:r>
            <a:r>
              <a:rPr lang="tr-TR" sz="1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1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processes</a:t>
            </a:r>
            <a:r>
              <a:rPr lang="tr-TR" sz="1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up</a:t>
            </a:r>
            <a:r>
              <a:rPr lang="tr-TR" sz="1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1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i-1 not </a:t>
            </a:r>
            <a:r>
              <a:rPr lang="tr-TR" sz="1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changing</a:t>
            </a:r>
            <a:r>
              <a:rPr lang="tr-TR" sz="1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tr-TR" sz="1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(</a:t>
            </a:r>
            <a:r>
              <a:rPr lang="tr-TR" sz="1400" dirty="0" smtClean="0">
                <a:latin typeface="Comic Sans MS"/>
              </a:rPr>
              <a:t>C</a:t>
            </a:r>
            <a:r>
              <a:rPr lang="tr-TR" sz="1400" baseline="-25000" dirty="0">
                <a:latin typeface="Comic Sans MS"/>
              </a:rPr>
              <a:t>1</a:t>
            </a:r>
            <a:r>
              <a:rPr lang="tr-TR" sz="1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…</a:t>
            </a:r>
            <a:r>
              <a:rPr lang="tr-TR" sz="1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1400" dirty="0" smtClean="0">
                <a:latin typeface="Comic Sans MS"/>
              </a:rPr>
              <a:t>C</a:t>
            </a:r>
            <a:r>
              <a:rPr lang="tr-TR" sz="1400" baseline="-25000" dirty="0" smtClean="0">
                <a:latin typeface="Comic Sans MS"/>
              </a:rPr>
              <a:t>i-1</a:t>
            </a:r>
            <a:r>
              <a:rPr lang="tr-TR" sz="1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remain</a:t>
            </a:r>
            <a:r>
              <a:rPr lang="tr-TR" sz="1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same</a:t>
            </a:r>
            <a:r>
              <a:rPr lang="tr-TR" sz="1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finishing</a:t>
            </a:r>
            <a:r>
              <a:rPr lang="tr-TR" sz="1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time of </a:t>
            </a:r>
            <a:r>
              <a:rPr lang="tr-TR" sz="1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1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processes</a:t>
            </a:r>
            <a:r>
              <a:rPr lang="tr-TR" sz="1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after</a:t>
            </a:r>
            <a:r>
              <a:rPr lang="tr-TR" sz="1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j </a:t>
            </a:r>
            <a:r>
              <a:rPr lang="tr-TR" sz="1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not </a:t>
            </a:r>
            <a:r>
              <a:rPr lang="tr-TR" sz="1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changing</a:t>
            </a:r>
            <a:r>
              <a:rPr lang="tr-TR" sz="1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tr-TR" sz="1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(</a:t>
            </a:r>
            <a:r>
              <a:rPr lang="tr-TR" sz="1400" dirty="0" err="1" smtClean="0">
                <a:latin typeface="Comic Sans MS"/>
              </a:rPr>
              <a:t>C</a:t>
            </a:r>
            <a:r>
              <a:rPr lang="tr-TR" sz="1400" baseline="-25000" dirty="0" err="1" smtClean="0">
                <a:latin typeface="Comic Sans MS"/>
              </a:rPr>
              <a:t>j</a:t>
            </a:r>
            <a:r>
              <a:rPr lang="tr-TR" sz="1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…</a:t>
            </a:r>
            <a:r>
              <a:rPr lang="tr-TR" sz="1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1400" dirty="0" err="1" smtClean="0">
                <a:latin typeface="Comic Sans MS"/>
              </a:rPr>
              <a:t>C</a:t>
            </a:r>
            <a:r>
              <a:rPr lang="tr-TR" sz="1400" baseline="-25000" dirty="0" err="1">
                <a:latin typeface="Comic Sans MS"/>
              </a:rPr>
              <a:t>n</a:t>
            </a:r>
            <a:r>
              <a:rPr lang="tr-TR" sz="1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remain</a:t>
            </a:r>
            <a:r>
              <a:rPr lang="tr-TR" sz="1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same</a:t>
            </a:r>
            <a:r>
              <a:rPr lang="tr-TR" sz="1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</p:txBody>
      </p:sp>
      <p:sp>
        <p:nvSpPr>
          <p:cNvPr id="16" name="Rectangle 2"/>
          <p:cNvSpPr/>
          <p:nvPr/>
        </p:nvSpPr>
        <p:spPr>
          <a:xfrm>
            <a:off x="855938" y="5333884"/>
            <a:ext cx="590189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7" name="Rectangle 12"/>
          <p:cNvSpPr/>
          <p:nvPr/>
        </p:nvSpPr>
        <p:spPr>
          <a:xfrm>
            <a:off x="3929780" y="5333884"/>
            <a:ext cx="769610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j+1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2267744" y="524603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176713" y="524603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cxnSp>
        <p:nvCxnSpPr>
          <p:cNvPr id="21" name="Straight Connector 14"/>
          <p:cNvCxnSpPr/>
          <p:nvPr/>
        </p:nvCxnSpPr>
        <p:spPr>
          <a:xfrm flipV="1">
            <a:off x="1441894" y="5135198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5"/>
          <p:cNvCxnSpPr/>
          <p:nvPr/>
        </p:nvCxnSpPr>
        <p:spPr>
          <a:xfrm flipV="1">
            <a:off x="3930916" y="5145358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12"/>
          <p:cNvSpPr/>
          <p:nvPr/>
        </p:nvSpPr>
        <p:spPr>
          <a:xfrm>
            <a:off x="1445569" y="5333883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4" name="Rectangle 11"/>
          <p:cNvSpPr/>
          <p:nvPr/>
        </p:nvSpPr>
        <p:spPr>
          <a:xfrm>
            <a:off x="2970613" y="5333882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3" name="Yay 2"/>
          <p:cNvSpPr/>
          <p:nvPr/>
        </p:nvSpPr>
        <p:spPr>
          <a:xfrm rot="7547269">
            <a:off x="1839651" y="2889966"/>
            <a:ext cx="1527306" cy="1929217"/>
          </a:xfrm>
          <a:prstGeom prst="arc">
            <a:avLst>
              <a:gd name="adj1" fmla="val 16085717"/>
              <a:gd name="adj2" fmla="val 639097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800006" y="418429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6" name="Dikdörtgen 25"/>
          <p:cNvSpPr/>
          <p:nvPr/>
        </p:nvSpPr>
        <p:spPr>
          <a:xfrm>
            <a:off x="973327" y="4175576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7" name="Dikdörtgen 26"/>
          <p:cNvSpPr/>
          <p:nvPr/>
        </p:nvSpPr>
        <p:spPr>
          <a:xfrm>
            <a:off x="3464039" y="4188704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8" name="Dikdörtgen 27"/>
          <p:cNvSpPr/>
          <p:nvPr/>
        </p:nvSpPr>
        <p:spPr>
          <a:xfrm>
            <a:off x="4098084" y="4204789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+1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9" name="Dikdörtgen 28"/>
          <p:cNvSpPr/>
          <p:nvPr/>
        </p:nvSpPr>
        <p:spPr>
          <a:xfrm>
            <a:off x="3379213" y="5590402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30" name="Dikdörtgen 29"/>
          <p:cNvSpPr/>
          <p:nvPr/>
        </p:nvSpPr>
        <p:spPr>
          <a:xfrm>
            <a:off x="973327" y="5570849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31" name="Dikdörtgen 30"/>
          <p:cNvSpPr/>
          <p:nvPr/>
        </p:nvSpPr>
        <p:spPr>
          <a:xfrm>
            <a:off x="1676006" y="5592605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32" name="Dikdörtgen 31"/>
          <p:cNvSpPr/>
          <p:nvPr/>
        </p:nvSpPr>
        <p:spPr>
          <a:xfrm>
            <a:off x="4098084" y="5600062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+1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56942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sz="44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sz="44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568952" cy="265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 be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ordered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completion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time.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 is an optimal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S</a:t>
            </a:r>
            <a:r>
              <a:rPr lang="en-US" baseline="30000" dirty="0" smtClean="0">
                <a:latin typeface="Comic Sans MS"/>
                <a:cs typeface="Comic Sans MS"/>
              </a:rPr>
              <a:t>*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which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have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been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sorted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should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indices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&lt; j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latin typeface="Comic Sans MS"/>
                <a:cs typeface="Comic Sans MS"/>
              </a:rPr>
              <a:t>i </a:t>
            </a: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2"/>
          <p:cNvSpPr/>
          <p:nvPr/>
        </p:nvSpPr>
        <p:spPr>
          <a:xfrm>
            <a:off x="848950" y="3904807"/>
            <a:ext cx="590189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1447550" y="3904807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3271553" y="3904807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12"/>
          <p:cNvSpPr/>
          <p:nvPr/>
        </p:nvSpPr>
        <p:spPr>
          <a:xfrm>
            <a:off x="3922792" y="3904807"/>
            <a:ext cx="769610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j+1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92328" y="381696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169725" y="381696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4858821" y="382009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cxnSp>
        <p:nvCxnSpPr>
          <p:cNvPr id="13" name="Straight Connector 14"/>
          <p:cNvCxnSpPr/>
          <p:nvPr/>
        </p:nvCxnSpPr>
        <p:spPr>
          <a:xfrm flipV="1">
            <a:off x="1434906" y="3706121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5"/>
          <p:cNvCxnSpPr/>
          <p:nvPr/>
        </p:nvCxnSpPr>
        <p:spPr>
          <a:xfrm flipV="1">
            <a:off x="3923928" y="3716281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Metin kutusu 14"/>
              <p:cNvSpPr txBox="1"/>
              <p:nvPr/>
            </p:nvSpPr>
            <p:spPr>
              <a:xfrm>
                <a:off x="5652120" y="3464090"/>
                <a:ext cx="3511098" cy="2110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What </a:t>
                </a:r>
                <a:r>
                  <a:rPr lang="tr-TR" sz="1600" u="sng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happens</a:t>
                </a:r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600" u="sng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</a:t>
                </a:r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600" u="sng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</a:t>
                </a:r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swap i </a:t>
                </a:r>
                <a:r>
                  <a:rPr lang="tr-TR" sz="1600" u="sng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and</a:t>
                </a:r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j?</a:t>
                </a:r>
              </a:p>
              <a:p>
                <a:endParaRPr lang="tr-TR" sz="1600" u="sng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finishing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of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processes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i-1 not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changing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(</a:t>
                </a:r>
                <a:r>
                  <a:rPr lang="tr-TR" sz="1400" dirty="0" smtClean="0">
                    <a:latin typeface="Comic Sans MS"/>
                  </a:rPr>
                  <a:t>C</a:t>
                </a:r>
                <a:r>
                  <a:rPr lang="tr-TR" sz="1400" baseline="-25000" dirty="0">
                    <a:latin typeface="Comic Sans MS"/>
                  </a:rPr>
                  <a:t>1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, …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, </a:t>
                </a:r>
                <a:r>
                  <a:rPr lang="tr-TR" sz="1400" dirty="0" smtClean="0">
                    <a:latin typeface="Comic Sans MS"/>
                  </a:rPr>
                  <a:t>C</a:t>
                </a:r>
                <a:r>
                  <a:rPr lang="tr-TR" sz="1400" baseline="-25000" dirty="0" smtClean="0">
                    <a:latin typeface="Comic Sans MS"/>
                  </a:rPr>
                  <a:t>i-1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remain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same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finishing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of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processes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after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j 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not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changing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(</a:t>
                </a:r>
                <a:r>
                  <a:rPr lang="tr-TR" sz="1400" dirty="0" err="1" smtClean="0">
                    <a:latin typeface="Comic Sans MS"/>
                  </a:rPr>
                  <a:t>C</a:t>
                </a:r>
                <a:r>
                  <a:rPr lang="tr-TR" sz="1400" baseline="-25000" dirty="0" err="1" smtClean="0">
                    <a:latin typeface="Comic Sans MS"/>
                  </a:rPr>
                  <a:t>j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, …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, </a:t>
                </a:r>
                <a:r>
                  <a:rPr lang="tr-TR" sz="1400" dirty="0" err="1" smtClean="0">
                    <a:latin typeface="Comic Sans MS"/>
                  </a:rPr>
                  <a:t>C</a:t>
                </a:r>
                <a:r>
                  <a:rPr lang="tr-TR" sz="1400" baseline="-25000" dirty="0" err="1">
                    <a:latin typeface="Comic Sans MS"/>
                  </a:rPr>
                  <a:t>n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remain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same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</a:rPr>
                  <a:t>Let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</a:rPr>
                  <a:t> </a:t>
                </a:r>
                <a14:m>
                  <m:oMath xmlns:m="http://schemas.openxmlformats.org/officeDocument/2006/math">
                    <m:r>
                      <a:rPr lang="tr-TR" sz="14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tr-TR" sz="14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1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sz="1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sz="14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tr-TR" sz="1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sz="1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5" name="Metin kutusu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464090"/>
                <a:ext cx="3511098" cy="2110193"/>
              </a:xfrm>
              <a:prstGeom prst="rect">
                <a:avLst/>
              </a:prstGeom>
              <a:blipFill>
                <a:blip r:embed="rId3"/>
                <a:stretch>
                  <a:fillRect l="-868" t="-578" b="-144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2"/>
          <p:cNvSpPr/>
          <p:nvPr/>
        </p:nvSpPr>
        <p:spPr>
          <a:xfrm>
            <a:off x="855938" y="5333884"/>
            <a:ext cx="590189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7" name="Rectangle 12"/>
          <p:cNvSpPr/>
          <p:nvPr/>
        </p:nvSpPr>
        <p:spPr>
          <a:xfrm>
            <a:off x="3929780" y="5333884"/>
            <a:ext cx="769610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j+1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2267744" y="524603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176713" y="524603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cxnSp>
        <p:nvCxnSpPr>
          <p:cNvPr id="21" name="Straight Connector 14"/>
          <p:cNvCxnSpPr/>
          <p:nvPr/>
        </p:nvCxnSpPr>
        <p:spPr>
          <a:xfrm flipV="1">
            <a:off x="1441894" y="5135198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5"/>
          <p:cNvCxnSpPr/>
          <p:nvPr/>
        </p:nvCxnSpPr>
        <p:spPr>
          <a:xfrm flipV="1">
            <a:off x="3930916" y="5145358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12"/>
          <p:cNvSpPr/>
          <p:nvPr/>
        </p:nvSpPr>
        <p:spPr>
          <a:xfrm>
            <a:off x="1445569" y="5333883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4" name="Rectangle 11"/>
          <p:cNvSpPr/>
          <p:nvPr/>
        </p:nvSpPr>
        <p:spPr>
          <a:xfrm>
            <a:off x="2970613" y="5333882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3" name="Yay 2"/>
          <p:cNvSpPr/>
          <p:nvPr/>
        </p:nvSpPr>
        <p:spPr>
          <a:xfrm rot="7547269">
            <a:off x="1839651" y="2889966"/>
            <a:ext cx="1527306" cy="1929217"/>
          </a:xfrm>
          <a:prstGeom prst="arc">
            <a:avLst>
              <a:gd name="adj1" fmla="val 16085717"/>
              <a:gd name="adj2" fmla="val 639097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800006" y="418429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6" name="Dikdörtgen 25"/>
          <p:cNvSpPr/>
          <p:nvPr/>
        </p:nvSpPr>
        <p:spPr>
          <a:xfrm>
            <a:off x="973327" y="4175576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7" name="Dikdörtgen 26"/>
          <p:cNvSpPr/>
          <p:nvPr/>
        </p:nvSpPr>
        <p:spPr>
          <a:xfrm>
            <a:off x="3464039" y="4188704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8" name="Dikdörtgen 27"/>
          <p:cNvSpPr/>
          <p:nvPr/>
        </p:nvSpPr>
        <p:spPr>
          <a:xfrm>
            <a:off x="4098084" y="4204789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+1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9" name="Dikdörtgen 28"/>
          <p:cNvSpPr/>
          <p:nvPr/>
        </p:nvSpPr>
        <p:spPr>
          <a:xfrm>
            <a:off x="3379213" y="5590402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30" name="Dikdörtgen 29"/>
          <p:cNvSpPr/>
          <p:nvPr/>
        </p:nvSpPr>
        <p:spPr>
          <a:xfrm>
            <a:off x="973327" y="5570849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31" name="Dikdörtgen 30"/>
          <p:cNvSpPr/>
          <p:nvPr/>
        </p:nvSpPr>
        <p:spPr>
          <a:xfrm>
            <a:off x="1676006" y="5592605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32" name="Dikdörtgen 31"/>
          <p:cNvSpPr/>
          <p:nvPr/>
        </p:nvSpPr>
        <p:spPr>
          <a:xfrm>
            <a:off x="4098084" y="5600062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+1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77099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sz="44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sz="44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568952" cy="265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 be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ordered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completion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time.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 is an optimal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S</a:t>
            </a:r>
            <a:r>
              <a:rPr lang="en-US" baseline="30000" dirty="0" smtClean="0">
                <a:latin typeface="Comic Sans MS"/>
                <a:cs typeface="Comic Sans MS"/>
              </a:rPr>
              <a:t>*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which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have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been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sorted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should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indices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&lt; j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latin typeface="Comic Sans MS"/>
                <a:cs typeface="Comic Sans MS"/>
              </a:rPr>
              <a:t>i </a:t>
            </a: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2"/>
          <p:cNvSpPr/>
          <p:nvPr/>
        </p:nvSpPr>
        <p:spPr>
          <a:xfrm>
            <a:off x="848950" y="3904807"/>
            <a:ext cx="590189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1447550" y="3904807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3271553" y="3904807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12"/>
          <p:cNvSpPr/>
          <p:nvPr/>
        </p:nvSpPr>
        <p:spPr>
          <a:xfrm>
            <a:off x="3922792" y="3904807"/>
            <a:ext cx="769610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j+1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92328" y="381696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169725" y="381696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4858821" y="382009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cxnSp>
        <p:nvCxnSpPr>
          <p:cNvPr id="13" name="Straight Connector 14"/>
          <p:cNvCxnSpPr/>
          <p:nvPr/>
        </p:nvCxnSpPr>
        <p:spPr>
          <a:xfrm flipV="1">
            <a:off x="1434906" y="3706121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5"/>
          <p:cNvCxnSpPr/>
          <p:nvPr/>
        </p:nvCxnSpPr>
        <p:spPr>
          <a:xfrm flipV="1">
            <a:off x="3923928" y="3716281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Metin kutusu 14"/>
              <p:cNvSpPr txBox="1"/>
              <p:nvPr/>
            </p:nvSpPr>
            <p:spPr>
              <a:xfrm>
                <a:off x="5652120" y="3464090"/>
                <a:ext cx="3511098" cy="2325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What </a:t>
                </a:r>
                <a:r>
                  <a:rPr lang="tr-TR" sz="1600" u="sng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happens</a:t>
                </a:r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600" u="sng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</a:t>
                </a:r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600" u="sng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</a:t>
                </a:r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swap i </a:t>
                </a:r>
                <a:r>
                  <a:rPr lang="tr-TR" sz="1600" u="sng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and</a:t>
                </a:r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j?</a:t>
                </a:r>
              </a:p>
              <a:p>
                <a:endParaRPr lang="tr-TR" sz="1600" u="sng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finishing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of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processes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i-1 not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changing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(</a:t>
                </a:r>
                <a:r>
                  <a:rPr lang="tr-TR" sz="1400" dirty="0" smtClean="0">
                    <a:latin typeface="Comic Sans MS"/>
                  </a:rPr>
                  <a:t>C</a:t>
                </a:r>
                <a:r>
                  <a:rPr lang="tr-TR" sz="1400" baseline="-25000" dirty="0">
                    <a:latin typeface="Comic Sans MS"/>
                  </a:rPr>
                  <a:t>1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, …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, </a:t>
                </a:r>
                <a:r>
                  <a:rPr lang="tr-TR" sz="1400" dirty="0" smtClean="0">
                    <a:latin typeface="Comic Sans MS"/>
                  </a:rPr>
                  <a:t>C</a:t>
                </a:r>
                <a:r>
                  <a:rPr lang="tr-TR" sz="1400" baseline="-25000" dirty="0" smtClean="0">
                    <a:latin typeface="Comic Sans MS"/>
                  </a:rPr>
                  <a:t>i-1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remain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same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finishing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of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processes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after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j 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not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changing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(</a:t>
                </a:r>
                <a:r>
                  <a:rPr lang="tr-TR" sz="1400" dirty="0" err="1" smtClean="0">
                    <a:latin typeface="Comic Sans MS"/>
                  </a:rPr>
                  <a:t>C</a:t>
                </a:r>
                <a:r>
                  <a:rPr lang="tr-TR" sz="1400" baseline="-25000" dirty="0" err="1" smtClean="0">
                    <a:latin typeface="Comic Sans MS"/>
                  </a:rPr>
                  <a:t>j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, …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, </a:t>
                </a:r>
                <a:r>
                  <a:rPr lang="tr-TR" sz="1400" dirty="0" err="1" smtClean="0">
                    <a:latin typeface="Comic Sans MS"/>
                  </a:rPr>
                  <a:t>C</a:t>
                </a:r>
                <a:r>
                  <a:rPr lang="tr-TR" sz="1400" baseline="-25000" dirty="0" err="1">
                    <a:latin typeface="Comic Sans MS"/>
                  </a:rPr>
                  <a:t>n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remain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same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</a:rPr>
                  <a:t>Let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</a:rPr>
                  <a:t> </a:t>
                </a:r>
                <a14:m>
                  <m:oMath xmlns:m="http://schemas.openxmlformats.org/officeDocument/2006/math">
                    <m:r>
                      <a:rPr lang="tr-TR" sz="14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tr-TR" sz="14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1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sz="1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sz="14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tr-TR" sz="1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sz="1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.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Then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140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tr-TR" sz="1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140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tr-TR" sz="1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−∆</m:t>
                      </m:r>
                    </m:oMath>
                  </m:oMathPara>
                </a14:m>
                <a:endParaRPr lang="tr-TR" sz="1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Metin kutusu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464090"/>
                <a:ext cx="3511098" cy="2325830"/>
              </a:xfrm>
              <a:prstGeom prst="rect">
                <a:avLst/>
              </a:prstGeom>
              <a:blipFill>
                <a:blip r:embed="rId3"/>
                <a:stretch>
                  <a:fillRect l="-868" t="-52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2"/>
          <p:cNvSpPr/>
          <p:nvPr/>
        </p:nvSpPr>
        <p:spPr>
          <a:xfrm>
            <a:off x="855938" y="5333884"/>
            <a:ext cx="590189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7" name="Rectangle 12"/>
          <p:cNvSpPr/>
          <p:nvPr/>
        </p:nvSpPr>
        <p:spPr>
          <a:xfrm>
            <a:off x="3929780" y="5333884"/>
            <a:ext cx="769610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j+1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2267744" y="524603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176713" y="524603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cxnSp>
        <p:nvCxnSpPr>
          <p:cNvPr id="21" name="Straight Connector 14"/>
          <p:cNvCxnSpPr/>
          <p:nvPr/>
        </p:nvCxnSpPr>
        <p:spPr>
          <a:xfrm flipV="1">
            <a:off x="1441894" y="5135198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5"/>
          <p:cNvCxnSpPr/>
          <p:nvPr/>
        </p:nvCxnSpPr>
        <p:spPr>
          <a:xfrm flipV="1">
            <a:off x="3930916" y="5145358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12"/>
          <p:cNvSpPr/>
          <p:nvPr/>
        </p:nvSpPr>
        <p:spPr>
          <a:xfrm>
            <a:off x="1445569" y="5333883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4" name="Rectangle 11"/>
          <p:cNvSpPr/>
          <p:nvPr/>
        </p:nvSpPr>
        <p:spPr>
          <a:xfrm>
            <a:off x="2970613" y="5333882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3" name="Yay 2"/>
          <p:cNvSpPr/>
          <p:nvPr/>
        </p:nvSpPr>
        <p:spPr>
          <a:xfrm rot="7547269">
            <a:off x="1839651" y="2889966"/>
            <a:ext cx="1527306" cy="1929217"/>
          </a:xfrm>
          <a:prstGeom prst="arc">
            <a:avLst>
              <a:gd name="adj1" fmla="val 16085717"/>
              <a:gd name="adj2" fmla="val 639097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800006" y="418429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6" name="Dikdörtgen 25"/>
          <p:cNvSpPr/>
          <p:nvPr/>
        </p:nvSpPr>
        <p:spPr>
          <a:xfrm>
            <a:off x="973327" y="4175576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7" name="Dikdörtgen 26"/>
          <p:cNvSpPr/>
          <p:nvPr/>
        </p:nvSpPr>
        <p:spPr>
          <a:xfrm>
            <a:off x="3464039" y="4188704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8" name="Dikdörtgen 27"/>
          <p:cNvSpPr/>
          <p:nvPr/>
        </p:nvSpPr>
        <p:spPr>
          <a:xfrm>
            <a:off x="4098084" y="4204789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+1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9" name="Dikdörtgen 28"/>
          <p:cNvSpPr/>
          <p:nvPr/>
        </p:nvSpPr>
        <p:spPr>
          <a:xfrm>
            <a:off x="3379213" y="5590402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30" name="Dikdörtgen 29"/>
          <p:cNvSpPr/>
          <p:nvPr/>
        </p:nvSpPr>
        <p:spPr>
          <a:xfrm>
            <a:off x="973327" y="5570849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31" name="Dikdörtgen 30"/>
          <p:cNvSpPr/>
          <p:nvPr/>
        </p:nvSpPr>
        <p:spPr>
          <a:xfrm>
            <a:off x="1676006" y="5592605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32" name="Dikdörtgen 31"/>
          <p:cNvSpPr/>
          <p:nvPr/>
        </p:nvSpPr>
        <p:spPr>
          <a:xfrm>
            <a:off x="4098084" y="5600062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+1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46967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sz="44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sz="44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568952" cy="265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 be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ordered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completion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time.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 is an optimal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S</a:t>
            </a:r>
            <a:r>
              <a:rPr lang="en-US" baseline="30000" dirty="0" smtClean="0">
                <a:latin typeface="Comic Sans MS"/>
                <a:cs typeface="Comic Sans MS"/>
              </a:rPr>
              <a:t>*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which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have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been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sorted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should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indices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&lt; j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latin typeface="Comic Sans MS"/>
                <a:cs typeface="Comic Sans MS"/>
              </a:rPr>
              <a:t>i </a:t>
            </a: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2"/>
          <p:cNvSpPr/>
          <p:nvPr/>
        </p:nvSpPr>
        <p:spPr>
          <a:xfrm>
            <a:off x="848950" y="3904807"/>
            <a:ext cx="590189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1447550" y="3904807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3271553" y="3904807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12"/>
          <p:cNvSpPr/>
          <p:nvPr/>
        </p:nvSpPr>
        <p:spPr>
          <a:xfrm>
            <a:off x="3922792" y="3904807"/>
            <a:ext cx="769610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j+1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92328" y="381696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169725" y="381696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4858821" y="382009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cxnSp>
        <p:nvCxnSpPr>
          <p:cNvPr id="13" name="Straight Connector 14"/>
          <p:cNvCxnSpPr/>
          <p:nvPr/>
        </p:nvCxnSpPr>
        <p:spPr>
          <a:xfrm flipV="1">
            <a:off x="1434906" y="3706121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5"/>
          <p:cNvCxnSpPr/>
          <p:nvPr/>
        </p:nvCxnSpPr>
        <p:spPr>
          <a:xfrm flipV="1">
            <a:off x="3923928" y="3716281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Metin kutusu 14"/>
              <p:cNvSpPr txBox="1"/>
              <p:nvPr/>
            </p:nvSpPr>
            <p:spPr>
              <a:xfrm>
                <a:off x="5652120" y="3464090"/>
                <a:ext cx="3511098" cy="2996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What </a:t>
                </a:r>
                <a:r>
                  <a:rPr lang="tr-TR" sz="1600" u="sng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happens</a:t>
                </a:r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600" u="sng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</a:t>
                </a:r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600" u="sng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</a:t>
                </a:r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swap i </a:t>
                </a:r>
                <a:r>
                  <a:rPr lang="tr-TR" sz="1600" u="sng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and</a:t>
                </a:r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j?</a:t>
                </a:r>
              </a:p>
              <a:p>
                <a:endParaRPr lang="tr-TR" sz="1600" u="sng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finishing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of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processes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i-1 not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changing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(</a:t>
                </a:r>
                <a:r>
                  <a:rPr lang="tr-TR" sz="1400" dirty="0" smtClean="0">
                    <a:latin typeface="Comic Sans MS"/>
                  </a:rPr>
                  <a:t>C</a:t>
                </a:r>
                <a:r>
                  <a:rPr lang="tr-TR" sz="1400" baseline="-25000" dirty="0">
                    <a:latin typeface="Comic Sans MS"/>
                  </a:rPr>
                  <a:t>1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, …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, </a:t>
                </a:r>
                <a:r>
                  <a:rPr lang="tr-TR" sz="1400" dirty="0" smtClean="0">
                    <a:latin typeface="Comic Sans MS"/>
                  </a:rPr>
                  <a:t>C</a:t>
                </a:r>
                <a:r>
                  <a:rPr lang="tr-TR" sz="1400" baseline="-25000" dirty="0" smtClean="0">
                    <a:latin typeface="Comic Sans MS"/>
                  </a:rPr>
                  <a:t>i-1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remain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same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finishing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of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processes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after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j 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not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changing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(</a:t>
                </a:r>
                <a:r>
                  <a:rPr lang="tr-TR" sz="1400" dirty="0" err="1" smtClean="0">
                    <a:latin typeface="Comic Sans MS"/>
                  </a:rPr>
                  <a:t>C</a:t>
                </a:r>
                <a:r>
                  <a:rPr lang="tr-TR" sz="1400" baseline="-25000" dirty="0" err="1" smtClean="0">
                    <a:latin typeface="Comic Sans MS"/>
                  </a:rPr>
                  <a:t>j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, …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, </a:t>
                </a:r>
                <a:r>
                  <a:rPr lang="tr-TR" sz="1400" dirty="0" err="1" smtClean="0">
                    <a:latin typeface="Comic Sans MS"/>
                  </a:rPr>
                  <a:t>C</a:t>
                </a:r>
                <a:r>
                  <a:rPr lang="tr-TR" sz="1400" baseline="-25000" dirty="0" err="1">
                    <a:latin typeface="Comic Sans MS"/>
                  </a:rPr>
                  <a:t>n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remain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same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</a:rPr>
                  <a:t>Let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</a:rPr>
                  <a:t> </a:t>
                </a:r>
                <a14:m>
                  <m:oMath xmlns:m="http://schemas.openxmlformats.org/officeDocument/2006/math">
                    <m:r>
                      <a:rPr lang="tr-TR" sz="14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tr-TR" sz="14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1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sz="1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sz="14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tr-TR" sz="1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sz="1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.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Then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140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tr-TR" sz="1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140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tr-TR" sz="1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−∆</m:t>
                      </m:r>
                    </m:oMath>
                  </m:oMathPara>
                </a14:m>
                <a:endParaRPr lang="tr-TR" sz="1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tr-TR" sz="1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tr-TR" sz="1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−∆</m:t>
                      </m:r>
                    </m:oMath>
                  </m:oMathPara>
                </a14:m>
                <a:endParaRPr lang="tr-TR" sz="1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                   </a:t>
                </a:r>
                <a14:m>
                  <m:oMath xmlns:m="http://schemas.openxmlformats.org/officeDocument/2006/math">
                    <m:r>
                      <a:rPr lang="tr-TR" sz="14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⋮</m:t>
                    </m:r>
                  </m:oMath>
                </a14:m>
                <a:endParaRPr lang="tr-TR" sz="1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tr-TR" sz="1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tr-TR" sz="1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−∆</m:t>
                      </m:r>
                    </m:oMath>
                  </m:oMathPara>
                </a14:m>
                <a:endParaRPr lang="tr-TR" sz="1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Metin kutusu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464090"/>
                <a:ext cx="3511098" cy="2996911"/>
              </a:xfrm>
              <a:prstGeom prst="rect">
                <a:avLst/>
              </a:prstGeom>
              <a:blipFill>
                <a:blip r:embed="rId3"/>
                <a:stretch>
                  <a:fillRect l="-868" t="-40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2"/>
          <p:cNvSpPr/>
          <p:nvPr/>
        </p:nvSpPr>
        <p:spPr>
          <a:xfrm>
            <a:off x="855938" y="5333884"/>
            <a:ext cx="590189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7" name="Rectangle 12"/>
          <p:cNvSpPr/>
          <p:nvPr/>
        </p:nvSpPr>
        <p:spPr>
          <a:xfrm>
            <a:off x="3929780" y="5333884"/>
            <a:ext cx="769610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j+1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2267744" y="524603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176713" y="524603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cxnSp>
        <p:nvCxnSpPr>
          <p:cNvPr id="21" name="Straight Connector 14"/>
          <p:cNvCxnSpPr/>
          <p:nvPr/>
        </p:nvCxnSpPr>
        <p:spPr>
          <a:xfrm flipV="1">
            <a:off x="1441894" y="5135198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5"/>
          <p:cNvCxnSpPr/>
          <p:nvPr/>
        </p:nvCxnSpPr>
        <p:spPr>
          <a:xfrm flipV="1">
            <a:off x="3930916" y="5145358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12"/>
          <p:cNvSpPr/>
          <p:nvPr/>
        </p:nvSpPr>
        <p:spPr>
          <a:xfrm>
            <a:off x="1445569" y="5333883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4" name="Rectangle 11"/>
          <p:cNvSpPr/>
          <p:nvPr/>
        </p:nvSpPr>
        <p:spPr>
          <a:xfrm>
            <a:off x="2970613" y="5333882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3" name="Yay 2"/>
          <p:cNvSpPr/>
          <p:nvPr/>
        </p:nvSpPr>
        <p:spPr>
          <a:xfrm rot="7547269">
            <a:off x="1839651" y="2889966"/>
            <a:ext cx="1527306" cy="1929217"/>
          </a:xfrm>
          <a:prstGeom prst="arc">
            <a:avLst>
              <a:gd name="adj1" fmla="val 16085717"/>
              <a:gd name="adj2" fmla="val 639097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800006" y="418429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6" name="Dikdörtgen 25"/>
          <p:cNvSpPr/>
          <p:nvPr/>
        </p:nvSpPr>
        <p:spPr>
          <a:xfrm>
            <a:off x="973327" y="4175576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7" name="Dikdörtgen 26"/>
          <p:cNvSpPr/>
          <p:nvPr/>
        </p:nvSpPr>
        <p:spPr>
          <a:xfrm>
            <a:off x="3464039" y="4188704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8" name="Dikdörtgen 27"/>
          <p:cNvSpPr/>
          <p:nvPr/>
        </p:nvSpPr>
        <p:spPr>
          <a:xfrm>
            <a:off x="4098084" y="4204789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+1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9" name="Dikdörtgen 28"/>
          <p:cNvSpPr/>
          <p:nvPr/>
        </p:nvSpPr>
        <p:spPr>
          <a:xfrm>
            <a:off x="3379213" y="5590402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30" name="Dikdörtgen 29"/>
          <p:cNvSpPr/>
          <p:nvPr/>
        </p:nvSpPr>
        <p:spPr>
          <a:xfrm>
            <a:off x="973327" y="5570849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31" name="Dikdörtgen 30"/>
          <p:cNvSpPr/>
          <p:nvPr/>
        </p:nvSpPr>
        <p:spPr>
          <a:xfrm>
            <a:off x="1676006" y="5592605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32" name="Dikdörtgen 31"/>
          <p:cNvSpPr/>
          <p:nvPr/>
        </p:nvSpPr>
        <p:spPr>
          <a:xfrm>
            <a:off x="4098084" y="5600062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+1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63830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sz="44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sz="44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568952" cy="265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 be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ordered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completion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time.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 is an optimal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S</a:t>
            </a:r>
            <a:r>
              <a:rPr lang="en-US" baseline="30000" dirty="0" smtClean="0">
                <a:latin typeface="Comic Sans MS"/>
                <a:cs typeface="Comic Sans MS"/>
              </a:rPr>
              <a:t>*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which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have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been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sorted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should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indices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&lt; j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latin typeface="Comic Sans MS"/>
                <a:cs typeface="Comic Sans MS"/>
              </a:rPr>
              <a:t>i </a:t>
            </a: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2"/>
          <p:cNvSpPr/>
          <p:nvPr/>
        </p:nvSpPr>
        <p:spPr>
          <a:xfrm>
            <a:off x="848950" y="3904807"/>
            <a:ext cx="590189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1447550" y="3904807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3271553" y="3904807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12"/>
          <p:cNvSpPr/>
          <p:nvPr/>
        </p:nvSpPr>
        <p:spPr>
          <a:xfrm>
            <a:off x="3922792" y="3904807"/>
            <a:ext cx="769610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j+1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92328" y="381696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169725" y="381696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4858821" y="382009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cxnSp>
        <p:nvCxnSpPr>
          <p:cNvPr id="13" name="Straight Connector 14"/>
          <p:cNvCxnSpPr/>
          <p:nvPr/>
        </p:nvCxnSpPr>
        <p:spPr>
          <a:xfrm flipV="1">
            <a:off x="1434906" y="3706121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5"/>
          <p:cNvCxnSpPr/>
          <p:nvPr/>
        </p:nvCxnSpPr>
        <p:spPr>
          <a:xfrm flipV="1">
            <a:off x="3923928" y="3716281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Metin kutusu 14"/>
              <p:cNvSpPr txBox="1"/>
              <p:nvPr/>
            </p:nvSpPr>
            <p:spPr>
              <a:xfrm>
                <a:off x="5652120" y="3464090"/>
                <a:ext cx="3511098" cy="2996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What </a:t>
                </a:r>
                <a:r>
                  <a:rPr lang="tr-TR" sz="1600" u="sng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happens</a:t>
                </a:r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600" u="sng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</a:t>
                </a:r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600" u="sng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</a:t>
                </a:r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swap i </a:t>
                </a:r>
                <a:r>
                  <a:rPr lang="tr-TR" sz="1600" u="sng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and</a:t>
                </a:r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j?</a:t>
                </a:r>
              </a:p>
              <a:p>
                <a:endParaRPr lang="tr-TR" sz="1600" u="sng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finishing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of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processes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i-1 not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changing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(</a:t>
                </a:r>
                <a:r>
                  <a:rPr lang="tr-TR" sz="1400" dirty="0" smtClean="0">
                    <a:latin typeface="Comic Sans MS"/>
                  </a:rPr>
                  <a:t>C</a:t>
                </a:r>
                <a:r>
                  <a:rPr lang="tr-TR" sz="1400" baseline="-25000" dirty="0">
                    <a:latin typeface="Comic Sans MS"/>
                  </a:rPr>
                  <a:t>1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, …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, </a:t>
                </a:r>
                <a:r>
                  <a:rPr lang="tr-TR" sz="1400" dirty="0" smtClean="0">
                    <a:latin typeface="Comic Sans MS"/>
                  </a:rPr>
                  <a:t>C</a:t>
                </a:r>
                <a:r>
                  <a:rPr lang="tr-TR" sz="1400" baseline="-25000" dirty="0" smtClean="0">
                    <a:latin typeface="Comic Sans MS"/>
                  </a:rPr>
                  <a:t>i-1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remain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same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finishing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of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processes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after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j 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not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changing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(</a:t>
                </a:r>
                <a:r>
                  <a:rPr lang="tr-TR" sz="1400" dirty="0" err="1" smtClean="0">
                    <a:latin typeface="Comic Sans MS"/>
                  </a:rPr>
                  <a:t>C</a:t>
                </a:r>
                <a:r>
                  <a:rPr lang="tr-TR" sz="1400" baseline="-25000" dirty="0" err="1" smtClean="0">
                    <a:latin typeface="Comic Sans MS"/>
                  </a:rPr>
                  <a:t>j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, …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, </a:t>
                </a:r>
                <a:r>
                  <a:rPr lang="tr-TR" sz="1400" dirty="0" err="1" smtClean="0">
                    <a:latin typeface="Comic Sans MS"/>
                  </a:rPr>
                  <a:t>C</a:t>
                </a:r>
                <a:r>
                  <a:rPr lang="tr-TR" sz="1400" baseline="-25000" dirty="0" err="1">
                    <a:latin typeface="Comic Sans MS"/>
                  </a:rPr>
                  <a:t>n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remain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same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</a:rPr>
                  <a:t>Let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</a:rPr>
                  <a:t> </a:t>
                </a:r>
                <a14:m>
                  <m:oMath xmlns:m="http://schemas.openxmlformats.org/officeDocument/2006/math">
                    <m:r>
                      <a:rPr lang="tr-TR" sz="14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tr-TR" sz="14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1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sz="1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sz="14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tr-TR" sz="1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sz="1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.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Then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140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tr-TR" sz="1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140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tr-TR" sz="1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−∆</m:t>
                      </m:r>
                    </m:oMath>
                  </m:oMathPara>
                </a14:m>
                <a:endParaRPr lang="tr-TR" sz="1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tr-TR" sz="1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tr-TR" sz="1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−∆</m:t>
                      </m:r>
                    </m:oMath>
                  </m:oMathPara>
                </a14:m>
                <a:endParaRPr lang="tr-TR" sz="1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                   </a:t>
                </a:r>
                <a14:m>
                  <m:oMath xmlns:m="http://schemas.openxmlformats.org/officeDocument/2006/math">
                    <m:r>
                      <a:rPr lang="tr-TR" sz="14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⋮</m:t>
                    </m:r>
                  </m:oMath>
                </a14:m>
                <a:endParaRPr lang="tr-TR" sz="1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tr-TR" sz="1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tr-TR" sz="1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−∆</m:t>
                      </m:r>
                    </m:oMath>
                  </m:oMathPara>
                </a14:m>
                <a:endParaRPr lang="tr-TR" sz="1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Metin kutusu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464090"/>
                <a:ext cx="3511098" cy="2996911"/>
              </a:xfrm>
              <a:prstGeom prst="rect">
                <a:avLst/>
              </a:prstGeom>
              <a:blipFill>
                <a:blip r:embed="rId3"/>
                <a:stretch>
                  <a:fillRect l="-868" t="-40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2"/>
          <p:cNvSpPr/>
          <p:nvPr/>
        </p:nvSpPr>
        <p:spPr>
          <a:xfrm>
            <a:off x="855938" y="5333884"/>
            <a:ext cx="590189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7" name="Rectangle 12"/>
          <p:cNvSpPr/>
          <p:nvPr/>
        </p:nvSpPr>
        <p:spPr>
          <a:xfrm>
            <a:off x="3929780" y="5333884"/>
            <a:ext cx="769610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j+1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2267744" y="524603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176713" y="524603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cxnSp>
        <p:nvCxnSpPr>
          <p:cNvPr id="21" name="Straight Connector 14"/>
          <p:cNvCxnSpPr/>
          <p:nvPr/>
        </p:nvCxnSpPr>
        <p:spPr>
          <a:xfrm flipV="1">
            <a:off x="1441894" y="5135198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5"/>
          <p:cNvCxnSpPr/>
          <p:nvPr/>
        </p:nvCxnSpPr>
        <p:spPr>
          <a:xfrm flipV="1">
            <a:off x="3930916" y="5145358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12"/>
          <p:cNvSpPr/>
          <p:nvPr/>
        </p:nvSpPr>
        <p:spPr>
          <a:xfrm>
            <a:off x="1445569" y="5333883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4" name="Rectangle 11"/>
          <p:cNvSpPr/>
          <p:nvPr/>
        </p:nvSpPr>
        <p:spPr>
          <a:xfrm>
            <a:off x="2970613" y="5333882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3" name="Yay 2"/>
          <p:cNvSpPr/>
          <p:nvPr/>
        </p:nvSpPr>
        <p:spPr>
          <a:xfrm rot="7547269">
            <a:off x="1839651" y="2889966"/>
            <a:ext cx="1527306" cy="1929217"/>
          </a:xfrm>
          <a:prstGeom prst="arc">
            <a:avLst>
              <a:gd name="adj1" fmla="val 16085717"/>
              <a:gd name="adj2" fmla="val 639097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800006" y="418429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6" name="Dikdörtgen 25"/>
          <p:cNvSpPr/>
          <p:nvPr/>
        </p:nvSpPr>
        <p:spPr>
          <a:xfrm>
            <a:off x="973327" y="4175576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7" name="Dikdörtgen 26"/>
          <p:cNvSpPr/>
          <p:nvPr/>
        </p:nvSpPr>
        <p:spPr>
          <a:xfrm>
            <a:off x="3464039" y="4188704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8" name="Dikdörtgen 27"/>
          <p:cNvSpPr/>
          <p:nvPr/>
        </p:nvSpPr>
        <p:spPr>
          <a:xfrm>
            <a:off x="4098084" y="4204789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+1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9" name="Dikdörtgen 28"/>
          <p:cNvSpPr/>
          <p:nvPr/>
        </p:nvSpPr>
        <p:spPr>
          <a:xfrm>
            <a:off x="3379213" y="5590402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30" name="Dikdörtgen 29"/>
          <p:cNvSpPr/>
          <p:nvPr/>
        </p:nvSpPr>
        <p:spPr>
          <a:xfrm>
            <a:off x="973327" y="5570849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31" name="Dikdörtgen 30"/>
          <p:cNvSpPr/>
          <p:nvPr/>
        </p:nvSpPr>
        <p:spPr>
          <a:xfrm>
            <a:off x="1676006" y="5592605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32" name="Dikdörtgen 31"/>
          <p:cNvSpPr/>
          <p:nvPr/>
        </p:nvSpPr>
        <p:spPr>
          <a:xfrm>
            <a:off x="4098084" y="5600062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+1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5685372" y="6433591"/>
            <a:ext cx="2079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  <a:cs typeface="Comic Sans MS"/>
              </a:rPr>
              <a:t>Σ</a:t>
            </a:r>
            <a:r>
              <a:rPr lang="en-US" sz="1400" baseline="-25000" dirty="0" err="1">
                <a:solidFill>
                  <a:srgbClr val="FF0000"/>
                </a:solidFill>
                <a:latin typeface="Comic Sans MS" panose="030F0702030302020204" pitchFamily="66" charset="0"/>
                <a:cs typeface="Comic Sans MS"/>
              </a:rPr>
              <a:t>i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  <a:cs typeface="Comic Sans MS"/>
              </a:rPr>
              <a:t>=1..n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cs typeface="Comic Sans MS"/>
              </a:rPr>
              <a:t> C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  <a:cs typeface="Comic Sans MS"/>
              </a:rPr>
              <a:t>i</a:t>
            </a:r>
            <a:r>
              <a:rPr lang="tr-TR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1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decreasing</a:t>
            </a:r>
            <a:r>
              <a:rPr lang="tr-TR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tr-TR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0594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sz="44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sz="44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568952" cy="265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 be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ordered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completion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time.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 is an optimal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an optimal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S</a:t>
            </a:r>
            <a:r>
              <a:rPr lang="en-US" baseline="30000" dirty="0" smtClean="0">
                <a:latin typeface="Comic Sans MS"/>
                <a:cs typeface="Comic Sans MS"/>
              </a:rPr>
              <a:t>*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which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have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been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sorted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should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indices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j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&lt; j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&lt;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latin typeface="Comic Sans MS"/>
                <a:cs typeface="Comic Sans MS"/>
              </a:rPr>
              <a:t>i </a:t>
            </a: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2"/>
          <p:cNvSpPr/>
          <p:nvPr/>
        </p:nvSpPr>
        <p:spPr>
          <a:xfrm>
            <a:off x="848950" y="3904807"/>
            <a:ext cx="590189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1447550" y="3904807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3271553" y="3904807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12"/>
          <p:cNvSpPr/>
          <p:nvPr/>
        </p:nvSpPr>
        <p:spPr>
          <a:xfrm>
            <a:off x="3922792" y="3904807"/>
            <a:ext cx="769610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j+1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92328" y="381696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169725" y="381696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4858821" y="382009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cxnSp>
        <p:nvCxnSpPr>
          <p:cNvPr id="13" name="Straight Connector 14"/>
          <p:cNvCxnSpPr/>
          <p:nvPr/>
        </p:nvCxnSpPr>
        <p:spPr>
          <a:xfrm flipV="1">
            <a:off x="1434906" y="3706121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5"/>
          <p:cNvCxnSpPr/>
          <p:nvPr/>
        </p:nvCxnSpPr>
        <p:spPr>
          <a:xfrm flipV="1">
            <a:off x="3923928" y="3716281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Metin kutusu 14"/>
              <p:cNvSpPr txBox="1"/>
              <p:nvPr/>
            </p:nvSpPr>
            <p:spPr>
              <a:xfrm>
                <a:off x="5652120" y="3464090"/>
                <a:ext cx="3511098" cy="2996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What </a:t>
                </a:r>
                <a:r>
                  <a:rPr lang="tr-TR" sz="1600" u="sng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happens</a:t>
                </a:r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600" u="sng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</a:t>
                </a:r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600" u="sng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</a:t>
                </a:r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swap i </a:t>
                </a:r>
                <a:r>
                  <a:rPr lang="tr-TR" sz="1600" u="sng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and</a:t>
                </a:r>
                <a:r>
                  <a:rPr lang="tr-TR" sz="1600" u="sng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j?</a:t>
                </a:r>
              </a:p>
              <a:p>
                <a:endParaRPr lang="tr-TR" sz="1600" u="sng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finishing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of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processes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i-1 not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changing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(</a:t>
                </a:r>
                <a:r>
                  <a:rPr lang="tr-TR" sz="1400" dirty="0" smtClean="0">
                    <a:latin typeface="Comic Sans MS"/>
                  </a:rPr>
                  <a:t>C</a:t>
                </a:r>
                <a:r>
                  <a:rPr lang="tr-TR" sz="1400" baseline="-25000" dirty="0">
                    <a:latin typeface="Comic Sans MS"/>
                  </a:rPr>
                  <a:t>1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, …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, </a:t>
                </a:r>
                <a:r>
                  <a:rPr lang="tr-TR" sz="1400" dirty="0" smtClean="0">
                    <a:latin typeface="Comic Sans MS"/>
                  </a:rPr>
                  <a:t>C</a:t>
                </a:r>
                <a:r>
                  <a:rPr lang="tr-TR" sz="1400" baseline="-25000" dirty="0" smtClean="0">
                    <a:latin typeface="Comic Sans MS"/>
                  </a:rPr>
                  <a:t>i-1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remain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same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finishing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of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processes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after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j 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not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changing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(</a:t>
                </a:r>
                <a:r>
                  <a:rPr lang="tr-TR" sz="1400" dirty="0" err="1" smtClean="0">
                    <a:latin typeface="Comic Sans MS"/>
                  </a:rPr>
                  <a:t>C</a:t>
                </a:r>
                <a:r>
                  <a:rPr lang="tr-TR" sz="1400" baseline="-25000" dirty="0" err="1" smtClean="0">
                    <a:latin typeface="Comic Sans MS"/>
                  </a:rPr>
                  <a:t>j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, …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, </a:t>
                </a:r>
                <a:r>
                  <a:rPr lang="tr-TR" sz="1400" dirty="0" err="1" smtClean="0">
                    <a:latin typeface="Comic Sans MS"/>
                  </a:rPr>
                  <a:t>C</a:t>
                </a:r>
                <a:r>
                  <a:rPr lang="tr-TR" sz="1400" baseline="-25000" dirty="0" err="1">
                    <a:latin typeface="Comic Sans MS"/>
                  </a:rPr>
                  <a:t>n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remain</a:t>
                </a:r>
                <a:r>
                  <a:rPr lang="tr-TR" sz="1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tr-TR" sz="1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same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</a:rPr>
                  <a:t>Let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</a:rPr>
                  <a:t> </a:t>
                </a:r>
                <a14:m>
                  <m:oMath xmlns:m="http://schemas.openxmlformats.org/officeDocument/2006/math">
                    <m:r>
                      <a:rPr lang="tr-TR" sz="14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tr-TR" sz="14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1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sz="1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sz="14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tr-TR" sz="1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sz="1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. </a:t>
                </a:r>
                <a:r>
                  <a:rPr lang="tr-TR" sz="1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Then</a:t>
                </a:r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140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tr-TR" sz="1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140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tr-TR" sz="1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−∆</m:t>
                      </m:r>
                    </m:oMath>
                  </m:oMathPara>
                </a14:m>
                <a:endParaRPr lang="tr-TR" sz="1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tr-TR" sz="1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tr-TR" sz="1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−∆</m:t>
                      </m:r>
                    </m:oMath>
                  </m:oMathPara>
                </a14:m>
                <a:endParaRPr lang="tr-TR" sz="1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r>
                  <a:rPr lang="tr-TR" sz="1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                   </a:t>
                </a:r>
                <a14:m>
                  <m:oMath xmlns:m="http://schemas.openxmlformats.org/officeDocument/2006/math">
                    <m:r>
                      <a:rPr lang="tr-TR" sz="14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⋮</m:t>
                    </m:r>
                  </m:oMath>
                </a14:m>
                <a:endParaRPr lang="tr-TR" sz="1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tr-TR" sz="1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1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tr-TR" sz="1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tr-TR" sz="1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−∆</m:t>
                      </m:r>
                    </m:oMath>
                  </m:oMathPara>
                </a14:m>
                <a:endParaRPr lang="tr-TR" sz="1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Metin kutusu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464090"/>
                <a:ext cx="3511098" cy="2996911"/>
              </a:xfrm>
              <a:prstGeom prst="rect">
                <a:avLst/>
              </a:prstGeom>
              <a:blipFill>
                <a:blip r:embed="rId3"/>
                <a:stretch>
                  <a:fillRect l="-868" t="-40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2"/>
          <p:cNvSpPr/>
          <p:nvPr/>
        </p:nvSpPr>
        <p:spPr>
          <a:xfrm>
            <a:off x="855938" y="5333884"/>
            <a:ext cx="590189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7" name="Rectangle 12"/>
          <p:cNvSpPr/>
          <p:nvPr/>
        </p:nvSpPr>
        <p:spPr>
          <a:xfrm>
            <a:off x="3929780" y="5333884"/>
            <a:ext cx="769610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j+1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2267744" y="524603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176713" y="524603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. . .</a:t>
            </a:r>
            <a:endParaRPr lang="tr-TR" dirty="0"/>
          </a:p>
        </p:txBody>
      </p:sp>
      <p:cxnSp>
        <p:nvCxnSpPr>
          <p:cNvPr id="21" name="Straight Connector 14"/>
          <p:cNvCxnSpPr/>
          <p:nvPr/>
        </p:nvCxnSpPr>
        <p:spPr>
          <a:xfrm flipV="1">
            <a:off x="1441894" y="5135198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5"/>
          <p:cNvCxnSpPr/>
          <p:nvPr/>
        </p:nvCxnSpPr>
        <p:spPr>
          <a:xfrm flipV="1">
            <a:off x="3930916" y="5145358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12"/>
          <p:cNvSpPr/>
          <p:nvPr/>
        </p:nvSpPr>
        <p:spPr>
          <a:xfrm>
            <a:off x="1445569" y="5333883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4" name="Rectangle 11"/>
          <p:cNvSpPr/>
          <p:nvPr/>
        </p:nvSpPr>
        <p:spPr>
          <a:xfrm>
            <a:off x="2970613" y="5333882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tr-TR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3" name="Yay 2"/>
          <p:cNvSpPr/>
          <p:nvPr/>
        </p:nvSpPr>
        <p:spPr>
          <a:xfrm rot="7547269">
            <a:off x="1839651" y="2889966"/>
            <a:ext cx="1527306" cy="1929217"/>
          </a:xfrm>
          <a:prstGeom prst="arc">
            <a:avLst>
              <a:gd name="adj1" fmla="val 16085717"/>
              <a:gd name="adj2" fmla="val 639097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800006" y="418429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6" name="Dikdörtgen 25"/>
          <p:cNvSpPr/>
          <p:nvPr/>
        </p:nvSpPr>
        <p:spPr>
          <a:xfrm>
            <a:off x="973327" y="4175576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7" name="Dikdörtgen 26"/>
          <p:cNvSpPr/>
          <p:nvPr/>
        </p:nvSpPr>
        <p:spPr>
          <a:xfrm>
            <a:off x="3464039" y="4188704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8" name="Dikdörtgen 27"/>
          <p:cNvSpPr/>
          <p:nvPr/>
        </p:nvSpPr>
        <p:spPr>
          <a:xfrm>
            <a:off x="4098084" y="4204789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+1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29" name="Dikdörtgen 28"/>
          <p:cNvSpPr/>
          <p:nvPr/>
        </p:nvSpPr>
        <p:spPr>
          <a:xfrm>
            <a:off x="3379213" y="5590402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30" name="Dikdörtgen 29"/>
          <p:cNvSpPr/>
          <p:nvPr/>
        </p:nvSpPr>
        <p:spPr>
          <a:xfrm>
            <a:off x="973327" y="5570849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i-1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31" name="Dikdörtgen 30"/>
          <p:cNvSpPr/>
          <p:nvPr/>
        </p:nvSpPr>
        <p:spPr>
          <a:xfrm>
            <a:off x="1676006" y="5592605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32" name="Dikdörtgen 31"/>
          <p:cNvSpPr/>
          <p:nvPr/>
        </p:nvSpPr>
        <p:spPr>
          <a:xfrm>
            <a:off x="4098084" y="5600062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+1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5685372" y="6433591"/>
            <a:ext cx="2079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  <a:cs typeface="Comic Sans MS"/>
              </a:rPr>
              <a:t>Σ</a:t>
            </a:r>
            <a:r>
              <a:rPr lang="en-US" sz="1400" baseline="-25000" dirty="0" err="1">
                <a:solidFill>
                  <a:srgbClr val="FF0000"/>
                </a:solidFill>
                <a:latin typeface="Comic Sans MS" panose="030F0702030302020204" pitchFamily="66" charset="0"/>
                <a:cs typeface="Comic Sans MS"/>
              </a:rPr>
              <a:t>i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  <a:cs typeface="Comic Sans MS"/>
              </a:rPr>
              <a:t>=1..n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cs typeface="Comic Sans MS"/>
              </a:rPr>
              <a:t> C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  <a:cs typeface="Comic Sans MS"/>
              </a:rPr>
              <a:t>i</a:t>
            </a:r>
            <a:r>
              <a:rPr lang="tr-TR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1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decreasing</a:t>
            </a:r>
            <a:r>
              <a:rPr lang="tr-TR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tr-TR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4" name="Düz Ok Bağlayıcısı 33"/>
          <p:cNvCxnSpPr/>
          <p:nvPr/>
        </p:nvCxnSpPr>
        <p:spPr>
          <a:xfrm flipH="1">
            <a:off x="5023052" y="6587479"/>
            <a:ext cx="6377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Metin kutusu 37"/>
          <p:cNvSpPr txBox="1"/>
          <p:nvPr/>
        </p:nvSpPr>
        <p:spPr>
          <a:xfrm>
            <a:off x="2480006" y="6344537"/>
            <a:ext cx="2537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u="sng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t</a:t>
            </a:r>
            <a:r>
              <a:rPr lang="tr-TR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his</a:t>
            </a:r>
            <a:r>
              <a:rPr lang="tr-TR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 is a </a:t>
            </a:r>
            <a:r>
              <a:rPr lang="tr-TR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contradiction</a:t>
            </a:r>
            <a:endParaRPr lang="tr-TR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16564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337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 is the best option?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set the priority rules!</a:t>
            </a:r>
          </a:p>
          <a:p>
            <a:pPr lvl="1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choose the first interval as the one having the earliest 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start time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emove all intervals not compatible with the chosen one </a:t>
            </a: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21000" y="5445224"/>
            <a:ext cx="55524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52813" y="5805264"/>
            <a:ext cx="4091395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93203" y="5085184"/>
            <a:ext cx="73903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49192" y="5589240"/>
            <a:ext cx="45887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24917" y="5301208"/>
            <a:ext cx="98364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6749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301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 is the best option?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set the priority rules!</a:t>
            </a:r>
          </a:p>
          <a:p>
            <a:pPr lvl="1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choose the first interval as the shortest one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emove all intervals not compatible with the chosen one </a:t>
            </a: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058332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301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 is the best option?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set the priority rules!</a:t>
            </a:r>
          </a:p>
          <a:p>
            <a:pPr lvl="1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choose the first interval as the shortest one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emove all intervals not compatible with the chosen one </a:t>
            </a: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939146" y="5013176"/>
            <a:ext cx="890406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7704" y="4653136"/>
            <a:ext cx="231939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33411" y="4653136"/>
            <a:ext cx="2108541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1755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Interval</a:t>
            </a:r>
            <a:r>
              <a:rPr lang="tr-TR" sz="36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36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337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 is the best option?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set the priority rules!</a:t>
            </a:r>
          </a:p>
          <a:p>
            <a:pPr lvl="1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choose the first interval as the one having the earliest 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finish time 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emove all intervals not compatible with the chosen one </a:t>
            </a: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355503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337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 is the best option?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set the priority rules!</a:t>
            </a:r>
          </a:p>
          <a:p>
            <a:pPr lvl="1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choose the first interval as the one having the earliest 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finish time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emove all intervals not compatible with the chosen one </a:t>
            </a: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283968" y="5229200"/>
            <a:ext cx="122413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92080" y="5517232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55776" y="4869160"/>
            <a:ext cx="158417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95736" y="5350332"/>
            <a:ext cx="100811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35896" y="5517232"/>
            <a:ext cx="81151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32670" y="5733256"/>
            <a:ext cx="220728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43808" y="5373216"/>
            <a:ext cx="38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549403" y="4725144"/>
            <a:ext cx="67066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73225" y="4941168"/>
            <a:ext cx="9819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93928" y="4981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10860" y="4509120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79252" y="5147900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54168" y="4847952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16016" y="4343896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31800" y="5136872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70860" y="4560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802513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337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 is the best option?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set the priority rules!</a:t>
            </a:r>
          </a:p>
          <a:p>
            <a:pPr lvl="1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choose the first interval as the one having the earliest 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finish time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emove all intervals not compatible with the chosen one </a:t>
            </a: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283968" y="5229200"/>
            <a:ext cx="122413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92080" y="5517232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55776" y="4869160"/>
            <a:ext cx="158417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95736" y="5350332"/>
            <a:ext cx="1008112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35896" y="5517232"/>
            <a:ext cx="81151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32670" y="5733256"/>
            <a:ext cx="220728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43808" y="5373216"/>
            <a:ext cx="38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549403" y="4725144"/>
            <a:ext cx="67066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73225" y="4941168"/>
            <a:ext cx="9819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93928" y="4981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10860" y="4509120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79252" y="5147900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54168" y="4847952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16016" y="4343896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31800" y="5136872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70860" y="4560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275856" y="4221088"/>
            <a:ext cx="0" cy="20882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5548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337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 is the best option?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set the priority rules!</a:t>
            </a:r>
          </a:p>
          <a:p>
            <a:pPr lvl="1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choose the first interval as the one having the earliest 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finish time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emove all intervals not compatible with the chosen one </a:t>
            </a: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283968" y="5229200"/>
            <a:ext cx="122413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92080" y="5517232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55776" y="4869160"/>
            <a:ext cx="1584176" cy="0"/>
          </a:xfrm>
          <a:prstGeom prst="line">
            <a:avLst/>
          </a:prstGeom>
          <a:ln>
            <a:solidFill>
              <a:srgbClr val="3366FF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95736" y="5350332"/>
            <a:ext cx="1008112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35896" y="5517232"/>
            <a:ext cx="81151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32670" y="5733256"/>
            <a:ext cx="2207282" cy="0"/>
          </a:xfrm>
          <a:prstGeom prst="line">
            <a:avLst/>
          </a:prstGeom>
          <a:ln>
            <a:solidFill>
              <a:srgbClr val="3366FF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43808" y="5373216"/>
            <a:ext cx="38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549403" y="4725144"/>
            <a:ext cx="67066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73225" y="4941168"/>
            <a:ext cx="9819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93928" y="4981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10860" y="4509120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3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79252" y="5147900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54168" y="4847952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16016" y="4343896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31800" y="5136872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70860" y="4560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275856" y="4221088"/>
            <a:ext cx="0" cy="20882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7783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337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 is the best option?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set the priority rules!</a:t>
            </a:r>
          </a:p>
          <a:p>
            <a:pPr lvl="1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choose the first interval as the one having the earliest 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finish time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emove all intervals not compatible with the chosen one </a:t>
            </a: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283968" y="5229200"/>
            <a:ext cx="122413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92080" y="5517232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95736" y="5350332"/>
            <a:ext cx="1008112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35896" y="5517232"/>
            <a:ext cx="81151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49403" y="4725144"/>
            <a:ext cx="67066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73225" y="4941168"/>
            <a:ext cx="9819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93928" y="4981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79252" y="5147900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54168" y="4847952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16016" y="4343896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31800" y="5136872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70860" y="4560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275856" y="4221088"/>
            <a:ext cx="0" cy="20882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8945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337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 is the best option?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set the priority rules!</a:t>
            </a:r>
          </a:p>
          <a:p>
            <a:pPr lvl="1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choose the first interval as the one having the earliest 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finish time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emove all intervals not compatible with the chosen one </a:t>
            </a: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283968" y="5229200"/>
            <a:ext cx="122413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92080" y="5517232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95736" y="5350332"/>
            <a:ext cx="1008112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35896" y="5517232"/>
            <a:ext cx="811510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49403" y="4725144"/>
            <a:ext cx="67066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73225" y="4941168"/>
            <a:ext cx="9819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93928" y="4981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79252" y="5147900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54168" y="4847952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16016" y="4343896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31800" y="5136872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70860" y="4560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499992" y="4221088"/>
            <a:ext cx="0" cy="20882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4448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a set of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(I</a:t>
            </a:r>
            <a:r>
              <a:rPr lang="tr-TR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I</a:t>
            </a:r>
            <a:r>
              <a:rPr lang="tr-TR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has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starting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s</a:t>
            </a:r>
            <a:r>
              <a:rPr lang="tr-TR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finishing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time f</a:t>
            </a:r>
            <a:r>
              <a:rPr lang="tr-TR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task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largest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mutually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non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-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overlapping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endParaRPr lang="tr-TR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9695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337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 is the best option?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set the priority rules!</a:t>
            </a:r>
          </a:p>
          <a:p>
            <a:pPr lvl="1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choose the first interval as the one having the earliest 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finish time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emove all intervals not compatible with the chosen one </a:t>
            </a: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283968" y="5229200"/>
            <a:ext cx="1224136" cy="0"/>
          </a:xfrm>
          <a:prstGeom prst="line">
            <a:avLst/>
          </a:prstGeom>
          <a:ln>
            <a:solidFill>
              <a:srgbClr val="0000FF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92080" y="5517232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95736" y="5350332"/>
            <a:ext cx="1008112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35896" y="5517232"/>
            <a:ext cx="811510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49403" y="4725144"/>
            <a:ext cx="67066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73225" y="4941168"/>
            <a:ext cx="9819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93928" y="4981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79252" y="5147900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54168" y="4847952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5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16016" y="4343896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31800" y="5136872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70860" y="4560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499992" y="4221088"/>
            <a:ext cx="0" cy="20882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8493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337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 is the best option?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set the priority rules!</a:t>
            </a:r>
          </a:p>
          <a:p>
            <a:pPr lvl="1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choose the first interval as the one having the earliest 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finish time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emove all intervals not compatible with the chosen one </a:t>
            </a: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292080" y="5517232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95736" y="5350332"/>
            <a:ext cx="1008112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35896" y="5517232"/>
            <a:ext cx="811510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49403" y="4725144"/>
            <a:ext cx="67066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73225" y="4941168"/>
            <a:ext cx="9819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93928" y="4981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79252" y="5147900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16016" y="4343896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31800" y="5136872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70860" y="4560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499992" y="4221088"/>
            <a:ext cx="0" cy="20882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3680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337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 is the best option?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set the priority rules!</a:t>
            </a:r>
          </a:p>
          <a:p>
            <a:pPr lvl="1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choose the first interval as the one having the earliest 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finish time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emove all intervals not compatible with the chosen one </a:t>
            </a: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292080" y="5517232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95736" y="5350332"/>
            <a:ext cx="1008112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35896" y="5517232"/>
            <a:ext cx="811510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49403" y="4725144"/>
            <a:ext cx="670669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73225" y="4941168"/>
            <a:ext cx="9819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93928" y="4981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79252" y="5147900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16016" y="4343896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6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31800" y="5136872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70860" y="4560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292080" y="4221088"/>
            <a:ext cx="0" cy="20882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1388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337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 is the best option?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set the priority rules!</a:t>
            </a:r>
          </a:p>
          <a:p>
            <a:pPr lvl="1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choose the first interval as the one having the earliest 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finish time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emove all intervals not compatible with the chosen one </a:t>
            </a: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292080" y="5517232"/>
            <a:ext cx="1080120" cy="0"/>
          </a:xfrm>
          <a:prstGeom prst="line">
            <a:avLst/>
          </a:prstGeom>
          <a:ln>
            <a:solidFill>
              <a:srgbClr val="0000FF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95736" y="5350332"/>
            <a:ext cx="1008112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35896" y="5517232"/>
            <a:ext cx="811510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49403" y="4725144"/>
            <a:ext cx="670669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73225" y="4941168"/>
            <a:ext cx="9819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93928" y="4981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79252" y="5147900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16016" y="4343896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6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31800" y="5136872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7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70860" y="4560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292080" y="4221088"/>
            <a:ext cx="0" cy="20882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9474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337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 is the best option?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set the priority rules!</a:t>
            </a:r>
          </a:p>
          <a:p>
            <a:pPr lvl="1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choose the first interval as the one having the earliest 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finish time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emove all intervals not compatible with the chosen one </a:t>
            </a: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195736" y="5350332"/>
            <a:ext cx="1008112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35896" y="5517232"/>
            <a:ext cx="811510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49403" y="4725144"/>
            <a:ext cx="670669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73225" y="4941168"/>
            <a:ext cx="9819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93928" y="4981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79252" y="5147900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16016" y="4343896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6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70860" y="4560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292080" y="4221088"/>
            <a:ext cx="0" cy="20882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0139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337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 is the best option?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set the priority rules!</a:t>
            </a:r>
          </a:p>
          <a:p>
            <a:pPr lvl="1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choose the first interval as the one having the earliest </a:t>
            </a:r>
          </a:p>
          <a:p>
            <a:pPr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finish time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emove all intervals not compatible with the chosen one </a:t>
            </a: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195736" y="5350332"/>
            <a:ext cx="1008112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35896" y="5517232"/>
            <a:ext cx="811510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49403" y="4725144"/>
            <a:ext cx="670669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73225" y="4941168"/>
            <a:ext cx="981927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93928" y="4981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79252" y="5147900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16016" y="4343896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6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70860" y="4560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8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6876256" y="4221088"/>
            <a:ext cx="0" cy="20882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0191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110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2060848"/>
            <a:ext cx="5184576" cy="3549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nput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 interval (I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… , I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together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 their start time and finish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--s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their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finish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 (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≤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…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≤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--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initialize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empty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set S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 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 to n)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if interval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compatible with 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S = S </a:t>
            </a:r>
            <a:r>
              <a:rPr lang="en-US" sz="2000" dirty="0" smtClean="0"/>
              <a:t>∪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{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eturn S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850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The interval having earliest finish time (first interval) will always be part of some optimal solution set.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endParaRPr lang="en-US" sz="2000" i="1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</a:t>
            </a:r>
            <a:endParaRPr lang="en-US" sz="2000" dirty="0" smtClean="0"/>
          </a:p>
          <a:p>
            <a:pPr algn="just">
              <a:spcBef>
                <a:spcPct val="20000"/>
              </a:spcBef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342664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The interval having earliest finish time (first interval) will always be part of some optimal solution set.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endParaRPr lang="en-US" sz="2000" i="1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is an optimal solution set for problem and S does not contain the first interval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</a:t>
            </a:r>
            <a:endParaRPr lang="en-US" sz="2000" dirty="0" smtClean="0"/>
          </a:p>
          <a:p>
            <a:pPr algn="just">
              <a:spcBef>
                <a:spcPct val="20000"/>
              </a:spcBef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110256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The interval having earliest finish time (first interval) will always be part of some optimal solution set.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endParaRPr lang="en-US" sz="2000" i="1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is an optimal solution set for problem and S does not contain the first interval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the interval in S having earliest finish time. </a:t>
            </a:r>
          </a:p>
          <a:p>
            <a:pPr algn="just">
              <a:spcBef>
                <a:spcPct val="20000"/>
              </a:spcBef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</a:t>
            </a:r>
            <a:endParaRPr lang="en-US" sz="2000" dirty="0" smtClean="0"/>
          </a:p>
          <a:p>
            <a:pPr algn="just">
              <a:spcBef>
                <a:spcPct val="20000"/>
              </a:spcBef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938336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a set of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(I</a:t>
            </a:r>
            <a:r>
              <a:rPr lang="tr-TR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I</a:t>
            </a:r>
            <a:r>
              <a:rPr lang="tr-TR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has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starting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s</a:t>
            </a:r>
            <a:r>
              <a:rPr lang="tr-TR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finishing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time f</a:t>
            </a:r>
            <a:r>
              <a:rPr lang="tr-TR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task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largest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mutually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non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-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overlapping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3789041"/>
            <a:ext cx="5400600" cy="2751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Suppose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are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meetings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requests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meeting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room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meeting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 has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starting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s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ending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t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have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constraint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no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two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meetings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can not be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scheduled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at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same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time. </a:t>
            </a: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goal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schedule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as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many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meetings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as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possible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>
              <a:solidFill>
                <a:srgbClr val="000099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0885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The interval having earliest finish time (first interval) will always be part of some optimal solution set.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endParaRPr lang="en-US" sz="2000" i="1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is an optimal solution set for problem and S does not contain the first interval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the interval in S having earliest finish time.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Since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has the earliest finish time for all, f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f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.</a:t>
            </a:r>
          </a:p>
          <a:p>
            <a:pPr algn="just">
              <a:spcBef>
                <a:spcPct val="20000"/>
              </a:spcBef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</a:t>
            </a:r>
            <a:endParaRPr lang="en-US" sz="2000" dirty="0" smtClean="0"/>
          </a:p>
          <a:p>
            <a:pPr algn="just">
              <a:spcBef>
                <a:spcPct val="20000"/>
              </a:spcBef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8509319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The interval having earliest finish time (first interval) will always be part of some optimal solution set.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endParaRPr lang="en-US" sz="2000" i="1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is an optimal solution set for problem and S does not contain the first interval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the interval in S having earliest finish time.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Since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has the earliest finish time for all, f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f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.</a:t>
            </a:r>
          </a:p>
          <a:p>
            <a:pPr algn="just">
              <a:spcBef>
                <a:spcPct val="20000"/>
              </a:spcBef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S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S – {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}</a:t>
            </a:r>
            <a:r>
              <a:rPr lang="en-US" sz="2000" dirty="0" smtClean="0"/>
              <a:t>∪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{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}    such that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Ι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Ι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Ι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Ι </a:t>
            </a:r>
            <a:endParaRPr lang="en-US" sz="2000" dirty="0" smtClean="0"/>
          </a:p>
          <a:p>
            <a:pPr algn="just"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8029103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The interval having earliest finish time (first interval) will always be part of some optimal solution set.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endParaRPr lang="en-US" sz="2000" i="1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is an optimal solution set for problem and S does not contain the first interval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be the interval in S having earliest finish time.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Since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has the earliest finish time for all, f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f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.</a:t>
            </a:r>
          </a:p>
          <a:p>
            <a:pPr algn="just">
              <a:spcBef>
                <a:spcPct val="20000"/>
              </a:spcBef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S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S – {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}</a:t>
            </a:r>
            <a:r>
              <a:rPr lang="en-US" sz="2000" dirty="0" smtClean="0"/>
              <a:t>∪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{ 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}    such that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Ι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Ι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Ι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Ι </a:t>
            </a:r>
            <a:endParaRPr lang="en-US" sz="2000" dirty="0" smtClean="0"/>
          </a:p>
          <a:p>
            <a:pPr algn="just"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This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contradiction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!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003639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4" name="TextBox 17"/>
          <p:cNvSpPr txBox="1"/>
          <p:nvPr/>
        </p:nvSpPr>
        <p:spPr>
          <a:xfrm>
            <a:off x="755576" y="1556792"/>
            <a:ext cx="7848872" cy="431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olve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problem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by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breaking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it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subproblems</a:t>
            </a: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make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best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local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choice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among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all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feasible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available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on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moment (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choice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at a time)</a:t>
            </a:r>
          </a:p>
          <a:p>
            <a:pPr marL="1200150" lvl="2" indent="-285750" algn="just">
              <a:spcBef>
                <a:spcPct val="20000"/>
              </a:spcBef>
              <a:buFont typeface="Arial"/>
              <a:buChar char="•"/>
            </a:pPr>
            <a:r>
              <a:rPr lang="tr-TR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choice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does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not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depend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on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future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choices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past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choices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have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made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</a:p>
          <a:p>
            <a:pPr algn="just"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prove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Greedy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Choice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Property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satisfies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locally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optimal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choices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yields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global optimal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solution</a:t>
            </a: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851101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certain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amount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money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M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set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denominations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coins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c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... , c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ake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change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using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minimum total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coins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denomination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available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in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unlimited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quantity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9106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certain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amount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money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M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set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denominations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coins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c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... , c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ake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change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using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minimum total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coins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denomination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available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in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unlimited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quantity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149080"/>
            <a:ext cx="13168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latin typeface="Comic Sans MS"/>
                <a:cs typeface="Comic Sans MS"/>
              </a:rPr>
              <a:t>147 cents</a:t>
            </a:r>
          </a:p>
          <a:p>
            <a:pPr algn="ctr"/>
            <a:endParaRPr lang="en-US" u="sng" dirty="0" smtClean="0">
              <a:latin typeface="Comic Sans MS"/>
              <a:cs typeface="Comic Sans MS"/>
            </a:endParaRP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(25,10,5,1)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913685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certain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amount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money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M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set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denominations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coins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c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... , c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ake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change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using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minimum total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coins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denomination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available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in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unlimited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quantity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149080"/>
            <a:ext cx="13168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latin typeface="Comic Sans MS"/>
                <a:cs typeface="Comic Sans MS"/>
              </a:rPr>
              <a:t>147 cents</a:t>
            </a:r>
          </a:p>
          <a:p>
            <a:pPr algn="ctr"/>
            <a:endParaRPr lang="en-US" u="sng" dirty="0" smtClean="0">
              <a:latin typeface="Comic Sans MS"/>
              <a:cs typeface="Comic Sans MS"/>
            </a:endParaRP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(25,10,5,1)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7" name="Picture 6" descr="quar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505" y="2996952"/>
            <a:ext cx="753793" cy="753793"/>
          </a:xfrm>
          <a:prstGeom prst="rect">
            <a:avLst/>
          </a:prstGeom>
        </p:spPr>
      </p:pic>
      <p:pic>
        <p:nvPicPr>
          <p:cNvPr id="8" name="Picture 7" descr="dim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017085"/>
            <a:ext cx="1206062" cy="75378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677986" y="3717032"/>
            <a:ext cx="4449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        +       4       +       5     +     32 = 43          </a:t>
            </a:r>
            <a:endParaRPr lang="en-US" dirty="0"/>
          </a:p>
        </p:txBody>
      </p:sp>
      <p:pic>
        <p:nvPicPr>
          <p:cNvPr id="12" name="Picture 11" descr="g5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689" y="3119760"/>
            <a:ext cx="575423" cy="575423"/>
          </a:xfrm>
          <a:prstGeom prst="rect">
            <a:avLst/>
          </a:prstGeom>
        </p:spPr>
      </p:pic>
      <p:pic>
        <p:nvPicPr>
          <p:cNvPr id="13" name="Picture 12" descr="onec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01928"/>
            <a:ext cx="471055" cy="47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5870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certain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amount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money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M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set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denominations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coins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c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... , c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ake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change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using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minimum total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coins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denomination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available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in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unlimited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quantity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149080"/>
            <a:ext cx="13168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latin typeface="Comic Sans MS"/>
                <a:cs typeface="Comic Sans MS"/>
              </a:rPr>
              <a:t>147 cents</a:t>
            </a:r>
          </a:p>
          <a:p>
            <a:pPr algn="ctr"/>
            <a:endParaRPr lang="en-US" u="sng" dirty="0" smtClean="0">
              <a:latin typeface="Comic Sans MS"/>
              <a:cs typeface="Comic Sans MS"/>
            </a:endParaRP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(25,10,5,1)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7" name="Picture 6" descr="quar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505" y="2996952"/>
            <a:ext cx="753793" cy="753793"/>
          </a:xfrm>
          <a:prstGeom prst="rect">
            <a:avLst/>
          </a:prstGeom>
        </p:spPr>
      </p:pic>
      <p:pic>
        <p:nvPicPr>
          <p:cNvPr id="8" name="Picture 7" descr="dim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017085"/>
            <a:ext cx="1206062" cy="75378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677986" y="3717032"/>
            <a:ext cx="4449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        +       4       +       5     +     32 = 43          </a:t>
            </a:r>
            <a:endParaRPr lang="en-US" dirty="0"/>
          </a:p>
        </p:txBody>
      </p:sp>
      <p:pic>
        <p:nvPicPr>
          <p:cNvPr id="12" name="Picture 11" descr="g5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689" y="3119760"/>
            <a:ext cx="575423" cy="575423"/>
          </a:xfrm>
          <a:prstGeom prst="rect">
            <a:avLst/>
          </a:prstGeom>
        </p:spPr>
      </p:pic>
      <p:pic>
        <p:nvPicPr>
          <p:cNvPr id="13" name="Picture 12" descr="onec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01928"/>
            <a:ext cx="471055" cy="471055"/>
          </a:xfrm>
          <a:prstGeom prst="rect">
            <a:avLst/>
          </a:prstGeom>
        </p:spPr>
      </p:pic>
      <p:pic>
        <p:nvPicPr>
          <p:cNvPr id="14" name="Picture 13" descr="quar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254" y="4293096"/>
            <a:ext cx="753793" cy="753793"/>
          </a:xfrm>
          <a:prstGeom prst="rect">
            <a:avLst/>
          </a:prstGeom>
        </p:spPr>
      </p:pic>
      <p:pic>
        <p:nvPicPr>
          <p:cNvPr id="15" name="Picture 14" descr="dim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29" y="4313229"/>
            <a:ext cx="1206062" cy="75378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682735" y="4980940"/>
            <a:ext cx="4409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        +       3       +       2     +       7 = 16          </a:t>
            </a:r>
            <a:endParaRPr lang="en-US" dirty="0"/>
          </a:p>
        </p:txBody>
      </p:sp>
      <p:pic>
        <p:nvPicPr>
          <p:cNvPr id="17" name="Picture 16" descr="g5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438" y="4415904"/>
            <a:ext cx="575423" cy="575423"/>
          </a:xfrm>
          <a:prstGeom prst="rect">
            <a:avLst/>
          </a:prstGeom>
        </p:spPr>
      </p:pic>
      <p:pic>
        <p:nvPicPr>
          <p:cNvPr id="18" name="Picture 17" descr="onec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917" y="4498072"/>
            <a:ext cx="471055" cy="47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2216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certain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amount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money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M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set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denominations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coins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c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... , c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ake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change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using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minimum total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coins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denomination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available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in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unlimited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quantity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149080"/>
            <a:ext cx="13168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latin typeface="Comic Sans MS"/>
                <a:cs typeface="Comic Sans MS"/>
              </a:rPr>
              <a:t>147 cents</a:t>
            </a:r>
          </a:p>
          <a:p>
            <a:pPr algn="ctr"/>
            <a:endParaRPr lang="en-US" u="sng" dirty="0" smtClean="0">
              <a:latin typeface="Comic Sans MS"/>
              <a:cs typeface="Comic Sans MS"/>
            </a:endParaRP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(25,10,5,1)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7" name="Picture 6" descr="quar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505" y="2996952"/>
            <a:ext cx="753793" cy="753793"/>
          </a:xfrm>
          <a:prstGeom prst="rect">
            <a:avLst/>
          </a:prstGeom>
        </p:spPr>
      </p:pic>
      <p:pic>
        <p:nvPicPr>
          <p:cNvPr id="8" name="Picture 7" descr="dim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017085"/>
            <a:ext cx="1206062" cy="75378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677986" y="3717032"/>
            <a:ext cx="4449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        +       4       +       5     +     32 = 43          </a:t>
            </a:r>
            <a:endParaRPr lang="en-US" dirty="0"/>
          </a:p>
        </p:txBody>
      </p:sp>
      <p:pic>
        <p:nvPicPr>
          <p:cNvPr id="12" name="Picture 11" descr="g5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689" y="3119760"/>
            <a:ext cx="575423" cy="575423"/>
          </a:xfrm>
          <a:prstGeom prst="rect">
            <a:avLst/>
          </a:prstGeom>
        </p:spPr>
      </p:pic>
      <p:pic>
        <p:nvPicPr>
          <p:cNvPr id="13" name="Picture 12" descr="onec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01928"/>
            <a:ext cx="471055" cy="471055"/>
          </a:xfrm>
          <a:prstGeom prst="rect">
            <a:avLst/>
          </a:prstGeom>
        </p:spPr>
      </p:pic>
      <p:pic>
        <p:nvPicPr>
          <p:cNvPr id="14" name="Picture 13" descr="quar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254" y="4293096"/>
            <a:ext cx="753793" cy="753793"/>
          </a:xfrm>
          <a:prstGeom prst="rect">
            <a:avLst/>
          </a:prstGeom>
        </p:spPr>
      </p:pic>
      <p:pic>
        <p:nvPicPr>
          <p:cNvPr id="15" name="Picture 14" descr="dim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29" y="4313229"/>
            <a:ext cx="1206062" cy="75378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682735" y="4980940"/>
            <a:ext cx="4409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        +       3       +       2     +       7 = 16          </a:t>
            </a:r>
            <a:endParaRPr lang="en-US" dirty="0"/>
          </a:p>
        </p:txBody>
      </p:sp>
      <p:pic>
        <p:nvPicPr>
          <p:cNvPr id="17" name="Picture 16" descr="g5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438" y="4415904"/>
            <a:ext cx="575423" cy="575423"/>
          </a:xfrm>
          <a:prstGeom prst="rect">
            <a:avLst/>
          </a:prstGeom>
        </p:spPr>
      </p:pic>
      <p:pic>
        <p:nvPicPr>
          <p:cNvPr id="18" name="Picture 17" descr="onec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917" y="4498072"/>
            <a:ext cx="471055" cy="471055"/>
          </a:xfrm>
          <a:prstGeom prst="rect">
            <a:avLst/>
          </a:prstGeom>
        </p:spPr>
      </p:pic>
      <p:pic>
        <p:nvPicPr>
          <p:cNvPr id="19" name="Picture 18" descr="quar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5589240"/>
            <a:ext cx="753793" cy="753793"/>
          </a:xfrm>
          <a:prstGeom prst="rect">
            <a:avLst/>
          </a:prstGeom>
        </p:spPr>
      </p:pic>
      <p:pic>
        <p:nvPicPr>
          <p:cNvPr id="20" name="Picture 19" descr="dim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143" y="5609373"/>
            <a:ext cx="1206062" cy="753789"/>
          </a:xfrm>
          <a:prstGeom prst="rect">
            <a:avLst/>
          </a:prstGeom>
        </p:spPr>
      </p:pic>
      <p:pic>
        <p:nvPicPr>
          <p:cNvPr id="22" name="Picture 21" descr="g5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952" y="5712048"/>
            <a:ext cx="575423" cy="575423"/>
          </a:xfrm>
          <a:prstGeom prst="rect">
            <a:avLst/>
          </a:prstGeom>
        </p:spPr>
      </p:pic>
      <p:pic>
        <p:nvPicPr>
          <p:cNvPr id="23" name="Picture 22" descr="onec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431" y="5794216"/>
            <a:ext cx="471055" cy="47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7867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certain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amount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money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M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set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denominations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coins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c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... , c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ake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change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using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minimum total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coins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denomination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available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in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unlimited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quantity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149080"/>
            <a:ext cx="13168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latin typeface="Comic Sans MS"/>
                <a:cs typeface="Comic Sans MS"/>
              </a:rPr>
              <a:t>147 cents</a:t>
            </a:r>
          </a:p>
          <a:p>
            <a:pPr algn="ctr"/>
            <a:endParaRPr lang="en-US" u="sng" dirty="0" smtClean="0">
              <a:latin typeface="Comic Sans MS"/>
              <a:cs typeface="Comic Sans MS"/>
            </a:endParaRP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(25,10,5,1)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7" name="Picture 6" descr="quar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505" y="2996952"/>
            <a:ext cx="753793" cy="753793"/>
          </a:xfrm>
          <a:prstGeom prst="rect">
            <a:avLst/>
          </a:prstGeom>
        </p:spPr>
      </p:pic>
      <p:pic>
        <p:nvPicPr>
          <p:cNvPr id="8" name="Picture 7" descr="dim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017085"/>
            <a:ext cx="1206062" cy="75378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677986" y="3717032"/>
            <a:ext cx="4449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        +       4       +       5     +     32 = 43          </a:t>
            </a:r>
            <a:endParaRPr lang="en-US" dirty="0"/>
          </a:p>
        </p:txBody>
      </p:sp>
      <p:pic>
        <p:nvPicPr>
          <p:cNvPr id="12" name="Picture 11" descr="g5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689" y="3119760"/>
            <a:ext cx="575423" cy="575423"/>
          </a:xfrm>
          <a:prstGeom prst="rect">
            <a:avLst/>
          </a:prstGeom>
        </p:spPr>
      </p:pic>
      <p:pic>
        <p:nvPicPr>
          <p:cNvPr id="13" name="Picture 12" descr="onec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01928"/>
            <a:ext cx="471055" cy="471055"/>
          </a:xfrm>
          <a:prstGeom prst="rect">
            <a:avLst/>
          </a:prstGeom>
        </p:spPr>
      </p:pic>
      <p:pic>
        <p:nvPicPr>
          <p:cNvPr id="14" name="Picture 13" descr="quar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254" y="4293096"/>
            <a:ext cx="753793" cy="753793"/>
          </a:xfrm>
          <a:prstGeom prst="rect">
            <a:avLst/>
          </a:prstGeom>
        </p:spPr>
      </p:pic>
      <p:pic>
        <p:nvPicPr>
          <p:cNvPr id="15" name="Picture 14" descr="dim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29" y="4313229"/>
            <a:ext cx="1206062" cy="75378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682735" y="4980940"/>
            <a:ext cx="4409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        +       3       +       2     +       7 = 16          </a:t>
            </a:r>
            <a:endParaRPr lang="en-US" dirty="0"/>
          </a:p>
        </p:txBody>
      </p:sp>
      <p:pic>
        <p:nvPicPr>
          <p:cNvPr id="17" name="Picture 16" descr="g5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438" y="4415904"/>
            <a:ext cx="575423" cy="575423"/>
          </a:xfrm>
          <a:prstGeom prst="rect">
            <a:avLst/>
          </a:prstGeom>
        </p:spPr>
      </p:pic>
      <p:pic>
        <p:nvPicPr>
          <p:cNvPr id="18" name="Picture 17" descr="onec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917" y="4498072"/>
            <a:ext cx="471055" cy="471055"/>
          </a:xfrm>
          <a:prstGeom prst="rect">
            <a:avLst/>
          </a:prstGeom>
        </p:spPr>
      </p:pic>
      <p:pic>
        <p:nvPicPr>
          <p:cNvPr id="19" name="Picture 18" descr="quar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5589240"/>
            <a:ext cx="753793" cy="753793"/>
          </a:xfrm>
          <a:prstGeom prst="rect">
            <a:avLst/>
          </a:prstGeom>
        </p:spPr>
      </p:pic>
      <p:pic>
        <p:nvPicPr>
          <p:cNvPr id="20" name="Picture 19" descr="dim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143" y="5609373"/>
            <a:ext cx="1206062" cy="753789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2712249" y="6289000"/>
            <a:ext cx="988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r>
              <a:rPr lang="en-US" dirty="0" smtClean="0">
                <a:latin typeface="Comic Sans MS"/>
                <a:cs typeface="Comic Sans MS"/>
              </a:rPr>
              <a:t>        +              </a:t>
            </a:r>
            <a:endParaRPr lang="en-US" dirty="0"/>
          </a:p>
        </p:txBody>
      </p:sp>
      <p:pic>
        <p:nvPicPr>
          <p:cNvPr id="22" name="Picture 21" descr="g5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952" y="5712048"/>
            <a:ext cx="575423" cy="575423"/>
          </a:xfrm>
          <a:prstGeom prst="rect">
            <a:avLst/>
          </a:prstGeom>
        </p:spPr>
      </p:pic>
      <p:pic>
        <p:nvPicPr>
          <p:cNvPr id="23" name="Picture 22" descr="onec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431" y="5794216"/>
            <a:ext cx="471055" cy="47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96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a set of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(I</a:t>
            </a:r>
            <a:r>
              <a:rPr lang="tr-TR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I</a:t>
            </a:r>
            <a:r>
              <a:rPr lang="tr-TR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has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starting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s</a:t>
            </a:r>
            <a:r>
              <a:rPr lang="tr-TR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finishing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time f</a:t>
            </a:r>
            <a:r>
              <a:rPr lang="tr-TR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task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largest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mutually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non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-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overlapping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endParaRPr lang="tr-TR" sz="2400" dirty="0">
              <a:solidFill>
                <a:srgbClr val="00009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3968" y="5229200"/>
            <a:ext cx="122413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292080" y="5517232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55776" y="4869160"/>
            <a:ext cx="158417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95736" y="5350332"/>
            <a:ext cx="100811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35896" y="5517232"/>
            <a:ext cx="81151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32670" y="5733256"/>
            <a:ext cx="220728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43808" y="5373216"/>
            <a:ext cx="38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49403" y="4725144"/>
            <a:ext cx="67066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3225" y="4941168"/>
            <a:ext cx="98192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93928" y="4981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0860" y="4509120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79252" y="5147900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54168" y="4847952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16016" y="4343896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31800" y="5136872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70860" y="4560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1333995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certain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amount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money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M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set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denominations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coins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c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... , c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ake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change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using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minimum total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coins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denomination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available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in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unlimited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quantity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149080"/>
            <a:ext cx="13168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latin typeface="Comic Sans MS"/>
                <a:cs typeface="Comic Sans MS"/>
              </a:rPr>
              <a:t>147 cents</a:t>
            </a:r>
          </a:p>
          <a:p>
            <a:pPr algn="ctr"/>
            <a:endParaRPr lang="en-US" u="sng" dirty="0" smtClean="0">
              <a:latin typeface="Comic Sans MS"/>
              <a:cs typeface="Comic Sans MS"/>
            </a:endParaRP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(25,10,5,1)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7" name="Picture 6" descr="quar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505" y="2996952"/>
            <a:ext cx="753793" cy="753793"/>
          </a:xfrm>
          <a:prstGeom prst="rect">
            <a:avLst/>
          </a:prstGeom>
        </p:spPr>
      </p:pic>
      <p:pic>
        <p:nvPicPr>
          <p:cNvPr id="8" name="Picture 7" descr="dim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017085"/>
            <a:ext cx="1206062" cy="75378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677986" y="3717032"/>
            <a:ext cx="4449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        +       4       +       5     +     32 = 43          </a:t>
            </a:r>
            <a:endParaRPr lang="en-US" dirty="0"/>
          </a:p>
        </p:txBody>
      </p:sp>
      <p:pic>
        <p:nvPicPr>
          <p:cNvPr id="12" name="Picture 11" descr="g5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689" y="3119760"/>
            <a:ext cx="575423" cy="575423"/>
          </a:xfrm>
          <a:prstGeom prst="rect">
            <a:avLst/>
          </a:prstGeom>
        </p:spPr>
      </p:pic>
      <p:pic>
        <p:nvPicPr>
          <p:cNvPr id="13" name="Picture 12" descr="onec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01928"/>
            <a:ext cx="471055" cy="471055"/>
          </a:xfrm>
          <a:prstGeom prst="rect">
            <a:avLst/>
          </a:prstGeom>
        </p:spPr>
      </p:pic>
      <p:pic>
        <p:nvPicPr>
          <p:cNvPr id="14" name="Picture 13" descr="quar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254" y="4293096"/>
            <a:ext cx="753793" cy="753793"/>
          </a:xfrm>
          <a:prstGeom prst="rect">
            <a:avLst/>
          </a:prstGeom>
        </p:spPr>
      </p:pic>
      <p:pic>
        <p:nvPicPr>
          <p:cNvPr id="15" name="Picture 14" descr="dim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29" y="4313229"/>
            <a:ext cx="1206062" cy="75378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682735" y="4980940"/>
            <a:ext cx="4409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        +       3       +       2     +       7 = 16          </a:t>
            </a:r>
            <a:endParaRPr lang="en-US" dirty="0"/>
          </a:p>
        </p:txBody>
      </p:sp>
      <p:pic>
        <p:nvPicPr>
          <p:cNvPr id="17" name="Picture 16" descr="g5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438" y="4415904"/>
            <a:ext cx="575423" cy="575423"/>
          </a:xfrm>
          <a:prstGeom prst="rect">
            <a:avLst/>
          </a:prstGeom>
        </p:spPr>
      </p:pic>
      <p:pic>
        <p:nvPicPr>
          <p:cNvPr id="18" name="Picture 17" descr="onec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917" y="4498072"/>
            <a:ext cx="471055" cy="471055"/>
          </a:xfrm>
          <a:prstGeom prst="rect">
            <a:avLst/>
          </a:prstGeom>
        </p:spPr>
      </p:pic>
      <p:pic>
        <p:nvPicPr>
          <p:cNvPr id="19" name="Picture 18" descr="quar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5589240"/>
            <a:ext cx="753793" cy="753793"/>
          </a:xfrm>
          <a:prstGeom prst="rect">
            <a:avLst/>
          </a:prstGeom>
        </p:spPr>
      </p:pic>
      <p:pic>
        <p:nvPicPr>
          <p:cNvPr id="20" name="Picture 19" descr="dim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143" y="5609373"/>
            <a:ext cx="1206062" cy="753789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2712249" y="6289000"/>
            <a:ext cx="2205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r>
              <a:rPr lang="en-US" dirty="0" smtClean="0">
                <a:latin typeface="Comic Sans MS"/>
                <a:cs typeface="Comic Sans MS"/>
              </a:rPr>
              <a:t>        +       2       +       </a:t>
            </a:r>
            <a:endParaRPr lang="en-US" dirty="0"/>
          </a:p>
        </p:txBody>
      </p:sp>
      <p:pic>
        <p:nvPicPr>
          <p:cNvPr id="22" name="Picture 21" descr="g5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952" y="5712048"/>
            <a:ext cx="575423" cy="575423"/>
          </a:xfrm>
          <a:prstGeom prst="rect">
            <a:avLst/>
          </a:prstGeom>
        </p:spPr>
      </p:pic>
      <p:pic>
        <p:nvPicPr>
          <p:cNvPr id="23" name="Picture 22" descr="onec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431" y="5794216"/>
            <a:ext cx="471055" cy="47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665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certain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amount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money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M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set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denominations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coins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c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... , c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ake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change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using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minimum total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coins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denomination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available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in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unlimited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quantity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149080"/>
            <a:ext cx="13168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latin typeface="Comic Sans MS"/>
                <a:cs typeface="Comic Sans MS"/>
              </a:rPr>
              <a:t>147 cents</a:t>
            </a:r>
          </a:p>
          <a:p>
            <a:pPr algn="ctr"/>
            <a:endParaRPr lang="en-US" u="sng" dirty="0" smtClean="0">
              <a:latin typeface="Comic Sans MS"/>
              <a:cs typeface="Comic Sans MS"/>
            </a:endParaRP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(25,10,5,1)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7" name="Picture 6" descr="quar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505" y="2996952"/>
            <a:ext cx="753793" cy="753793"/>
          </a:xfrm>
          <a:prstGeom prst="rect">
            <a:avLst/>
          </a:prstGeom>
        </p:spPr>
      </p:pic>
      <p:pic>
        <p:nvPicPr>
          <p:cNvPr id="8" name="Picture 7" descr="dim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017085"/>
            <a:ext cx="1206062" cy="75378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677986" y="3717032"/>
            <a:ext cx="4449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        +       4       +       5     +     32 = 43          </a:t>
            </a:r>
            <a:endParaRPr lang="en-US" dirty="0"/>
          </a:p>
        </p:txBody>
      </p:sp>
      <p:pic>
        <p:nvPicPr>
          <p:cNvPr id="12" name="Picture 11" descr="g5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689" y="3119760"/>
            <a:ext cx="575423" cy="575423"/>
          </a:xfrm>
          <a:prstGeom prst="rect">
            <a:avLst/>
          </a:prstGeom>
        </p:spPr>
      </p:pic>
      <p:pic>
        <p:nvPicPr>
          <p:cNvPr id="13" name="Picture 12" descr="onec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01928"/>
            <a:ext cx="471055" cy="471055"/>
          </a:xfrm>
          <a:prstGeom prst="rect">
            <a:avLst/>
          </a:prstGeom>
        </p:spPr>
      </p:pic>
      <p:pic>
        <p:nvPicPr>
          <p:cNvPr id="14" name="Picture 13" descr="quar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254" y="4293096"/>
            <a:ext cx="753793" cy="753793"/>
          </a:xfrm>
          <a:prstGeom prst="rect">
            <a:avLst/>
          </a:prstGeom>
        </p:spPr>
      </p:pic>
      <p:pic>
        <p:nvPicPr>
          <p:cNvPr id="15" name="Picture 14" descr="dim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29" y="4313229"/>
            <a:ext cx="1206062" cy="75378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682735" y="4980940"/>
            <a:ext cx="4409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        +       3       +       2     +       7 = 16          </a:t>
            </a:r>
            <a:endParaRPr lang="en-US" dirty="0"/>
          </a:p>
        </p:txBody>
      </p:sp>
      <p:pic>
        <p:nvPicPr>
          <p:cNvPr id="17" name="Picture 16" descr="g5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438" y="4415904"/>
            <a:ext cx="575423" cy="575423"/>
          </a:xfrm>
          <a:prstGeom prst="rect">
            <a:avLst/>
          </a:prstGeom>
        </p:spPr>
      </p:pic>
      <p:pic>
        <p:nvPicPr>
          <p:cNvPr id="18" name="Picture 17" descr="onec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917" y="4498072"/>
            <a:ext cx="471055" cy="471055"/>
          </a:xfrm>
          <a:prstGeom prst="rect">
            <a:avLst/>
          </a:prstGeom>
        </p:spPr>
      </p:pic>
      <p:pic>
        <p:nvPicPr>
          <p:cNvPr id="19" name="Picture 18" descr="quar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5589240"/>
            <a:ext cx="753793" cy="753793"/>
          </a:xfrm>
          <a:prstGeom prst="rect">
            <a:avLst/>
          </a:prstGeom>
        </p:spPr>
      </p:pic>
      <p:pic>
        <p:nvPicPr>
          <p:cNvPr id="20" name="Picture 19" descr="dim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143" y="5609373"/>
            <a:ext cx="1206062" cy="753789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2712249" y="6289000"/>
            <a:ext cx="3285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r>
              <a:rPr lang="en-US" dirty="0" smtClean="0">
                <a:latin typeface="Comic Sans MS"/>
                <a:cs typeface="Comic Sans MS"/>
              </a:rPr>
              <a:t>        +       2       +       0     +</a:t>
            </a:r>
            <a:endParaRPr lang="en-US" dirty="0"/>
          </a:p>
        </p:txBody>
      </p:sp>
      <p:pic>
        <p:nvPicPr>
          <p:cNvPr id="22" name="Picture 21" descr="g5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952" y="5712048"/>
            <a:ext cx="575423" cy="575423"/>
          </a:xfrm>
          <a:prstGeom prst="rect">
            <a:avLst/>
          </a:prstGeom>
        </p:spPr>
      </p:pic>
      <p:pic>
        <p:nvPicPr>
          <p:cNvPr id="23" name="Picture 22" descr="onec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431" y="5794216"/>
            <a:ext cx="471055" cy="47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0453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certain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amount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money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M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set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denominations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coins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c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... , c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ake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change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cents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using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minimum total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number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coins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denomination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available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in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unlimited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quantity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149080"/>
            <a:ext cx="13168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latin typeface="Comic Sans MS"/>
                <a:cs typeface="Comic Sans MS"/>
              </a:rPr>
              <a:t>147 cents</a:t>
            </a:r>
          </a:p>
          <a:p>
            <a:pPr algn="ctr"/>
            <a:endParaRPr lang="en-US" u="sng" dirty="0" smtClean="0">
              <a:latin typeface="Comic Sans MS"/>
              <a:cs typeface="Comic Sans MS"/>
            </a:endParaRP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(25,10,5,1)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7" name="Picture 6" descr="quar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505" y="2996952"/>
            <a:ext cx="753793" cy="753793"/>
          </a:xfrm>
          <a:prstGeom prst="rect">
            <a:avLst/>
          </a:prstGeom>
        </p:spPr>
      </p:pic>
      <p:pic>
        <p:nvPicPr>
          <p:cNvPr id="8" name="Picture 7" descr="dim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017085"/>
            <a:ext cx="1206062" cy="75378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677986" y="3717032"/>
            <a:ext cx="4449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        +       4       +       5     +     32 = 43          </a:t>
            </a:r>
            <a:endParaRPr lang="en-US" dirty="0"/>
          </a:p>
        </p:txBody>
      </p:sp>
      <p:pic>
        <p:nvPicPr>
          <p:cNvPr id="12" name="Picture 11" descr="g5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689" y="3119760"/>
            <a:ext cx="575423" cy="575423"/>
          </a:xfrm>
          <a:prstGeom prst="rect">
            <a:avLst/>
          </a:prstGeom>
        </p:spPr>
      </p:pic>
      <p:pic>
        <p:nvPicPr>
          <p:cNvPr id="13" name="Picture 12" descr="onec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01928"/>
            <a:ext cx="471055" cy="471055"/>
          </a:xfrm>
          <a:prstGeom prst="rect">
            <a:avLst/>
          </a:prstGeom>
        </p:spPr>
      </p:pic>
      <p:pic>
        <p:nvPicPr>
          <p:cNvPr id="14" name="Picture 13" descr="quar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254" y="4293096"/>
            <a:ext cx="753793" cy="753793"/>
          </a:xfrm>
          <a:prstGeom prst="rect">
            <a:avLst/>
          </a:prstGeom>
        </p:spPr>
      </p:pic>
      <p:pic>
        <p:nvPicPr>
          <p:cNvPr id="15" name="Picture 14" descr="dim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29" y="4313229"/>
            <a:ext cx="1206062" cy="75378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682735" y="4980940"/>
            <a:ext cx="4409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        +       3       +       2     +       7 = 16          </a:t>
            </a:r>
            <a:endParaRPr lang="en-US" dirty="0"/>
          </a:p>
        </p:txBody>
      </p:sp>
      <p:pic>
        <p:nvPicPr>
          <p:cNvPr id="17" name="Picture 16" descr="g5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438" y="4415904"/>
            <a:ext cx="575423" cy="575423"/>
          </a:xfrm>
          <a:prstGeom prst="rect">
            <a:avLst/>
          </a:prstGeom>
        </p:spPr>
      </p:pic>
      <p:pic>
        <p:nvPicPr>
          <p:cNvPr id="18" name="Picture 17" descr="onec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917" y="4498072"/>
            <a:ext cx="471055" cy="471055"/>
          </a:xfrm>
          <a:prstGeom prst="rect">
            <a:avLst/>
          </a:prstGeom>
        </p:spPr>
      </p:pic>
      <p:pic>
        <p:nvPicPr>
          <p:cNvPr id="19" name="Picture 18" descr="quar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5589240"/>
            <a:ext cx="753793" cy="753793"/>
          </a:xfrm>
          <a:prstGeom prst="rect">
            <a:avLst/>
          </a:prstGeom>
        </p:spPr>
      </p:pic>
      <p:pic>
        <p:nvPicPr>
          <p:cNvPr id="20" name="Picture 19" descr="dim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143" y="5609373"/>
            <a:ext cx="1206062" cy="753789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2712249" y="6289000"/>
            <a:ext cx="4236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5</a:t>
            </a:r>
            <a:r>
              <a:rPr lang="en-US" dirty="0" smtClean="0">
                <a:latin typeface="Comic Sans MS"/>
                <a:cs typeface="Comic Sans MS"/>
              </a:rPr>
              <a:t>        +       2       +       0     +      2 = 9          </a:t>
            </a:r>
            <a:endParaRPr lang="en-US" dirty="0"/>
          </a:p>
        </p:txBody>
      </p:sp>
      <p:pic>
        <p:nvPicPr>
          <p:cNvPr id="22" name="Picture 21" descr="g5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952" y="5712048"/>
            <a:ext cx="575423" cy="575423"/>
          </a:xfrm>
          <a:prstGeom prst="rect">
            <a:avLst/>
          </a:prstGeom>
        </p:spPr>
      </p:pic>
      <p:pic>
        <p:nvPicPr>
          <p:cNvPr id="23" name="Picture 22" descr="onec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431" y="5794216"/>
            <a:ext cx="471055" cy="47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7354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7624" y="1340768"/>
            <a:ext cx="6696744" cy="4411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input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 amount of money M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a set of denominations (c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… 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  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denominations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≥ …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≥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totalw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k=0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while (j </a:t>
            </a:r>
            <a:r>
              <a:rPr lang="en-US" dirty="0">
                <a:solidFill>
                  <a:srgbClr val="1F497D">
                    <a:lumMod val="50000"/>
                  </a:srgbClr>
                </a:solidFill>
                <a:latin typeface="Comic Sans MS"/>
                <a:cs typeface="Comic Sans MS"/>
              </a:rPr>
              <a:t>≤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if (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≤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totalw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totalw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totalw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-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    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 = k +1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else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 = j +1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 k  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623973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sz="44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sz="44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568952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(10, 5, 1) be the denomination set. For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 amount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M, there exists an optimal solution set that contains the largest denomination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1F497D">
                    <a:lumMod val="50000"/>
                  </a:srgbClr>
                </a:solidFill>
                <a:latin typeface="Comic Sans MS"/>
                <a:cs typeface="Comic Sans MS"/>
              </a:rPr>
              <a:t>≤ M.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        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                            </a:t>
            </a: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737911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sz="44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sz="44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568952" cy="302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(10, 5, 1) be the denomination set. For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 amount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M, there exists an optimal solution set that contains the largest denomination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1F497D">
                    <a:lumMod val="50000"/>
                  </a:srgbClr>
                </a:solidFill>
                <a:latin typeface="Comic Sans MS"/>
                <a:cs typeface="Comic Sans MS"/>
              </a:rPr>
              <a:t>≤ M.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is an optimal solution for M, and 10 </a:t>
            </a:r>
            <a:r>
              <a:rPr lang="en-US" dirty="0" smtClean="0">
                <a:solidFill>
                  <a:srgbClr val="1F497D">
                    <a:lumMod val="50000"/>
                  </a:srgbClr>
                </a:solidFill>
                <a:latin typeface="Comic Sans MS"/>
                <a:cs typeface="Comic Sans MS"/>
              </a:rPr>
              <a:t>≤ 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But S does not contain any 10.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        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                            </a:t>
            </a: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6490734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sz="44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sz="44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568952" cy="336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(10, 5, 1) be the denomination set. For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 amount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M, there exists an optimal solution set that contains the largest denomination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1F497D">
                    <a:lumMod val="50000"/>
                  </a:srgbClr>
                </a:solidFill>
                <a:latin typeface="Comic Sans MS"/>
                <a:cs typeface="Comic Sans MS"/>
              </a:rPr>
              <a:t>≤ M.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is an optimal solution for M, and 10 </a:t>
            </a:r>
            <a:r>
              <a:rPr lang="en-US" dirty="0" smtClean="0">
                <a:solidFill>
                  <a:srgbClr val="1F497D">
                    <a:lumMod val="50000"/>
                  </a:srgbClr>
                </a:solidFill>
                <a:latin typeface="Comic Sans MS"/>
                <a:cs typeface="Comic Sans MS"/>
              </a:rPr>
              <a:t>≤ 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But S does not contain any 10.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           M = a.5 + b.1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(total a + b coins)</a:t>
            </a: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                            </a:t>
            </a: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603136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sz="44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sz="44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568952" cy="402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(10, 5, 1) be the denomination set. For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 amount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M, there exists an optimal solution set that contains the largest denomination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1F497D">
                    <a:lumMod val="50000"/>
                  </a:srgbClr>
                </a:solidFill>
                <a:latin typeface="Comic Sans MS"/>
                <a:cs typeface="Comic Sans MS"/>
              </a:rPr>
              <a:t>≤ M.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is an optimal solution for M, and 10 </a:t>
            </a:r>
            <a:r>
              <a:rPr lang="en-US" dirty="0" smtClean="0">
                <a:solidFill>
                  <a:srgbClr val="1F497D">
                    <a:lumMod val="50000"/>
                  </a:srgbClr>
                </a:solidFill>
                <a:latin typeface="Comic Sans MS"/>
                <a:cs typeface="Comic Sans MS"/>
              </a:rPr>
              <a:t>≤ 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But S does not contain any 10.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           M = a.5 + b.1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(total a + b coins)</a:t>
            </a: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 can be written as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       M = a.5 + b.1 = 10 – 10 + a.5 + b.1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                           </a:t>
            </a: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528648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sz="44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sz="44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568952" cy="402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(10, 5, 1) be the denomination set. For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 amount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M, there exists an optimal solution set that contains the largest denomination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1F497D">
                    <a:lumMod val="50000"/>
                  </a:srgbClr>
                </a:solidFill>
                <a:latin typeface="Comic Sans MS"/>
                <a:cs typeface="Comic Sans MS"/>
              </a:rPr>
              <a:t>≤ M.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is an optimal solution for M, and 10 </a:t>
            </a:r>
            <a:r>
              <a:rPr lang="en-US" dirty="0" smtClean="0">
                <a:solidFill>
                  <a:srgbClr val="1F497D">
                    <a:lumMod val="50000"/>
                  </a:srgbClr>
                </a:solidFill>
                <a:latin typeface="Comic Sans MS"/>
                <a:cs typeface="Comic Sans MS"/>
              </a:rPr>
              <a:t>≤ 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But S does not contain any 10.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           M = a.5 + b.1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(total a + b coins)</a:t>
            </a: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 can be written as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       M = a.5 + b.1 = 10 – 10 + a.5 + b.1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                           = 1.10 + (a – 2).5 + b.1</a:t>
            </a: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477485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sz="44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sz="44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568952" cy="402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(10, 5, 1) be the denomination set. For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 amount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M, there exists an optimal solution set that contains the largest denomination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1F497D">
                    <a:lumMod val="50000"/>
                  </a:srgbClr>
                </a:solidFill>
                <a:latin typeface="Comic Sans MS"/>
                <a:cs typeface="Comic Sans MS"/>
              </a:rPr>
              <a:t>≤ M.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is an optimal solution for M, and 10 </a:t>
            </a:r>
            <a:r>
              <a:rPr lang="en-US" dirty="0" smtClean="0">
                <a:solidFill>
                  <a:srgbClr val="1F497D">
                    <a:lumMod val="50000"/>
                  </a:srgbClr>
                </a:solidFill>
                <a:latin typeface="Comic Sans MS"/>
                <a:cs typeface="Comic Sans MS"/>
              </a:rPr>
              <a:t>≤ 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But S does not contain any 10.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           M = a.5 + b.1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(total a + b coins)</a:t>
            </a: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 can be written as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       M = a.5 + b.1 = 10 – 10 + a.5 + b.1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                           = 1.10 + (a – 2).5 + b.1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(total a + b – 1  coins)</a:t>
            </a:r>
          </a:p>
        </p:txBody>
      </p:sp>
    </p:spTree>
    <p:extLst>
      <p:ext uri="{BB962C8B-B14F-4D97-AF65-F5344CB8AC3E}">
        <p14:creationId xmlns:p14="http://schemas.microsoft.com/office/powerpoint/2010/main" val="3884392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a set of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(I</a:t>
            </a:r>
            <a:r>
              <a:rPr lang="tr-TR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I</a:t>
            </a:r>
            <a:r>
              <a:rPr lang="tr-TR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has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starting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s</a:t>
            </a:r>
            <a:r>
              <a:rPr lang="tr-TR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finishing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time f</a:t>
            </a:r>
            <a:r>
              <a:rPr lang="tr-TR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task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is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find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largest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subset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mutually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non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-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overlapping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intervals</a:t>
            </a:r>
            <a:endParaRPr lang="tr-TR" sz="2400" dirty="0">
              <a:solidFill>
                <a:srgbClr val="00009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3968" y="5229200"/>
            <a:ext cx="122413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292080" y="5517232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55776" y="4869160"/>
            <a:ext cx="158417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95736" y="5350332"/>
            <a:ext cx="1008112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35896" y="5517232"/>
            <a:ext cx="811510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32670" y="5733256"/>
            <a:ext cx="220728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43808" y="5373216"/>
            <a:ext cx="38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49403" y="4725144"/>
            <a:ext cx="670669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3225" y="4941168"/>
            <a:ext cx="981927" cy="0"/>
          </a:xfrm>
          <a:prstGeom prst="line">
            <a:avLst/>
          </a:prstGeom>
          <a:ln>
            <a:solidFill>
              <a:srgbClr val="FF0000"/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93928" y="4981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0860" y="4509120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79252" y="5147900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54168" y="4847952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16016" y="4343896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31800" y="5136872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70860" y="4560808"/>
            <a:ext cx="40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I</a:t>
            </a:r>
            <a:r>
              <a:rPr lang="en-US" baseline="-25000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3275856" y="4221088"/>
            <a:ext cx="0" cy="20882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508104" y="4221088"/>
            <a:ext cx="0" cy="20882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499992" y="4221088"/>
            <a:ext cx="0" cy="20882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9254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sz="44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sz="44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568952" cy="4395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(10, 5, 1) be the denomination set. For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 amount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M, there exists an optimal solution set that contains the largest denomination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1F497D">
                    <a:lumMod val="50000"/>
                  </a:srgbClr>
                </a:solidFill>
                <a:latin typeface="Comic Sans MS"/>
                <a:cs typeface="Comic Sans MS"/>
              </a:rPr>
              <a:t>≤ M.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is an optimal solution for M, and 10 </a:t>
            </a:r>
            <a:r>
              <a:rPr lang="en-US" dirty="0" smtClean="0">
                <a:solidFill>
                  <a:srgbClr val="1F497D">
                    <a:lumMod val="50000"/>
                  </a:srgbClr>
                </a:solidFill>
                <a:latin typeface="Comic Sans MS"/>
                <a:cs typeface="Comic Sans MS"/>
              </a:rPr>
              <a:t>≤ 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But S does not contain any 10.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           M = a.5 + b.1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(total a + b coins)</a:t>
            </a: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 can be written as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       M = a.5 + b.1 = 10 – 10 + a.5 + b.1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                           = 1.10 + (a – 2).5 + b.1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(total a + b – 1  coins)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This is contradiction.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928455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 the Greedy Technique give an optimal solution for all denomination set? </a:t>
            </a:r>
            <a:endParaRPr lang="tr-TR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3978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 the Greedy Technique give an optimal solution for all denomination set? </a:t>
            </a:r>
            <a:endParaRPr lang="tr-TR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3" name="Picture 2" descr="images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584" y="2852936"/>
            <a:ext cx="1001536" cy="1001536"/>
          </a:xfrm>
          <a:prstGeom prst="rect">
            <a:avLst/>
          </a:prstGeom>
        </p:spPr>
      </p:pic>
      <p:pic>
        <p:nvPicPr>
          <p:cNvPr id="13" name="Picture 12" descr="ru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443" y="2965584"/>
            <a:ext cx="748869" cy="748869"/>
          </a:xfrm>
          <a:prstGeom prst="rect">
            <a:avLst/>
          </a:prstGeom>
        </p:spPr>
      </p:pic>
      <p:pic>
        <p:nvPicPr>
          <p:cNvPr id="14" name="Picture 13" descr="50604_Obv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546" y="2724367"/>
            <a:ext cx="1244334" cy="124433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34728" y="23488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62520" y="234888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7784" y="2348880"/>
            <a:ext cx="4566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544" y="4149080"/>
            <a:ext cx="1008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M = 24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411967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 the Greedy Technique give an optimal solution for all denomination set? </a:t>
            </a:r>
            <a:endParaRPr lang="tr-TR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3" name="Picture 2" descr="images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584" y="2852936"/>
            <a:ext cx="1001536" cy="1001536"/>
          </a:xfrm>
          <a:prstGeom prst="rect">
            <a:avLst/>
          </a:prstGeom>
        </p:spPr>
      </p:pic>
      <p:pic>
        <p:nvPicPr>
          <p:cNvPr id="13" name="Picture 12" descr="ru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443" y="2965584"/>
            <a:ext cx="748869" cy="748869"/>
          </a:xfrm>
          <a:prstGeom prst="rect">
            <a:avLst/>
          </a:prstGeom>
        </p:spPr>
      </p:pic>
      <p:pic>
        <p:nvPicPr>
          <p:cNvPr id="14" name="Picture 13" descr="50604_Obv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546" y="2724367"/>
            <a:ext cx="1244334" cy="124433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34728" y="23488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62520" y="234888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7784" y="2348880"/>
            <a:ext cx="4566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544" y="4149080"/>
            <a:ext cx="1008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M = 24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71800" y="4149080"/>
            <a:ext cx="1460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2             +                       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622659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 the Greedy Technique give an optimal solution for all denomination set? </a:t>
            </a:r>
            <a:endParaRPr lang="tr-TR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3" name="Picture 2" descr="images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584" y="2852936"/>
            <a:ext cx="1001536" cy="1001536"/>
          </a:xfrm>
          <a:prstGeom prst="rect">
            <a:avLst/>
          </a:prstGeom>
        </p:spPr>
      </p:pic>
      <p:pic>
        <p:nvPicPr>
          <p:cNvPr id="13" name="Picture 12" descr="ru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443" y="2965584"/>
            <a:ext cx="748869" cy="748869"/>
          </a:xfrm>
          <a:prstGeom prst="rect">
            <a:avLst/>
          </a:prstGeom>
        </p:spPr>
      </p:pic>
      <p:pic>
        <p:nvPicPr>
          <p:cNvPr id="14" name="Picture 13" descr="50604_Obv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546" y="2724367"/>
            <a:ext cx="1244334" cy="124433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34728" y="23488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62520" y="234888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7784" y="2348880"/>
            <a:ext cx="4566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544" y="4149080"/>
            <a:ext cx="1008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M = 24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71800" y="4149080"/>
            <a:ext cx="3580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2             +             0           +          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241683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 the Greedy Technique give an optimal solution for all denomination set? </a:t>
            </a:r>
            <a:endParaRPr lang="tr-TR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3" name="Picture 2" descr="images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584" y="2852936"/>
            <a:ext cx="1001536" cy="1001536"/>
          </a:xfrm>
          <a:prstGeom prst="rect">
            <a:avLst/>
          </a:prstGeom>
        </p:spPr>
      </p:pic>
      <p:pic>
        <p:nvPicPr>
          <p:cNvPr id="13" name="Picture 12" descr="ru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443" y="2965584"/>
            <a:ext cx="748869" cy="748869"/>
          </a:xfrm>
          <a:prstGeom prst="rect">
            <a:avLst/>
          </a:prstGeom>
        </p:spPr>
      </p:pic>
      <p:pic>
        <p:nvPicPr>
          <p:cNvPr id="14" name="Picture 13" descr="50604_Obv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546" y="2724367"/>
            <a:ext cx="1244334" cy="124433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34728" y="23488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62520" y="234888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7784" y="2348880"/>
            <a:ext cx="4566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544" y="4149080"/>
            <a:ext cx="1008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M = 24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71800" y="4149080"/>
            <a:ext cx="4943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2             +             0           +          4 = 6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1860216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 the Greedy Technique give an optimal solution for all denomination set? </a:t>
            </a:r>
            <a:endParaRPr lang="tr-TR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3" name="Picture 2" descr="images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584" y="2852936"/>
            <a:ext cx="1001536" cy="1001536"/>
          </a:xfrm>
          <a:prstGeom prst="rect">
            <a:avLst/>
          </a:prstGeom>
        </p:spPr>
      </p:pic>
      <p:pic>
        <p:nvPicPr>
          <p:cNvPr id="13" name="Picture 12" descr="ru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443" y="2965584"/>
            <a:ext cx="748869" cy="748869"/>
          </a:xfrm>
          <a:prstGeom prst="rect">
            <a:avLst/>
          </a:prstGeom>
        </p:spPr>
      </p:pic>
      <p:pic>
        <p:nvPicPr>
          <p:cNvPr id="14" name="Picture 13" descr="50604_Obv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546" y="2724367"/>
            <a:ext cx="1244334" cy="124433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34728" y="23488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62520" y="234888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7784" y="2348880"/>
            <a:ext cx="4566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544" y="4149080"/>
            <a:ext cx="1008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M = 24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71800" y="4149080"/>
            <a:ext cx="4943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2             +             0           +          4 = 6</a:t>
            </a:r>
            <a:endParaRPr lang="en-US" sz="2000" dirty="0">
              <a:latin typeface="Comic Sans MS"/>
              <a:cs typeface="Comic Sans MS"/>
            </a:endParaRPr>
          </a:p>
        </p:txBody>
      </p:sp>
      <p:pic>
        <p:nvPicPr>
          <p:cNvPr id="12" name="Picture 11" descr="images.jpe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859" y="5040947"/>
            <a:ext cx="513946" cy="513946"/>
          </a:xfrm>
          <a:prstGeom prst="rect">
            <a:avLst/>
          </a:prstGeom>
        </p:spPr>
      </p:pic>
      <p:pic>
        <p:nvPicPr>
          <p:cNvPr id="20" name="Picture 19" descr="images.jpe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435334"/>
            <a:ext cx="513946" cy="513946"/>
          </a:xfrm>
          <a:prstGeom prst="rect">
            <a:avLst/>
          </a:prstGeom>
        </p:spPr>
      </p:pic>
      <p:pic>
        <p:nvPicPr>
          <p:cNvPr id="21" name="Picture 20" descr="images.jpe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589240"/>
            <a:ext cx="513946" cy="513946"/>
          </a:xfrm>
          <a:prstGeom prst="rect">
            <a:avLst/>
          </a:prstGeom>
        </p:spPr>
      </p:pic>
      <p:pic>
        <p:nvPicPr>
          <p:cNvPr id="22" name="Picture 21" descr="images.jpe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157192"/>
            <a:ext cx="513946" cy="5139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300192" y="5805264"/>
            <a:ext cx="1158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4.6 = 24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757156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Cashier’s</a:t>
            </a:r>
            <a:r>
              <a:rPr lang="tr-TR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Problem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Will the Greedy Technique give an optimal solution for all denomination set? </a:t>
            </a:r>
            <a:endParaRPr lang="tr-TR" u="sng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3" name="Picture 2" descr="images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584" y="2852936"/>
            <a:ext cx="1001536" cy="1001536"/>
          </a:xfrm>
          <a:prstGeom prst="rect">
            <a:avLst/>
          </a:prstGeom>
        </p:spPr>
      </p:pic>
      <p:pic>
        <p:nvPicPr>
          <p:cNvPr id="13" name="Picture 12" descr="ru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443" y="2965584"/>
            <a:ext cx="748869" cy="748869"/>
          </a:xfrm>
          <a:prstGeom prst="rect">
            <a:avLst/>
          </a:prstGeom>
        </p:spPr>
      </p:pic>
      <p:pic>
        <p:nvPicPr>
          <p:cNvPr id="14" name="Picture 13" descr="50604_Obv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546" y="2724367"/>
            <a:ext cx="1244334" cy="124433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34728" y="2348880"/>
            <a:ext cx="3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62520" y="234888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7784" y="2348880"/>
            <a:ext cx="4566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544" y="4149080"/>
            <a:ext cx="1008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M = 24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71800" y="4149080"/>
            <a:ext cx="4943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2             +             0           +          4 = 6</a:t>
            </a:r>
            <a:endParaRPr lang="en-US" sz="2000" dirty="0">
              <a:latin typeface="Comic Sans MS"/>
              <a:cs typeface="Comic Sans MS"/>
            </a:endParaRPr>
          </a:p>
        </p:txBody>
      </p:sp>
      <p:pic>
        <p:nvPicPr>
          <p:cNvPr id="12" name="Picture 11" descr="images.jpe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859" y="5040947"/>
            <a:ext cx="513946" cy="513946"/>
          </a:xfrm>
          <a:prstGeom prst="rect">
            <a:avLst/>
          </a:prstGeom>
        </p:spPr>
      </p:pic>
      <p:pic>
        <p:nvPicPr>
          <p:cNvPr id="20" name="Picture 19" descr="images.jpe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435334"/>
            <a:ext cx="513946" cy="513946"/>
          </a:xfrm>
          <a:prstGeom prst="rect">
            <a:avLst/>
          </a:prstGeom>
        </p:spPr>
      </p:pic>
      <p:pic>
        <p:nvPicPr>
          <p:cNvPr id="21" name="Picture 20" descr="images.jpe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589240"/>
            <a:ext cx="513946" cy="513946"/>
          </a:xfrm>
          <a:prstGeom prst="rect">
            <a:avLst/>
          </a:prstGeom>
        </p:spPr>
      </p:pic>
      <p:pic>
        <p:nvPicPr>
          <p:cNvPr id="22" name="Picture 21" descr="images.jpe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157192"/>
            <a:ext cx="513946" cy="5139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300192" y="5805264"/>
            <a:ext cx="1158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4.6 = 24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1560" y="5517232"/>
            <a:ext cx="3822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use dynamic programming 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358075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Fractional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knapsack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has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value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 are allowed to get a fraction x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an item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that yields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a profit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where 0 ≤ x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get a filling that maximizes the profit under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the weight constraint M</a:t>
            </a: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54067" y="57332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900309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Fractional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knapsack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has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value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 are allowed to get a fraction x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an item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that yields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a profit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where 0 ≤ x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get a filling that maximizes the profit under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the weight constraint M</a:t>
            </a: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5776" y="3501008"/>
            <a:ext cx="936104" cy="11521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=20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09952" y="3356992"/>
            <a:ext cx="936104" cy="12961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</p:txBody>
      </p:sp>
      <p:sp>
        <p:nvSpPr>
          <p:cNvPr id="8" name="Rectangle 7"/>
          <p:cNvSpPr/>
          <p:nvPr/>
        </p:nvSpPr>
        <p:spPr>
          <a:xfrm>
            <a:off x="4241552" y="3573016"/>
            <a:ext cx="851004" cy="10711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7220" y="3669163"/>
            <a:ext cx="851004" cy="9738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0112" y="4653136"/>
            <a:ext cx="117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diamonds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64485" y="4653136"/>
            <a:ext cx="62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gold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91575" y="4653136"/>
            <a:ext cx="77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silver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84273" y="4653136"/>
            <a:ext cx="726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pearl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08304" y="4149080"/>
            <a:ext cx="9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M = 25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54067" y="57332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13648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39552" y="3203684"/>
            <a:ext cx="9361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99592" y="3419708"/>
            <a:ext cx="18002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07704" y="2987660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39552" y="3635732"/>
            <a:ext cx="280831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66024" y="2295343"/>
            <a:ext cx="36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j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47864" y="2186280"/>
            <a:ext cx="29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j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843808" y="2555612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843808" y="2051556"/>
            <a:ext cx="0" cy="20882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09537" y="2267580"/>
            <a:ext cx="359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mic Sans MS"/>
                <a:cs typeface="Comic Sans MS"/>
              </a:rPr>
              <a:t>s</a:t>
            </a:r>
            <a:r>
              <a:rPr lang="en-US" baseline="-25000" dirty="0" err="1" smtClean="0">
                <a:latin typeface="Comic Sans MS"/>
                <a:cs typeface="Comic Sans MS"/>
              </a:rPr>
              <a:t>j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63688" y="3635732"/>
            <a:ext cx="53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J-1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19872" y="400506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 (j) = max { OPT (j-1), 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+ OPT (p(j))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568" y="1340768"/>
            <a:ext cx="3826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Comic Sans MS"/>
                <a:cs typeface="Comic Sans MS"/>
              </a:rPr>
              <a:t>Dynamic Programming Solution</a:t>
            </a:r>
            <a:endParaRPr lang="en-US" sz="2000" u="sng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149630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Fractional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knapsack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has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value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 are allowed to get a fraction x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an item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that yields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a profit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where 0 ≤ x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get a filling that maximizes the profit under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the weight constraint M</a:t>
            </a: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5776" y="3501008"/>
            <a:ext cx="936104" cy="11521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=20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09952" y="3356992"/>
            <a:ext cx="936104" cy="12961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</p:txBody>
      </p:sp>
      <p:sp>
        <p:nvSpPr>
          <p:cNvPr id="8" name="Rectangle 7"/>
          <p:cNvSpPr/>
          <p:nvPr/>
        </p:nvSpPr>
        <p:spPr>
          <a:xfrm>
            <a:off x="4241552" y="3573016"/>
            <a:ext cx="851004" cy="10711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7220" y="3669163"/>
            <a:ext cx="851004" cy="9738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0112" y="4653136"/>
            <a:ext cx="117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diamonds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64485" y="4653136"/>
            <a:ext cx="62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gold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91575" y="4653136"/>
            <a:ext cx="77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silver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84273" y="4653136"/>
            <a:ext cx="726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pearl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08304" y="4149080"/>
            <a:ext cx="9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M = 25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1600" y="5013176"/>
            <a:ext cx="124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=1/2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7784" y="5013176"/>
            <a:ext cx="103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7944" y="5013176"/>
            <a:ext cx="129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 smtClean="0">
                <a:latin typeface="Comic Sans MS"/>
                <a:cs typeface="Comic Sans MS"/>
              </a:rPr>
              <a:t>3 </a:t>
            </a:r>
            <a:r>
              <a:rPr lang="en-US" dirty="0" smtClean="0">
                <a:latin typeface="Comic Sans MS"/>
                <a:cs typeface="Comic Sans MS"/>
              </a:rPr>
              <a:t>=1/3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0112" y="5013176"/>
            <a:ext cx="107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54067" y="57332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735774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Fractional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knapsack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has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value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 are allowed to get a fraction x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an item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that yields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a profit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where 0 ≤ x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get a filling that maximizes the profit under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the weight constraint M</a:t>
            </a: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5776" y="3501008"/>
            <a:ext cx="936104" cy="11521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=20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09952" y="3356992"/>
            <a:ext cx="936104" cy="12961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</p:txBody>
      </p:sp>
      <p:sp>
        <p:nvSpPr>
          <p:cNvPr id="8" name="Rectangle 7"/>
          <p:cNvSpPr/>
          <p:nvPr/>
        </p:nvSpPr>
        <p:spPr>
          <a:xfrm>
            <a:off x="4241552" y="3573016"/>
            <a:ext cx="851004" cy="10711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7220" y="3669163"/>
            <a:ext cx="851004" cy="9738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0112" y="4653136"/>
            <a:ext cx="117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diamonds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64485" y="4653136"/>
            <a:ext cx="62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gold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91575" y="4653136"/>
            <a:ext cx="77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silver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84273" y="4653136"/>
            <a:ext cx="726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pearl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08304" y="4149080"/>
            <a:ext cx="9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M = 25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1600" y="5013176"/>
            <a:ext cx="124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=1/2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7784" y="5013176"/>
            <a:ext cx="103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7944" y="5013176"/>
            <a:ext cx="129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 smtClean="0">
                <a:latin typeface="Comic Sans MS"/>
                <a:cs typeface="Comic Sans MS"/>
              </a:rPr>
              <a:t>3 </a:t>
            </a:r>
            <a:r>
              <a:rPr lang="en-US" dirty="0" smtClean="0">
                <a:latin typeface="Comic Sans MS"/>
                <a:cs typeface="Comic Sans MS"/>
              </a:rPr>
              <a:t>=1/3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0112" y="5013176"/>
            <a:ext cx="107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54067" y="57332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87624" y="5733256"/>
            <a:ext cx="9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M = 25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222129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Fractional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knapsack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has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value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 are allowed to get a fraction x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an item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that yields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a profit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where 0 ≤ x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get a filling that maximizes the profit under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the weight constraint M</a:t>
            </a: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5776" y="3501008"/>
            <a:ext cx="936104" cy="11521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=20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09952" y="3356992"/>
            <a:ext cx="936104" cy="12961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</p:txBody>
      </p:sp>
      <p:sp>
        <p:nvSpPr>
          <p:cNvPr id="8" name="Rectangle 7"/>
          <p:cNvSpPr/>
          <p:nvPr/>
        </p:nvSpPr>
        <p:spPr>
          <a:xfrm>
            <a:off x="4241552" y="3573016"/>
            <a:ext cx="851004" cy="10711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7220" y="3669163"/>
            <a:ext cx="851004" cy="9738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0112" y="4653136"/>
            <a:ext cx="117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diamonds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64485" y="4653136"/>
            <a:ext cx="62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gold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91575" y="4653136"/>
            <a:ext cx="77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silver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84273" y="4653136"/>
            <a:ext cx="726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pearl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08304" y="4149080"/>
            <a:ext cx="9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M = 25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1600" y="5013176"/>
            <a:ext cx="124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=1/2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7784" y="5013176"/>
            <a:ext cx="103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7944" y="5013176"/>
            <a:ext cx="129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 smtClean="0">
                <a:latin typeface="Comic Sans MS"/>
                <a:cs typeface="Comic Sans MS"/>
              </a:rPr>
              <a:t>3 </a:t>
            </a:r>
            <a:r>
              <a:rPr lang="en-US" dirty="0" smtClean="0">
                <a:latin typeface="Comic Sans MS"/>
                <a:cs typeface="Comic Sans MS"/>
              </a:rPr>
              <a:t>=1/3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0112" y="5013176"/>
            <a:ext cx="107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/w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  <a:r>
              <a:rPr lang="en-US" baseline="-25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=3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54067" y="5733256"/>
            <a:ext cx="661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3 . </a:t>
            </a:r>
            <a:r>
              <a:rPr lang="en-US" dirty="0">
                <a:latin typeface="Comic Sans MS"/>
                <a:cs typeface="Comic Sans MS"/>
              </a:rPr>
              <a:t>5</a:t>
            </a:r>
            <a:r>
              <a:rPr lang="en-US" dirty="0" smtClean="0">
                <a:latin typeface="Comic Sans MS"/>
                <a:cs typeface="Comic Sans MS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87624" y="5733256"/>
            <a:ext cx="9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M = 25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929480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Fractional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knapsack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has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value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 are allowed to get a fraction x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an item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that yields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a profit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where 0 ≤ x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get a filling that maximizes the profit under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the weight constraint M</a:t>
            </a: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5776" y="3501008"/>
            <a:ext cx="936104" cy="11521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=20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09952" y="3356992"/>
            <a:ext cx="936104" cy="12961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</p:txBody>
      </p:sp>
      <p:sp>
        <p:nvSpPr>
          <p:cNvPr id="8" name="Rectangle 7"/>
          <p:cNvSpPr/>
          <p:nvPr/>
        </p:nvSpPr>
        <p:spPr>
          <a:xfrm>
            <a:off x="4241552" y="3573016"/>
            <a:ext cx="851004" cy="10711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7220" y="3669163"/>
            <a:ext cx="851004" cy="9738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0112" y="4653136"/>
            <a:ext cx="117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diamonds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64485" y="4653136"/>
            <a:ext cx="62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gold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91575" y="4653136"/>
            <a:ext cx="77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silver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84273" y="4653136"/>
            <a:ext cx="726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pearl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08304" y="4149080"/>
            <a:ext cx="9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M = 25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1600" y="5013176"/>
            <a:ext cx="124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=1/2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7784" y="5013176"/>
            <a:ext cx="103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/w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US" baseline="-25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=1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7944" y="5013176"/>
            <a:ext cx="129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 smtClean="0">
                <a:latin typeface="Comic Sans MS"/>
                <a:cs typeface="Comic Sans MS"/>
              </a:rPr>
              <a:t>3 </a:t>
            </a:r>
            <a:r>
              <a:rPr lang="en-US" dirty="0" smtClean="0">
                <a:latin typeface="Comic Sans MS"/>
                <a:cs typeface="Comic Sans MS"/>
              </a:rPr>
              <a:t>=1/3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0112" y="5013176"/>
            <a:ext cx="107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54067" y="5733256"/>
            <a:ext cx="135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3 . </a:t>
            </a:r>
            <a:r>
              <a:rPr lang="en-US" dirty="0">
                <a:latin typeface="Comic Sans MS"/>
                <a:cs typeface="Comic Sans MS"/>
              </a:rPr>
              <a:t>5</a:t>
            </a:r>
            <a:r>
              <a:rPr lang="en-US" dirty="0" smtClean="0">
                <a:latin typeface="Comic Sans MS"/>
                <a:cs typeface="Comic Sans MS"/>
              </a:rPr>
              <a:t> + 1 . 5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87624" y="5733256"/>
            <a:ext cx="9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M = 20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484047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Fractional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knapsack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has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value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 are allowed to get a fraction x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an item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that yields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a profit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where 0 ≤ x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get a filling that maximizes the profit under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the weight constraint M</a:t>
            </a: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5776" y="3501008"/>
            <a:ext cx="936104" cy="11521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=20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09952" y="3356992"/>
            <a:ext cx="936104" cy="12961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</p:txBody>
      </p:sp>
      <p:sp>
        <p:nvSpPr>
          <p:cNvPr id="8" name="Rectangle 7"/>
          <p:cNvSpPr/>
          <p:nvPr/>
        </p:nvSpPr>
        <p:spPr>
          <a:xfrm>
            <a:off x="4241552" y="3573016"/>
            <a:ext cx="851004" cy="10711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7220" y="3669163"/>
            <a:ext cx="851004" cy="9738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0112" y="4653136"/>
            <a:ext cx="117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diamonds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64485" y="4653136"/>
            <a:ext cx="62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gold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91575" y="4653136"/>
            <a:ext cx="77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silver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84273" y="4653136"/>
            <a:ext cx="726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pearl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08304" y="4149080"/>
            <a:ext cx="9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M = 25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1600" y="5013176"/>
            <a:ext cx="124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/w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en-US" baseline="-25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=1/2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7784" y="5013176"/>
            <a:ext cx="103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7944" y="5013176"/>
            <a:ext cx="129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 smtClean="0">
                <a:latin typeface="Comic Sans MS"/>
                <a:cs typeface="Comic Sans MS"/>
              </a:rPr>
              <a:t>3 </a:t>
            </a:r>
            <a:r>
              <a:rPr lang="en-US" dirty="0" smtClean="0">
                <a:latin typeface="Comic Sans MS"/>
                <a:cs typeface="Comic Sans MS"/>
              </a:rPr>
              <a:t>=1/3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0112" y="5013176"/>
            <a:ext cx="107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54067" y="5733256"/>
            <a:ext cx="2572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3 . </a:t>
            </a:r>
            <a:r>
              <a:rPr lang="en-US" dirty="0">
                <a:latin typeface="Comic Sans MS"/>
                <a:cs typeface="Comic Sans MS"/>
              </a:rPr>
              <a:t>5</a:t>
            </a:r>
            <a:r>
              <a:rPr lang="en-US" dirty="0" smtClean="0">
                <a:latin typeface="Comic Sans MS"/>
                <a:cs typeface="Comic Sans MS"/>
              </a:rPr>
              <a:t> + 1 . 5 + (1/2) . 15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87624" y="5733256"/>
            <a:ext cx="888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M = 15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384054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Fractional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knapsack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has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value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 are allowed to get a fraction x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an item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that yields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a profit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x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where 0 ≤ x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≤ 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get a filling that maximizes the profit under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the weight constraint M</a:t>
            </a: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5776" y="3501008"/>
            <a:ext cx="936104" cy="11521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=20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09952" y="3356992"/>
            <a:ext cx="936104" cy="12961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</p:txBody>
      </p:sp>
      <p:sp>
        <p:nvSpPr>
          <p:cNvPr id="8" name="Rectangle 7"/>
          <p:cNvSpPr/>
          <p:nvPr/>
        </p:nvSpPr>
        <p:spPr>
          <a:xfrm>
            <a:off x="4241552" y="3573016"/>
            <a:ext cx="851004" cy="10711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7220" y="3669163"/>
            <a:ext cx="851004" cy="9738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5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0112" y="4653136"/>
            <a:ext cx="117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diamonds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64485" y="4653136"/>
            <a:ext cx="62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gold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91575" y="4653136"/>
            <a:ext cx="77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silver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84273" y="4653136"/>
            <a:ext cx="726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pearl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08304" y="4149080"/>
            <a:ext cx="9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M = 25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1600" y="5013176"/>
            <a:ext cx="124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=1/2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7784" y="5013176"/>
            <a:ext cx="103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7944" y="5013176"/>
            <a:ext cx="129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 smtClean="0">
                <a:latin typeface="Comic Sans MS"/>
                <a:cs typeface="Comic Sans MS"/>
              </a:rPr>
              <a:t>3 </a:t>
            </a:r>
            <a:r>
              <a:rPr lang="en-US" dirty="0" smtClean="0">
                <a:latin typeface="Comic Sans MS"/>
                <a:cs typeface="Comic Sans MS"/>
              </a:rPr>
              <a:t>=1/3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0112" y="5013176"/>
            <a:ext cx="107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54067" y="5733256"/>
            <a:ext cx="3308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3 . </a:t>
            </a:r>
            <a:r>
              <a:rPr lang="en-US" dirty="0">
                <a:latin typeface="Comic Sans MS"/>
                <a:cs typeface="Comic Sans MS"/>
              </a:rPr>
              <a:t>5</a:t>
            </a:r>
            <a:r>
              <a:rPr lang="en-US" dirty="0" smtClean="0">
                <a:latin typeface="Comic Sans MS"/>
                <a:cs typeface="Comic Sans MS"/>
              </a:rPr>
              <a:t> + 1 . 5 + (1/2) . 15 =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27.5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87624" y="5733256"/>
            <a:ext cx="785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M = 0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89836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Fractional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1340768"/>
            <a:ext cx="6696744" cy="4688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input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: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items together with their prices 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 weight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and a knapsack with the capacity M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ratio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≤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…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≤ 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totalw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while 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totalw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&gt; 0)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if (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&gt;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totalw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)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add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totalw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fraction of item j to the knapsack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   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totalw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0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else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add item j to the knapsack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totalw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totalw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-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j = j + 1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return knapsack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079642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Fractional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328798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j be the item with the maximum ratio p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There exists an optimal solution that contains item j as much as possible. 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47952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Fractional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328798"/>
            <a:ext cx="8208912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j be the item with the maximum ratio p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There exists an optimal solution that contains item j as much as possible. 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is an optimal solution with the full knapsack of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 M and total profit U.</a:t>
            </a:r>
          </a:p>
        </p:txBody>
      </p:sp>
    </p:spTree>
    <p:extLst>
      <p:ext uri="{BB962C8B-B14F-4D97-AF65-F5344CB8AC3E}">
        <p14:creationId xmlns:p14="http://schemas.microsoft.com/office/powerpoint/2010/main" val="14570659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Fractional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328798"/>
            <a:ext cx="8208912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j be the item with the maximum ratio p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There exists an optimal solution that contains item j as much as possible. 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is an optimal solution with the full knapsack of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 M and total profit U.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does not contain the item j as much as possible.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 must exist some item k such that k ≠ j and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/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&lt;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566758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39552" y="3203684"/>
            <a:ext cx="9361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99592" y="3419708"/>
            <a:ext cx="18002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07704" y="2987660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39552" y="3635732"/>
            <a:ext cx="280831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66024" y="2295343"/>
            <a:ext cx="364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j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47864" y="2186280"/>
            <a:ext cx="29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j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843808" y="2555612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oval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843808" y="2051556"/>
            <a:ext cx="0" cy="20882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09537" y="2267580"/>
            <a:ext cx="359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mic Sans MS"/>
                <a:cs typeface="Comic Sans MS"/>
              </a:rPr>
              <a:t>s</a:t>
            </a:r>
            <a:r>
              <a:rPr lang="en-US" baseline="-25000" dirty="0" err="1" smtClean="0">
                <a:latin typeface="Comic Sans MS"/>
                <a:cs typeface="Comic Sans MS"/>
              </a:rPr>
              <a:t>j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63688" y="3635732"/>
            <a:ext cx="53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J-1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19872" y="400506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OPT (j) = max { OPT (j-1), 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+ OPT (p(j))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568" y="1340768"/>
            <a:ext cx="3826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Comic Sans MS"/>
                <a:cs typeface="Comic Sans MS"/>
              </a:rPr>
              <a:t>Dynamic Programming Solution</a:t>
            </a:r>
            <a:endParaRPr lang="en-US" sz="2000" u="sng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9752" y="4911551"/>
            <a:ext cx="4474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Can we get a simpler solution?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020317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Fractional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328798"/>
            <a:ext cx="8208912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j be the item with the maximum ratio p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There exists an optimal solution that contains item j as much as possible. 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is an optimal solution with the full knapsack of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 M and total profit U.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does not contain the item j as much as possible.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 must exist some item k such that k ≠ j and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/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&lt;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 take out some amount of item k, (suppose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and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put same amount of item j.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S</a:t>
            </a:r>
            <a:r>
              <a:rPr lang="en-US" baseline="30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{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of item 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</a:t>
            </a:r>
            <a:r>
              <a:rPr lang="en-US" dirty="0">
                <a:latin typeface="Comic Sans MS"/>
                <a:cs typeface="Comic Sans MS"/>
              </a:rPr>
              <a:t>∪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{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of item 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9798565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Fractional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328798"/>
            <a:ext cx="8208912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j be the item with the maximum ratio p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There exists an optimal solution that contains item j as much as possible. 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is an optimal solution with the full knapsack of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 M and total profit U.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does not contain the item j as much as possible.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 must exist some item k such that k ≠ j and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/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&lt;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 take out some amount of item k, (suppose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and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put same amount of item j.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S</a:t>
            </a:r>
            <a:r>
              <a:rPr lang="en-US" baseline="30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{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of item 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</a:t>
            </a:r>
            <a:r>
              <a:rPr lang="en-US" dirty="0">
                <a:latin typeface="Comic Sans MS"/>
                <a:cs typeface="Comic Sans MS"/>
              </a:rPr>
              <a:t>∪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{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of item 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 U</a:t>
            </a:r>
            <a:r>
              <a:rPr lang="en-US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be the profit of S</a:t>
            </a:r>
            <a:r>
              <a:rPr lang="en-US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Then,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U</a:t>
            </a:r>
            <a:r>
              <a:rPr lang="en-US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U –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α.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/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+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α.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9414882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Fractional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328798"/>
            <a:ext cx="8208912" cy="5115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j be the item with the maximum ratio p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There exists an optimal solution that contains item j as much as possible. 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is an optimal solution with the full knapsack of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 M and total profit U.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does not contain the item j as much as possible.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 must exist some item k such that k ≠ j and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/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&lt;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 take out some amount of item k, (suppose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and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put same amount of item j.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S</a:t>
            </a:r>
            <a:r>
              <a:rPr lang="en-US" baseline="30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{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of item 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</a:t>
            </a:r>
            <a:r>
              <a:rPr lang="en-US" dirty="0">
                <a:latin typeface="Comic Sans MS"/>
                <a:cs typeface="Comic Sans MS"/>
              </a:rPr>
              <a:t>∪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{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of item 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 U</a:t>
            </a:r>
            <a:r>
              <a:rPr lang="en-US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be the profit of S</a:t>
            </a:r>
            <a:r>
              <a:rPr lang="en-US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Then,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U</a:t>
            </a:r>
            <a:r>
              <a:rPr lang="en-US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U –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α.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/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+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α.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Since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/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&lt; 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/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), U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&gt; U.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897063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Fractional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328798"/>
            <a:ext cx="8208912" cy="5484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j be the item with the maximum ratio p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There exists an optimal solution that contains item j as much as possible. 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is an optimal solution with the full knapsack of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 M and total profit U.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Assume S does not contain the item j as much as possible.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There must exist some item k such that k ≠ j and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/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&lt;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 take out some amount of item k, (suppose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and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put same amount of item j.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S</a:t>
            </a:r>
            <a:r>
              <a:rPr lang="en-US" baseline="30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{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of item 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</a:t>
            </a:r>
            <a:r>
              <a:rPr lang="en-US" dirty="0">
                <a:latin typeface="Comic Sans MS"/>
                <a:cs typeface="Comic Sans MS"/>
              </a:rPr>
              <a:t>∪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{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of item 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}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Let U</a:t>
            </a:r>
            <a:r>
              <a:rPr lang="en-US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be the profit of S</a:t>
            </a:r>
            <a:r>
              <a:rPr lang="en-US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Then,</a:t>
            </a:r>
          </a:p>
          <a:p>
            <a:pPr algn="just"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U</a:t>
            </a:r>
            <a:r>
              <a:rPr lang="en-US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 U –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α.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/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+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α.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</a:t>
            </a:r>
          </a:p>
          <a:p>
            <a:pPr algn="just"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Since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/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&lt; 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/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), U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*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&gt; U.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This is contradiction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!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118172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0/1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Problem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knapsack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has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value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your goal is to get a filling that maximizes the profit under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the weight constraint M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(You cannot take fraction of an item, you take the item or not)</a:t>
            </a:r>
          </a:p>
          <a:p>
            <a:pPr>
              <a:spcBef>
                <a:spcPct val="20000"/>
              </a:spcBef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spcBef>
                <a:spcPct val="20000"/>
              </a:spcBef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54067" y="57332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448416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0/1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Problem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knapsack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has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value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your goal is to get a filling that maximizes the profit under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the weight constraint M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(You cannot take fraction of an item, you take the item or not)</a:t>
            </a:r>
          </a:p>
          <a:p>
            <a:pPr>
              <a:spcBef>
                <a:spcPct val="20000"/>
              </a:spcBef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Can we use Greedy Technique to solve this problem?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spcBef>
                <a:spcPct val="20000"/>
              </a:spcBef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54067" y="57332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6313564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0/1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Problem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knapsack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has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value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your goal is to get a filling that maximizes the profit under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the weight constraint M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(You cannot take fraction of an item, you take the item or not)</a:t>
            </a:r>
          </a:p>
          <a:p>
            <a:pPr>
              <a:spcBef>
                <a:spcPct val="20000"/>
              </a:spcBef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Can we use Greedy Technique to solve this problem?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spcBef>
                <a:spcPct val="20000"/>
              </a:spcBef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54067" y="57332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1367" y="3851756"/>
            <a:ext cx="936104" cy="11521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=10</a:t>
            </a: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=60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15543" y="3995772"/>
            <a:ext cx="936104" cy="1008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=20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=100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47142" y="4067780"/>
            <a:ext cx="981041" cy="9271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=30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=120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4508" y="5003884"/>
            <a:ext cx="1027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0440" y="5003884"/>
            <a:ext cx="107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9344" y="5003884"/>
            <a:ext cx="107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 smtClean="0">
                <a:latin typeface="Comic Sans MS"/>
                <a:cs typeface="Comic Sans MS"/>
              </a:rPr>
              <a:t>3 </a:t>
            </a:r>
            <a:r>
              <a:rPr lang="en-US" dirty="0" smtClean="0">
                <a:latin typeface="Comic Sans MS"/>
                <a:cs typeface="Comic Sans MS"/>
              </a:rPr>
              <a:t>=4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2240" y="4221088"/>
            <a:ext cx="9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 = 50</a:t>
            </a:r>
            <a:endParaRPr lang="en-US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109019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0/1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Problem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knapsack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has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value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your goal is to get a filling that maximizes the profit under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the weight constraint M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(You cannot take fraction of an item, you take the item or not)</a:t>
            </a:r>
          </a:p>
          <a:p>
            <a:pPr>
              <a:spcBef>
                <a:spcPct val="20000"/>
              </a:spcBef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Can we use Greedy Technique to solve this problem?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spcBef>
                <a:spcPct val="20000"/>
              </a:spcBef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54067" y="57332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1367" y="3851756"/>
            <a:ext cx="936104" cy="11521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=10</a:t>
            </a: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=60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15543" y="3995772"/>
            <a:ext cx="936104" cy="1008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=20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=100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47142" y="4067780"/>
            <a:ext cx="981041" cy="9271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=30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=120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4508" y="5003884"/>
            <a:ext cx="1027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/w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en-US" baseline="-25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=6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0440" y="5003884"/>
            <a:ext cx="107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9344" y="5003884"/>
            <a:ext cx="107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 smtClean="0">
                <a:latin typeface="Comic Sans MS"/>
                <a:cs typeface="Comic Sans MS"/>
              </a:rPr>
              <a:t>3 </a:t>
            </a:r>
            <a:r>
              <a:rPr lang="en-US" dirty="0" smtClean="0">
                <a:latin typeface="Comic Sans MS"/>
                <a:cs typeface="Comic Sans MS"/>
              </a:rPr>
              <a:t>=4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48171" y="5517232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60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81728" y="5517232"/>
            <a:ext cx="9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M = 50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2240" y="4221088"/>
            <a:ext cx="9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 = 50</a:t>
            </a:r>
            <a:endParaRPr lang="en-US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4107" y="5733256"/>
            <a:ext cx="48994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9715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0/1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Problem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knapsack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has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value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your goal is to get a filling that maximizes the profit under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the weight constraint M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(You cannot take fraction of an item, you take the item or not)</a:t>
            </a:r>
          </a:p>
          <a:p>
            <a:pPr>
              <a:spcBef>
                <a:spcPct val="20000"/>
              </a:spcBef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Can we use Greedy Technique to solve this problem?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spcBef>
                <a:spcPct val="20000"/>
              </a:spcBef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54067" y="57332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1367" y="3851756"/>
            <a:ext cx="936104" cy="11521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=10</a:t>
            </a: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=60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15543" y="3995772"/>
            <a:ext cx="936104" cy="1008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=20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=100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47142" y="4067780"/>
            <a:ext cx="981041" cy="9271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=30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=120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4508" y="5003884"/>
            <a:ext cx="1027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/w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=6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0440" y="5003884"/>
            <a:ext cx="107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/w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US" baseline="-25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=5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9344" y="5003884"/>
            <a:ext cx="107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 smtClean="0">
                <a:latin typeface="Comic Sans MS"/>
                <a:cs typeface="Comic Sans MS"/>
              </a:rPr>
              <a:t>3 </a:t>
            </a:r>
            <a:r>
              <a:rPr lang="en-US" dirty="0" smtClean="0">
                <a:latin typeface="Comic Sans MS"/>
                <a:cs typeface="Comic Sans MS"/>
              </a:rPr>
              <a:t>=4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48171" y="5517232"/>
            <a:ext cx="110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60 + 100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81728" y="5517232"/>
            <a:ext cx="9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M = 40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2240" y="4221088"/>
            <a:ext cx="9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 = 50</a:t>
            </a:r>
            <a:endParaRPr lang="en-US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4107" y="5733256"/>
            <a:ext cx="48994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5919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0/1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Problem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knapsack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has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value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your goal is to get a filling that maximizes the profit under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the weight constraint M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(You cannot take fraction of an item, you take the item or not)</a:t>
            </a:r>
          </a:p>
          <a:p>
            <a:pPr>
              <a:spcBef>
                <a:spcPct val="20000"/>
              </a:spcBef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Can we use Greedy Technique to solve this problem?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spcBef>
                <a:spcPct val="20000"/>
              </a:spcBef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54067" y="57332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1367" y="3851756"/>
            <a:ext cx="936104" cy="11521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=10</a:t>
            </a: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=60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15543" y="3995772"/>
            <a:ext cx="936104" cy="1008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=20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=100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47142" y="4067780"/>
            <a:ext cx="981041" cy="9271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=30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=120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4508" y="5003884"/>
            <a:ext cx="1027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/w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=6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0440" y="5003884"/>
            <a:ext cx="107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/w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9344" y="5003884"/>
            <a:ext cx="107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/w</a:t>
            </a:r>
            <a:r>
              <a:rPr lang="en-US" baseline="-25000" dirty="0" smtClean="0">
                <a:latin typeface="Comic Sans MS"/>
                <a:cs typeface="Comic Sans MS"/>
              </a:rPr>
              <a:t>3 </a:t>
            </a:r>
            <a:r>
              <a:rPr lang="en-US" dirty="0" smtClean="0">
                <a:latin typeface="Comic Sans MS"/>
                <a:cs typeface="Comic Sans MS"/>
              </a:rPr>
              <a:t>=4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48171" y="5517232"/>
            <a:ext cx="1742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60 + 100 =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160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81728" y="5517232"/>
            <a:ext cx="9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M = 20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2240" y="4221088"/>
            <a:ext cx="9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 = 50</a:t>
            </a:r>
            <a:endParaRPr lang="en-US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4107" y="5733256"/>
            <a:ext cx="48994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9601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5576" y="1556792"/>
            <a:ext cx="7848872" cy="4265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olve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problem in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myopic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fashion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algn="just"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 algn="just"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(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on’t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pay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attention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global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situaton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-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don’t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consider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all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possible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solutions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</a:p>
          <a:p>
            <a:pPr algn="just">
              <a:spcBef>
                <a:spcPct val="20000"/>
              </a:spcBef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ake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desicion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at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step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based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on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improving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local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state</a:t>
            </a: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(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use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greedy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approach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–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pick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one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available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at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moment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based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on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some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fixed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simple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priority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rules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 </a:t>
            </a: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64029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0/1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Problem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knapsack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has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value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your goal is to get a filling that maximizes the profit under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the weight constraint M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(You cannot take fraction of an item, you take the item or not)</a:t>
            </a:r>
          </a:p>
          <a:p>
            <a:pPr>
              <a:spcBef>
                <a:spcPct val="20000"/>
              </a:spcBef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Can we use Greedy Technique to solve this problem?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spcBef>
                <a:spcPct val="20000"/>
              </a:spcBef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54067" y="57332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1367" y="3851756"/>
            <a:ext cx="936104" cy="11521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=10</a:t>
            </a: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=60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15543" y="3995772"/>
            <a:ext cx="936104" cy="1008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=20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=100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47142" y="4067780"/>
            <a:ext cx="981041" cy="9271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=30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=120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4508" y="5003884"/>
            <a:ext cx="1027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/w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=6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0440" y="5003884"/>
            <a:ext cx="107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/w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US" baseline="-25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=5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9344" y="5003884"/>
            <a:ext cx="107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/w</a:t>
            </a:r>
            <a:r>
              <a:rPr lang="en-US" baseline="-25000" dirty="0" smtClean="0">
                <a:solidFill>
                  <a:srgbClr val="FF0000"/>
                </a:solidFill>
                <a:latin typeface="Comic Sans MS"/>
                <a:cs typeface="Comic Sans MS"/>
              </a:rPr>
              <a:t>3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=4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48171" y="5517232"/>
            <a:ext cx="1742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60 + 100 =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160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81728" y="5517232"/>
            <a:ext cx="9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0253F"/>
                </a:solidFill>
                <a:latin typeface="Comic Sans MS"/>
                <a:cs typeface="Comic Sans MS"/>
              </a:rPr>
              <a:t>M = 20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2240" y="4221088"/>
            <a:ext cx="9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 = 50</a:t>
            </a:r>
            <a:endParaRPr lang="en-US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84168" y="5517232"/>
            <a:ext cx="1883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100 + 120 =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220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cxnSp>
        <p:nvCxnSpPr>
          <p:cNvPr id="3" name="Straight Arrow Connector 2"/>
          <p:cNvCxnSpPr>
            <a:endCxn id="22" idx="0"/>
          </p:cNvCxnSpPr>
          <p:nvPr/>
        </p:nvCxnSpPr>
        <p:spPr>
          <a:xfrm>
            <a:off x="2334107" y="5733256"/>
            <a:ext cx="48994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5274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0/1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Knapsack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Problem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knapsack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with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capacity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ach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item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 has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weight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tr-TR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value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your goal is to get a filling that maximizes the profit under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the weight constraint M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(You cannot take fraction of an item, you take the item or not)</a:t>
            </a:r>
          </a:p>
          <a:p>
            <a:pPr>
              <a:spcBef>
                <a:spcPct val="20000"/>
              </a:spcBef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Can we use Greedy Technique to solve this problem?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>
              <a:spcBef>
                <a:spcPct val="20000"/>
              </a:spcBef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54067" y="57332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1367" y="3851756"/>
            <a:ext cx="936104" cy="11521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=10</a:t>
            </a: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=60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15543" y="3995772"/>
            <a:ext cx="936104" cy="1008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=20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=100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47142" y="4067780"/>
            <a:ext cx="981041" cy="9271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=30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=120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4508" y="5003884"/>
            <a:ext cx="1027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/w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=6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0440" y="5003884"/>
            <a:ext cx="107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/w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US" baseline="-25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=5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9344" y="5003884"/>
            <a:ext cx="107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/w</a:t>
            </a:r>
            <a:r>
              <a:rPr lang="en-US" baseline="-25000" dirty="0" smtClean="0">
                <a:solidFill>
                  <a:srgbClr val="FF0000"/>
                </a:solidFill>
                <a:latin typeface="Comic Sans MS"/>
                <a:cs typeface="Comic Sans MS"/>
              </a:rPr>
              <a:t>3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=4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48171" y="5517232"/>
            <a:ext cx="1742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60 + 100 =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160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81728" y="5517232"/>
            <a:ext cx="9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0253F"/>
                </a:solidFill>
                <a:latin typeface="Comic Sans MS"/>
                <a:cs typeface="Comic Sans MS"/>
              </a:rPr>
              <a:t>M = 20</a:t>
            </a:r>
            <a:endParaRPr lang="en-US" dirty="0">
              <a:solidFill>
                <a:srgbClr val="10253F"/>
              </a:solidFill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2240" y="4221088"/>
            <a:ext cx="92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 = 50</a:t>
            </a:r>
            <a:endParaRPr lang="en-US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84168" y="5517232"/>
            <a:ext cx="1883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100 + 120 =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220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cxnSp>
        <p:nvCxnSpPr>
          <p:cNvPr id="3" name="Straight Arrow Connector 2"/>
          <p:cNvCxnSpPr>
            <a:endCxn id="22" idx="0"/>
          </p:cNvCxnSpPr>
          <p:nvPr/>
        </p:nvCxnSpPr>
        <p:spPr>
          <a:xfrm>
            <a:off x="2334107" y="5733256"/>
            <a:ext cx="48994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987824" y="6165304"/>
            <a:ext cx="3822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use dynamic programming 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047420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computer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them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has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completion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t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ind an optimal order of processes that has the minimum average finishing time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               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19445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computer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them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has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completion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t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ind an optimal order of processes that has the minimum average finishing time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If we define the finishing time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the process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as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then the average finishing time will be 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)/n.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6359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iven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computer</a:t>
            </a: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and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n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p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, ... ,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tr-TR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such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that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each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them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has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completion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 t</a:t>
            </a:r>
            <a:r>
              <a:rPr lang="tr-TR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ind an optimal order of processes that has the minimum average finishing time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If we define the finishing time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the process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as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then the average finishing time will be 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)/n.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        Our goal is to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minimize (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 </a:t>
            </a: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85182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… ,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we define the finishing time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the process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then the average finishing time will be  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)/n.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minimize 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98745" y="2968703"/>
            <a:ext cx="1150113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4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9872" y="2968703"/>
            <a:ext cx="786137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2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99804" y="2968703"/>
            <a:ext cx="139163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3862" y="2968703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3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67386900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… ,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we define the finishing time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the process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then the average finishing time will be  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)/n.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minimize 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98745" y="2968703"/>
            <a:ext cx="1150113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4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9872" y="2968703"/>
            <a:ext cx="786137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2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99804" y="2968703"/>
            <a:ext cx="139163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3862" y="2968703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3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600" y="3904807"/>
            <a:ext cx="1150113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4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4616" y="3904807"/>
            <a:ext cx="786137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2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16704" y="3904807"/>
            <a:ext cx="139163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11094" y="3904807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3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123728" y="3717032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915816" y="3727192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305176" y="3725518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261600" y="3717032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04939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… ,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we define the finishing time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the process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then the average finishing time will be  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)/n.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minimize 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98745" y="2968703"/>
            <a:ext cx="1150113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4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9872" y="2968703"/>
            <a:ext cx="786137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2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99804" y="2968703"/>
            <a:ext cx="139163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3862" y="2968703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3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600" y="3904807"/>
            <a:ext cx="1150113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4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4616" y="3904807"/>
            <a:ext cx="786137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2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16704" y="3904807"/>
            <a:ext cx="139163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11094" y="3904807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3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123728" y="3717032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915816" y="3727192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305176" y="3725518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84008" y="4437112"/>
            <a:ext cx="651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=4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261600" y="3717032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76096" y="4437112"/>
            <a:ext cx="676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=</a:t>
            </a:r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34088" y="4437112"/>
            <a:ext cx="743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=11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91400" y="4437112"/>
            <a:ext cx="780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r>
              <a:rPr lang="en-US" dirty="0" smtClean="0">
                <a:latin typeface="Comic Sans MS"/>
                <a:cs typeface="Comic Sans MS"/>
              </a:rPr>
              <a:t>=14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2900988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… ,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we define the finishing time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the process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then the average finishing time will be  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)/n.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minimize 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98745" y="2968703"/>
            <a:ext cx="1150113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4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9872" y="2968703"/>
            <a:ext cx="786137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2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99804" y="2968703"/>
            <a:ext cx="139163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3862" y="2968703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3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600" y="3904807"/>
            <a:ext cx="1150113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4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4616" y="3904807"/>
            <a:ext cx="786137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2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16704" y="3904807"/>
            <a:ext cx="139163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11094" y="3904807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3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123728" y="3717032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915816" y="3727192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305176" y="3725518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84008" y="4437112"/>
            <a:ext cx="651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=4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261600" y="3717032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76096" y="4437112"/>
            <a:ext cx="676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=</a:t>
            </a:r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34088" y="4437112"/>
            <a:ext cx="743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=11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91400" y="4437112"/>
            <a:ext cx="780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r>
              <a:rPr lang="en-US" dirty="0" smtClean="0">
                <a:latin typeface="Comic Sans MS"/>
                <a:cs typeface="Comic Sans MS"/>
              </a:rPr>
              <a:t>=14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60232" y="4437112"/>
            <a:ext cx="2133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30000" dirty="0" smtClean="0">
                <a:latin typeface="Comic Sans MS"/>
                <a:cs typeface="Comic Sans MS"/>
              </a:rPr>
              <a:t>* </a:t>
            </a:r>
            <a:r>
              <a:rPr lang="en-US" dirty="0" smtClean="0">
                <a:latin typeface="Comic Sans MS"/>
                <a:cs typeface="Comic Sans MS"/>
              </a:rPr>
              <a:t>= (4+6+11+14)/4</a:t>
            </a:r>
          </a:p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30000" dirty="0" smtClean="0">
                <a:latin typeface="Comic Sans MS"/>
                <a:cs typeface="Comic Sans MS"/>
              </a:rPr>
              <a:t>*</a:t>
            </a:r>
            <a:r>
              <a:rPr lang="en-US" dirty="0" smtClean="0">
                <a:latin typeface="Comic Sans MS"/>
                <a:cs typeface="Comic Sans MS"/>
              </a:rPr>
              <a:t> = 8.75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5501610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… ,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we define the finishing time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the process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then the average finishing time will be  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)/n.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minimize 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98745" y="2968703"/>
            <a:ext cx="1150113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4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9872" y="2968703"/>
            <a:ext cx="786137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2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99804" y="2968703"/>
            <a:ext cx="139163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3862" y="2968703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3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600" y="3904807"/>
            <a:ext cx="1150113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4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4616" y="3904807"/>
            <a:ext cx="786137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2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16704" y="3904807"/>
            <a:ext cx="139163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11094" y="3904807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3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123728" y="3717032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915816" y="3727192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305176" y="3725518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84008" y="4437112"/>
            <a:ext cx="651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=4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261600" y="3717032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76096" y="4437112"/>
            <a:ext cx="676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=</a:t>
            </a:r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34088" y="4437112"/>
            <a:ext cx="743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=11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91400" y="4437112"/>
            <a:ext cx="780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r>
              <a:rPr lang="en-US" dirty="0" smtClean="0">
                <a:latin typeface="Comic Sans MS"/>
                <a:cs typeface="Comic Sans MS"/>
              </a:rPr>
              <a:t>=14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60232" y="4437112"/>
            <a:ext cx="2133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30000" dirty="0" smtClean="0">
                <a:latin typeface="Comic Sans MS"/>
                <a:cs typeface="Comic Sans MS"/>
              </a:rPr>
              <a:t>* </a:t>
            </a:r>
            <a:r>
              <a:rPr lang="en-US" dirty="0" smtClean="0">
                <a:latin typeface="Comic Sans MS"/>
                <a:cs typeface="Comic Sans MS"/>
              </a:rPr>
              <a:t>= (4+6+11+14)/4</a:t>
            </a:r>
          </a:p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30000" dirty="0" smtClean="0">
                <a:latin typeface="Comic Sans MS"/>
                <a:cs typeface="Comic Sans MS"/>
              </a:rPr>
              <a:t>*</a:t>
            </a:r>
            <a:r>
              <a:rPr lang="en-US" dirty="0" smtClean="0">
                <a:latin typeface="Comic Sans MS"/>
                <a:cs typeface="Comic Sans MS"/>
              </a:rPr>
              <a:t> = 8.75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71600" y="5301208"/>
            <a:ext cx="139163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371120" y="5301208"/>
            <a:ext cx="1150113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4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23248" y="5301208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3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79672" y="5301208"/>
            <a:ext cx="786137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2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2370232" y="5083510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517920" y="5093670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468624" y="5091996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271760" y="5083510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442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Interval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Scheduling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208912" cy="2271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What is the best option? </a:t>
            </a:r>
          </a:p>
          <a:p>
            <a:pPr algn="just">
              <a:spcBef>
                <a:spcPct val="20000"/>
              </a:spcBef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    set the priority rules!</a:t>
            </a:r>
          </a:p>
          <a:p>
            <a:pPr lvl="1" algn="just">
              <a:spcBef>
                <a:spcPct val="2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 algn="just">
              <a:spcBef>
                <a:spcPct val="20000"/>
              </a:spcBef>
              <a:buFont typeface="Arial"/>
              <a:buChar char="•"/>
            </a:pP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algn="just">
              <a:spcBef>
                <a:spcPct val="20000"/>
              </a:spcBef>
            </a:pP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655659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… ,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we define the finishing time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the process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then the average finishing time will be  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)/n.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minimize 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98745" y="2968703"/>
            <a:ext cx="1150113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4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9872" y="2968703"/>
            <a:ext cx="786137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2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99804" y="2968703"/>
            <a:ext cx="139163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3862" y="2968703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3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600" y="3904807"/>
            <a:ext cx="1150113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4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4616" y="3904807"/>
            <a:ext cx="786137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2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16704" y="3904807"/>
            <a:ext cx="139163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11094" y="3904807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3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123728" y="3717032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915816" y="3727192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305176" y="3725518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84008" y="4437112"/>
            <a:ext cx="651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=4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261600" y="3717032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76096" y="4437112"/>
            <a:ext cx="676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=</a:t>
            </a:r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34088" y="4437112"/>
            <a:ext cx="743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=11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91400" y="4437112"/>
            <a:ext cx="780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r>
              <a:rPr lang="en-US" dirty="0" smtClean="0">
                <a:latin typeface="Comic Sans MS"/>
                <a:cs typeface="Comic Sans MS"/>
              </a:rPr>
              <a:t>=14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60232" y="4437112"/>
            <a:ext cx="2133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30000" dirty="0" smtClean="0">
                <a:latin typeface="Comic Sans MS"/>
                <a:cs typeface="Comic Sans MS"/>
              </a:rPr>
              <a:t>* </a:t>
            </a:r>
            <a:r>
              <a:rPr lang="en-US" dirty="0" smtClean="0">
                <a:latin typeface="Comic Sans MS"/>
                <a:cs typeface="Comic Sans MS"/>
              </a:rPr>
              <a:t>= (4+6+11+14)/4</a:t>
            </a:r>
          </a:p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30000" dirty="0" smtClean="0">
                <a:latin typeface="Comic Sans MS"/>
                <a:cs typeface="Comic Sans MS"/>
              </a:rPr>
              <a:t>*</a:t>
            </a:r>
            <a:r>
              <a:rPr lang="en-US" dirty="0" smtClean="0">
                <a:latin typeface="Comic Sans MS"/>
                <a:cs typeface="Comic Sans MS"/>
              </a:rPr>
              <a:t> = 8.75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71600" y="5301208"/>
            <a:ext cx="139163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371120" y="5301208"/>
            <a:ext cx="1150113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4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23248" y="5301208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3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79672" y="5301208"/>
            <a:ext cx="786137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2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2370232" y="5083510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517920" y="5093670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468624" y="5091996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271760" y="5083510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11851" y="5867980"/>
            <a:ext cx="651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=5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55250" y="5867980"/>
            <a:ext cx="676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=9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97536" y="5867980"/>
            <a:ext cx="780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=12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95723" y="5867980"/>
            <a:ext cx="780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r>
              <a:rPr lang="en-US" dirty="0" smtClean="0">
                <a:latin typeface="Comic Sans MS"/>
                <a:cs typeface="Comic Sans MS"/>
              </a:rPr>
              <a:t>=14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6731518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… ,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we define the finishing time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the process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then the average finishing time will be  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)/n.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minimize 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98745" y="2968703"/>
            <a:ext cx="1150113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4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9872" y="2968703"/>
            <a:ext cx="786137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2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99804" y="2968703"/>
            <a:ext cx="139163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3862" y="2968703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3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600" y="3904807"/>
            <a:ext cx="1150113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4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4616" y="3904807"/>
            <a:ext cx="786137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2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16704" y="3904807"/>
            <a:ext cx="139163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11094" y="3904807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3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123728" y="3717032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915816" y="3727192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305176" y="3725518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84008" y="4437112"/>
            <a:ext cx="651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=4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261600" y="3717032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76096" y="4437112"/>
            <a:ext cx="676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=</a:t>
            </a:r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34088" y="4437112"/>
            <a:ext cx="743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=11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91400" y="4437112"/>
            <a:ext cx="780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r>
              <a:rPr lang="en-US" dirty="0" smtClean="0">
                <a:latin typeface="Comic Sans MS"/>
                <a:cs typeface="Comic Sans MS"/>
              </a:rPr>
              <a:t>=14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60232" y="4437112"/>
            <a:ext cx="2133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30000" dirty="0" smtClean="0">
                <a:latin typeface="Comic Sans MS"/>
                <a:cs typeface="Comic Sans MS"/>
              </a:rPr>
              <a:t>* </a:t>
            </a:r>
            <a:r>
              <a:rPr lang="en-US" dirty="0" smtClean="0">
                <a:latin typeface="Comic Sans MS"/>
                <a:cs typeface="Comic Sans MS"/>
              </a:rPr>
              <a:t>= (4+6+11+14)/4</a:t>
            </a:r>
          </a:p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30000" dirty="0" smtClean="0">
                <a:latin typeface="Comic Sans MS"/>
                <a:cs typeface="Comic Sans MS"/>
              </a:rPr>
              <a:t>*</a:t>
            </a:r>
            <a:r>
              <a:rPr lang="en-US" dirty="0" smtClean="0">
                <a:latin typeface="Comic Sans MS"/>
                <a:cs typeface="Comic Sans MS"/>
              </a:rPr>
              <a:t> = 8.75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71600" y="5301208"/>
            <a:ext cx="139163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5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371120" y="5301208"/>
            <a:ext cx="1150113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4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23248" y="5301208"/>
            <a:ext cx="95050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4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3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79672" y="5301208"/>
            <a:ext cx="786137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2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2370232" y="5083510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517920" y="5093670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468624" y="5091996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271760" y="5083510"/>
            <a:ext cx="0" cy="73191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non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11851" y="5867980"/>
            <a:ext cx="651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=5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55250" y="5867980"/>
            <a:ext cx="676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=9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97536" y="5867980"/>
            <a:ext cx="780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=12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95723" y="5867980"/>
            <a:ext cx="780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>
                <a:latin typeface="Comic Sans MS"/>
                <a:cs typeface="Comic Sans MS"/>
              </a:rPr>
              <a:t>4</a:t>
            </a:r>
            <a:r>
              <a:rPr lang="en-US" dirty="0" smtClean="0">
                <a:latin typeface="Comic Sans MS"/>
                <a:cs typeface="Comic Sans MS"/>
              </a:rPr>
              <a:t>=14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60232" y="5805264"/>
            <a:ext cx="2170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30000" dirty="0" smtClean="0">
                <a:latin typeface="Comic Sans MS"/>
                <a:cs typeface="Comic Sans MS"/>
              </a:rPr>
              <a:t>* </a:t>
            </a:r>
            <a:r>
              <a:rPr lang="en-US" dirty="0" smtClean="0">
                <a:latin typeface="Comic Sans MS"/>
                <a:cs typeface="Comic Sans MS"/>
              </a:rPr>
              <a:t>= (5+</a:t>
            </a:r>
            <a:r>
              <a:rPr lang="en-US" dirty="0">
                <a:latin typeface="Comic Sans MS"/>
                <a:cs typeface="Comic Sans MS"/>
              </a:rPr>
              <a:t>9</a:t>
            </a:r>
            <a:r>
              <a:rPr lang="en-US" dirty="0" smtClean="0">
                <a:latin typeface="Comic Sans MS"/>
                <a:cs typeface="Comic Sans MS"/>
              </a:rPr>
              <a:t>+12+14)/4</a:t>
            </a:r>
          </a:p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30000" dirty="0" smtClean="0">
                <a:latin typeface="Comic Sans MS"/>
                <a:cs typeface="Comic Sans MS"/>
              </a:rPr>
              <a:t>*</a:t>
            </a:r>
            <a:r>
              <a:rPr lang="en-US" dirty="0" smtClean="0">
                <a:latin typeface="Comic Sans MS"/>
                <a:cs typeface="Comic Sans MS"/>
              </a:rPr>
              <a:t> = 10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87976412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… ,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we define the finishing time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the process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then the average finishing time will be  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)/n.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minimize 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860032" y="2708920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92080" y="3140968"/>
            <a:ext cx="2378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t</a:t>
            </a:r>
            <a:r>
              <a:rPr lang="en-US" dirty="0" smtClean="0">
                <a:latin typeface="Comic Sans MS"/>
                <a:cs typeface="Comic Sans MS"/>
              </a:rPr>
              <a:t>his part is constant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4694239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… ,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we define the finishing time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the process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then the average finishing time will be  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)/n.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minimize (</a:t>
            </a:r>
            <a:r>
              <a:rPr lang="en-US" sz="2000" dirty="0" err="1">
                <a:solidFill>
                  <a:srgbClr val="FF0000"/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=1..n</a:t>
            </a:r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18348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… ,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we define the finishing time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the process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then the average finishing time will be  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)/n.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minimize (</a:t>
            </a:r>
            <a:r>
              <a:rPr lang="en-US" sz="2000" dirty="0" err="1">
                <a:solidFill>
                  <a:srgbClr val="FF0000"/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=1..n</a:t>
            </a:r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1640" y="3429000"/>
            <a:ext cx="785542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3728" y="3429000"/>
            <a:ext cx="86409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87824" y="3429000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82422" y="3347700"/>
            <a:ext cx="633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 .  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076056" y="3429000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1640" y="407707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1 </a:t>
            </a:r>
            <a:r>
              <a:rPr lang="en-US" dirty="0" smtClean="0">
                <a:latin typeface="Comic Sans MS"/>
                <a:cs typeface="Comic Sans MS"/>
              </a:rPr>
              <a:t>= t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2 </a:t>
            </a:r>
            <a:r>
              <a:rPr lang="en-US" dirty="0" smtClean="0">
                <a:latin typeface="Comic Sans MS"/>
                <a:cs typeface="Comic Sans MS"/>
              </a:rPr>
              <a:t>= t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 + t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8793399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… ,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we define the finishing time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the process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then the average finishing time will be  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)/n.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minimize (</a:t>
            </a:r>
            <a:r>
              <a:rPr lang="en-US" sz="2000" dirty="0" err="1">
                <a:solidFill>
                  <a:srgbClr val="FF0000"/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=1..n</a:t>
            </a:r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1640" y="3429000"/>
            <a:ext cx="785542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3728" y="3429000"/>
            <a:ext cx="86409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87824" y="3429000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82422" y="3347700"/>
            <a:ext cx="633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 .  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076056" y="3429000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1640" y="4077072"/>
            <a:ext cx="2880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1 </a:t>
            </a:r>
            <a:r>
              <a:rPr lang="en-US" dirty="0" smtClean="0">
                <a:latin typeface="Comic Sans MS"/>
                <a:cs typeface="Comic Sans MS"/>
              </a:rPr>
              <a:t>= t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2 </a:t>
            </a:r>
            <a:r>
              <a:rPr lang="en-US" dirty="0" smtClean="0">
                <a:latin typeface="Comic Sans MS"/>
                <a:cs typeface="Comic Sans MS"/>
              </a:rPr>
              <a:t>= t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 + t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 = </a:t>
            </a:r>
            <a:r>
              <a:rPr lang="en-US" dirty="0">
                <a:latin typeface="Comic Sans MS"/>
                <a:cs typeface="Comic Sans MS"/>
              </a:rPr>
              <a:t>t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dirty="0">
                <a:latin typeface="Comic Sans MS"/>
                <a:cs typeface="Comic Sans MS"/>
              </a:rPr>
              <a:t> +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 + t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     .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.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.</a:t>
            </a:r>
          </a:p>
          <a:p>
            <a:r>
              <a:rPr lang="en-US" dirty="0" err="1" smtClean="0">
                <a:latin typeface="Comic Sans MS"/>
                <a:cs typeface="Comic Sans MS"/>
              </a:rPr>
              <a:t>C</a:t>
            </a:r>
            <a:r>
              <a:rPr lang="en-US" baseline="-25000" dirty="0" err="1" smtClean="0">
                <a:latin typeface="Comic Sans MS"/>
                <a:cs typeface="Comic Sans MS"/>
              </a:rPr>
              <a:t>n</a:t>
            </a:r>
            <a:r>
              <a:rPr lang="en-US" dirty="0" smtClean="0">
                <a:latin typeface="Comic Sans MS"/>
                <a:cs typeface="Comic Sans MS"/>
              </a:rPr>
              <a:t> = </a:t>
            </a:r>
            <a:r>
              <a:rPr lang="en-US" dirty="0">
                <a:latin typeface="Comic Sans MS"/>
                <a:cs typeface="Comic Sans MS"/>
              </a:rPr>
              <a:t>t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dirty="0">
                <a:latin typeface="Comic Sans MS"/>
                <a:cs typeface="Comic Sans MS"/>
              </a:rPr>
              <a:t> + t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>
                <a:latin typeface="Comic Sans MS"/>
                <a:cs typeface="Comic Sans MS"/>
              </a:rPr>
              <a:t> +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latin typeface="Comic Sans MS"/>
                <a:cs typeface="Comic Sans MS"/>
              </a:rPr>
              <a:t>3 </a:t>
            </a:r>
            <a:r>
              <a:rPr lang="en-US" dirty="0" smtClean="0">
                <a:latin typeface="Comic Sans MS"/>
                <a:cs typeface="Comic Sans MS"/>
              </a:rPr>
              <a:t>+ . . . + </a:t>
            </a:r>
            <a:r>
              <a:rPr lang="en-US" dirty="0" err="1" smtClean="0">
                <a:latin typeface="Comic Sans MS"/>
                <a:cs typeface="Comic Sans MS"/>
              </a:rPr>
              <a:t>t</a:t>
            </a:r>
            <a:r>
              <a:rPr lang="en-US" baseline="-25000" dirty="0" err="1" smtClean="0">
                <a:latin typeface="Comic Sans MS"/>
                <a:cs typeface="Comic Sans MS"/>
              </a:rPr>
              <a:t>n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8663751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… ,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we define the finishing time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the process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then the average finishing time will be  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)/n.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minimize (</a:t>
            </a:r>
            <a:r>
              <a:rPr lang="en-US" sz="2000" dirty="0" err="1">
                <a:solidFill>
                  <a:srgbClr val="FF0000"/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=1..n</a:t>
            </a:r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1640" y="3429000"/>
            <a:ext cx="785542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3728" y="3429000"/>
            <a:ext cx="86409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87824" y="3429000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82422" y="3347700"/>
            <a:ext cx="633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 .  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076056" y="3429000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1640" y="4077072"/>
            <a:ext cx="2880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1 </a:t>
            </a:r>
            <a:r>
              <a:rPr lang="en-US" dirty="0" smtClean="0">
                <a:latin typeface="Comic Sans MS"/>
                <a:cs typeface="Comic Sans MS"/>
              </a:rPr>
              <a:t>= t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2 </a:t>
            </a:r>
            <a:r>
              <a:rPr lang="en-US" dirty="0" smtClean="0">
                <a:latin typeface="Comic Sans MS"/>
                <a:cs typeface="Comic Sans MS"/>
              </a:rPr>
              <a:t>= t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 + t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 = </a:t>
            </a:r>
            <a:r>
              <a:rPr lang="en-US" dirty="0">
                <a:latin typeface="Comic Sans MS"/>
                <a:cs typeface="Comic Sans MS"/>
              </a:rPr>
              <a:t>t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dirty="0">
                <a:latin typeface="Comic Sans MS"/>
                <a:cs typeface="Comic Sans MS"/>
              </a:rPr>
              <a:t> +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 + t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     .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.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.</a:t>
            </a:r>
          </a:p>
          <a:p>
            <a:r>
              <a:rPr lang="en-US" dirty="0" err="1" smtClean="0">
                <a:latin typeface="Comic Sans MS"/>
                <a:cs typeface="Comic Sans MS"/>
              </a:rPr>
              <a:t>C</a:t>
            </a:r>
            <a:r>
              <a:rPr lang="en-US" baseline="-25000" dirty="0" err="1" smtClean="0">
                <a:latin typeface="Comic Sans MS"/>
                <a:cs typeface="Comic Sans MS"/>
              </a:rPr>
              <a:t>n</a:t>
            </a:r>
            <a:r>
              <a:rPr lang="en-US" dirty="0" smtClean="0">
                <a:latin typeface="Comic Sans MS"/>
                <a:cs typeface="Comic Sans MS"/>
              </a:rPr>
              <a:t> = </a:t>
            </a:r>
            <a:r>
              <a:rPr lang="en-US" dirty="0">
                <a:latin typeface="Comic Sans MS"/>
                <a:cs typeface="Comic Sans MS"/>
              </a:rPr>
              <a:t>t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dirty="0">
                <a:latin typeface="Comic Sans MS"/>
                <a:cs typeface="Comic Sans MS"/>
              </a:rPr>
              <a:t> + t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>
                <a:latin typeface="Comic Sans MS"/>
                <a:cs typeface="Comic Sans MS"/>
              </a:rPr>
              <a:t> +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latin typeface="Comic Sans MS"/>
                <a:cs typeface="Comic Sans MS"/>
              </a:rPr>
              <a:t>3 </a:t>
            </a:r>
            <a:r>
              <a:rPr lang="en-US" dirty="0" smtClean="0">
                <a:latin typeface="Comic Sans MS"/>
                <a:cs typeface="Comic Sans MS"/>
              </a:rPr>
              <a:t>+ . . . + </a:t>
            </a:r>
            <a:r>
              <a:rPr lang="en-US" dirty="0" err="1" smtClean="0">
                <a:latin typeface="Comic Sans MS"/>
                <a:cs typeface="Comic Sans MS"/>
              </a:rPr>
              <a:t>t</a:t>
            </a:r>
            <a:r>
              <a:rPr lang="en-US" baseline="-25000" dirty="0" err="1" smtClean="0">
                <a:latin typeface="Comic Sans MS"/>
                <a:cs typeface="Comic Sans MS"/>
              </a:rPr>
              <a:t>n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932980" y="6124664"/>
            <a:ext cx="325866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6944" y="6237312"/>
            <a:ext cx="3564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n.t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+ (n-1).t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+ . . . +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65396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… ,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we define the finishing time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the process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then the average finishing time will be  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)/n.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minimize (</a:t>
            </a:r>
            <a:r>
              <a:rPr lang="en-US" sz="2000" dirty="0" err="1">
                <a:solidFill>
                  <a:srgbClr val="FF0000"/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=1..n</a:t>
            </a:r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1640" y="3429000"/>
            <a:ext cx="785542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3728" y="3429000"/>
            <a:ext cx="86409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87824" y="3429000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82422" y="3347700"/>
            <a:ext cx="633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 .  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076056" y="3429000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1640" y="4077072"/>
            <a:ext cx="2880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1 </a:t>
            </a:r>
            <a:r>
              <a:rPr lang="en-US" dirty="0" smtClean="0">
                <a:latin typeface="Comic Sans MS"/>
                <a:cs typeface="Comic Sans MS"/>
              </a:rPr>
              <a:t>= t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2 </a:t>
            </a:r>
            <a:r>
              <a:rPr lang="en-US" dirty="0" smtClean="0">
                <a:latin typeface="Comic Sans MS"/>
                <a:cs typeface="Comic Sans MS"/>
              </a:rPr>
              <a:t>= t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 + t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 = </a:t>
            </a:r>
            <a:r>
              <a:rPr lang="en-US" dirty="0">
                <a:latin typeface="Comic Sans MS"/>
                <a:cs typeface="Comic Sans MS"/>
              </a:rPr>
              <a:t>t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dirty="0">
                <a:latin typeface="Comic Sans MS"/>
                <a:cs typeface="Comic Sans MS"/>
              </a:rPr>
              <a:t> +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 + t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     .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.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.</a:t>
            </a:r>
          </a:p>
          <a:p>
            <a:r>
              <a:rPr lang="en-US" dirty="0" err="1" smtClean="0">
                <a:latin typeface="Comic Sans MS"/>
                <a:cs typeface="Comic Sans MS"/>
              </a:rPr>
              <a:t>C</a:t>
            </a:r>
            <a:r>
              <a:rPr lang="en-US" baseline="-25000" dirty="0" err="1" smtClean="0">
                <a:latin typeface="Comic Sans MS"/>
                <a:cs typeface="Comic Sans MS"/>
              </a:rPr>
              <a:t>n</a:t>
            </a:r>
            <a:r>
              <a:rPr lang="en-US" dirty="0" smtClean="0">
                <a:latin typeface="Comic Sans MS"/>
                <a:cs typeface="Comic Sans MS"/>
              </a:rPr>
              <a:t> = </a:t>
            </a:r>
            <a:r>
              <a:rPr lang="en-US" dirty="0">
                <a:latin typeface="Comic Sans MS"/>
                <a:cs typeface="Comic Sans MS"/>
              </a:rPr>
              <a:t>t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dirty="0">
                <a:latin typeface="Comic Sans MS"/>
                <a:cs typeface="Comic Sans MS"/>
              </a:rPr>
              <a:t> + t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>
                <a:latin typeface="Comic Sans MS"/>
                <a:cs typeface="Comic Sans MS"/>
              </a:rPr>
              <a:t> +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latin typeface="Comic Sans MS"/>
                <a:cs typeface="Comic Sans MS"/>
              </a:rPr>
              <a:t>3 </a:t>
            </a:r>
            <a:r>
              <a:rPr lang="en-US" dirty="0" smtClean="0">
                <a:latin typeface="Comic Sans MS"/>
                <a:cs typeface="Comic Sans MS"/>
              </a:rPr>
              <a:t>+ . . . + </a:t>
            </a:r>
            <a:r>
              <a:rPr lang="en-US" dirty="0" err="1" smtClean="0">
                <a:latin typeface="Comic Sans MS"/>
                <a:cs typeface="Comic Sans MS"/>
              </a:rPr>
              <a:t>t</a:t>
            </a:r>
            <a:r>
              <a:rPr lang="en-US" baseline="-25000" dirty="0" err="1" smtClean="0">
                <a:latin typeface="Comic Sans MS"/>
                <a:cs typeface="Comic Sans MS"/>
              </a:rPr>
              <a:t>n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932980" y="6124664"/>
            <a:ext cx="325866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6944" y="6237312"/>
            <a:ext cx="3564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n.t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+ (n-1).t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+ . . . +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67704" y="5403696"/>
            <a:ext cx="3458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 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makes the sum smaller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211960" y="5877272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637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0768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Given 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… ,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If we define the finishing time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the process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, then the average finishing time will be  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)/n.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Our goal is to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minimize (</a:t>
            </a:r>
            <a:r>
              <a:rPr lang="en-US" sz="2000" dirty="0" err="1">
                <a:solidFill>
                  <a:srgbClr val="FF0000"/>
                </a:solidFill>
                <a:latin typeface="Comic Sans MS"/>
                <a:cs typeface="Comic Sans MS"/>
              </a:rPr>
              <a:t>Σ</a:t>
            </a:r>
            <a:r>
              <a:rPr lang="en-US" sz="20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sz="20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=1..n</a:t>
            </a:r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mic Sans MS"/>
                <a:cs typeface="Comic Sans MS"/>
              </a:rPr>
              <a:t>C</a:t>
            </a:r>
            <a:r>
              <a:rPr lang="en-US" sz="20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)/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 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 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</a:p>
          <a:p>
            <a:pPr>
              <a:spcBef>
                <a:spcPct val="20000"/>
              </a:spcBef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ct val="20000"/>
              </a:spcBef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		</a:t>
            </a: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1640" y="3429000"/>
            <a:ext cx="785542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3728" y="3429000"/>
            <a:ext cx="864096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87824" y="3429000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82422" y="3347700"/>
            <a:ext cx="633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 .  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076056" y="3429000"/>
            <a:ext cx="649208" cy="3162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1640" y="4077072"/>
            <a:ext cx="2880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1 </a:t>
            </a:r>
            <a:r>
              <a:rPr lang="en-US" dirty="0" smtClean="0">
                <a:latin typeface="Comic Sans MS"/>
                <a:cs typeface="Comic Sans MS"/>
              </a:rPr>
              <a:t>= t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2 </a:t>
            </a:r>
            <a:r>
              <a:rPr lang="en-US" dirty="0" smtClean="0">
                <a:latin typeface="Comic Sans MS"/>
                <a:cs typeface="Comic Sans MS"/>
              </a:rPr>
              <a:t>= t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 + t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C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 = </a:t>
            </a:r>
            <a:r>
              <a:rPr lang="en-US" dirty="0">
                <a:latin typeface="Comic Sans MS"/>
                <a:cs typeface="Comic Sans MS"/>
              </a:rPr>
              <a:t>t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dirty="0">
                <a:latin typeface="Comic Sans MS"/>
                <a:cs typeface="Comic Sans MS"/>
              </a:rPr>
              <a:t> +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 + t</a:t>
            </a:r>
            <a:r>
              <a:rPr lang="en-US" baseline="-25000" dirty="0" smtClean="0">
                <a:latin typeface="Comic Sans MS"/>
                <a:cs typeface="Comic Sans MS"/>
              </a:rPr>
              <a:t>3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     .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.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.</a:t>
            </a:r>
          </a:p>
          <a:p>
            <a:r>
              <a:rPr lang="en-US" dirty="0" err="1" smtClean="0">
                <a:latin typeface="Comic Sans MS"/>
                <a:cs typeface="Comic Sans MS"/>
              </a:rPr>
              <a:t>C</a:t>
            </a:r>
            <a:r>
              <a:rPr lang="en-US" baseline="-25000" dirty="0" err="1" smtClean="0">
                <a:latin typeface="Comic Sans MS"/>
                <a:cs typeface="Comic Sans MS"/>
              </a:rPr>
              <a:t>n</a:t>
            </a:r>
            <a:r>
              <a:rPr lang="en-US" dirty="0" smtClean="0">
                <a:latin typeface="Comic Sans MS"/>
                <a:cs typeface="Comic Sans MS"/>
              </a:rPr>
              <a:t> = </a:t>
            </a:r>
            <a:r>
              <a:rPr lang="en-US" dirty="0">
                <a:latin typeface="Comic Sans MS"/>
                <a:cs typeface="Comic Sans MS"/>
              </a:rPr>
              <a:t>t</a:t>
            </a:r>
            <a:r>
              <a:rPr lang="en-US" baseline="-25000" dirty="0">
                <a:latin typeface="Comic Sans MS"/>
                <a:cs typeface="Comic Sans MS"/>
              </a:rPr>
              <a:t>1</a:t>
            </a:r>
            <a:r>
              <a:rPr lang="en-US" dirty="0">
                <a:latin typeface="Comic Sans MS"/>
                <a:cs typeface="Comic Sans MS"/>
              </a:rPr>
              <a:t> + t</a:t>
            </a:r>
            <a:r>
              <a:rPr lang="en-US" baseline="-25000" dirty="0">
                <a:latin typeface="Comic Sans MS"/>
                <a:cs typeface="Comic Sans MS"/>
              </a:rPr>
              <a:t>2</a:t>
            </a:r>
            <a:r>
              <a:rPr lang="en-US" dirty="0">
                <a:latin typeface="Comic Sans MS"/>
                <a:cs typeface="Comic Sans MS"/>
              </a:rPr>
              <a:t> + </a:t>
            </a:r>
            <a:r>
              <a:rPr lang="en-US" dirty="0" smtClean="0">
                <a:latin typeface="Comic Sans MS"/>
                <a:cs typeface="Comic Sans MS"/>
              </a:rPr>
              <a:t>t</a:t>
            </a:r>
            <a:r>
              <a:rPr lang="en-US" baseline="-25000" dirty="0" smtClean="0">
                <a:latin typeface="Comic Sans MS"/>
                <a:cs typeface="Comic Sans MS"/>
              </a:rPr>
              <a:t>3 </a:t>
            </a:r>
            <a:r>
              <a:rPr lang="en-US" dirty="0" smtClean="0">
                <a:latin typeface="Comic Sans MS"/>
                <a:cs typeface="Comic Sans MS"/>
              </a:rPr>
              <a:t>+ . . . + </a:t>
            </a:r>
            <a:r>
              <a:rPr lang="en-US" dirty="0" err="1" smtClean="0">
                <a:latin typeface="Comic Sans MS"/>
                <a:cs typeface="Comic Sans MS"/>
              </a:rPr>
              <a:t>t</a:t>
            </a:r>
            <a:r>
              <a:rPr lang="en-US" baseline="-25000" dirty="0" err="1" smtClean="0">
                <a:latin typeface="Comic Sans MS"/>
                <a:cs typeface="Comic Sans MS"/>
              </a:rPr>
              <a:t>n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932980" y="6124664"/>
            <a:ext cx="325866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6944" y="6237312"/>
            <a:ext cx="3564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Σ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=1..n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n.t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+ (n-1).t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+ . . . +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67704" y="5403696"/>
            <a:ext cx="3458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small t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makes the sum smaller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211960" y="5877272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8"/>
          <p:cNvSpPr txBox="1"/>
          <p:nvPr/>
        </p:nvSpPr>
        <p:spPr>
          <a:xfrm>
            <a:off x="3851921" y="4381111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u="sng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Greedy</a:t>
            </a:r>
            <a:r>
              <a:rPr lang="tr-TR" sz="1600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u="sng" dirty="0" err="1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lang="tr-TR" sz="1600" u="sng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pproach</a:t>
            </a:r>
            <a:r>
              <a:rPr lang="tr-TR" sz="1600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: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sort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completion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time in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increasing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order</a:t>
            </a:r>
            <a:endParaRPr lang="en-US" sz="1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2876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Process</a:t>
            </a:r>
            <a:r>
              <a:rPr lang="tr-TR" sz="4400" u="sng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tr-TR" sz="4400" u="sng" dirty="0" err="1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Scheduling</a:t>
            </a:r>
            <a:endParaRPr lang="en-US" sz="44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56792"/>
            <a:ext cx="821925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67544" y="1340768"/>
            <a:ext cx="8208912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412888"/>
            <a:ext cx="8568952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Theorem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(Greedy-choice property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): Let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 be a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processes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ordered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according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to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completion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time.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Then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S is an optimal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sequence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.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(Our greedy approach yields us an optimal solution)</a:t>
            </a:r>
          </a:p>
          <a:p>
            <a:pPr algn="just">
              <a:spcBef>
                <a:spcPct val="20000"/>
              </a:spcBef>
            </a:pPr>
            <a:r>
              <a:rPr lang="en-US" sz="2000" i="1" u="sng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Proof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 </a:t>
            </a:r>
          </a:p>
          <a:p>
            <a:pPr algn="just">
              <a:spcBef>
                <a:spcPct val="20000"/>
              </a:spcBef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729522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1666889</TotalTime>
  <Words>8614</Words>
  <Application>Microsoft Office PowerPoint</Application>
  <PresentationFormat>Ekran Gösterisi (4:3)</PresentationFormat>
  <Paragraphs>1732</Paragraphs>
  <Slides>109</Slides>
  <Notes>74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109</vt:i4>
      </vt:variant>
    </vt:vector>
  </HeadingPairs>
  <TitlesOfParts>
    <vt:vector size="116" baseType="lpstr">
      <vt:lpstr>ＭＳ Ｐゴシック</vt:lpstr>
      <vt:lpstr>Arial</vt:lpstr>
      <vt:lpstr>Calibri</vt:lpstr>
      <vt:lpstr>Cambria Math</vt:lpstr>
      <vt:lpstr>Comic Sans MS</vt:lpstr>
      <vt:lpstr>Lucida Grande</vt:lpstr>
      <vt:lpstr>Office Theme</vt:lpstr>
      <vt:lpstr>Greedy Algorithms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Cashier’s Problem</vt:lpstr>
      <vt:lpstr>Cashier’s Problem</vt:lpstr>
      <vt:lpstr>Cashier’s Problem</vt:lpstr>
      <vt:lpstr>Cashier’s Problem</vt:lpstr>
      <vt:lpstr>Cashier’s Problem</vt:lpstr>
      <vt:lpstr>Cashier’s Problem</vt:lpstr>
      <vt:lpstr>Cashier’s Problem</vt:lpstr>
      <vt:lpstr>Cashier’s Problem</vt:lpstr>
      <vt:lpstr>Cashier’s Problem</vt:lpstr>
      <vt:lpstr>Cashier’s Problem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Cashier’s Problem</vt:lpstr>
      <vt:lpstr>Cashier’s Problem</vt:lpstr>
      <vt:lpstr>Cashier’s Problem</vt:lpstr>
      <vt:lpstr>Cashier’s Problem</vt:lpstr>
      <vt:lpstr>Cashier’s Problem</vt:lpstr>
      <vt:lpstr>Cashier’s Problem</vt:lpstr>
      <vt:lpstr>Cashier’s Problem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Process Scheduling</vt:lpstr>
      <vt:lpstr>Process Scheduling</vt:lpstr>
      <vt:lpstr>Process Scheduling</vt:lpstr>
      <vt:lpstr>Process Scheduling</vt:lpstr>
      <vt:lpstr>Process Scheduling</vt:lpstr>
      <vt:lpstr>Process Scheduling</vt:lpstr>
      <vt:lpstr>Process Scheduling</vt:lpstr>
      <vt:lpstr>Process Scheduling</vt:lpstr>
      <vt:lpstr>Process Scheduling</vt:lpstr>
      <vt:lpstr>Process Scheduling</vt:lpstr>
      <vt:lpstr>Process Scheduling</vt:lpstr>
      <vt:lpstr>Process Scheduling</vt:lpstr>
      <vt:lpstr>Process Scheduling</vt:lpstr>
      <vt:lpstr>Process Scheduling</vt:lpstr>
      <vt:lpstr>Process Scheduling</vt:lpstr>
      <vt:lpstr>Process Scheduling</vt:lpstr>
      <vt:lpstr>Process Scheduling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EGE Üniv.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Algorithms</dc:title>
  <dc:creator>Aydin</dc:creator>
  <cp:lastModifiedBy>Murat</cp:lastModifiedBy>
  <cp:revision>296</cp:revision>
  <dcterms:created xsi:type="dcterms:W3CDTF">2003-09-08T08:07:00Z</dcterms:created>
  <dcterms:modified xsi:type="dcterms:W3CDTF">2018-09-10T06:26:17Z</dcterms:modified>
</cp:coreProperties>
</file>