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2" r:id="rId1"/>
  </p:sldMasterIdLst>
  <p:notesMasterIdLst>
    <p:notesMasterId r:id="rId111"/>
  </p:notesMasterIdLst>
  <p:sldIdLst>
    <p:sldId id="256" r:id="rId2"/>
    <p:sldId id="560" r:id="rId3"/>
    <p:sldId id="596" r:id="rId4"/>
    <p:sldId id="559" r:id="rId5"/>
    <p:sldId id="437" r:id="rId6"/>
    <p:sldId id="383" r:id="rId7"/>
    <p:sldId id="597" r:id="rId8"/>
    <p:sldId id="598" r:id="rId9"/>
    <p:sldId id="603" r:id="rId10"/>
    <p:sldId id="602" r:id="rId11"/>
    <p:sldId id="601" r:id="rId12"/>
    <p:sldId id="605" r:id="rId13"/>
    <p:sldId id="604" r:id="rId14"/>
    <p:sldId id="607" r:id="rId15"/>
    <p:sldId id="606" r:id="rId16"/>
    <p:sldId id="608" r:id="rId17"/>
    <p:sldId id="609" r:id="rId18"/>
    <p:sldId id="610" r:id="rId19"/>
    <p:sldId id="611" r:id="rId20"/>
    <p:sldId id="612" r:id="rId21"/>
    <p:sldId id="613" r:id="rId22"/>
    <p:sldId id="614" r:id="rId23"/>
    <p:sldId id="615" r:id="rId24"/>
    <p:sldId id="616" r:id="rId25"/>
    <p:sldId id="617" r:id="rId26"/>
    <p:sldId id="619" r:id="rId27"/>
    <p:sldId id="664" r:id="rId28"/>
    <p:sldId id="663" r:id="rId29"/>
    <p:sldId id="662" r:id="rId30"/>
    <p:sldId id="661" r:id="rId31"/>
    <p:sldId id="666" r:id="rId32"/>
    <p:sldId id="618" r:id="rId33"/>
    <p:sldId id="728" r:id="rId34"/>
    <p:sldId id="704" r:id="rId35"/>
    <p:sldId id="705" r:id="rId36"/>
    <p:sldId id="706" r:id="rId37"/>
    <p:sldId id="707" r:id="rId38"/>
    <p:sldId id="708" r:id="rId39"/>
    <p:sldId id="709" r:id="rId40"/>
    <p:sldId id="710" r:id="rId41"/>
    <p:sldId id="711" r:id="rId42"/>
    <p:sldId id="712" r:id="rId43"/>
    <p:sldId id="713" r:id="rId44"/>
    <p:sldId id="714" r:id="rId45"/>
    <p:sldId id="715" r:id="rId46"/>
    <p:sldId id="716" r:id="rId47"/>
    <p:sldId id="717" r:id="rId48"/>
    <p:sldId id="718" r:id="rId49"/>
    <p:sldId id="719" r:id="rId50"/>
    <p:sldId id="720" r:id="rId51"/>
    <p:sldId id="721" r:id="rId52"/>
    <p:sldId id="722" r:id="rId53"/>
    <p:sldId id="723" r:id="rId54"/>
    <p:sldId id="724" r:id="rId55"/>
    <p:sldId id="725" r:id="rId56"/>
    <p:sldId id="726" r:id="rId57"/>
    <p:sldId id="727" r:id="rId58"/>
    <p:sldId id="628" r:id="rId59"/>
    <p:sldId id="627" r:id="rId60"/>
    <p:sldId id="626" r:id="rId61"/>
    <p:sldId id="625" r:id="rId62"/>
    <p:sldId id="624" r:id="rId63"/>
    <p:sldId id="622" r:id="rId64"/>
    <p:sldId id="621" r:id="rId65"/>
    <p:sldId id="620" r:id="rId66"/>
    <p:sldId id="629" r:id="rId67"/>
    <p:sldId id="671" r:id="rId68"/>
    <p:sldId id="670" r:id="rId69"/>
    <p:sldId id="669" r:id="rId70"/>
    <p:sldId id="668" r:id="rId71"/>
    <p:sldId id="665" r:id="rId72"/>
    <p:sldId id="667" r:id="rId73"/>
    <p:sldId id="630" r:id="rId74"/>
    <p:sldId id="673" r:id="rId75"/>
    <p:sldId id="672" r:id="rId76"/>
    <p:sldId id="632" r:id="rId77"/>
    <p:sldId id="631" r:id="rId78"/>
    <p:sldId id="633" r:id="rId79"/>
    <p:sldId id="634" r:id="rId80"/>
    <p:sldId id="635" r:id="rId81"/>
    <p:sldId id="653" r:id="rId82"/>
    <p:sldId id="682" r:id="rId83"/>
    <p:sldId id="681" r:id="rId84"/>
    <p:sldId id="654" r:id="rId85"/>
    <p:sldId id="655" r:id="rId86"/>
    <p:sldId id="687" r:id="rId87"/>
    <p:sldId id="686" r:id="rId88"/>
    <p:sldId id="685" r:id="rId89"/>
    <p:sldId id="684" r:id="rId90"/>
    <p:sldId id="683" r:id="rId91"/>
    <p:sldId id="656" r:id="rId92"/>
    <p:sldId id="658" r:id="rId93"/>
    <p:sldId id="659" r:id="rId94"/>
    <p:sldId id="690" r:id="rId95"/>
    <p:sldId id="693" r:id="rId96"/>
    <p:sldId id="689" r:id="rId97"/>
    <p:sldId id="692" r:id="rId98"/>
    <p:sldId id="688" r:id="rId99"/>
    <p:sldId id="703" r:id="rId100"/>
    <p:sldId id="702" r:id="rId101"/>
    <p:sldId id="701" r:id="rId102"/>
    <p:sldId id="700" r:id="rId103"/>
    <p:sldId id="699" r:id="rId104"/>
    <p:sldId id="698" r:id="rId105"/>
    <p:sldId id="697" r:id="rId106"/>
    <p:sldId id="696" r:id="rId107"/>
    <p:sldId id="695" r:id="rId108"/>
    <p:sldId id="694" r:id="rId109"/>
    <p:sldId id="660" r:id="rId110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9900"/>
    <a:srgbClr val="F87422"/>
    <a:srgbClr val="BBE0F9"/>
    <a:srgbClr val="D6EEFC"/>
    <a:srgbClr val="A7DAFD"/>
    <a:srgbClr val="E3C9E7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9564" autoAdjust="0"/>
  </p:normalViewPr>
  <p:slideViewPr>
    <p:cSldViewPr>
      <p:cViewPr varScale="1">
        <p:scale>
          <a:sx n="84" d="100"/>
          <a:sy n="84" d="100"/>
        </p:scale>
        <p:origin x="117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presProps" Target="pres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viewProps" Target="view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F842B7E4-A155-6841-A065-C000B9C1CCEB}" type="datetimeFigureOut">
              <a:rPr lang="en-US"/>
              <a:pPr>
                <a:defRPr/>
              </a:pPr>
              <a:t>9/10/2018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9FE22EC2-316C-344C-A72C-C5D9CFD5E0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2731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C92AD83-3E77-2943-8553-2F26E93F86C3}" type="slidenum">
              <a:rPr lang="en-US" sz="1200"/>
              <a:pPr eaLnBrk="1" hangingPunct="1"/>
              <a:t>1</a:t>
            </a:fld>
            <a:endParaRPr 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</a:t>
            </a:fld>
            <a:endParaRPr 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</a:t>
            </a:fld>
            <a:endParaRPr 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12</a:t>
            </a:fld>
            <a:endParaRPr lang="en-US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13</a:t>
            </a:fld>
            <a:endParaRPr lang="en-US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14</a:t>
            </a:fld>
            <a:endParaRPr lang="en-US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15</a:t>
            </a:fld>
            <a:endParaRPr lang="en-US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16</a:t>
            </a:fld>
            <a:endParaRPr lang="en-US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17</a:t>
            </a:fld>
            <a:endParaRPr lang="en-US" sz="12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18</a:t>
            </a:fld>
            <a:endParaRPr lang="en-US"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19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788381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20</a:t>
            </a:fld>
            <a:endParaRPr lang="en-US" sz="12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21</a:t>
            </a:fld>
            <a:endParaRPr lang="en-US" sz="120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22</a:t>
            </a:fld>
            <a:endParaRPr lang="en-US" sz="120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23</a:t>
            </a:fld>
            <a:endParaRPr lang="en-US" sz="120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24</a:t>
            </a:fld>
            <a:endParaRPr lang="en-US" sz="120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25</a:t>
            </a:fld>
            <a:endParaRPr lang="en-US" sz="120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26</a:t>
            </a:fld>
            <a:endParaRPr lang="en-US" sz="120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7831775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8128481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7653375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7883817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40450478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35097919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32</a:t>
            </a:fld>
            <a:endParaRPr lang="en-US" sz="120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82417955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37114037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5319307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24244918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8151139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83823080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10341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7883817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7883817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7883817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7883817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7883817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7883817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7883817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7883817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7883817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66</a:t>
            </a:fld>
            <a:endParaRPr lang="en-US" sz="120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5137375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7883817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10738890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58958849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11818888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9128112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94941450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73</a:t>
            </a:fld>
            <a:endParaRPr lang="en-US" sz="120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09285433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83765239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7883817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788381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78838178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78838178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7883817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7883817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66008871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297701915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5170338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743294736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86549564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6459943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</a:t>
            </a:fld>
            <a:endParaRPr lang="en-US" sz="1200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652137289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893674096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7943703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36778287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4984754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</a:t>
            </a:fld>
            <a:endParaRPr 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47B84-8538-294D-8288-23878C2FC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732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FCEDE-E787-514B-98CA-310ECB84D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20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50633-3725-9740-B8C6-26347313EF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64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AA3A1-D202-9C4F-91C4-859072A6E4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23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DD6C3-D48C-234E-A68A-4A41A70E6E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115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202D5-6715-614C-82C5-1FFD6C9FA4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84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59F07-2408-5940-B6A5-AD65EE6991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457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004C-E822-2843-899C-ADB83107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927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9B847-A899-3342-9174-0D3496412E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89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0A61C-1611-F74D-AE87-51B6C129F6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29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C0A7B-AACF-D04A-8376-01E646C660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936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49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DF7CFBC0-21FF-4A46-8590-A59A10BD4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8" r:id="rId1"/>
    <p:sldLayoutId id="2147484239" r:id="rId2"/>
    <p:sldLayoutId id="2147484240" r:id="rId3"/>
    <p:sldLayoutId id="2147484241" r:id="rId4"/>
    <p:sldLayoutId id="2147484242" r:id="rId5"/>
    <p:sldLayoutId id="2147484243" r:id="rId6"/>
    <p:sldLayoutId id="2147484244" r:id="rId7"/>
    <p:sldLayoutId id="2147484245" r:id="rId8"/>
    <p:sldLayoutId id="2147484246" r:id="rId9"/>
    <p:sldLayoutId id="2147484247" r:id="rId10"/>
    <p:sldLayoutId id="2147484248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6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6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6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6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6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6.xml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6.xml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6.xml"/></Relationships>
</file>

<file path=ppt/slides/_rels/slide10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6.xml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ChangeArrowheads="1"/>
          </p:cNvSpPr>
          <p:nvPr>
            <p:ph type="title"/>
          </p:nvPr>
        </p:nvSpPr>
        <p:spPr>
          <a:xfrm>
            <a:off x="683568" y="2276872"/>
            <a:ext cx="7848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Greedy Algorithms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337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 is the best option?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set the priority rules!</a:t>
            </a:r>
          </a:p>
          <a:p>
            <a:pPr lvl="1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choose the first interval as the one having the earliest </a:t>
            </a:r>
          </a:p>
          <a:p>
            <a:pPr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start time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emove all intervals not compatible with the chosen one </a:t>
            </a: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29381221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sz="44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sz="44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568952" cy="2326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 be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ordered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completion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time.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 is an optimal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S</a:t>
            </a:r>
            <a:r>
              <a:rPr lang="en-US" baseline="30000" dirty="0" smtClean="0">
                <a:latin typeface="Comic Sans MS"/>
                <a:cs typeface="Comic Sans MS"/>
              </a:rPr>
              <a:t>*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which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have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been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sorted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tr-TR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9803506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sz="44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sz="44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568952" cy="265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 be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ordered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completion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time.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 is an optimal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S</a:t>
            </a:r>
            <a:r>
              <a:rPr lang="en-US" baseline="30000" dirty="0" smtClean="0">
                <a:latin typeface="Comic Sans MS"/>
                <a:cs typeface="Comic Sans MS"/>
              </a:rPr>
              <a:t>*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which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have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been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sorted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should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indices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&lt; j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latin typeface="Comic Sans MS"/>
                <a:cs typeface="Comic Sans MS"/>
              </a:rPr>
              <a:t>i </a:t>
            </a:r>
            <a:endParaRPr lang="en-US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2"/>
          <p:cNvSpPr/>
          <p:nvPr/>
        </p:nvSpPr>
        <p:spPr>
          <a:xfrm>
            <a:off x="848950" y="3904807"/>
            <a:ext cx="590189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11"/>
          <p:cNvSpPr/>
          <p:nvPr/>
        </p:nvSpPr>
        <p:spPr>
          <a:xfrm>
            <a:off x="1447550" y="3904807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12"/>
          <p:cNvSpPr/>
          <p:nvPr/>
        </p:nvSpPr>
        <p:spPr>
          <a:xfrm>
            <a:off x="3271553" y="3904807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12"/>
          <p:cNvSpPr/>
          <p:nvPr/>
        </p:nvSpPr>
        <p:spPr>
          <a:xfrm>
            <a:off x="3922792" y="3904807"/>
            <a:ext cx="769610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j+1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2592328" y="381696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169725" y="381696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4858821" y="382009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cxnSp>
        <p:nvCxnSpPr>
          <p:cNvPr id="13" name="Straight Connector 14"/>
          <p:cNvCxnSpPr/>
          <p:nvPr/>
        </p:nvCxnSpPr>
        <p:spPr>
          <a:xfrm flipV="1">
            <a:off x="1434906" y="3706121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5"/>
          <p:cNvCxnSpPr/>
          <p:nvPr/>
        </p:nvCxnSpPr>
        <p:spPr>
          <a:xfrm flipV="1">
            <a:off x="3923928" y="3716281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Dikdörtgen 3"/>
          <p:cNvSpPr/>
          <p:nvPr/>
        </p:nvSpPr>
        <p:spPr>
          <a:xfrm>
            <a:off x="1800006" y="4184298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6" name="Dikdörtgen 25"/>
          <p:cNvSpPr/>
          <p:nvPr/>
        </p:nvSpPr>
        <p:spPr>
          <a:xfrm>
            <a:off x="973327" y="4175576"/>
            <a:ext cx="489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7" name="Dikdörtgen 26"/>
          <p:cNvSpPr/>
          <p:nvPr/>
        </p:nvSpPr>
        <p:spPr>
          <a:xfrm>
            <a:off x="3464039" y="4188704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8" name="Dikdörtgen 27"/>
          <p:cNvSpPr/>
          <p:nvPr/>
        </p:nvSpPr>
        <p:spPr>
          <a:xfrm>
            <a:off x="4098084" y="4204789"/>
            <a:ext cx="529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+1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8661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sz="44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sz="44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568952" cy="265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 be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ordered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completion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time.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 is an optimal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S</a:t>
            </a:r>
            <a:r>
              <a:rPr lang="en-US" baseline="30000" dirty="0" smtClean="0">
                <a:latin typeface="Comic Sans MS"/>
                <a:cs typeface="Comic Sans MS"/>
              </a:rPr>
              <a:t>*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which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have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been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sorted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should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indices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&lt; j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latin typeface="Comic Sans MS"/>
                <a:cs typeface="Comic Sans MS"/>
              </a:rPr>
              <a:t>i </a:t>
            </a:r>
            <a:endParaRPr lang="en-US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2"/>
          <p:cNvSpPr/>
          <p:nvPr/>
        </p:nvSpPr>
        <p:spPr>
          <a:xfrm>
            <a:off x="848950" y="3904807"/>
            <a:ext cx="590189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11"/>
          <p:cNvSpPr/>
          <p:nvPr/>
        </p:nvSpPr>
        <p:spPr>
          <a:xfrm>
            <a:off x="1447550" y="3904807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12"/>
          <p:cNvSpPr/>
          <p:nvPr/>
        </p:nvSpPr>
        <p:spPr>
          <a:xfrm>
            <a:off x="3271553" y="3904807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12"/>
          <p:cNvSpPr/>
          <p:nvPr/>
        </p:nvSpPr>
        <p:spPr>
          <a:xfrm>
            <a:off x="3922792" y="3904807"/>
            <a:ext cx="769610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j+1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2592328" y="381696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169725" y="381696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4858821" y="382009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cxnSp>
        <p:nvCxnSpPr>
          <p:cNvPr id="13" name="Straight Connector 14"/>
          <p:cNvCxnSpPr/>
          <p:nvPr/>
        </p:nvCxnSpPr>
        <p:spPr>
          <a:xfrm flipV="1">
            <a:off x="1434906" y="3706121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5"/>
          <p:cNvCxnSpPr/>
          <p:nvPr/>
        </p:nvCxnSpPr>
        <p:spPr>
          <a:xfrm flipV="1">
            <a:off x="3923928" y="3716281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Metin kutusu 14"/>
          <p:cNvSpPr txBox="1"/>
          <p:nvPr/>
        </p:nvSpPr>
        <p:spPr>
          <a:xfrm>
            <a:off x="5652120" y="3464090"/>
            <a:ext cx="3511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What </a:t>
            </a:r>
            <a:r>
              <a:rPr lang="tr-TR" sz="1600" u="sng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happens</a:t>
            </a:r>
            <a:r>
              <a:rPr lang="tr-TR" sz="16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sz="1600" u="sng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if</a:t>
            </a:r>
            <a:r>
              <a:rPr lang="tr-TR" sz="16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sz="1600" u="sng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we</a:t>
            </a:r>
            <a:r>
              <a:rPr lang="tr-TR" sz="16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swap i </a:t>
            </a:r>
            <a:r>
              <a:rPr lang="tr-TR" sz="1600" u="sng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and</a:t>
            </a:r>
            <a:r>
              <a:rPr lang="tr-TR" sz="16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j?</a:t>
            </a:r>
          </a:p>
          <a:p>
            <a:endParaRPr lang="tr-TR" sz="1600" u="sng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Yay 2"/>
          <p:cNvSpPr/>
          <p:nvPr/>
        </p:nvSpPr>
        <p:spPr>
          <a:xfrm rot="7547269">
            <a:off x="1839651" y="2889966"/>
            <a:ext cx="1527306" cy="1929217"/>
          </a:xfrm>
          <a:prstGeom prst="arc">
            <a:avLst>
              <a:gd name="adj1" fmla="val 16085717"/>
              <a:gd name="adj2" fmla="val 639097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1800006" y="4184298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6" name="Dikdörtgen 25"/>
          <p:cNvSpPr/>
          <p:nvPr/>
        </p:nvSpPr>
        <p:spPr>
          <a:xfrm>
            <a:off x="973327" y="4175576"/>
            <a:ext cx="489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7" name="Dikdörtgen 26"/>
          <p:cNvSpPr/>
          <p:nvPr/>
        </p:nvSpPr>
        <p:spPr>
          <a:xfrm>
            <a:off x="3464039" y="4188704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8" name="Dikdörtgen 27"/>
          <p:cNvSpPr/>
          <p:nvPr/>
        </p:nvSpPr>
        <p:spPr>
          <a:xfrm>
            <a:off x="4098084" y="4204789"/>
            <a:ext cx="529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+1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839030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sz="44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sz="44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568952" cy="265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 be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ordered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completion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time.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 is an optimal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S</a:t>
            </a:r>
            <a:r>
              <a:rPr lang="en-US" baseline="30000" dirty="0" smtClean="0">
                <a:latin typeface="Comic Sans MS"/>
                <a:cs typeface="Comic Sans MS"/>
              </a:rPr>
              <a:t>*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which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have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been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sorted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should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indices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&lt; j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latin typeface="Comic Sans MS"/>
                <a:cs typeface="Comic Sans MS"/>
              </a:rPr>
              <a:t>i </a:t>
            </a:r>
            <a:endParaRPr lang="en-US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2"/>
          <p:cNvSpPr/>
          <p:nvPr/>
        </p:nvSpPr>
        <p:spPr>
          <a:xfrm>
            <a:off x="848950" y="3904807"/>
            <a:ext cx="590189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11"/>
          <p:cNvSpPr/>
          <p:nvPr/>
        </p:nvSpPr>
        <p:spPr>
          <a:xfrm>
            <a:off x="1447550" y="3904807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12"/>
          <p:cNvSpPr/>
          <p:nvPr/>
        </p:nvSpPr>
        <p:spPr>
          <a:xfrm>
            <a:off x="3271553" y="3904807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12"/>
          <p:cNvSpPr/>
          <p:nvPr/>
        </p:nvSpPr>
        <p:spPr>
          <a:xfrm>
            <a:off x="3922792" y="3904807"/>
            <a:ext cx="769610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j+1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2592328" y="381696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169725" y="381696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4858821" y="382009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cxnSp>
        <p:nvCxnSpPr>
          <p:cNvPr id="13" name="Straight Connector 14"/>
          <p:cNvCxnSpPr/>
          <p:nvPr/>
        </p:nvCxnSpPr>
        <p:spPr>
          <a:xfrm flipV="1">
            <a:off x="1434906" y="3706121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5"/>
          <p:cNvCxnSpPr/>
          <p:nvPr/>
        </p:nvCxnSpPr>
        <p:spPr>
          <a:xfrm flipV="1">
            <a:off x="3923928" y="3716281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Metin kutusu 14"/>
          <p:cNvSpPr txBox="1"/>
          <p:nvPr/>
        </p:nvSpPr>
        <p:spPr>
          <a:xfrm>
            <a:off x="5652120" y="3464090"/>
            <a:ext cx="3511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What </a:t>
            </a:r>
            <a:r>
              <a:rPr lang="tr-TR" sz="1600" u="sng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happens</a:t>
            </a:r>
            <a:r>
              <a:rPr lang="tr-TR" sz="16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sz="1600" u="sng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if</a:t>
            </a:r>
            <a:r>
              <a:rPr lang="tr-TR" sz="16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sz="1600" u="sng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we</a:t>
            </a:r>
            <a:r>
              <a:rPr lang="tr-TR" sz="16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swap i </a:t>
            </a:r>
            <a:r>
              <a:rPr lang="tr-TR" sz="1600" u="sng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and</a:t>
            </a:r>
            <a:r>
              <a:rPr lang="tr-TR" sz="16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j?</a:t>
            </a:r>
          </a:p>
          <a:p>
            <a:endParaRPr lang="tr-TR" sz="1600" u="sng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 2"/>
          <p:cNvSpPr/>
          <p:nvPr/>
        </p:nvSpPr>
        <p:spPr>
          <a:xfrm>
            <a:off x="855938" y="5333884"/>
            <a:ext cx="590189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7" name="Rectangle 12"/>
          <p:cNvSpPr/>
          <p:nvPr/>
        </p:nvSpPr>
        <p:spPr>
          <a:xfrm>
            <a:off x="3929780" y="5333884"/>
            <a:ext cx="769610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j+1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2267744" y="524603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20" name="Metin kutusu 19"/>
          <p:cNvSpPr txBox="1"/>
          <p:nvPr/>
        </p:nvSpPr>
        <p:spPr>
          <a:xfrm>
            <a:off x="176713" y="524603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cxnSp>
        <p:nvCxnSpPr>
          <p:cNvPr id="21" name="Straight Connector 14"/>
          <p:cNvCxnSpPr/>
          <p:nvPr/>
        </p:nvCxnSpPr>
        <p:spPr>
          <a:xfrm flipV="1">
            <a:off x="1441894" y="5135198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15"/>
          <p:cNvCxnSpPr/>
          <p:nvPr/>
        </p:nvCxnSpPr>
        <p:spPr>
          <a:xfrm flipV="1">
            <a:off x="3930916" y="5145358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12"/>
          <p:cNvSpPr/>
          <p:nvPr/>
        </p:nvSpPr>
        <p:spPr>
          <a:xfrm>
            <a:off x="1445569" y="5333883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4" name="Rectangle 11"/>
          <p:cNvSpPr/>
          <p:nvPr/>
        </p:nvSpPr>
        <p:spPr>
          <a:xfrm>
            <a:off x="2970613" y="5333882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3" name="Yay 2"/>
          <p:cNvSpPr/>
          <p:nvPr/>
        </p:nvSpPr>
        <p:spPr>
          <a:xfrm rot="7547269">
            <a:off x="1839651" y="2889966"/>
            <a:ext cx="1527306" cy="1929217"/>
          </a:xfrm>
          <a:prstGeom prst="arc">
            <a:avLst>
              <a:gd name="adj1" fmla="val 16085717"/>
              <a:gd name="adj2" fmla="val 639097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1800006" y="4184298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6" name="Dikdörtgen 25"/>
          <p:cNvSpPr/>
          <p:nvPr/>
        </p:nvSpPr>
        <p:spPr>
          <a:xfrm>
            <a:off x="973327" y="4175576"/>
            <a:ext cx="489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7" name="Dikdörtgen 26"/>
          <p:cNvSpPr/>
          <p:nvPr/>
        </p:nvSpPr>
        <p:spPr>
          <a:xfrm>
            <a:off x="3464039" y="4188704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8" name="Dikdörtgen 27"/>
          <p:cNvSpPr/>
          <p:nvPr/>
        </p:nvSpPr>
        <p:spPr>
          <a:xfrm>
            <a:off x="4098084" y="4204789"/>
            <a:ext cx="529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+1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9" name="Dikdörtgen 28"/>
          <p:cNvSpPr/>
          <p:nvPr/>
        </p:nvSpPr>
        <p:spPr>
          <a:xfrm>
            <a:off x="3379213" y="5590402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30" name="Dikdörtgen 29"/>
          <p:cNvSpPr/>
          <p:nvPr/>
        </p:nvSpPr>
        <p:spPr>
          <a:xfrm>
            <a:off x="973327" y="5570849"/>
            <a:ext cx="489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31" name="Dikdörtgen 30"/>
          <p:cNvSpPr/>
          <p:nvPr/>
        </p:nvSpPr>
        <p:spPr>
          <a:xfrm>
            <a:off x="1676006" y="5592605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32" name="Dikdörtgen 31"/>
          <p:cNvSpPr/>
          <p:nvPr/>
        </p:nvSpPr>
        <p:spPr>
          <a:xfrm>
            <a:off x="4098084" y="5600062"/>
            <a:ext cx="529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+1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492491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sz="44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sz="44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568952" cy="265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 be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ordered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completion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time.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 is an optimal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S</a:t>
            </a:r>
            <a:r>
              <a:rPr lang="en-US" baseline="30000" dirty="0" smtClean="0">
                <a:latin typeface="Comic Sans MS"/>
                <a:cs typeface="Comic Sans MS"/>
              </a:rPr>
              <a:t>*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which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have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been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sorted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should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indices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&lt; j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latin typeface="Comic Sans MS"/>
                <a:cs typeface="Comic Sans MS"/>
              </a:rPr>
              <a:t>i </a:t>
            </a:r>
            <a:endParaRPr lang="en-US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2"/>
          <p:cNvSpPr/>
          <p:nvPr/>
        </p:nvSpPr>
        <p:spPr>
          <a:xfrm>
            <a:off x="848950" y="3904807"/>
            <a:ext cx="590189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11"/>
          <p:cNvSpPr/>
          <p:nvPr/>
        </p:nvSpPr>
        <p:spPr>
          <a:xfrm>
            <a:off x="1447550" y="3904807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12"/>
          <p:cNvSpPr/>
          <p:nvPr/>
        </p:nvSpPr>
        <p:spPr>
          <a:xfrm>
            <a:off x="3271553" y="3904807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12"/>
          <p:cNvSpPr/>
          <p:nvPr/>
        </p:nvSpPr>
        <p:spPr>
          <a:xfrm>
            <a:off x="3922792" y="3904807"/>
            <a:ext cx="769610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j+1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2592328" y="381696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169725" y="381696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4858821" y="382009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cxnSp>
        <p:nvCxnSpPr>
          <p:cNvPr id="13" name="Straight Connector 14"/>
          <p:cNvCxnSpPr/>
          <p:nvPr/>
        </p:nvCxnSpPr>
        <p:spPr>
          <a:xfrm flipV="1">
            <a:off x="1434906" y="3706121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5"/>
          <p:cNvCxnSpPr/>
          <p:nvPr/>
        </p:nvCxnSpPr>
        <p:spPr>
          <a:xfrm flipV="1">
            <a:off x="3923928" y="3716281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Metin kutusu 14"/>
          <p:cNvSpPr txBox="1"/>
          <p:nvPr/>
        </p:nvSpPr>
        <p:spPr>
          <a:xfrm>
            <a:off x="5652120" y="3464090"/>
            <a:ext cx="351109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What </a:t>
            </a:r>
            <a:r>
              <a:rPr lang="tr-TR" sz="1600" u="sng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happens</a:t>
            </a:r>
            <a:r>
              <a:rPr lang="tr-TR" sz="16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sz="1600" u="sng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if</a:t>
            </a:r>
            <a:r>
              <a:rPr lang="tr-TR" sz="16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sz="1600" u="sng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we</a:t>
            </a:r>
            <a:r>
              <a:rPr lang="tr-TR" sz="16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swap i </a:t>
            </a:r>
            <a:r>
              <a:rPr lang="tr-TR" sz="1600" u="sng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and</a:t>
            </a:r>
            <a:r>
              <a:rPr lang="tr-TR" sz="16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j?</a:t>
            </a:r>
          </a:p>
          <a:p>
            <a:endParaRPr lang="tr-TR" sz="1600" u="sng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finishing</a:t>
            </a:r>
            <a:r>
              <a:rPr lang="tr-TR" sz="1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time of </a:t>
            </a:r>
            <a:r>
              <a:rPr lang="tr-TR" sz="1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1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processes</a:t>
            </a:r>
            <a:r>
              <a:rPr lang="tr-TR" sz="1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up</a:t>
            </a:r>
            <a:r>
              <a:rPr lang="tr-TR" sz="1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1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i-1 not </a:t>
            </a:r>
            <a:r>
              <a:rPr lang="tr-TR" sz="1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changing</a:t>
            </a:r>
            <a:r>
              <a:rPr lang="tr-TR" sz="1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tr-TR" sz="1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(</a:t>
            </a:r>
            <a:r>
              <a:rPr lang="tr-TR" sz="1400" dirty="0" smtClean="0">
                <a:latin typeface="Comic Sans MS"/>
              </a:rPr>
              <a:t>C</a:t>
            </a:r>
            <a:r>
              <a:rPr lang="tr-TR" sz="1400" baseline="-25000" dirty="0">
                <a:latin typeface="Comic Sans MS"/>
              </a:rPr>
              <a:t>1</a:t>
            </a:r>
            <a:r>
              <a:rPr lang="tr-TR" sz="1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…</a:t>
            </a:r>
            <a:r>
              <a:rPr lang="tr-TR" sz="1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1400" dirty="0" smtClean="0">
                <a:latin typeface="Comic Sans MS"/>
              </a:rPr>
              <a:t>C</a:t>
            </a:r>
            <a:r>
              <a:rPr lang="tr-TR" sz="1400" baseline="-25000" dirty="0" smtClean="0">
                <a:latin typeface="Comic Sans MS"/>
              </a:rPr>
              <a:t>i-1</a:t>
            </a:r>
            <a:r>
              <a:rPr lang="tr-TR" sz="1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remain</a:t>
            </a:r>
            <a:r>
              <a:rPr lang="tr-TR" sz="1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same</a:t>
            </a:r>
            <a:r>
              <a:rPr lang="tr-TR" sz="1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finishing</a:t>
            </a:r>
            <a:r>
              <a:rPr lang="tr-TR" sz="1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time of </a:t>
            </a:r>
            <a:r>
              <a:rPr lang="tr-TR" sz="1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1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processes</a:t>
            </a:r>
            <a:r>
              <a:rPr lang="tr-TR" sz="1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after</a:t>
            </a:r>
            <a:r>
              <a:rPr lang="tr-TR" sz="1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j </a:t>
            </a:r>
            <a:r>
              <a:rPr lang="tr-TR" sz="1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not </a:t>
            </a:r>
            <a:r>
              <a:rPr lang="tr-TR" sz="1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changing</a:t>
            </a:r>
            <a:r>
              <a:rPr lang="tr-TR" sz="1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tr-TR" sz="1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(</a:t>
            </a:r>
            <a:r>
              <a:rPr lang="tr-TR" sz="1400" dirty="0" err="1" smtClean="0">
                <a:latin typeface="Comic Sans MS"/>
              </a:rPr>
              <a:t>C</a:t>
            </a:r>
            <a:r>
              <a:rPr lang="tr-TR" sz="1400" baseline="-25000" dirty="0" err="1" smtClean="0">
                <a:latin typeface="Comic Sans MS"/>
              </a:rPr>
              <a:t>j</a:t>
            </a:r>
            <a:r>
              <a:rPr lang="tr-TR" sz="1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…</a:t>
            </a:r>
            <a:r>
              <a:rPr lang="tr-TR" sz="1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1400" dirty="0" err="1" smtClean="0">
                <a:latin typeface="Comic Sans MS"/>
              </a:rPr>
              <a:t>C</a:t>
            </a:r>
            <a:r>
              <a:rPr lang="tr-TR" sz="1400" baseline="-25000" dirty="0" err="1">
                <a:latin typeface="Comic Sans MS"/>
              </a:rPr>
              <a:t>n</a:t>
            </a:r>
            <a:r>
              <a:rPr lang="tr-TR" sz="1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remain</a:t>
            </a:r>
            <a:r>
              <a:rPr lang="tr-TR" sz="1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same</a:t>
            </a:r>
            <a:r>
              <a:rPr lang="tr-TR" sz="1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</p:txBody>
      </p:sp>
      <p:sp>
        <p:nvSpPr>
          <p:cNvPr id="16" name="Rectangle 2"/>
          <p:cNvSpPr/>
          <p:nvPr/>
        </p:nvSpPr>
        <p:spPr>
          <a:xfrm>
            <a:off x="855938" y="5333884"/>
            <a:ext cx="590189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7" name="Rectangle 12"/>
          <p:cNvSpPr/>
          <p:nvPr/>
        </p:nvSpPr>
        <p:spPr>
          <a:xfrm>
            <a:off x="3929780" y="5333884"/>
            <a:ext cx="769610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j+1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2267744" y="524603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20" name="Metin kutusu 19"/>
          <p:cNvSpPr txBox="1"/>
          <p:nvPr/>
        </p:nvSpPr>
        <p:spPr>
          <a:xfrm>
            <a:off x="176713" y="524603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cxnSp>
        <p:nvCxnSpPr>
          <p:cNvPr id="21" name="Straight Connector 14"/>
          <p:cNvCxnSpPr/>
          <p:nvPr/>
        </p:nvCxnSpPr>
        <p:spPr>
          <a:xfrm flipV="1">
            <a:off x="1441894" y="5135198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15"/>
          <p:cNvCxnSpPr/>
          <p:nvPr/>
        </p:nvCxnSpPr>
        <p:spPr>
          <a:xfrm flipV="1">
            <a:off x="3930916" y="5145358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12"/>
          <p:cNvSpPr/>
          <p:nvPr/>
        </p:nvSpPr>
        <p:spPr>
          <a:xfrm>
            <a:off x="1445569" y="5333883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4" name="Rectangle 11"/>
          <p:cNvSpPr/>
          <p:nvPr/>
        </p:nvSpPr>
        <p:spPr>
          <a:xfrm>
            <a:off x="2970613" y="5333882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3" name="Yay 2"/>
          <p:cNvSpPr/>
          <p:nvPr/>
        </p:nvSpPr>
        <p:spPr>
          <a:xfrm rot="7547269">
            <a:off x="1839651" y="2889966"/>
            <a:ext cx="1527306" cy="1929217"/>
          </a:xfrm>
          <a:prstGeom prst="arc">
            <a:avLst>
              <a:gd name="adj1" fmla="val 16085717"/>
              <a:gd name="adj2" fmla="val 639097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1800006" y="4184298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6" name="Dikdörtgen 25"/>
          <p:cNvSpPr/>
          <p:nvPr/>
        </p:nvSpPr>
        <p:spPr>
          <a:xfrm>
            <a:off x="973327" y="4175576"/>
            <a:ext cx="489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7" name="Dikdörtgen 26"/>
          <p:cNvSpPr/>
          <p:nvPr/>
        </p:nvSpPr>
        <p:spPr>
          <a:xfrm>
            <a:off x="3464039" y="4188704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8" name="Dikdörtgen 27"/>
          <p:cNvSpPr/>
          <p:nvPr/>
        </p:nvSpPr>
        <p:spPr>
          <a:xfrm>
            <a:off x="4098084" y="4204789"/>
            <a:ext cx="529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+1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9" name="Dikdörtgen 28"/>
          <p:cNvSpPr/>
          <p:nvPr/>
        </p:nvSpPr>
        <p:spPr>
          <a:xfrm>
            <a:off x="3379213" y="5590402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30" name="Dikdörtgen 29"/>
          <p:cNvSpPr/>
          <p:nvPr/>
        </p:nvSpPr>
        <p:spPr>
          <a:xfrm>
            <a:off x="973327" y="5570849"/>
            <a:ext cx="489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31" name="Dikdörtgen 30"/>
          <p:cNvSpPr/>
          <p:nvPr/>
        </p:nvSpPr>
        <p:spPr>
          <a:xfrm>
            <a:off x="1676006" y="5592605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32" name="Dikdörtgen 31"/>
          <p:cNvSpPr/>
          <p:nvPr/>
        </p:nvSpPr>
        <p:spPr>
          <a:xfrm>
            <a:off x="4098084" y="5600062"/>
            <a:ext cx="529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+1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56942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sz="44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sz="44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568952" cy="265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 be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ordered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completion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time.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 is an optimal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S</a:t>
            </a:r>
            <a:r>
              <a:rPr lang="en-US" baseline="30000" dirty="0" smtClean="0">
                <a:latin typeface="Comic Sans MS"/>
                <a:cs typeface="Comic Sans MS"/>
              </a:rPr>
              <a:t>*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which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have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been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sorted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should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indices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&lt; j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latin typeface="Comic Sans MS"/>
                <a:cs typeface="Comic Sans MS"/>
              </a:rPr>
              <a:t>i </a:t>
            </a:r>
            <a:endParaRPr lang="en-US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2"/>
          <p:cNvSpPr/>
          <p:nvPr/>
        </p:nvSpPr>
        <p:spPr>
          <a:xfrm>
            <a:off x="848950" y="3904807"/>
            <a:ext cx="590189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11"/>
          <p:cNvSpPr/>
          <p:nvPr/>
        </p:nvSpPr>
        <p:spPr>
          <a:xfrm>
            <a:off x="1447550" y="3904807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12"/>
          <p:cNvSpPr/>
          <p:nvPr/>
        </p:nvSpPr>
        <p:spPr>
          <a:xfrm>
            <a:off x="3271553" y="3904807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12"/>
          <p:cNvSpPr/>
          <p:nvPr/>
        </p:nvSpPr>
        <p:spPr>
          <a:xfrm>
            <a:off x="3922792" y="3904807"/>
            <a:ext cx="769610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j+1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2592328" y="381696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169725" y="381696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4858821" y="382009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cxnSp>
        <p:nvCxnSpPr>
          <p:cNvPr id="13" name="Straight Connector 14"/>
          <p:cNvCxnSpPr/>
          <p:nvPr/>
        </p:nvCxnSpPr>
        <p:spPr>
          <a:xfrm flipV="1">
            <a:off x="1434906" y="3706121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5"/>
          <p:cNvCxnSpPr/>
          <p:nvPr/>
        </p:nvCxnSpPr>
        <p:spPr>
          <a:xfrm flipV="1">
            <a:off x="3923928" y="3716281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Metin kutusu 14"/>
              <p:cNvSpPr txBox="1"/>
              <p:nvPr/>
            </p:nvSpPr>
            <p:spPr>
              <a:xfrm>
                <a:off x="5652120" y="3464090"/>
                <a:ext cx="3511098" cy="21101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What </a:t>
                </a:r>
                <a:r>
                  <a:rPr lang="tr-TR" sz="1600" u="sng" dirty="0" err="1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happens</a:t>
                </a:r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600" u="sng" dirty="0" err="1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if</a:t>
                </a:r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600" u="sng" dirty="0" err="1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we</a:t>
                </a:r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swap i </a:t>
                </a:r>
                <a:r>
                  <a:rPr lang="tr-TR" sz="1600" u="sng" dirty="0" err="1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and</a:t>
                </a:r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j?</a:t>
                </a:r>
              </a:p>
              <a:p>
                <a:endParaRPr lang="tr-TR" sz="1600" u="sng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finishing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of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processes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i-1 not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changing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(</a:t>
                </a:r>
                <a:r>
                  <a:rPr lang="tr-TR" sz="1400" dirty="0" smtClean="0">
                    <a:latin typeface="Comic Sans MS"/>
                  </a:rPr>
                  <a:t>C</a:t>
                </a:r>
                <a:r>
                  <a:rPr lang="tr-TR" sz="1400" baseline="-25000" dirty="0">
                    <a:latin typeface="Comic Sans MS"/>
                  </a:rPr>
                  <a:t>1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, …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, </a:t>
                </a:r>
                <a:r>
                  <a:rPr lang="tr-TR" sz="1400" dirty="0" smtClean="0">
                    <a:latin typeface="Comic Sans MS"/>
                  </a:rPr>
                  <a:t>C</a:t>
                </a:r>
                <a:r>
                  <a:rPr lang="tr-TR" sz="1400" baseline="-25000" dirty="0" smtClean="0">
                    <a:latin typeface="Comic Sans MS"/>
                  </a:rPr>
                  <a:t>i-1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remain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same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finishing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of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processes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after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j 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not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changing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(</a:t>
                </a:r>
                <a:r>
                  <a:rPr lang="tr-TR" sz="1400" dirty="0" err="1" smtClean="0">
                    <a:latin typeface="Comic Sans MS"/>
                  </a:rPr>
                  <a:t>C</a:t>
                </a:r>
                <a:r>
                  <a:rPr lang="tr-TR" sz="1400" baseline="-25000" dirty="0" err="1" smtClean="0">
                    <a:latin typeface="Comic Sans MS"/>
                  </a:rPr>
                  <a:t>j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, …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, </a:t>
                </a:r>
                <a:r>
                  <a:rPr lang="tr-TR" sz="1400" dirty="0" err="1" smtClean="0">
                    <a:latin typeface="Comic Sans MS"/>
                  </a:rPr>
                  <a:t>C</a:t>
                </a:r>
                <a:r>
                  <a:rPr lang="tr-TR" sz="1400" baseline="-25000" dirty="0" err="1">
                    <a:latin typeface="Comic Sans MS"/>
                  </a:rPr>
                  <a:t>n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remain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same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</a:rPr>
                  <a:t>Let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lang="tr-TR" sz="140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tr-TR" sz="14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1400" b="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1400" b="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tr-TR" sz="1400" b="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tr-TR" sz="14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tr-TR" sz="1400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1400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tr-TR" sz="1400" b="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15" name="Metin kutusu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3464090"/>
                <a:ext cx="3511098" cy="2110193"/>
              </a:xfrm>
              <a:prstGeom prst="rect">
                <a:avLst/>
              </a:prstGeom>
              <a:blipFill>
                <a:blip r:embed="rId3"/>
                <a:stretch>
                  <a:fillRect l="-868" t="-578" b="-144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2"/>
          <p:cNvSpPr/>
          <p:nvPr/>
        </p:nvSpPr>
        <p:spPr>
          <a:xfrm>
            <a:off x="855938" y="5333884"/>
            <a:ext cx="590189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7" name="Rectangle 12"/>
          <p:cNvSpPr/>
          <p:nvPr/>
        </p:nvSpPr>
        <p:spPr>
          <a:xfrm>
            <a:off x="3929780" y="5333884"/>
            <a:ext cx="769610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j+1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2267744" y="524603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20" name="Metin kutusu 19"/>
          <p:cNvSpPr txBox="1"/>
          <p:nvPr/>
        </p:nvSpPr>
        <p:spPr>
          <a:xfrm>
            <a:off x="176713" y="524603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cxnSp>
        <p:nvCxnSpPr>
          <p:cNvPr id="21" name="Straight Connector 14"/>
          <p:cNvCxnSpPr/>
          <p:nvPr/>
        </p:nvCxnSpPr>
        <p:spPr>
          <a:xfrm flipV="1">
            <a:off x="1441894" y="5135198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15"/>
          <p:cNvCxnSpPr/>
          <p:nvPr/>
        </p:nvCxnSpPr>
        <p:spPr>
          <a:xfrm flipV="1">
            <a:off x="3930916" y="5145358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12"/>
          <p:cNvSpPr/>
          <p:nvPr/>
        </p:nvSpPr>
        <p:spPr>
          <a:xfrm>
            <a:off x="1445569" y="5333883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4" name="Rectangle 11"/>
          <p:cNvSpPr/>
          <p:nvPr/>
        </p:nvSpPr>
        <p:spPr>
          <a:xfrm>
            <a:off x="2970613" y="5333882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3" name="Yay 2"/>
          <p:cNvSpPr/>
          <p:nvPr/>
        </p:nvSpPr>
        <p:spPr>
          <a:xfrm rot="7547269">
            <a:off x="1839651" y="2889966"/>
            <a:ext cx="1527306" cy="1929217"/>
          </a:xfrm>
          <a:prstGeom prst="arc">
            <a:avLst>
              <a:gd name="adj1" fmla="val 16085717"/>
              <a:gd name="adj2" fmla="val 639097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1800006" y="4184298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6" name="Dikdörtgen 25"/>
          <p:cNvSpPr/>
          <p:nvPr/>
        </p:nvSpPr>
        <p:spPr>
          <a:xfrm>
            <a:off x="973327" y="4175576"/>
            <a:ext cx="489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7" name="Dikdörtgen 26"/>
          <p:cNvSpPr/>
          <p:nvPr/>
        </p:nvSpPr>
        <p:spPr>
          <a:xfrm>
            <a:off x="3464039" y="4188704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8" name="Dikdörtgen 27"/>
          <p:cNvSpPr/>
          <p:nvPr/>
        </p:nvSpPr>
        <p:spPr>
          <a:xfrm>
            <a:off x="4098084" y="4204789"/>
            <a:ext cx="529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+1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9" name="Dikdörtgen 28"/>
          <p:cNvSpPr/>
          <p:nvPr/>
        </p:nvSpPr>
        <p:spPr>
          <a:xfrm>
            <a:off x="3379213" y="5590402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30" name="Dikdörtgen 29"/>
          <p:cNvSpPr/>
          <p:nvPr/>
        </p:nvSpPr>
        <p:spPr>
          <a:xfrm>
            <a:off x="973327" y="5570849"/>
            <a:ext cx="489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31" name="Dikdörtgen 30"/>
          <p:cNvSpPr/>
          <p:nvPr/>
        </p:nvSpPr>
        <p:spPr>
          <a:xfrm>
            <a:off x="1676006" y="5592605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32" name="Dikdörtgen 31"/>
          <p:cNvSpPr/>
          <p:nvPr/>
        </p:nvSpPr>
        <p:spPr>
          <a:xfrm>
            <a:off x="4098084" y="5600062"/>
            <a:ext cx="529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+1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77099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sz="44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sz="44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568952" cy="265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 be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ordered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completion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time.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 is an optimal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S</a:t>
            </a:r>
            <a:r>
              <a:rPr lang="en-US" baseline="30000" dirty="0" smtClean="0">
                <a:latin typeface="Comic Sans MS"/>
                <a:cs typeface="Comic Sans MS"/>
              </a:rPr>
              <a:t>*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which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have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been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sorted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should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indices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&lt; j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latin typeface="Comic Sans MS"/>
                <a:cs typeface="Comic Sans MS"/>
              </a:rPr>
              <a:t>i </a:t>
            </a:r>
            <a:endParaRPr lang="en-US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2"/>
          <p:cNvSpPr/>
          <p:nvPr/>
        </p:nvSpPr>
        <p:spPr>
          <a:xfrm>
            <a:off x="848950" y="3904807"/>
            <a:ext cx="590189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11"/>
          <p:cNvSpPr/>
          <p:nvPr/>
        </p:nvSpPr>
        <p:spPr>
          <a:xfrm>
            <a:off x="1447550" y="3904807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12"/>
          <p:cNvSpPr/>
          <p:nvPr/>
        </p:nvSpPr>
        <p:spPr>
          <a:xfrm>
            <a:off x="3271553" y="3904807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12"/>
          <p:cNvSpPr/>
          <p:nvPr/>
        </p:nvSpPr>
        <p:spPr>
          <a:xfrm>
            <a:off x="3922792" y="3904807"/>
            <a:ext cx="769610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j+1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2592328" y="381696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169725" y="381696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4858821" y="382009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cxnSp>
        <p:nvCxnSpPr>
          <p:cNvPr id="13" name="Straight Connector 14"/>
          <p:cNvCxnSpPr/>
          <p:nvPr/>
        </p:nvCxnSpPr>
        <p:spPr>
          <a:xfrm flipV="1">
            <a:off x="1434906" y="3706121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5"/>
          <p:cNvCxnSpPr/>
          <p:nvPr/>
        </p:nvCxnSpPr>
        <p:spPr>
          <a:xfrm flipV="1">
            <a:off x="3923928" y="3716281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Metin kutusu 14"/>
              <p:cNvSpPr txBox="1"/>
              <p:nvPr/>
            </p:nvSpPr>
            <p:spPr>
              <a:xfrm>
                <a:off x="5652120" y="3464090"/>
                <a:ext cx="3511098" cy="23258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What </a:t>
                </a:r>
                <a:r>
                  <a:rPr lang="tr-TR" sz="1600" u="sng" dirty="0" err="1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happens</a:t>
                </a:r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600" u="sng" dirty="0" err="1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if</a:t>
                </a:r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600" u="sng" dirty="0" err="1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we</a:t>
                </a:r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swap i </a:t>
                </a:r>
                <a:r>
                  <a:rPr lang="tr-TR" sz="1600" u="sng" dirty="0" err="1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and</a:t>
                </a:r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j?</a:t>
                </a:r>
              </a:p>
              <a:p>
                <a:endParaRPr lang="tr-TR" sz="1600" u="sng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finishing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of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processes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i-1 not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changing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(</a:t>
                </a:r>
                <a:r>
                  <a:rPr lang="tr-TR" sz="1400" dirty="0" smtClean="0">
                    <a:latin typeface="Comic Sans MS"/>
                  </a:rPr>
                  <a:t>C</a:t>
                </a:r>
                <a:r>
                  <a:rPr lang="tr-TR" sz="1400" baseline="-25000" dirty="0">
                    <a:latin typeface="Comic Sans MS"/>
                  </a:rPr>
                  <a:t>1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, …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, </a:t>
                </a:r>
                <a:r>
                  <a:rPr lang="tr-TR" sz="1400" dirty="0" smtClean="0">
                    <a:latin typeface="Comic Sans MS"/>
                  </a:rPr>
                  <a:t>C</a:t>
                </a:r>
                <a:r>
                  <a:rPr lang="tr-TR" sz="1400" baseline="-25000" dirty="0" smtClean="0">
                    <a:latin typeface="Comic Sans MS"/>
                  </a:rPr>
                  <a:t>i-1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remain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same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finishing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of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processes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after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j 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not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changing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(</a:t>
                </a:r>
                <a:r>
                  <a:rPr lang="tr-TR" sz="1400" dirty="0" err="1" smtClean="0">
                    <a:latin typeface="Comic Sans MS"/>
                  </a:rPr>
                  <a:t>C</a:t>
                </a:r>
                <a:r>
                  <a:rPr lang="tr-TR" sz="1400" baseline="-25000" dirty="0" err="1" smtClean="0">
                    <a:latin typeface="Comic Sans MS"/>
                  </a:rPr>
                  <a:t>j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, …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, </a:t>
                </a:r>
                <a:r>
                  <a:rPr lang="tr-TR" sz="1400" dirty="0" err="1" smtClean="0">
                    <a:latin typeface="Comic Sans MS"/>
                  </a:rPr>
                  <a:t>C</a:t>
                </a:r>
                <a:r>
                  <a:rPr lang="tr-TR" sz="1400" baseline="-25000" dirty="0" err="1">
                    <a:latin typeface="Comic Sans MS"/>
                  </a:rPr>
                  <a:t>n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remain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same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</a:rPr>
                  <a:t>Let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lang="tr-TR" sz="140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tr-TR" sz="14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1400" b="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1400" b="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tr-TR" sz="1400" b="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tr-TR" sz="14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tr-TR" sz="1400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1400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tr-TR" sz="1400" b="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.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Then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tr-TR" sz="140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tr-TR" sz="1400" i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140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tr-TR" sz="1400" i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−∆</m:t>
                      </m:r>
                    </m:oMath>
                  </m:oMathPara>
                </a14:m>
                <a:endParaRPr lang="tr-TR" sz="1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Metin kutusu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3464090"/>
                <a:ext cx="3511098" cy="2325830"/>
              </a:xfrm>
              <a:prstGeom prst="rect">
                <a:avLst/>
              </a:prstGeom>
              <a:blipFill>
                <a:blip r:embed="rId3"/>
                <a:stretch>
                  <a:fillRect l="-868" t="-52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2"/>
          <p:cNvSpPr/>
          <p:nvPr/>
        </p:nvSpPr>
        <p:spPr>
          <a:xfrm>
            <a:off x="855938" y="5333884"/>
            <a:ext cx="590189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7" name="Rectangle 12"/>
          <p:cNvSpPr/>
          <p:nvPr/>
        </p:nvSpPr>
        <p:spPr>
          <a:xfrm>
            <a:off x="3929780" y="5333884"/>
            <a:ext cx="769610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j+1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2267744" y="524603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20" name="Metin kutusu 19"/>
          <p:cNvSpPr txBox="1"/>
          <p:nvPr/>
        </p:nvSpPr>
        <p:spPr>
          <a:xfrm>
            <a:off x="176713" y="524603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cxnSp>
        <p:nvCxnSpPr>
          <p:cNvPr id="21" name="Straight Connector 14"/>
          <p:cNvCxnSpPr/>
          <p:nvPr/>
        </p:nvCxnSpPr>
        <p:spPr>
          <a:xfrm flipV="1">
            <a:off x="1441894" y="5135198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15"/>
          <p:cNvCxnSpPr/>
          <p:nvPr/>
        </p:nvCxnSpPr>
        <p:spPr>
          <a:xfrm flipV="1">
            <a:off x="3930916" y="5145358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12"/>
          <p:cNvSpPr/>
          <p:nvPr/>
        </p:nvSpPr>
        <p:spPr>
          <a:xfrm>
            <a:off x="1445569" y="5333883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4" name="Rectangle 11"/>
          <p:cNvSpPr/>
          <p:nvPr/>
        </p:nvSpPr>
        <p:spPr>
          <a:xfrm>
            <a:off x="2970613" y="5333882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3" name="Yay 2"/>
          <p:cNvSpPr/>
          <p:nvPr/>
        </p:nvSpPr>
        <p:spPr>
          <a:xfrm rot="7547269">
            <a:off x="1839651" y="2889966"/>
            <a:ext cx="1527306" cy="1929217"/>
          </a:xfrm>
          <a:prstGeom prst="arc">
            <a:avLst>
              <a:gd name="adj1" fmla="val 16085717"/>
              <a:gd name="adj2" fmla="val 639097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1800006" y="4184298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6" name="Dikdörtgen 25"/>
          <p:cNvSpPr/>
          <p:nvPr/>
        </p:nvSpPr>
        <p:spPr>
          <a:xfrm>
            <a:off x="973327" y="4175576"/>
            <a:ext cx="489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7" name="Dikdörtgen 26"/>
          <p:cNvSpPr/>
          <p:nvPr/>
        </p:nvSpPr>
        <p:spPr>
          <a:xfrm>
            <a:off x="3464039" y="4188704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8" name="Dikdörtgen 27"/>
          <p:cNvSpPr/>
          <p:nvPr/>
        </p:nvSpPr>
        <p:spPr>
          <a:xfrm>
            <a:off x="4098084" y="4204789"/>
            <a:ext cx="529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+1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9" name="Dikdörtgen 28"/>
          <p:cNvSpPr/>
          <p:nvPr/>
        </p:nvSpPr>
        <p:spPr>
          <a:xfrm>
            <a:off x="3379213" y="5590402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30" name="Dikdörtgen 29"/>
          <p:cNvSpPr/>
          <p:nvPr/>
        </p:nvSpPr>
        <p:spPr>
          <a:xfrm>
            <a:off x="973327" y="5570849"/>
            <a:ext cx="489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31" name="Dikdörtgen 30"/>
          <p:cNvSpPr/>
          <p:nvPr/>
        </p:nvSpPr>
        <p:spPr>
          <a:xfrm>
            <a:off x="1676006" y="5592605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32" name="Dikdörtgen 31"/>
          <p:cNvSpPr/>
          <p:nvPr/>
        </p:nvSpPr>
        <p:spPr>
          <a:xfrm>
            <a:off x="4098084" y="5600062"/>
            <a:ext cx="529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+1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46967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sz="44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sz="44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568952" cy="265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 be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ordered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completion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time.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 is an optimal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S</a:t>
            </a:r>
            <a:r>
              <a:rPr lang="en-US" baseline="30000" dirty="0" smtClean="0">
                <a:latin typeface="Comic Sans MS"/>
                <a:cs typeface="Comic Sans MS"/>
              </a:rPr>
              <a:t>*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which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have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been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sorted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should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indices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&lt; j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latin typeface="Comic Sans MS"/>
                <a:cs typeface="Comic Sans MS"/>
              </a:rPr>
              <a:t>i </a:t>
            </a:r>
            <a:endParaRPr lang="en-US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2"/>
          <p:cNvSpPr/>
          <p:nvPr/>
        </p:nvSpPr>
        <p:spPr>
          <a:xfrm>
            <a:off x="848950" y="3904807"/>
            <a:ext cx="590189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11"/>
          <p:cNvSpPr/>
          <p:nvPr/>
        </p:nvSpPr>
        <p:spPr>
          <a:xfrm>
            <a:off x="1447550" y="3904807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12"/>
          <p:cNvSpPr/>
          <p:nvPr/>
        </p:nvSpPr>
        <p:spPr>
          <a:xfrm>
            <a:off x="3271553" y="3904807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12"/>
          <p:cNvSpPr/>
          <p:nvPr/>
        </p:nvSpPr>
        <p:spPr>
          <a:xfrm>
            <a:off x="3922792" y="3904807"/>
            <a:ext cx="769610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j+1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2592328" y="381696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169725" y="381696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4858821" y="382009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cxnSp>
        <p:nvCxnSpPr>
          <p:cNvPr id="13" name="Straight Connector 14"/>
          <p:cNvCxnSpPr/>
          <p:nvPr/>
        </p:nvCxnSpPr>
        <p:spPr>
          <a:xfrm flipV="1">
            <a:off x="1434906" y="3706121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5"/>
          <p:cNvCxnSpPr/>
          <p:nvPr/>
        </p:nvCxnSpPr>
        <p:spPr>
          <a:xfrm flipV="1">
            <a:off x="3923928" y="3716281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Metin kutusu 14"/>
              <p:cNvSpPr txBox="1"/>
              <p:nvPr/>
            </p:nvSpPr>
            <p:spPr>
              <a:xfrm>
                <a:off x="5652120" y="3464090"/>
                <a:ext cx="3511098" cy="29969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What </a:t>
                </a:r>
                <a:r>
                  <a:rPr lang="tr-TR" sz="1600" u="sng" dirty="0" err="1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happens</a:t>
                </a:r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600" u="sng" dirty="0" err="1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if</a:t>
                </a:r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600" u="sng" dirty="0" err="1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we</a:t>
                </a:r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swap i </a:t>
                </a:r>
                <a:r>
                  <a:rPr lang="tr-TR" sz="1600" u="sng" dirty="0" err="1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and</a:t>
                </a:r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j?</a:t>
                </a:r>
              </a:p>
              <a:p>
                <a:endParaRPr lang="tr-TR" sz="1600" u="sng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finishing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of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processes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i-1 not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changing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(</a:t>
                </a:r>
                <a:r>
                  <a:rPr lang="tr-TR" sz="1400" dirty="0" smtClean="0">
                    <a:latin typeface="Comic Sans MS"/>
                  </a:rPr>
                  <a:t>C</a:t>
                </a:r>
                <a:r>
                  <a:rPr lang="tr-TR" sz="1400" baseline="-25000" dirty="0">
                    <a:latin typeface="Comic Sans MS"/>
                  </a:rPr>
                  <a:t>1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, …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, </a:t>
                </a:r>
                <a:r>
                  <a:rPr lang="tr-TR" sz="1400" dirty="0" smtClean="0">
                    <a:latin typeface="Comic Sans MS"/>
                  </a:rPr>
                  <a:t>C</a:t>
                </a:r>
                <a:r>
                  <a:rPr lang="tr-TR" sz="1400" baseline="-25000" dirty="0" smtClean="0">
                    <a:latin typeface="Comic Sans MS"/>
                  </a:rPr>
                  <a:t>i-1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remain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same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finishing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of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processes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after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j 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not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changing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(</a:t>
                </a:r>
                <a:r>
                  <a:rPr lang="tr-TR" sz="1400" dirty="0" err="1" smtClean="0">
                    <a:latin typeface="Comic Sans MS"/>
                  </a:rPr>
                  <a:t>C</a:t>
                </a:r>
                <a:r>
                  <a:rPr lang="tr-TR" sz="1400" baseline="-25000" dirty="0" err="1" smtClean="0">
                    <a:latin typeface="Comic Sans MS"/>
                  </a:rPr>
                  <a:t>j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, …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, </a:t>
                </a:r>
                <a:r>
                  <a:rPr lang="tr-TR" sz="1400" dirty="0" err="1" smtClean="0">
                    <a:latin typeface="Comic Sans MS"/>
                  </a:rPr>
                  <a:t>C</a:t>
                </a:r>
                <a:r>
                  <a:rPr lang="tr-TR" sz="1400" baseline="-25000" dirty="0" err="1">
                    <a:latin typeface="Comic Sans MS"/>
                  </a:rPr>
                  <a:t>n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remain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same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</a:rPr>
                  <a:t>Let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lang="tr-TR" sz="140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tr-TR" sz="14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1400" b="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1400" b="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tr-TR" sz="1400" b="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tr-TR" sz="14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tr-TR" sz="1400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1400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tr-TR" sz="1400" b="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.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Then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tr-TR" sz="140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tr-TR" sz="1400" i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140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tr-TR" sz="1400" i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−∆</m:t>
                      </m:r>
                    </m:oMath>
                  </m:oMathPara>
                </a14:m>
                <a:endParaRPr lang="tr-TR" sz="1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sub>
                        <m:sup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tr-TR" sz="1400" i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tr-TR" sz="1400" i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−∆</m:t>
                      </m:r>
                    </m:oMath>
                  </m:oMathPara>
                </a14:m>
                <a:endParaRPr lang="tr-TR" sz="1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                   </a:t>
                </a:r>
                <a14:m>
                  <m:oMath xmlns:m="http://schemas.openxmlformats.org/officeDocument/2006/math">
                    <m:r>
                      <a:rPr lang="tr-TR" sz="140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⋮</m:t>
                    </m:r>
                  </m:oMath>
                </a14:m>
                <a:endParaRPr lang="tr-TR" sz="1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tr-TR" sz="1400" i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tr-TR" sz="1400" i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−∆</m:t>
                      </m:r>
                    </m:oMath>
                  </m:oMathPara>
                </a14:m>
                <a:endParaRPr lang="tr-TR" sz="1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Metin kutusu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3464090"/>
                <a:ext cx="3511098" cy="2996911"/>
              </a:xfrm>
              <a:prstGeom prst="rect">
                <a:avLst/>
              </a:prstGeom>
              <a:blipFill>
                <a:blip r:embed="rId3"/>
                <a:stretch>
                  <a:fillRect l="-868" t="-40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2"/>
          <p:cNvSpPr/>
          <p:nvPr/>
        </p:nvSpPr>
        <p:spPr>
          <a:xfrm>
            <a:off x="855938" y="5333884"/>
            <a:ext cx="590189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7" name="Rectangle 12"/>
          <p:cNvSpPr/>
          <p:nvPr/>
        </p:nvSpPr>
        <p:spPr>
          <a:xfrm>
            <a:off x="3929780" y="5333884"/>
            <a:ext cx="769610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j+1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2267744" y="524603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20" name="Metin kutusu 19"/>
          <p:cNvSpPr txBox="1"/>
          <p:nvPr/>
        </p:nvSpPr>
        <p:spPr>
          <a:xfrm>
            <a:off x="176713" y="524603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cxnSp>
        <p:nvCxnSpPr>
          <p:cNvPr id="21" name="Straight Connector 14"/>
          <p:cNvCxnSpPr/>
          <p:nvPr/>
        </p:nvCxnSpPr>
        <p:spPr>
          <a:xfrm flipV="1">
            <a:off x="1441894" y="5135198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15"/>
          <p:cNvCxnSpPr/>
          <p:nvPr/>
        </p:nvCxnSpPr>
        <p:spPr>
          <a:xfrm flipV="1">
            <a:off x="3930916" y="5145358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12"/>
          <p:cNvSpPr/>
          <p:nvPr/>
        </p:nvSpPr>
        <p:spPr>
          <a:xfrm>
            <a:off x="1445569" y="5333883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4" name="Rectangle 11"/>
          <p:cNvSpPr/>
          <p:nvPr/>
        </p:nvSpPr>
        <p:spPr>
          <a:xfrm>
            <a:off x="2970613" y="5333882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3" name="Yay 2"/>
          <p:cNvSpPr/>
          <p:nvPr/>
        </p:nvSpPr>
        <p:spPr>
          <a:xfrm rot="7547269">
            <a:off x="1839651" y="2889966"/>
            <a:ext cx="1527306" cy="1929217"/>
          </a:xfrm>
          <a:prstGeom prst="arc">
            <a:avLst>
              <a:gd name="adj1" fmla="val 16085717"/>
              <a:gd name="adj2" fmla="val 639097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1800006" y="4184298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6" name="Dikdörtgen 25"/>
          <p:cNvSpPr/>
          <p:nvPr/>
        </p:nvSpPr>
        <p:spPr>
          <a:xfrm>
            <a:off x="973327" y="4175576"/>
            <a:ext cx="489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7" name="Dikdörtgen 26"/>
          <p:cNvSpPr/>
          <p:nvPr/>
        </p:nvSpPr>
        <p:spPr>
          <a:xfrm>
            <a:off x="3464039" y="4188704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8" name="Dikdörtgen 27"/>
          <p:cNvSpPr/>
          <p:nvPr/>
        </p:nvSpPr>
        <p:spPr>
          <a:xfrm>
            <a:off x="4098084" y="4204789"/>
            <a:ext cx="529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+1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9" name="Dikdörtgen 28"/>
          <p:cNvSpPr/>
          <p:nvPr/>
        </p:nvSpPr>
        <p:spPr>
          <a:xfrm>
            <a:off x="3379213" y="5590402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30" name="Dikdörtgen 29"/>
          <p:cNvSpPr/>
          <p:nvPr/>
        </p:nvSpPr>
        <p:spPr>
          <a:xfrm>
            <a:off x="973327" y="5570849"/>
            <a:ext cx="489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31" name="Dikdörtgen 30"/>
          <p:cNvSpPr/>
          <p:nvPr/>
        </p:nvSpPr>
        <p:spPr>
          <a:xfrm>
            <a:off x="1676006" y="5592605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32" name="Dikdörtgen 31"/>
          <p:cNvSpPr/>
          <p:nvPr/>
        </p:nvSpPr>
        <p:spPr>
          <a:xfrm>
            <a:off x="4098084" y="5600062"/>
            <a:ext cx="529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+1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63830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sz="44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sz="44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568952" cy="265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 be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ordered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completion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time.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 is an optimal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S</a:t>
            </a:r>
            <a:r>
              <a:rPr lang="en-US" baseline="30000" dirty="0" smtClean="0">
                <a:latin typeface="Comic Sans MS"/>
                <a:cs typeface="Comic Sans MS"/>
              </a:rPr>
              <a:t>*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which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have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been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sorted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should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indices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&lt; j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latin typeface="Comic Sans MS"/>
                <a:cs typeface="Comic Sans MS"/>
              </a:rPr>
              <a:t>i </a:t>
            </a:r>
            <a:endParaRPr lang="en-US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2"/>
          <p:cNvSpPr/>
          <p:nvPr/>
        </p:nvSpPr>
        <p:spPr>
          <a:xfrm>
            <a:off x="848950" y="3904807"/>
            <a:ext cx="590189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11"/>
          <p:cNvSpPr/>
          <p:nvPr/>
        </p:nvSpPr>
        <p:spPr>
          <a:xfrm>
            <a:off x="1447550" y="3904807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12"/>
          <p:cNvSpPr/>
          <p:nvPr/>
        </p:nvSpPr>
        <p:spPr>
          <a:xfrm>
            <a:off x="3271553" y="3904807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12"/>
          <p:cNvSpPr/>
          <p:nvPr/>
        </p:nvSpPr>
        <p:spPr>
          <a:xfrm>
            <a:off x="3922792" y="3904807"/>
            <a:ext cx="769610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j+1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2592328" y="381696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169725" y="381696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4858821" y="382009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cxnSp>
        <p:nvCxnSpPr>
          <p:cNvPr id="13" name="Straight Connector 14"/>
          <p:cNvCxnSpPr/>
          <p:nvPr/>
        </p:nvCxnSpPr>
        <p:spPr>
          <a:xfrm flipV="1">
            <a:off x="1434906" y="3706121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5"/>
          <p:cNvCxnSpPr/>
          <p:nvPr/>
        </p:nvCxnSpPr>
        <p:spPr>
          <a:xfrm flipV="1">
            <a:off x="3923928" y="3716281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Metin kutusu 14"/>
              <p:cNvSpPr txBox="1"/>
              <p:nvPr/>
            </p:nvSpPr>
            <p:spPr>
              <a:xfrm>
                <a:off x="5652120" y="3464090"/>
                <a:ext cx="3511098" cy="29969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What </a:t>
                </a:r>
                <a:r>
                  <a:rPr lang="tr-TR" sz="1600" u="sng" dirty="0" err="1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happens</a:t>
                </a:r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600" u="sng" dirty="0" err="1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if</a:t>
                </a:r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600" u="sng" dirty="0" err="1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we</a:t>
                </a:r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swap i </a:t>
                </a:r>
                <a:r>
                  <a:rPr lang="tr-TR" sz="1600" u="sng" dirty="0" err="1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and</a:t>
                </a:r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j?</a:t>
                </a:r>
              </a:p>
              <a:p>
                <a:endParaRPr lang="tr-TR" sz="1600" u="sng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finishing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of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processes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i-1 not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changing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(</a:t>
                </a:r>
                <a:r>
                  <a:rPr lang="tr-TR" sz="1400" dirty="0" smtClean="0">
                    <a:latin typeface="Comic Sans MS"/>
                  </a:rPr>
                  <a:t>C</a:t>
                </a:r>
                <a:r>
                  <a:rPr lang="tr-TR" sz="1400" baseline="-25000" dirty="0">
                    <a:latin typeface="Comic Sans MS"/>
                  </a:rPr>
                  <a:t>1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, …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, </a:t>
                </a:r>
                <a:r>
                  <a:rPr lang="tr-TR" sz="1400" dirty="0" smtClean="0">
                    <a:latin typeface="Comic Sans MS"/>
                  </a:rPr>
                  <a:t>C</a:t>
                </a:r>
                <a:r>
                  <a:rPr lang="tr-TR" sz="1400" baseline="-25000" dirty="0" smtClean="0">
                    <a:latin typeface="Comic Sans MS"/>
                  </a:rPr>
                  <a:t>i-1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remain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same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finishing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of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processes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after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j 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not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changing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(</a:t>
                </a:r>
                <a:r>
                  <a:rPr lang="tr-TR" sz="1400" dirty="0" err="1" smtClean="0">
                    <a:latin typeface="Comic Sans MS"/>
                  </a:rPr>
                  <a:t>C</a:t>
                </a:r>
                <a:r>
                  <a:rPr lang="tr-TR" sz="1400" baseline="-25000" dirty="0" err="1" smtClean="0">
                    <a:latin typeface="Comic Sans MS"/>
                  </a:rPr>
                  <a:t>j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, …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, </a:t>
                </a:r>
                <a:r>
                  <a:rPr lang="tr-TR" sz="1400" dirty="0" err="1" smtClean="0">
                    <a:latin typeface="Comic Sans MS"/>
                  </a:rPr>
                  <a:t>C</a:t>
                </a:r>
                <a:r>
                  <a:rPr lang="tr-TR" sz="1400" baseline="-25000" dirty="0" err="1">
                    <a:latin typeface="Comic Sans MS"/>
                  </a:rPr>
                  <a:t>n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remain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same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</a:rPr>
                  <a:t>Let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lang="tr-TR" sz="140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tr-TR" sz="14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1400" b="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1400" b="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tr-TR" sz="1400" b="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tr-TR" sz="14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tr-TR" sz="1400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1400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tr-TR" sz="1400" b="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.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Then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tr-TR" sz="140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tr-TR" sz="1400" i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140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tr-TR" sz="1400" i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−∆</m:t>
                      </m:r>
                    </m:oMath>
                  </m:oMathPara>
                </a14:m>
                <a:endParaRPr lang="tr-TR" sz="1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sub>
                        <m:sup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tr-TR" sz="1400" i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tr-TR" sz="1400" i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−∆</m:t>
                      </m:r>
                    </m:oMath>
                  </m:oMathPara>
                </a14:m>
                <a:endParaRPr lang="tr-TR" sz="1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                   </a:t>
                </a:r>
                <a14:m>
                  <m:oMath xmlns:m="http://schemas.openxmlformats.org/officeDocument/2006/math">
                    <m:r>
                      <a:rPr lang="tr-TR" sz="140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⋮</m:t>
                    </m:r>
                  </m:oMath>
                </a14:m>
                <a:endParaRPr lang="tr-TR" sz="1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tr-TR" sz="1400" i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tr-TR" sz="1400" i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−∆</m:t>
                      </m:r>
                    </m:oMath>
                  </m:oMathPara>
                </a14:m>
                <a:endParaRPr lang="tr-TR" sz="1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Metin kutusu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3464090"/>
                <a:ext cx="3511098" cy="2996911"/>
              </a:xfrm>
              <a:prstGeom prst="rect">
                <a:avLst/>
              </a:prstGeom>
              <a:blipFill>
                <a:blip r:embed="rId3"/>
                <a:stretch>
                  <a:fillRect l="-868" t="-40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2"/>
          <p:cNvSpPr/>
          <p:nvPr/>
        </p:nvSpPr>
        <p:spPr>
          <a:xfrm>
            <a:off x="855938" y="5333884"/>
            <a:ext cx="590189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7" name="Rectangle 12"/>
          <p:cNvSpPr/>
          <p:nvPr/>
        </p:nvSpPr>
        <p:spPr>
          <a:xfrm>
            <a:off x="3929780" y="5333884"/>
            <a:ext cx="769610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j+1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2267744" y="524603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20" name="Metin kutusu 19"/>
          <p:cNvSpPr txBox="1"/>
          <p:nvPr/>
        </p:nvSpPr>
        <p:spPr>
          <a:xfrm>
            <a:off x="176713" y="524603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cxnSp>
        <p:nvCxnSpPr>
          <p:cNvPr id="21" name="Straight Connector 14"/>
          <p:cNvCxnSpPr/>
          <p:nvPr/>
        </p:nvCxnSpPr>
        <p:spPr>
          <a:xfrm flipV="1">
            <a:off x="1441894" y="5135198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15"/>
          <p:cNvCxnSpPr/>
          <p:nvPr/>
        </p:nvCxnSpPr>
        <p:spPr>
          <a:xfrm flipV="1">
            <a:off x="3930916" y="5145358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12"/>
          <p:cNvSpPr/>
          <p:nvPr/>
        </p:nvSpPr>
        <p:spPr>
          <a:xfrm>
            <a:off x="1445569" y="5333883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4" name="Rectangle 11"/>
          <p:cNvSpPr/>
          <p:nvPr/>
        </p:nvSpPr>
        <p:spPr>
          <a:xfrm>
            <a:off x="2970613" y="5333882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3" name="Yay 2"/>
          <p:cNvSpPr/>
          <p:nvPr/>
        </p:nvSpPr>
        <p:spPr>
          <a:xfrm rot="7547269">
            <a:off x="1839651" y="2889966"/>
            <a:ext cx="1527306" cy="1929217"/>
          </a:xfrm>
          <a:prstGeom prst="arc">
            <a:avLst>
              <a:gd name="adj1" fmla="val 16085717"/>
              <a:gd name="adj2" fmla="val 639097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1800006" y="4184298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6" name="Dikdörtgen 25"/>
          <p:cNvSpPr/>
          <p:nvPr/>
        </p:nvSpPr>
        <p:spPr>
          <a:xfrm>
            <a:off x="973327" y="4175576"/>
            <a:ext cx="489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7" name="Dikdörtgen 26"/>
          <p:cNvSpPr/>
          <p:nvPr/>
        </p:nvSpPr>
        <p:spPr>
          <a:xfrm>
            <a:off x="3464039" y="4188704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8" name="Dikdörtgen 27"/>
          <p:cNvSpPr/>
          <p:nvPr/>
        </p:nvSpPr>
        <p:spPr>
          <a:xfrm>
            <a:off x="4098084" y="4204789"/>
            <a:ext cx="529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+1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9" name="Dikdörtgen 28"/>
          <p:cNvSpPr/>
          <p:nvPr/>
        </p:nvSpPr>
        <p:spPr>
          <a:xfrm>
            <a:off x="3379213" y="5590402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30" name="Dikdörtgen 29"/>
          <p:cNvSpPr/>
          <p:nvPr/>
        </p:nvSpPr>
        <p:spPr>
          <a:xfrm>
            <a:off x="973327" y="5570849"/>
            <a:ext cx="489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31" name="Dikdörtgen 30"/>
          <p:cNvSpPr/>
          <p:nvPr/>
        </p:nvSpPr>
        <p:spPr>
          <a:xfrm>
            <a:off x="1676006" y="5592605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32" name="Dikdörtgen 31"/>
          <p:cNvSpPr/>
          <p:nvPr/>
        </p:nvSpPr>
        <p:spPr>
          <a:xfrm>
            <a:off x="4098084" y="5600062"/>
            <a:ext cx="529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+1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10" name="Metin kutusu 9"/>
          <p:cNvSpPr txBox="1"/>
          <p:nvPr/>
        </p:nvSpPr>
        <p:spPr>
          <a:xfrm>
            <a:off x="5685372" y="6433591"/>
            <a:ext cx="20794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rgbClr val="FF0000"/>
                </a:solidFill>
                <a:latin typeface="Comic Sans MS" panose="030F0702030302020204" pitchFamily="66" charset="0"/>
                <a:cs typeface="Comic Sans MS"/>
              </a:rPr>
              <a:t>Σ</a:t>
            </a:r>
            <a:r>
              <a:rPr lang="en-US" sz="1400" baseline="-25000" dirty="0" err="1">
                <a:solidFill>
                  <a:srgbClr val="FF0000"/>
                </a:solidFill>
                <a:latin typeface="Comic Sans MS" panose="030F0702030302020204" pitchFamily="66" charset="0"/>
                <a:cs typeface="Comic Sans MS"/>
              </a:rPr>
              <a:t>i</a:t>
            </a:r>
            <a:r>
              <a:rPr lang="en-US" sz="1400" baseline="-25000" dirty="0">
                <a:solidFill>
                  <a:srgbClr val="FF0000"/>
                </a:solidFill>
                <a:latin typeface="Comic Sans MS" panose="030F0702030302020204" pitchFamily="66" charset="0"/>
                <a:cs typeface="Comic Sans MS"/>
              </a:rPr>
              <a:t>=1..n</a:t>
            </a: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cs typeface="Comic Sans MS"/>
              </a:rPr>
              <a:t> C</a:t>
            </a:r>
            <a:r>
              <a:rPr lang="en-US" sz="1400" baseline="-25000" dirty="0">
                <a:solidFill>
                  <a:srgbClr val="FF0000"/>
                </a:solidFill>
                <a:latin typeface="Comic Sans MS" panose="030F0702030302020204" pitchFamily="66" charset="0"/>
                <a:cs typeface="Comic Sans MS"/>
              </a:rPr>
              <a:t>i</a:t>
            </a:r>
            <a:r>
              <a:rPr lang="tr-TR" sz="1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sz="1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decreasing</a:t>
            </a:r>
            <a:r>
              <a:rPr lang="tr-TR" sz="1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tr-TR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0594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sz="44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sz="44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568952" cy="265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 be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ordered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completion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time.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 is an optimal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S</a:t>
            </a:r>
            <a:r>
              <a:rPr lang="en-US" baseline="30000" dirty="0" smtClean="0">
                <a:latin typeface="Comic Sans MS"/>
                <a:cs typeface="Comic Sans MS"/>
              </a:rPr>
              <a:t>*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which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have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been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sorted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should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indices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&lt; j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&lt;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latin typeface="Comic Sans MS"/>
                <a:cs typeface="Comic Sans MS"/>
              </a:rPr>
              <a:t>i </a:t>
            </a:r>
            <a:endParaRPr lang="en-US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2"/>
          <p:cNvSpPr/>
          <p:nvPr/>
        </p:nvSpPr>
        <p:spPr>
          <a:xfrm>
            <a:off x="848950" y="3904807"/>
            <a:ext cx="590189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11"/>
          <p:cNvSpPr/>
          <p:nvPr/>
        </p:nvSpPr>
        <p:spPr>
          <a:xfrm>
            <a:off x="1447550" y="3904807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12"/>
          <p:cNvSpPr/>
          <p:nvPr/>
        </p:nvSpPr>
        <p:spPr>
          <a:xfrm>
            <a:off x="3271553" y="3904807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12"/>
          <p:cNvSpPr/>
          <p:nvPr/>
        </p:nvSpPr>
        <p:spPr>
          <a:xfrm>
            <a:off x="3922792" y="3904807"/>
            <a:ext cx="769610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j+1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2592328" y="381696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169725" y="381696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4858821" y="382009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cxnSp>
        <p:nvCxnSpPr>
          <p:cNvPr id="13" name="Straight Connector 14"/>
          <p:cNvCxnSpPr/>
          <p:nvPr/>
        </p:nvCxnSpPr>
        <p:spPr>
          <a:xfrm flipV="1">
            <a:off x="1434906" y="3706121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5"/>
          <p:cNvCxnSpPr/>
          <p:nvPr/>
        </p:nvCxnSpPr>
        <p:spPr>
          <a:xfrm flipV="1">
            <a:off x="3923928" y="3716281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Metin kutusu 14"/>
              <p:cNvSpPr txBox="1"/>
              <p:nvPr/>
            </p:nvSpPr>
            <p:spPr>
              <a:xfrm>
                <a:off x="5652120" y="3464090"/>
                <a:ext cx="3511098" cy="29969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What </a:t>
                </a:r>
                <a:r>
                  <a:rPr lang="tr-TR" sz="1600" u="sng" dirty="0" err="1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happens</a:t>
                </a:r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600" u="sng" dirty="0" err="1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if</a:t>
                </a:r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600" u="sng" dirty="0" err="1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we</a:t>
                </a:r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swap i </a:t>
                </a:r>
                <a:r>
                  <a:rPr lang="tr-TR" sz="1600" u="sng" dirty="0" err="1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and</a:t>
                </a:r>
                <a:r>
                  <a:rPr lang="tr-TR" sz="1600" u="sng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j?</a:t>
                </a:r>
              </a:p>
              <a:p>
                <a:endParaRPr lang="tr-TR" sz="1600" u="sng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finishing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of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processes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i-1 not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changing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(</a:t>
                </a:r>
                <a:r>
                  <a:rPr lang="tr-TR" sz="1400" dirty="0" smtClean="0">
                    <a:latin typeface="Comic Sans MS"/>
                  </a:rPr>
                  <a:t>C</a:t>
                </a:r>
                <a:r>
                  <a:rPr lang="tr-TR" sz="1400" baseline="-25000" dirty="0">
                    <a:latin typeface="Comic Sans MS"/>
                  </a:rPr>
                  <a:t>1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, …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, </a:t>
                </a:r>
                <a:r>
                  <a:rPr lang="tr-TR" sz="1400" dirty="0" smtClean="0">
                    <a:latin typeface="Comic Sans MS"/>
                  </a:rPr>
                  <a:t>C</a:t>
                </a:r>
                <a:r>
                  <a:rPr lang="tr-TR" sz="1400" baseline="-25000" dirty="0" smtClean="0">
                    <a:latin typeface="Comic Sans MS"/>
                  </a:rPr>
                  <a:t>i-1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remain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same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finishing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of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processes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after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j 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not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changing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(</a:t>
                </a:r>
                <a:r>
                  <a:rPr lang="tr-TR" sz="1400" dirty="0" err="1" smtClean="0">
                    <a:latin typeface="Comic Sans MS"/>
                  </a:rPr>
                  <a:t>C</a:t>
                </a:r>
                <a:r>
                  <a:rPr lang="tr-TR" sz="1400" baseline="-25000" dirty="0" err="1" smtClean="0">
                    <a:latin typeface="Comic Sans MS"/>
                  </a:rPr>
                  <a:t>j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, …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, </a:t>
                </a:r>
                <a:r>
                  <a:rPr lang="tr-TR" sz="1400" dirty="0" err="1" smtClean="0">
                    <a:latin typeface="Comic Sans MS"/>
                  </a:rPr>
                  <a:t>C</a:t>
                </a:r>
                <a:r>
                  <a:rPr lang="tr-TR" sz="1400" baseline="-25000" dirty="0" err="1">
                    <a:latin typeface="Comic Sans MS"/>
                  </a:rPr>
                  <a:t>n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remain</a:t>
                </a:r>
                <a:r>
                  <a:rPr lang="tr-TR" sz="1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tr-TR" sz="1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same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</a:rPr>
                  <a:t>Let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lang="tr-TR" sz="140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tr-TR" sz="14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1400" b="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1400" b="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tr-TR" sz="1400" b="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tr-TR" sz="14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tr-TR" sz="1400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1400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tr-TR" sz="1400" b="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. </a:t>
                </a:r>
                <a:r>
                  <a:rPr lang="tr-TR" sz="1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Then</a:t>
                </a:r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tr-TR" sz="140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tr-TR" sz="1400" i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140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tr-TR" sz="1400" i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−∆</m:t>
                      </m:r>
                    </m:oMath>
                  </m:oMathPara>
                </a14:m>
                <a:endParaRPr lang="tr-TR" sz="1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sub>
                        <m:sup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tr-TR" sz="1400" i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tr-TR" sz="1400" i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−∆</m:t>
                      </m:r>
                    </m:oMath>
                  </m:oMathPara>
                </a14:m>
                <a:endParaRPr lang="tr-TR" sz="1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r>
                  <a:rPr lang="tr-TR" sz="1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                   </a:t>
                </a:r>
                <a14:m>
                  <m:oMath xmlns:m="http://schemas.openxmlformats.org/officeDocument/2006/math">
                    <m:r>
                      <a:rPr lang="tr-TR" sz="140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⋮</m:t>
                    </m:r>
                  </m:oMath>
                </a14:m>
                <a:endParaRPr lang="tr-TR" sz="1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tr-TR" sz="1400" i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1400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  <m:r>
                            <a:rPr lang="tr-TR" sz="14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tr-TR" sz="1400" i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−∆</m:t>
                      </m:r>
                    </m:oMath>
                  </m:oMathPara>
                </a14:m>
                <a:endParaRPr lang="tr-TR" sz="1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Metin kutusu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3464090"/>
                <a:ext cx="3511098" cy="2996911"/>
              </a:xfrm>
              <a:prstGeom prst="rect">
                <a:avLst/>
              </a:prstGeom>
              <a:blipFill>
                <a:blip r:embed="rId3"/>
                <a:stretch>
                  <a:fillRect l="-868" t="-40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2"/>
          <p:cNvSpPr/>
          <p:nvPr/>
        </p:nvSpPr>
        <p:spPr>
          <a:xfrm>
            <a:off x="855938" y="5333884"/>
            <a:ext cx="590189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7" name="Rectangle 12"/>
          <p:cNvSpPr/>
          <p:nvPr/>
        </p:nvSpPr>
        <p:spPr>
          <a:xfrm>
            <a:off x="3929780" y="5333884"/>
            <a:ext cx="769610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j+1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2267744" y="524603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sp>
        <p:nvSpPr>
          <p:cNvPr id="20" name="Metin kutusu 19"/>
          <p:cNvSpPr txBox="1"/>
          <p:nvPr/>
        </p:nvSpPr>
        <p:spPr>
          <a:xfrm>
            <a:off x="176713" y="524603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. . .</a:t>
            </a:r>
            <a:endParaRPr lang="tr-TR" dirty="0"/>
          </a:p>
        </p:txBody>
      </p:sp>
      <p:cxnSp>
        <p:nvCxnSpPr>
          <p:cNvPr id="21" name="Straight Connector 14"/>
          <p:cNvCxnSpPr/>
          <p:nvPr/>
        </p:nvCxnSpPr>
        <p:spPr>
          <a:xfrm flipV="1">
            <a:off x="1441894" y="5135198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15"/>
          <p:cNvCxnSpPr/>
          <p:nvPr/>
        </p:nvCxnSpPr>
        <p:spPr>
          <a:xfrm flipV="1">
            <a:off x="3930916" y="5145358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12"/>
          <p:cNvSpPr/>
          <p:nvPr/>
        </p:nvSpPr>
        <p:spPr>
          <a:xfrm>
            <a:off x="1445569" y="5333883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4" name="Rectangle 11"/>
          <p:cNvSpPr/>
          <p:nvPr/>
        </p:nvSpPr>
        <p:spPr>
          <a:xfrm>
            <a:off x="2970613" y="5333882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3" name="Yay 2"/>
          <p:cNvSpPr/>
          <p:nvPr/>
        </p:nvSpPr>
        <p:spPr>
          <a:xfrm rot="7547269">
            <a:off x="1839651" y="2889966"/>
            <a:ext cx="1527306" cy="1929217"/>
          </a:xfrm>
          <a:prstGeom prst="arc">
            <a:avLst>
              <a:gd name="adj1" fmla="val 16085717"/>
              <a:gd name="adj2" fmla="val 639097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1800006" y="4184298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6" name="Dikdörtgen 25"/>
          <p:cNvSpPr/>
          <p:nvPr/>
        </p:nvSpPr>
        <p:spPr>
          <a:xfrm>
            <a:off x="973327" y="4175576"/>
            <a:ext cx="489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7" name="Dikdörtgen 26"/>
          <p:cNvSpPr/>
          <p:nvPr/>
        </p:nvSpPr>
        <p:spPr>
          <a:xfrm>
            <a:off x="3464039" y="4188704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8" name="Dikdörtgen 27"/>
          <p:cNvSpPr/>
          <p:nvPr/>
        </p:nvSpPr>
        <p:spPr>
          <a:xfrm>
            <a:off x="4098084" y="4204789"/>
            <a:ext cx="529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+1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29" name="Dikdörtgen 28"/>
          <p:cNvSpPr/>
          <p:nvPr/>
        </p:nvSpPr>
        <p:spPr>
          <a:xfrm>
            <a:off x="3379213" y="5590402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30" name="Dikdörtgen 29"/>
          <p:cNvSpPr/>
          <p:nvPr/>
        </p:nvSpPr>
        <p:spPr>
          <a:xfrm>
            <a:off x="973327" y="5570849"/>
            <a:ext cx="489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i-1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31" name="Dikdörtgen 30"/>
          <p:cNvSpPr/>
          <p:nvPr/>
        </p:nvSpPr>
        <p:spPr>
          <a:xfrm>
            <a:off x="1676006" y="5592605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32" name="Dikdörtgen 31"/>
          <p:cNvSpPr/>
          <p:nvPr/>
        </p:nvSpPr>
        <p:spPr>
          <a:xfrm>
            <a:off x="4098084" y="5600062"/>
            <a:ext cx="529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+1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10" name="Metin kutusu 9"/>
          <p:cNvSpPr txBox="1"/>
          <p:nvPr/>
        </p:nvSpPr>
        <p:spPr>
          <a:xfrm>
            <a:off x="5685372" y="6433591"/>
            <a:ext cx="20794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rgbClr val="FF0000"/>
                </a:solidFill>
                <a:latin typeface="Comic Sans MS" panose="030F0702030302020204" pitchFamily="66" charset="0"/>
                <a:cs typeface="Comic Sans MS"/>
              </a:rPr>
              <a:t>Σ</a:t>
            </a:r>
            <a:r>
              <a:rPr lang="en-US" sz="1400" baseline="-25000" dirty="0" err="1">
                <a:solidFill>
                  <a:srgbClr val="FF0000"/>
                </a:solidFill>
                <a:latin typeface="Comic Sans MS" panose="030F0702030302020204" pitchFamily="66" charset="0"/>
                <a:cs typeface="Comic Sans MS"/>
              </a:rPr>
              <a:t>i</a:t>
            </a:r>
            <a:r>
              <a:rPr lang="en-US" sz="1400" baseline="-25000" dirty="0">
                <a:solidFill>
                  <a:srgbClr val="FF0000"/>
                </a:solidFill>
                <a:latin typeface="Comic Sans MS" panose="030F0702030302020204" pitchFamily="66" charset="0"/>
                <a:cs typeface="Comic Sans MS"/>
              </a:rPr>
              <a:t>=1..n</a:t>
            </a: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cs typeface="Comic Sans MS"/>
              </a:rPr>
              <a:t> C</a:t>
            </a:r>
            <a:r>
              <a:rPr lang="en-US" sz="1400" baseline="-25000" dirty="0">
                <a:solidFill>
                  <a:srgbClr val="FF0000"/>
                </a:solidFill>
                <a:latin typeface="Comic Sans MS" panose="030F0702030302020204" pitchFamily="66" charset="0"/>
                <a:cs typeface="Comic Sans MS"/>
              </a:rPr>
              <a:t>i</a:t>
            </a:r>
            <a:r>
              <a:rPr lang="tr-TR" sz="1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sz="1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decreasing</a:t>
            </a:r>
            <a:r>
              <a:rPr lang="tr-TR" sz="1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tr-TR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4" name="Düz Ok Bağlayıcısı 33"/>
          <p:cNvCxnSpPr/>
          <p:nvPr/>
        </p:nvCxnSpPr>
        <p:spPr>
          <a:xfrm flipH="1">
            <a:off x="5023052" y="6587479"/>
            <a:ext cx="63772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Metin kutusu 37"/>
          <p:cNvSpPr txBox="1"/>
          <p:nvPr/>
        </p:nvSpPr>
        <p:spPr>
          <a:xfrm>
            <a:off x="2480006" y="6344537"/>
            <a:ext cx="2537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t</a:t>
            </a:r>
            <a:r>
              <a:rPr lang="tr-TR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his</a:t>
            </a:r>
            <a:r>
              <a:rPr lang="tr-TR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 is a </a:t>
            </a:r>
            <a:r>
              <a:rPr lang="tr-TR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contradiction</a:t>
            </a:r>
            <a:endParaRPr lang="tr-TR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16564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337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 is the best option?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set the priority rules!</a:t>
            </a:r>
          </a:p>
          <a:p>
            <a:pPr lvl="1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choose the first interval as the one having the earliest </a:t>
            </a:r>
          </a:p>
          <a:p>
            <a:pPr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start time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emove all intervals not compatible with the chosen one </a:t>
            </a: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721000" y="5445224"/>
            <a:ext cx="555244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352813" y="5805264"/>
            <a:ext cx="4091395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93203" y="5085184"/>
            <a:ext cx="73903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449192" y="5589240"/>
            <a:ext cx="458879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124917" y="5301208"/>
            <a:ext cx="983649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96749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301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 is the best option?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set the priority rules!</a:t>
            </a:r>
          </a:p>
          <a:p>
            <a:pPr lvl="1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choose the first interval as the shortest one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emove all intervals not compatible with the chosen one </a:t>
            </a: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40583320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301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 is the best option?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set the priority rules!</a:t>
            </a:r>
          </a:p>
          <a:p>
            <a:pPr lvl="1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choose the first interval as the shortest one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emove all intervals not compatible with the chosen one </a:t>
            </a: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939146" y="5013176"/>
            <a:ext cx="890406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907704" y="4653136"/>
            <a:ext cx="231939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533411" y="4653136"/>
            <a:ext cx="2108541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417559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Interval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337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 is the best option?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set the priority rules!</a:t>
            </a:r>
          </a:p>
          <a:p>
            <a:pPr lvl="1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choose the first interval as the one having the earliest </a:t>
            </a:r>
          </a:p>
          <a:p>
            <a:pPr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finish time 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emove all intervals not compatible with the chosen one </a:t>
            </a: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03555039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337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 is the best option?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set the priority rules!</a:t>
            </a:r>
          </a:p>
          <a:p>
            <a:pPr lvl="1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choose the first interval as the one having the earliest </a:t>
            </a:r>
          </a:p>
          <a:p>
            <a:pPr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finish time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emove all intervals not compatible with the chosen one </a:t>
            </a: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283968" y="5229200"/>
            <a:ext cx="122413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292080" y="5517232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555776" y="4869160"/>
            <a:ext cx="158417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195736" y="5350332"/>
            <a:ext cx="100811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635896" y="5517232"/>
            <a:ext cx="81151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932670" y="5733256"/>
            <a:ext cx="220728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843808" y="5373216"/>
            <a:ext cx="38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4549403" y="4725144"/>
            <a:ext cx="670669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773225" y="4941168"/>
            <a:ext cx="9819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493928" y="4981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10860" y="4509120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79252" y="5147900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54168" y="4847952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16016" y="4343896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31800" y="5136872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70860" y="4560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802513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337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 is the best option?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set the priority rules!</a:t>
            </a:r>
          </a:p>
          <a:p>
            <a:pPr lvl="1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choose the first interval as the one having the earliest </a:t>
            </a:r>
          </a:p>
          <a:p>
            <a:pPr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finish time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emove all intervals not compatible with the chosen one </a:t>
            </a: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283968" y="5229200"/>
            <a:ext cx="122413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292080" y="5517232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555776" y="4869160"/>
            <a:ext cx="158417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195736" y="5350332"/>
            <a:ext cx="1008112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635896" y="5517232"/>
            <a:ext cx="81151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932670" y="5733256"/>
            <a:ext cx="220728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843808" y="5373216"/>
            <a:ext cx="38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4549403" y="4725144"/>
            <a:ext cx="670669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773225" y="4941168"/>
            <a:ext cx="9819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493928" y="4981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10860" y="4509120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79252" y="5147900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54168" y="4847952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16016" y="4343896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31800" y="5136872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70860" y="4560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3275856" y="4221088"/>
            <a:ext cx="0" cy="20882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755488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337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 is the best option?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set the priority rules!</a:t>
            </a:r>
          </a:p>
          <a:p>
            <a:pPr lvl="1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choose the first interval as the one having the earliest </a:t>
            </a:r>
          </a:p>
          <a:p>
            <a:pPr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finish time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emove all intervals not compatible with the chosen one </a:t>
            </a: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283968" y="5229200"/>
            <a:ext cx="122413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292080" y="5517232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555776" y="4869160"/>
            <a:ext cx="1584176" cy="0"/>
          </a:xfrm>
          <a:prstGeom prst="line">
            <a:avLst/>
          </a:prstGeom>
          <a:ln>
            <a:solidFill>
              <a:srgbClr val="3366FF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195736" y="5350332"/>
            <a:ext cx="1008112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635896" y="5517232"/>
            <a:ext cx="81151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932670" y="5733256"/>
            <a:ext cx="2207282" cy="0"/>
          </a:xfrm>
          <a:prstGeom prst="line">
            <a:avLst/>
          </a:prstGeom>
          <a:ln>
            <a:solidFill>
              <a:srgbClr val="3366FF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843808" y="5373216"/>
            <a:ext cx="38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solidFill>
                  <a:srgbClr val="0000FF"/>
                </a:solidFill>
                <a:latin typeface="Comic Sans MS"/>
                <a:cs typeface="Comic Sans MS"/>
              </a:rPr>
              <a:t>1</a:t>
            </a:r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4549403" y="4725144"/>
            <a:ext cx="670669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773225" y="4941168"/>
            <a:ext cx="9819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493928" y="4981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10860" y="4509120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solidFill>
                  <a:srgbClr val="0000FF"/>
                </a:solidFill>
                <a:latin typeface="Comic Sans MS"/>
                <a:cs typeface="Comic Sans MS"/>
              </a:rPr>
              <a:t>3</a:t>
            </a:r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79252" y="5147900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54168" y="4847952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16016" y="4343896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31800" y="5136872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70860" y="4560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3275856" y="4221088"/>
            <a:ext cx="0" cy="20882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17783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337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 is the best option?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set the priority rules!</a:t>
            </a:r>
          </a:p>
          <a:p>
            <a:pPr lvl="1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choose the first interval as the one having the earliest </a:t>
            </a:r>
          </a:p>
          <a:p>
            <a:pPr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finish time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emove all intervals not compatible with the chosen one </a:t>
            </a: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283968" y="5229200"/>
            <a:ext cx="122413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292080" y="5517232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195736" y="5350332"/>
            <a:ext cx="1008112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635896" y="5517232"/>
            <a:ext cx="81151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549403" y="4725144"/>
            <a:ext cx="670669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773225" y="4941168"/>
            <a:ext cx="9819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493928" y="4981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79252" y="5147900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54168" y="4847952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16016" y="4343896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31800" y="5136872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70860" y="4560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3275856" y="4221088"/>
            <a:ext cx="0" cy="20882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28945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337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 is the best option?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set the priority rules!</a:t>
            </a:r>
          </a:p>
          <a:p>
            <a:pPr lvl="1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choose the first interval as the one having the earliest </a:t>
            </a:r>
          </a:p>
          <a:p>
            <a:pPr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finish time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emove all intervals not compatible with the chosen one </a:t>
            </a: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283968" y="5229200"/>
            <a:ext cx="122413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292080" y="5517232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195736" y="5350332"/>
            <a:ext cx="1008112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635896" y="5517232"/>
            <a:ext cx="811510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549403" y="4725144"/>
            <a:ext cx="670669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773225" y="4941168"/>
            <a:ext cx="9819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493928" y="4981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79252" y="5147900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54168" y="4847952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16016" y="4343896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31800" y="5136872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70860" y="4560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4499992" y="4221088"/>
            <a:ext cx="0" cy="20882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144489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a set of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(I</a:t>
            </a:r>
            <a:r>
              <a:rPr lang="tr-TR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I</a:t>
            </a:r>
            <a:r>
              <a:rPr lang="tr-TR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has a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starting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s</a:t>
            </a:r>
            <a:r>
              <a:rPr lang="tr-TR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a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finishing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spcBef>
                <a:spcPct val="20000"/>
              </a:spcBef>
            </a:pP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time f</a:t>
            </a:r>
            <a:r>
              <a:rPr lang="tr-TR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task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largest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mutually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spcBef>
                <a:spcPct val="20000"/>
              </a:spcBef>
            </a:pP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non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-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overlapping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endParaRPr lang="tr-TR" sz="2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96959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337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 is the best option?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set the priority rules!</a:t>
            </a:r>
          </a:p>
          <a:p>
            <a:pPr lvl="1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choose the first interval as the one having the earliest </a:t>
            </a:r>
          </a:p>
          <a:p>
            <a:pPr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finish time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emove all intervals not compatible with the chosen one </a:t>
            </a: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283968" y="5229200"/>
            <a:ext cx="1224136" cy="0"/>
          </a:xfrm>
          <a:prstGeom prst="line">
            <a:avLst/>
          </a:prstGeom>
          <a:ln>
            <a:solidFill>
              <a:srgbClr val="0000FF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292080" y="5517232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195736" y="5350332"/>
            <a:ext cx="1008112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635896" y="5517232"/>
            <a:ext cx="811510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549403" y="4725144"/>
            <a:ext cx="670669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773225" y="4941168"/>
            <a:ext cx="9819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493928" y="4981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79252" y="5147900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54168" y="4847952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solidFill>
                  <a:srgbClr val="0000FF"/>
                </a:solidFill>
                <a:latin typeface="Comic Sans MS"/>
                <a:cs typeface="Comic Sans MS"/>
              </a:rPr>
              <a:t>5</a:t>
            </a:r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16016" y="4343896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31800" y="5136872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70860" y="4560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4499992" y="4221088"/>
            <a:ext cx="0" cy="20882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84934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337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 is the best option?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set the priority rules!</a:t>
            </a:r>
          </a:p>
          <a:p>
            <a:pPr lvl="1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choose the first interval as the one having the earliest </a:t>
            </a:r>
          </a:p>
          <a:p>
            <a:pPr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finish time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emove all intervals not compatible with the chosen one </a:t>
            </a: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5292080" y="5517232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195736" y="5350332"/>
            <a:ext cx="1008112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635896" y="5517232"/>
            <a:ext cx="811510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549403" y="4725144"/>
            <a:ext cx="670669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773225" y="4941168"/>
            <a:ext cx="9819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493928" y="4981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79252" y="5147900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16016" y="4343896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31800" y="5136872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70860" y="4560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4499992" y="4221088"/>
            <a:ext cx="0" cy="20882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736803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337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 is the best option?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set the priority rules!</a:t>
            </a:r>
          </a:p>
          <a:p>
            <a:pPr lvl="1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choose the first interval as the one having the earliest </a:t>
            </a:r>
          </a:p>
          <a:p>
            <a:pPr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finish time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emove all intervals not compatible with the chosen one </a:t>
            </a: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5292080" y="5517232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195736" y="5350332"/>
            <a:ext cx="1008112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635896" y="5517232"/>
            <a:ext cx="811510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549403" y="4725144"/>
            <a:ext cx="670669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773225" y="4941168"/>
            <a:ext cx="9819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493928" y="4981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79252" y="5147900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16016" y="4343896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6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31800" y="5136872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70860" y="4560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5292080" y="4221088"/>
            <a:ext cx="0" cy="20882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613888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337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 is the best option?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set the priority rules!</a:t>
            </a:r>
          </a:p>
          <a:p>
            <a:pPr lvl="1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choose the first interval as the one having the earliest </a:t>
            </a:r>
          </a:p>
          <a:p>
            <a:pPr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finish time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emove all intervals not compatible with the chosen one </a:t>
            </a: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5292080" y="5517232"/>
            <a:ext cx="1080120" cy="0"/>
          </a:xfrm>
          <a:prstGeom prst="line">
            <a:avLst/>
          </a:prstGeom>
          <a:ln>
            <a:solidFill>
              <a:srgbClr val="0000FF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195736" y="5350332"/>
            <a:ext cx="1008112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635896" y="5517232"/>
            <a:ext cx="811510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549403" y="4725144"/>
            <a:ext cx="670669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773225" y="4941168"/>
            <a:ext cx="9819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493928" y="4981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79252" y="5147900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16016" y="4343896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6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31800" y="5136872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solidFill>
                  <a:srgbClr val="0000FF"/>
                </a:solidFill>
                <a:latin typeface="Comic Sans MS"/>
                <a:cs typeface="Comic Sans MS"/>
              </a:rPr>
              <a:t>7</a:t>
            </a:r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70860" y="4560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5292080" y="4221088"/>
            <a:ext cx="0" cy="20882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694747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337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 is the best option?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set the priority rules!</a:t>
            </a:r>
          </a:p>
          <a:p>
            <a:pPr lvl="1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choose the first interval as the one having the earliest </a:t>
            </a:r>
          </a:p>
          <a:p>
            <a:pPr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finish time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emove all intervals not compatible with the chosen one </a:t>
            </a: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2195736" y="5350332"/>
            <a:ext cx="1008112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635896" y="5517232"/>
            <a:ext cx="811510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549403" y="4725144"/>
            <a:ext cx="670669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773225" y="4941168"/>
            <a:ext cx="9819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493928" y="4981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79252" y="5147900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16016" y="4343896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6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70860" y="4560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5292080" y="4221088"/>
            <a:ext cx="0" cy="20882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101394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337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 is the best option?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set the priority rules!</a:t>
            </a:r>
          </a:p>
          <a:p>
            <a:pPr lvl="1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choose the first interval as the one having the earliest </a:t>
            </a:r>
          </a:p>
          <a:p>
            <a:pPr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finish time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emove all intervals not compatible with the chosen one </a:t>
            </a: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2195736" y="5350332"/>
            <a:ext cx="1008112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635896" y="5517232"/>
            <a:ext cx="811510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549403" y="4725144"/>
            <a:ext cx="670669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773225" y="4941168"/>
            <a:ext cx="981927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493928" y="4981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79252" y="5147900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16016" y="4343896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6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70860" y="4560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8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6876256" y="4221088"/>
            <a:ext cx="0" cy="20882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901914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1101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87624" y="2060848"/>
            <a:ext cx="5184576" cy="3549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 interval (I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… , I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together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 their start time and finish time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--s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their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finish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 (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≤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…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≤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--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empty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set S</a:t>
            </a:r>
            <a:endParaRPr lang="en-US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 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 to n)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if interval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compatible with 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S = S </a:t>
            </a:r>
            <a:r>
              <a:rPr lang="en-US" sz="2000" dirty="0" smtClean="0"/>
              <a:t>∪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{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 S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98509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The interval having earliest finish time (first interval) will always be part of some optimal solution set. </a:t>
            </a: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endParaRPr lang="en-US" sz="2000" i="1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</a:t>
            </a:r>
            <a:endParaRPr lang="en-US" sz="2000" dirty="0" smtClean="0"/>
          </a:p>
          <a:p>
            <a:pPr algn="just">
              <a:spcBef>
                <a:spcPct val="20000"/>
              </a:spcBef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3426646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The interval having earliest finish time (first interval) will always be part of some optimal solution set. </a:t>
            </a: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endParaRPr lang="en-US" sz="2000" i="1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 S is an optimal solution set for problem and S does not contain the first interval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</a:t>
            </a:r>
            <a:endParaRPr lang="en-US" sz="2000" dirty="0" smtClean="0"/>
          </a:p>
          <a:p>
            <a:pPr algn="just">
              <a:spcBef>
                <a:spcPct val="20000"/>
              </a:spcBef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1102562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The interval having earliest finish time (first interval) will always be part of some optimal solution set. </a:t>
            </a: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endParaRPr lang="en-US" sz="2000" i="1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 S is an optimal solution set for problem and S does not contain the first interval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the interval in S having earliest finish time. </a:t>
            </a:r>
          </a:p>
          <a:p>
            <a:pPr algn="just">
              <a:spcBef>
                <a:spcPct val="20000"/>
              </a:spcBef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</a:t>
            </a:r>
            <a:endParaRPr lang="en-US" sz="2000" dirty="0" smtClean="0"/>
          </a:p>
          <a:p>
            <a:pPr algn="just">
              <a:spcBef>
                <a:spcPct val="20000"/>
              </a:spcBef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93833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a set of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(I</a:t>
            </a:r>
            <a:r>
              <a:rPr lang="tr-TR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I</a:t>
            </a:r>
            <a:r>
              <a:rPr lang="tr-TR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has a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starting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s</a:t>
            </a:r>
            <a:r>
              <a:rPr lang="tr-TR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a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finishing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spcBef>
                <a:spcPct val="20000"/>
              </a:spcBef>
            </a:pP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time f</a:t>
            </a:r>
            <a:r>
              <a:rPr lang="tr-TR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task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largest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mutually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spcBef>
                <a:spcPct val="20000"/>
              </a:spcBef>
            </a:pP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non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-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overlapping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9792" y="3789041"/>
            <a:ext cx="5400600" cy="2751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Suppose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meetings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requests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meeting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room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meeting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 has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starting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s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ending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t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have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constraint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no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two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meetings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can not be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scheduled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at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same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time. </a:t>
            </a: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goal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schedule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as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many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meetings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as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possible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>
              <a:solidFill>
                <a:srgbClr val="000099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08859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The interval having earliest finish time (first interval) will always be part of some optimal solution set. </a:t>
            </a: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endParaRPr lang="en-US" sz="2000" i="1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 S is an optimal solution set for problem and S does not contain the first interval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the interval in S having earliest finish time.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Since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has the earliest finish time for all, f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f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.</a:t>
            </a:r>
          </a:p>
          <a:p>
            <a:pPr algn="just">
              <a:spcBef>
                <a:spcPct val="20000"/>
              </a:spcBef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</a:t>
            </a:r>
            <a:endParaRPr lang="en-US" sz="2000" dirty="0" smtClean="0"/>
          </a:p>
          <a:p>
            <a:pPr algn="just">
              <a:spcBef>
                <a:spcPct val="20000"/>
              </a:spcBef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85093192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The interval having earliest finish time (first interval) will always be part of some optimal solution set. </a:t>
            </a: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endParaRPr lang="en-US" sz="2000" i="1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 S is an optimal solution set for problem and S does not contain the first interval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the interval in S having earliest finish time.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Since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has the earliest finish time for all, f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f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.</a:t>
            </a:r>
          </a:p>
          <a:p>
            <a:pPr algn="just">
              <a:spcBef>
                <a:spcPct val="20000"/>
              </a:spcBef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S</a:t>
            </a:r>
            <a:r>
              <a:rPr lang="en-US" sz="2000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S – {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}</a:t>
            </a:r>
            <a:r>
              <a:rPr lang="en-US" sz="2000" dirty="0" smtClean="0"/>
              <a:t>∪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{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}    such that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Ι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</a:t>
            </a:r>
            <a:r>
              <a:rPr lang="en-US" sz="2000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Ι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Ι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Ι </a:t>
            </a:r>
            <a:endParaRPr lang="en-US" sz="2000" dirty="0" smtClean="0"/>
          </a:p>
          <a:p>
            <a:pPr algn="just"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80291032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The interval having earliest finish time (first interval) will always be part of some optimal solution set. </a:t>
            </a: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endParaRPr lang="en-US" sz="2000" i="1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 S is an optimal solution set for problem and S does not contain the first interval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the interval in S having earliest finish time.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Since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has the earliest finish time for all, f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f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.</a:t>
            </a:r>
          </a:p>
          <a:p>
            <a:pPr algn="just">
              <a:spcBef>
                <a:spcPct val="20000"/>
              </a:spcBef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S</a:t>
            </a:r>
            <a:r>
              <a:rPr lang="en-US" sz="2000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S – {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}</a:t>
            </a:r>
            <a:r>
              <a:rPr lang="en-US" sz="2000" dirty="0" smtClean="0"/>
              <a:t>∪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{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}    such that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Ι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</a:t>
            </a:r>
            <a:r>
              <a:rPr lang="en-US" sz="2000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Ι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Ι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Ι </a:t>
            </a:r>
            <a:endParaRPr lang="en-US" sz="2000" dirty="0" smtClean="0"/>
          </a:p>
          <a:p>
            <a:pPr algn="just"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This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contradiction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!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0036396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4" name="TextBox 17"/>
          <p:cNvSpPr txBox="1"/>
          <p:nvPr/>
        </p:nvSpPr>
        <p:spPr>
          <a:xfrm>
            <a:off x="755576" y="1556792"/>
            <a:ext cx="7848872" cy="4315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olve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problem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by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breaking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it a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make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best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local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choice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among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all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feasible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available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on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moment (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choice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at a time)</a:t>
            </a:r>
          </a:p>
          <a:p>
            <a:pPr marL="1200150" lvl="2" indent="-285750" algn="just">
              <a:spcBef>
                <a:spcPct val="20000"/>
              </a:spcBef>
              <a:buFont typeface="Arial"/>
              <a:buChar char="•"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choice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does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depend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on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future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choices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past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choices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have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made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</a:p>
          <a:p>
            <a:pPr algn="just"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prove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Greedy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Choice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Property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satisfies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A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locally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optimal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choices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yields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global optimal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solution</a:t>
            </a: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5851101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certain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amount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money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M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cents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set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denominations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coins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c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... , c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ake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change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cents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using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minimum total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coins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denomination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available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in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unlimited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quantity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9106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certain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amount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money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M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cents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set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denominations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coins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c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... , c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ake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change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cents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using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minimum total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coins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denomination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available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in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unlimited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quantity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149080"/>
            <a:ext cx="13168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 smtClean="0">
                <a:latin typeface="Comic Sans MS"/>
                <a:cs typeface="Comic Sans MS"/>
              </a:rPr>
              <a:t>147 cents</a:t>
            </a:r>
          </a:p>
          <a:p>
            <a:pPr algn="ctr"/>
            <a:endParaRPr lang="en-US" u="sng" dirty="0" smtClean="0">
              <a:latin typeface="Comic Sans MS"/>
              <a:cs typeface="Comic Sans MS"/>
            </a:endParaRP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(25,10,5,1)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1913685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certain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amount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money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M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cents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set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denominations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coins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c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... , c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ake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change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cents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using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minimum total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coins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denomination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available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in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unlimited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quantity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149080"/>
            <a:ext cx="13168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 smtClean="0">
                <a:latin typeface="Comic Sans MS"/>
                <a:cs typeface="Comic Sans MS"/>
              </a:rPr>
              <a:t>147 cents</a:t>
            </a:r>
          </a:p>
          <a:p>
            <a:pPr algn="ctr"/>
            <a:endParaRPr lang="en-US" u="sng" dirty="0" smtClean="0">
              <a:latin typeface="Comic Sans MS"/>
              <a:cs typeface="Comic Sans MS"/>
            </a:endParaRP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(25,10,5,1)</a:t>
            </a:r>
            <a:endParaRPr lang="en-US" dirty="0">
              <a:latin typeface="Comic Sans MS"/>
              <a:cs typeface="Comic Sans MS"/>
            </a:endParaRPr>
          </a:p>
        </p:txBody>
      </p:sp>
      <p:pic>
        <p:nvPicPr>
          <p:cNvPr id="7" name="Picture 6" descr="quart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505" y="2996952"/>
            <a:ext cx="753793" cy="753793"/>
          </a:xfrm>
          <a:prstGeom prst="rect">
            <a:avLst/>
          </a:prstGeom>
        </p:spPr>
      </p:pic>
      <p:pic>
        <p:nvPicPr>
          <p:cNvPr id="8" name="Picture 7" descr="dime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017085"/>
            <a:ext cx="1206062" cy="75378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2677986" y="3717032"/>
            <a:ext cx="44495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        +       4       +       5     +     32 = 43          </a:t>
            </a:r>
            <a:endParaRPr lang="en-US" dirty="0"/>
          </a:p>
        </p:txBody>
      </p:sp>
      <p:pic>
        <p:nvPicPr>
          <p:cNvPr id="12" name="Picture 11" descr="g532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689" y="3119760"/>
            <a:ext cx="575423" cy="575423"/>
          </a:xfrm>
          <a:prstGeom prst="rect">
            <a:avLst/>
          </a:prstGeom>
        </p:spPr>
      </p:pic>
      <p:pic>
        <p:nvPicPr>
          <p:cNvPr id="13" name="Picture 12" descr="onec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3201928"/>
            <a:ext cx="471055" cy="47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5870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certain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amount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money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M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cents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set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denominations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coins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c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... , c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ake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change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cents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using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minimum total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coins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denomination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available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in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unlimited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quantity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149080"/>
            <a:ext cx="13168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 smtClean="0">
                <a:latin typeface="Comic Sans MS"/>
                <a:cs typeface="Comic Sans MS"/>
              </a:rPr>
              <a:t>147 cents</a:t>
            </a:r>
          </a:p>
          <a:p>
            <a:pPr algn="ctr"/>
            <a:endParaRPr lang="en-US" u="sng" dirty="0" smtClean="0">
              <a:latin typeface="Comic Sans MS"/>
              <a:cs typeface="Comic Sans MS"/>
            </a:endParaRP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(25,10,5,1)</a:t>
            </a:r>
            <a:endParaRPr lang="en-US" dirty="0">
              <a:latin typeface="Comic Sans MS"/>
              <a:cs typeface="Comic Sans MS"/>
            </a:endParaRPr>
          </a:p>
        </p:txBody>
      </p:sp>
      <p:pic>
        <p:nvPicPr>
          <p:cNvPr id="7" name="Picture 6" descr="quart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505" y="2996952"/>
            <a:ext cx="753793" cy="753793"/>
          </a:xfrm>
          <a:prstGeom prst="rect">
            <a:avLst/>
          </a:prstGeom>
        </p:spPr>
      </p:pic>
      <p:pic>
        <p:nvPicPr>
          <p:cNvPr id="8" name="Picture 7" descr="dime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017085"/>
            <a:ext cx="1206062" cy="75378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2677986" y="3717032"/>
            <a:ext cx="44495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        +       4       +       5     +     32 = 43          </a:t>
            </a:r>
            <a:endParaRPr lang="en-US" dirty="0"/>
          </a:p>
        </p:txBody>
      </p:sp>
      <p:pic>
        <p:nvPicPr>
          <p:cNvPr id="12" name="Picture 11" descr="g532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689" y="3119760"/>
            <a:ext cx="575423" cy="575423"/>
          </a:xfrm>
          <a:prstGeom prst="rect">
            <a:avLst/>
          </a:prstGeom>
        </p:spPr>
      </p:pic>
      <p:pic>
        <p:nvPicPr>
          <p:cNvPr id="13" name="Picture 12" descr="onec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3201928"/>
            <a:ext cx="471055" cy="471055"/>
          </a:xfrm>
          <a:prstGeom prst="rect">
            <a:avLst/>
          </a:prstGeom>
        </p:spPr>
      </p:pic>
      <p:pic>
        <p:nvPicPr>
          <p:cNvPr id="14" name="Picture 13" descr="quart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254" y="4293096"/>
            <a:ext cx="753793" cy="753793"/>
          </a:xfrm>
          <a:prstGeom prst="rect">
            <a:avLst/>
          </a:prstGeom>
        </p:spPr>
      </p:pic>
      <p:pic>
        <p:nvPicPr>
          <p:cNvPr id="15" name="Picture 14" descr="dime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629" y="4313229"/>
            <a:ext cx="1206062" cy="753789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2682735" y="4980940"/>
            <a:ext cx="44096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        +       3       +       2     +       7 = 16          </a:t>
            </a:r>
            <a:endParaRPr lang="en-US" dirty="0"/>
          </a:p>
        </p:txBody>
      </p:sp>
      <p:pic>
        <p:nvPicPr>
          <p:cNvPr id="17" name="Picture 16" descr="g532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9438" y="4415904"/>
            <a:ext cx="575423" cy="575423"/>
          </a:xfrm>
          <a:prstGeom prst="rect">
            <a:avLst/>
          </a:prstGeom>
        </p:spPr>
      </p:pic>
      <p:pic>
        <p:nvPicPr>
          <p:cNvPr id="18" name="Picture 17" descr="onec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8917" y="4498072"/>
            <a:ext cx="471055" cy="47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2216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certain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amount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money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M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cents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set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denominations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coins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c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... , c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ake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change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cents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using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minimum total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coins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denomination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available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in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unlimited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quantity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149080"/>
            <a:ext cx="13168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 smtClean="0">
                <a:latin typeface="Comic Sans MS"/>
                <a:cs typeface="Comic Sans MS"/>
              </a:rPr>
              <a:t>147 cents</a:t>
            </a:r>
          </a:p>
          <a:p>
            <a:pPr algn="ctr"/>
            <a:endParaRPr lang="en-US" u="sng" dirty="0" smtClean="0">
              <a:latin typeface="Comic Sans MS"/>
              <a:cs typeface="Comic Sans MS"/>
            </a:endParaRP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(25,10,5,1)</a:t>
            </a:r>
            <a:endParaRPr lang="en-US" dirty="0">
              <a:latin typeface="Comic Sans MS"/>
              <a:cs typeface="Comic Sans MS"/>
            </a:endParaRPr>
          </a:p>
        </p:txBody>
      </p:sp>
      <p:pic>
        <p:nvPicPr>
          <p:cNvPr id="7" name="Picture 6" descr="quart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505" y="2996952"/>
            <a:ext cx="753793" cy="753793"/>
          </a:xfrm>
          <a:prstGeom prst="rect">
            <a:avLst/>
          </a:prstGeom>
        </p:spPr>
      </p:pic>
      <p:pic>
        <p:nvPicPr>
          <p:cNvPr id="8" name="Picture 7" descr="dime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017085"/>
            <a:ext cx="1206062" cy="75378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2677986" y="3717032"/>
            <a:ext cx="44495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        +       4       +       5     +     32 = 43          </a:t>
            </a:r>
            <a:endParaRPr lang="en-US" dirty="0"/>
          </a:p>
        </p:txBody>
      </p:sp>
      <p:pic>
        <p:nvPicPr>
          <p:cNvPr id="12" name="Picture 11" descr="g532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689" y="3119760"/>
            <a:ext cx="575423" cy="575423"/>
          </a:xfrm>
          <a:prstGeom prst="rect">
            <a:avLst/>
          </a:prstGeom>
        </p:spPr>
      </p:pic>
      <p:pic>
        <p:nvPicPr>
          <p:cNvPr id="13" name="Picture 12" descr="onec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3201928"/>
            <a:ext cx="471055" cy="471055"/>
          </a:xfrm>
          <a:prstGeom prst="rect">
            <a:avLst/>
          </a:prstGeom>
        </p:spPr>
      </p:pic>
      <p:pic>
        <p:nvPicPr>
          <p:cNvPr id="14" name="Picture 13" descr="quart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254" y="4293096"/>
            <a:ext cx="753793" cy="753793"/>
          </a:xfrm>
          <a:prstGeom prst="rect">
            <a:avLst/>
          </a:prstGeom>
        </p:spPr>
      </p:pic>
      <p:pic>
        <p:nvPicPr>
          <p:cNvPr id="15" name="Picture 14" descr="dime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629" y="4313229"/>
            <a:ext cx="1206062" cy="753789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2682735" y="4980940"/>
            <a:ext cx="44096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        +       3       +       2     +       7 = 16          </a:t>
            </a:r>
            <a:endParaRPr lang="en-US" dirty="0"/>
          </a:p>
        </p:txBody>
      </p:sp>
      <p:pic>
        <p:nvPicPr>
          <p:cNvPr id="17" name="Picture 16" descr="g532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9438" y="4415904"/>
            <a:ext cx="575423" cy="575423"/>
          </a:xfrm>
          <a:prstGeom prst="rect">
            <a:avLst/>
          </a:prstGeom>
        </p:spPr>
      </p:pic>
      <p:pic>
        <p:nvPicPr>
          <p:cNvPr id="18" name="Picture 17" descr="onec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8917" y="4498072"/>
            <a:ext cx="471055" cy="471055"/>
          </a:xfrm>
          <a:prstGeom prst="rect">
            <a:avLst/>
          </a:prstGeom>
        </p:spPr>
      </p:pic>
      <p:pic>
        <p:nvPicPr>
          <p:cNvPr id="19" name="Picture 18" descr="quart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5589240"/>
            <a:ext cx="753793" cy="753793"/>
          </a:xfrm>
          <a:prstGeom prst="rect">
            <a:avLst/>
          </a:prstGeom>
        </p:spPr>
      </p:pic>
      <p:pic>
        <p:nvPicPr>
          <p:cNvPr id="20" name="Picture 19" descr="dime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143" y="5609373"/>
            <a:ext cx="1206062" cy="753789"/>
          </a:xfrm>
          <a:prstGeom prst="rect">
            <a:avLst/>
          </a:prstGeom>
        </p:spPr>
      </p:pic>
      <p:pic>
        <p:nvPicPr>
          <p:cNvPr id="22" name="Picture 21" descr="g532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952" y="5712048"/>
            <a:ext cx="575423" cy="575423"/>
          </a:xfrm>
          <a:prstGeom prst="rect">
            <a:avLst/>
          </a:prstGeom>
        </p:spPr>
      </p:pic>
      <p:pic>
        <p:nvPicPr>
          <p:cNvPr id="23" name="Picture 22" descr="onec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431" y="5794216"/>
            <a:ext cx="471055" cy="47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7867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certain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amount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money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M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cents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set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denominations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coins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c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... , c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ake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change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cents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using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minimum total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coins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denomination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available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in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unlimited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quantity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149080"/>
            <a:ext cx="13168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 smtClean="0">
                <a:latin typeface="Comic Sans MS"/>
                <a:cs typeface="Comic Sans MS"/>
              </a:rPr>
              <a:t>147 cents</a:t>
            </a:r>
          </a:p>
          <a:p>
            <a:pPr algn="ctr"/>
            <a:endParaRPr lang="en-US" u="sng" dirty="0" smtClean="0">
              <a:latin typeface="Comic Sans MS"/>
              <a:cs typeface="Comic Sans MS"/>
            </a:endParaRP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(25,10,5,1)</a:t>
            </a:r>
            <a:endParaRPr lang="en-US" dirty="0">
              <a:latin typeface="Comic Sans MS"/>
              <a:cs typeface="Comic Sans MS"/>
            </a:endParaRPr>
          </a:p>
        </p:txBody>
      </p:sp>
      <p:pic>
        <p:nvPicPr>
          <p:cNvPr id="7" name="Picture 6" descr="quart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505" y="2996952"/>
            <a:ext cx="753793" cy="753793"/>
          </a:xfrm>
          <a:prstGeom prst="rect">
            <a:avLst/>
          </a:prstGeom>
        </p:spPr>
      </p:pic>
      <p:pic>
        <p:nvPicPr>
          <p:cNvPr id="8" name="Picture 7" descr="dime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017085"/>
            <a:ext cx="1206062" cy="75378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2677986" y="3717032"/>
            <a:ext cx="44495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        +       4       +       5     +     32 = 43          </a:t>
            </a:r>
            <a:endParaRPr lang="en-US" dirty="0"/>
          </a:p>
        </p:txBody>
      </p:sp>
      <p:pic>
        <p:nvPicPr>
          <p:cNvPr id="12" name="Picture 11" descr="g532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689" y="3119760"/>
            <a:ext cx="575423" cy="575423"/>
          </a:xfrm>
          <a:prstGeom prst="rect">
            <a:avLst/>
          </a:prstGeom>
        </p:spPr>
      </p:pic>
      <p:pic>
        <p:nvPicPr>
          <p:cNvPr id="13" name="Picture 12" descr="onec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3201928"/>
            <a:ext cx="471055" cy="471055"/>
          </a:xfrm>
          <a:prstGeom prst="rect">
            <a:avLst/>
          </a:prstGeom>
        </p:spPr>
      </p:pic>
      <p:pic>
        <p:nvPicPr>
          <p:cNvPr id="14" name="Picture 13" descr="quart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254" y="4293096"/>
            <a:ext cx="753793" cy="753793"/>
          </a:xfrm>
          <a:prstGeom prst="rect">
            <a:avLst/>
          </a:prstGeom>
        </p:spPr>
      </p:pic>
      <p:pic>
        <p:nvPicPr>
          <p:cNvPr id="15" name="Picture 14" descr="dime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629" y="4313229"/>
            <a:ext cx="1206062" cy="753789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2682735" y="4980940"/>
            <a:ext cx="44096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        +       3       +       2     +       7 = 16          </a:t>
            </a:r>
            <a:endParaRPr lang="en-US" dirty="0"/>
          </a:p>
        </p:txBody>
      </p:sp>
      <p:pic>
        <p:nvPicPr>
          <p:cNvPr id="17" name="Picture 16" descr="g532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9438" y="4415904"/>
            <a:ext cx="575423" cy="575423"/>
          </a:xfrm>
          <a:prstGeom prst="rect">
            <a:avLst/>
          </a:prstGeom>
        </p:spPr>
      </p:pic>
      <p:pic>
        <p:nvPicPr>
          <p:cNvPr id="18" name="Picture 17" descr="onec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8917" y="4498072"/>
            <a:ext cx="471055" cy="471055"/>
          </a:xfrm>
          <a:prstGeom prst="rect">
            <a:avLst/>
          </a:prstGeom>
        </p:spPr>
      </p:pic>
      <p:pic>
        <p:nvPicPr>
          <p:cNvPr id="19" name="Picture 18" descr="quart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5589240"/>
            <a:ext cx="753793" cy="753793"/>
          </a:xfrm>
          <a:prstGeom prst="rect">
            <a:avLst/>
          </a:prstGeom>
        </p:spPr>
      </p:pic>
      <p:pic>
        <p:nvPicPr>
          <p:cNvPr id="20" name="Picture 19" descr="dime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143" y="5609373"/>
            <a:ext cx="1206062" cy="753789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2712249" y="6289000"/>
            <a:ext cx="9882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r>
              <a:rPr lang="en-US" dirty="0" smtClean="0">
                <a:latin typeface="Comic Sans MS"/>
                <a:cs typeface="Comic Sans MS"/>
              </a:rPr>
              <a:t>        +              </a:t>
            </a:r>
            <a:endParaRPr lang="en-US" dirty="0"/>
          </a:p>
        </p:txBody>
      </p:sp>
      <p:pic>
        <p:nvPicPr>
          <p:cNvPr id="22" name="Picture 21" descr="g532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952" y="5712048"/>
            <a:ext cx="575423" cy="575423"/>
          </a:xfrm>
          <a:prstGeom prst="rect">
            <a:avLst/>
          </a:prstGeom>
        </p:spPr>
      </p:pic>
      <p:pic>
        <p:nvPicPr>
          <p:cNvPr id="23" name="Picture 22" descr="onec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431" y="5794216"/>
            <a:ext cx="471055" cy="47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496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a set of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(I</a:t>
            </a:r>
            <a:r>
              <a:rPr lang="tr-TR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I</a:t>
            </a:r>
            <a:r>
              <a:rPr lang="tr-TR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has a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starting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s</a:t>
            </a:r>
            <a:r>
              <a:rPr lang="tr-TR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a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finishing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spcBef>
                <a:spcPct val="20000"/>
              </a:spcBef>
            </a:pP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time f</a:t>
            </a:r>
            <a:r>
              <a:rPr lang="tr-TR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task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largest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mutually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spcBef>
                <a:spcPct val="20000"/>
              </a:spcBef>
            </a:pP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non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-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overlapping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endParaRPr lang="tr-TR" sz="2400" dirty="0">
              <a:solidFill>
                <a:srgbClr val="000099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283968" y="5229200"/>
            <a:ext cx="122413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292080" y="5517232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555776" y="4869160"/>
            <a:ext cx="158417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195736" y="5350332"/>
            <a:ext cx="100811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635896" y="5517232"/>
            <a:ext cx="81151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932670" y="5733256"/>
            <a:ext cx="220728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843808" y="5373216"/>
            <a:ext cx="38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4549403" y="4725144"/>
            <a:ext cx="670669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3225" y="4941168"/>
            <a:ext cx="9819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493928" y="4981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10860" y="4509120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79252" y="5147900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54168" y="4847952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716016" y="4343896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631800" y="5136872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070860" y="4560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13339953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certain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amount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money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M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cents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set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denominations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coins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c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... , c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ake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change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cents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using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minimum total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coins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denomination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available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in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unlimited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quantity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149080"/>
            <a:ext cx="13168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 smtClean="0">
                <a:latin typeface="Comic Sans MS"/>
                <a:cs typeface="Comic Sans MS"/>
              </a:rPr>
              <a:t>147 cents</a:t>
            </a:r>
          </a:p>
          <a:p>
            <a:pPr algn="ctr"/>
            <a:endParaRPr lang="en-US" u="sng" dirty="0" smtClean="0">
              <a:latin typeface="Comic Sans MS"/>
              <a:cs typeface="Comic Sans MS"/>
            </a:endParaRP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(25,10,5,1)</a:t>
            </a:r>
            <a:endParaRPr lang="en-US" dirty="0">
              <a:latin typeface="Comic Sans MS"/>
              <a:cs typeface="Comic Sans MS"/>
            </a:endParaRPr>
          </a:p>
        </p:txBody>
      </p:sp>
      <p:pic>
        <p:nvPicPr>
          <p:cNvPr id="7" name="Picture 6" descr="quart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505" y="2996952"/>
            <a:ext cx="753793" cy="753793"/>
          </a:xfrm>
          <a:prstGeom prst="rect">
            <a:avLst/>
          </a:prstGeom>
        </p:spPr>
      </p:pic>
      <p:pic>
        <p:nvPicPr>
          <p:cNvPr id="8" name="Picture 7" descr="dime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017085"/>
            <a:ext cx="1206062" cy="75378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2677986" y="3717032"/>
            <a:ext cx="44495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        +       4       +       5     +     32 = 43          </a:t>
            </a:r>
            <a:endParaRPr lang="en-US" dirty="0"/>
          </a:p>
        </p:txBody>
      </p:sp>
      <p:pic>
        <p:nvPicPr>
          <p:cNvPr id="12" name="Picture 11" descr="g532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689" y="3119760"/>
            <a:ext cx="575423" cy="575423"/>
          </a:xfrm>
          <a:prstGeom prst="rect">
            <a:avLst/>
          </a:prstGeom>
        </p:spPr>
      </p:pic>
      <p:pic>
        <p:nvPicPr>
          <p:cNvPr id="13" name="Picture 12" descr="onec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3201928"/>
            <a:ext cx="471055" cy="471055"/>
          </a:xfrm>
          <a:prstGeom prst="rect">
            <a:avLst/>
          </a:prstGeom>
        </p:spPr>
      </p:pic>
      <p:pic>
        <p:nvPicPr>
          <p:cNvPr id="14" name="Picture 13" descr="quart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254" y="4293096"/>
            <a:ext cx="753793" cy="753793"/>
          </a:xfrm>
          <a:prstGeom prst="rect">
            <a:avLst/>
          </a:prstGeom>
        </p:spPr>
      </p:pic>
      <p:pic>
        <p:nvPicPr>
          <p:cNvPr id="15" name="Picture 14" descr="dime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629" y="4313229"/>
            <a:ext cx="1206062" cy="753789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2682735" y="4980940"/>
            <a:ext cx="44096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        +       3       +       2     +       7 = 16          </a:t>
            </a:r>
            <a:endParaRPr lang="en-US" dirty="0"/>
          </a:p>
        </p:txBody>
      </p:sp>
      <p:pic>
        <p:nvPicPr>
          <p:cNvPr id="17" name="Picture 16" descr="g532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9438" y="4415904"/>
            <a:ext cx="575423" cy="575423"/>
          </a:xfrm>
          <a:prstGeom prst="rect">
            <a:avLst/>
          </a:prstGeom>
        </p:spPr>
      </p:pic>
      <p:pic>
        <p:nvPicPr>
          <p:cNvPr id="18" name="Picture 17" descr="onec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8917" y="4498072"/>
            <a:ext cx="471055" cy="471055"/>
          </a:xfrm>
          <a:prstGeom prst="rect">
            <a:avLst/>
          </a:prstGeom>
        </p:spPr>
      </p:pic>
      <p:pic>
        <p:nvPicPr>
          <p:cNvPr id="19" name="Picture 18" descr="quart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5589240"/>
            <a:ext cx="753793" cy="753793"/>
          </a:xfrm>
          <a:prstGeom prst="rect">
            <a:avLst/>
          </a:prstGeom>
        </p:spPr>
      </p:pic>
      <p:pic>
        <p:nvPicPr>
          <p:cNvPr id="20" name="Picture 19" descr="dime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143" y="5609373"/>
            <a:ext cx="1206062" cy="753789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2712249" y="6289000"/>
            <a:ext cx="2205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r>
              <a:rPr lang="en-US" dirty="0" smtClean="0">
                <a:latin typeface="Comic Sans MS"/>
                <a:cs typeface="Comic Sans MS"/>
              </a:rPr>
              <a:t>        +       2       +       </a:t>
            </a:r>
            <a:endParaRPr lang="en-US" dirty="0"/>
          </a:p>
        </p:txBody>
      </p:sp>
      <p:pic>
        <p:nvPicPr>
          <p:cNvPr id="22" name="Picture 21" descr="g532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952" y="5712048"/>
            <a:ext cx="575423" cy="575423"/>
          </a:xfrm>
          <a:prstGeom prst="rect">
            <a:avLst/>
          </a:prstGeom>
        </p:spPr>
      </p:pic>
      <p:pic>
        <p:nvPicPr>
          <p:cNvPr id="23" name="Picture 22" descr="onec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431" y="5794216"/>
            <a:ext cx="471055" cy="47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3665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certain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amount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money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M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cents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set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denominations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coins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c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... , c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ake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change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cents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using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minimum total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coins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denomination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available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in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unlimited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quantity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149080"/>
            <a:ext cx="13168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 smtClean="0">
                <a:latin typeface="Comic Sans MS"/>
                <a:cs typeface="Comic Sans MS"/>
              </a:rPr>
              <a:t>147 cents</a:t>
            </a:r>
          </a:p>
          <a:p>
            <a:pPr algn="ctr"/>
            <a:endParaRPr lang="en-US" u="sng" dirty="0" smtClean="0">
              <a:latin typeface="Comic Sans MS"/>
              <a:cs typeface="Comic Sans MS"/>
            </a:endParaRP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(25,10,5,1)</a:t>
            </a:r>
            <a:endParaRPr lang="en-US" dirty="0">
              <a:latin typeface="Comic Sans MS"/>
              <a:cs typeface="Comic Sans MS"/>
            </a:endParaRPr>
          </a:p>
        </p:txBody>
      </p:sp>
      <p:pic>
        <p:nvPicPr>
          <p:cNvPr id="7" name="Picture 6" descr="quart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505" y="2996952"/>
            <a:ext cx="753793" cy="753793"/>
          </a:xfrm>
          <a:prstGeom prst="rect">
            <a:avLst/>
          </a:prstGeom>
        </p:spPr>
      </p:pic>
      <p:pic>
        <p:nvPicPr>
          <p:cNvPr id="8" name="Picture 7" descr="dime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017085"/>
            <a:ext cx="1206062" cy="75378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2677986" y="3717032"/>
            <a:ext cx="44495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        +       4       +       5     +     32 = 43          </a:t>
            </a:r>
            <a:endParaRPr lang="en-US" dirty="0"/>
          </a:p>
        </p:txBody>
      </p:sp>
      <p:pic>
        <p:nvPicPr>
          <p:cNvPr id="12" name="Picture 11" descr="g532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689" y="3119760"/>
            <a:ext cx="575423" cy="575423"/>
          </a:xfrm>
          <a:prstGeom prst="rect">
            <a:avLst/>
          </a:prstGeom>
        </p:spPr>
      </p:pic>
      <p:pic>
        <p:nvPicPr>
          <p:cNvPr id="13" name="Picture 12" descr="onec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3201928"/>
            <a:ext cx="471055" cy="471055"/>
          </a:xfrm>
          <a:prstGeom prst="rect">
            <a:avLst/>
          </a:prstGeom>
        </p:spPr>
      </p:pic>
      <p:pic>
        <p:nvPicPr>
          <p:cNvPr id="14" name="Picture 13" descr="quart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254" y="4293096"/>
            <a:ext cx="753793" cy="753793"/>
          </a:xfrm>
          <a:prstGeom prst="rect">
            <a:avLst/>
          </a:prstGeom>
        </p:spPr>
      </p:pic>
      <p:pic>
        <p:nvPicPr>
          <p:cNvPr id="15" name="Picture 14" descr="dime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629" y="4313229"/>
            <a:ext cx="1206062" cy="753789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2682735" y="4980940"/>
            <a:ext cx="44096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        +       3       +       2     +       7 = 16          </a:t>
            </a:r>
            <a:endParaRPr lang="en-US" dirty="0"/>
          </a:p>
        </p:txBody>
      </p:sp>
      <p:pic>
        <p:nvPicPr>
          <p:cNvPr id="17" name="Picture 16" descr="g532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9438" y="4415904"/>
            <a:ext cx="575423" cy="575423"/>
          </a:xfrm>
          <a:prstGeom prst="rect">
            <a:avLst/>
          </a:prstGeom>
        </p:spPr>
      </p:pic>
      <p:pic>
        <p:nvPicPr>
          <p:cNvPr id="18" name="Picture 17" descr="onec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8917" y="4498072"/>
            <a:ext cx="471055" cy="471055"/>
          </a:xfrm>
          <a:prstGeom prst="rect">
            <a:avLst/>
          </a:prstGeom>
        </p:spPr>
      </p:pic>
      <p:pic>
        <p:nvPicPr>
          <p:cNvPr id="19" name="Picture 18" descr="quart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5589240"/>
            <a:ext cx="753793" cy="753793"/>
          </a:xfrm>
          <a:prstGeom prst="rect">
            <a:avLst/>
          </a:prstGeom>
        </p:spPr>
      </p:pic>
      <p:pic>
        <p:nvPicPr>
          <p:cNvPr id="20" name="Picture 19" descr="dime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143" y="5609373"/>
            <a:ext cx="1206062" cy="753789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2712249" y="6289000"/>
            <a:ext cx="32853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r>
              <a:rPr lang="en-US" dirty="0" smtClean="0">
                <a:latin typeface="Comic Sans MS"/>
                <a:cs typeface="Comic Sans MS"/>
              </a:rPr>
              <a:t>        +       2       +       0     +</a:t>
            </a:r>
            <a:endParaRPr lang="en-US" dirty="0"/>
          </a:p>
        </p:txBody>
      </p:sp>
      <p:pic>
        <p:nvPicPr>
          <p:cNvPr id="22" name="Picture 21" descr="g532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952" y="5712048"/>
            <a:ext cx="575423" cy="575423"/>
          </a:xfrm>
          <a:prstGeom prst="rect">
            <a:avLst/>
          </a:prstGeom>
        </p:spPr>
      </p:pic>
      <p:pic>
        <p:nvPicPr>
          <p:cNvPr id="23" name="Picture 22" descr="onec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431" y="5794216"/>
            <a:ext cx="471055" cy="47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04536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certain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amount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money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M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cents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set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denominations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coins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c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... , c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ake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change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cents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using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minimum total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number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coins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denomination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available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in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unlimited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quantity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149080"/>
            <a:ext cx="13168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 smtClean="0">
                <a:latin typeface="Comic Sans MS"/>
                <a:cs typeface="Comic Sans MS"/>
              </a:rPr>
              <a:t>147 cents</a:t>
            </a:r>
          </a:p>
          <a:p>
            <a:pPr algn="ctr"/>
            <a:endParaRPr lang="en-US" u="sng" dirty="0" smtClean="0">
              <a:latin typeface="Comic Sans MS"/>
              <a:cs typeface="Comic Sans MS"/>
            </a:endParaRP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(25,10,5,1)</a:t>
            </a:r>
            <a:endParaRPr lang="en-US" dirty="0">
              <a:latin typeface="Comic Sans MS"/>
              <a:cs typeface="Comic Sans MS"/>
            </a:endParaRPr>
          </a:p>
        </p:txBody>
      </p:sp>
      <p:pic>
        <p:nvPicPr>
          <p:cNvPr id="7" name="Picture 6" descr="quart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505" y="2996952"/>
            <a:ext cx="753793" cy="753793"/>
          </a:xfrm>
          <a:prstGeom prst="rect">
            <a:avLst/>
          </a:prstGeom>
        </p:spPr>
      </p:pic>
      <p:pic>
        <p:nvPicPr>
          <p:cNvPr id="8" name="Picture 7" descr="dime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017085"/>
            <a:ext cx="1206062" cy="75378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2677986" y="3717032"/>
            <a:ext cx="44495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        +       4       +       5     +     32 = 43          </a:t>
            </a:r>
            <a:endParaRPr lang="en-US" dirty="0"/>
          </a:p>
        </p:txBody>
      </p:sp>
      <p:pic>
        <p:nvPicPr>
          <p:cNvPr id="12" name="Picture 11" descr="g532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689" y="3119760"/>
            <a:ext cx="575423" cy="575423"/>
          </a:xfrm>
          <a:prstGeom prst="rect">
            <a:avLst/>
          </a:prstGeom>
        </p:spPr>
      </p:pic>
      <p:pic>
        <p:nvPicPr>
          <p:cNvPr id="13" name="Picture 12" descr="onec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3201928"/>
            <a:ext cx="471055" cy="471055"/>
          </a:xfrm>
          <a:prstGeom prst="rect">
            <a:avLst/>
          </a:prstGeom>
        </p:spPr>
      </p:pic>
      <p:pic>
        <p:nvPicPr>
          <p:cNvPr id="14" name="Picture 13" descr="quart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254" y="4293096"/>
            <a:ext cx="753793" cy="753793"/>
          </a:xfrm>
          <a:prstGeom prst="rect">
            <a:avLst/>
          </a:prstGeom>
        </p:spPr>
      </p:pic>
      <p:pic>
        <p:nvPicPr>
          <p:cNvPr id="15" name="Picture 14" descr="dime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629" y="4313229"/>
            <a:ext cx="1206062" cy="753789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2682735" y="4980940"/>
            <a:ext cx="44096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        +       3       +       2     +       7 = 16          </a:t>
            </a:r>
            <a:endParaRPr lang="en-US" dirty="0"/>
          </a:p>
        </p:txBody>
      </p:sp>
      <p:pic>
        <p:nvPicPr>
          <p:cNvPr id="17" name="Picture 16" descr="g532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9438" y="4415904"/>
            <a:ext cx="575423" cy="575423"/>
          </a:xfrm>
          <a:prstGeom prst="rect">
            <a:avLst/>
          </a:prstGeom>
        </p:spPr>
      </p:pic>
      <p:pic>
        <p:nvPicPr>
          <p:cNvPr id="18" name="Picture 17" descr="onec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8917" y="4498072"/>
            <a:ext cx="471055" cy="471055"/>
          </a:xfrm>
          <a:prstGeom prst="rect">
            <a:avLst/>
          </a:prstGeom>
        </p:spPr>
      </p:pic>
      <p:pic>
        <p:nvPicPr>
          <p:cNvPr id="19" name="Picture 18" descr="quart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5589240"/>
            <a:ext cx="753793" cy="753793"/>
          </a:xfrm>
          <a:prstGeom prst="rect">
            <a:avLst/>
          </a:prstGeom>
        </p:spPr>
      </p:pic>
      <p:pic>
        <p:nvPicPr>
          <p:cNvPr id="20" name="Picture 19" descr="dime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143" y="5609373"/>
            <a:ext cx="1206062" cy="753789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2712249" y="6289000"/>
            <a:ext cx="42367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r>
              <a:rPr lang="en-US" dirty="0" smtClean="0">
                <a:latin typeface="Comic Sans MS"/>
                <a:cs typeface="Comic Sans MS"/>
              </a:rPr>
              <a:t>        +       2       +       0     +      2 = 9          </a:t>
            </a:r>
            <a:endParaRPr lang="en-US" dirty="0"/>
          </a:p>
        </p:txBody>
      </p:sp>
      <p:pic>
        <p:nvPicPr>
          <p:cNvPr id="22" name="Picture 21" descr="g532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952" y="5712048"/>
            <a:ext cx="575423" cy="575423"/>
          </a:xfrm>
          <a:prstGeom prst="rect">
            <a:avLst/>
          </a:prstGeom>
        </p:spPr>
      </p:pic>
      <p:pic>
        <p:nvPicPr>
          <p:cNvPr id="23" name="Picture 22" descr="onec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431" y="5794216"/>
            <a:ext cx="471055" cy="47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73545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87624" y="1340768"/>
            <a:ext cx="6696744" cy="44114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input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 amount of money M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a set of denominations (c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… ,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 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denominations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≥ …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≥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totalw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k=0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while (j </a:t>
            </a:r>
            <a:r>
              <a:rPr lang="en-US" dirty="0">
                <a:solidFill>
                  <a:srgbClr val="1F497D">
                    <a:lumMod val="50000"/>
                  </a:srgbClr>
                </a:solidFill>
                <a:latin typeface="Comic Sans MS"/>
                <a:cs typeface="Comic Sans MS"/>
              </a:rPr>
              <a:t>≤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if (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≤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totalw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)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totalw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totalw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-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    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 = k +1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else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 = j +1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 k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623973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sz="44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sz="44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568952" cy="2419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(10, 5, 1) be the denomination set. For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 amount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M, there exists an optimal solution set that contains the largest denomination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rgbClr val="1F497D">
                    <a:lumMod val="50000"/>
                  </a:srgbClr>
                </a:solidFill>
                <a:latin typeface="Comic Sans MS"/>
                <a:cs typeface="Comic Sans MS"/>
              </a:rPr>
              <a:t>≤ M.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        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                            </a:t>
            </a:r>
            <a:endParaRPr lang="en-US" dirty="0" smtClean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7379110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sz="44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sz="44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568952" cy="3028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(10, 5, 1) be the denomination set. For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 amount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M, there exists an optimal solution set that contains the largest denomination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rgbClr val="1F497D">
                    <a:lumMod val="50000"/>
                  </a:srgbClr>
                </a:solidFill>
                <a:latin typeface="Comic Sans MS"/>
                <a:cs typeface="Comic Sans MS"/>
              </a:rPr>
              <a:t>≤ M.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 S is an optimal solution for M, and 10 </a:t>
            </a:r>
            <a:r>
              <a:rPr lang="en-US" dirty="0" smtClean="0">
                <a:solidFill>
                  <a:srgbClr val="1F497D">
                    <a:lumMod val="50000"/>
                  </a:srgbClr>
                </a:solidFill>
                <a:latin typeface="Comic Sans MS"/>
                <a:cs typeface="Comic Sans MS"/>
              </a:rPr>
              <a:t>≤ M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But S does not contain any 10.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        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                            </a:t>
            </a:r>
            <a:endParaRPr lang="en-US" dirty="0" smtClean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96490734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sz="44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sz="44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568952" cy="3360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(10, 5, 1) be the denomination set. For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 amount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M, there exists an optimal solution set that contains the largest denomination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rgbClr val="1F497D">
                    <a:lumMod val="50000"/>
                  </a:srgbClr>
                </a:solidFill>
                <a:latin typeface="Comic Sans MS"/>
                <a:cs typeface="Comic Sans MS"/>
              </a:rPr>
              <a:t>≤ M.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 S is an optimal solution for M, and 10 </a:t>
            </a:r>
            <a:r>
              <a:rPr lang="en-US" dirty="0" smtClean="0">
                <a:solidFill>
                  <a:srgbClr val="1F497D">
                    <a:lumMod val="50000"/>
                  </a:srgbClr>
                </a:solidFill>
                <a:latin typeface="Comic Sans MS"/>
                <a:cs typeface="Comic Sans MS"/>
              </a:rPr>
              <a:t>≤ M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But S does not contain any 10.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           M = a.5 + b.1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(total a + b coins)</a:t>
            </a: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                            </a:t>
            </a:r>
            <a:endParaRPr lang="en-US" dirty="0" smtClean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6031363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sz="44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sz="44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568952" cy="402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(10, 5, 1) be the denomination set. For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 amount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M, there exists an optimal solution set that contains the largest denomination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rgbClr val="1F497D">
                    <a:lumMod val="50000"/>
                  </a:srgbClr>
                </a:solidFill>
                <a:latin typeface="Comic Sans MS"/>
                <a:cs typeface="Comic Sans MS"/>
              </a:rPr>
              <a:t>≤ M.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 S is an optimal solution for M, and 10 </a:t>
            </a:r>
            <a:r>
              <a:rPr lang="en-US" dirty="0" smtClean="0">
                <a:solidFill>
                  <a:srgbClr val="1F497D">
                    <a:lumMod val="50000"/>
                  </a:srgbClr>
                </a:solidFill>
                <a:latin typeface="Comic Sans MS"/>
                <a:cs typeface="Comic Sans MS"/>
              </a:rPr>
              <a:t>≤ M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But S does not contain any 10.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           M = a.5 + b.1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(total a + b coins)</a:t>
            </a: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 can be written as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       M = a.5 + b.1 = 10 – 10 + a.5 + b.1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                           </a:t>
            </a:r>
            <a:endParaRPr lang="en-US" dirty="0" smtClean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95286487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sz="44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sz="44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568952" cy="402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(10, 5, 1) be the denomination set. For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 amount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M, there exists an optimal solution set that contains the largest denomination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rgbClr val="1F497D">
                    <a:lumMod val="50000"/>
                  </a:srgbClr>
                </a:solidFill>
                <a:latin typeface="Comic Sans MS"/>
                <a:cs typeface="Comic Sans MS"/>
              </a:rPr>
              <a:t>≤ M.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 S is an optimal solution for M, and 10 </a:t>
            </a:r>
            <a:r>
              <a:rPr lang="en-US" dirty="0" smtClean="0">
                <a:solidFill>
                  <a:srgbClr val="1F497D">
                    <a:lumMod val="50000"/>
                  </a:srgbClr>
                </a:solidFill>
                <a:latin typeface="Comic Sans MS"/>
                <a:cs typeface="Comic Sans MS"/>
              </a:rPr>
              <a:t>≤ M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But S does not contain any 10.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           M = a.5 + b.1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(total a + b coins)</a:t>
            </a: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 can be written as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       M = a.5 + b.1 = 10 – 10 + a.5 + b.1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                           = 1.10 + (a – 2).5 + b.1</a:t>
            </a:r>
            <a:endParaRPr lang="en-US" dirty="0" smtClean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94774859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sz="44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sz="44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568952" cy="402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(10, 5, 1) be the denomination set. For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 amount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M, there exists an optimal solution set that contains the largest denomination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rgbClr val="1F497D">
                    <a:lumMod val="50000"/>
                  </a:srgbClr>
                </a:solidFill>
                <a:latin typeface="Comic Sans MS"/>
                <a:cs typeface="Comic Sans MS"/>
              </a:rPr>
              <a:t>≤ M.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 S is an optimal solution for M, and 10 </a:t>
            </a:r>
            <a:r>
              <a:rPr lang="en-US" dirty="0" smtClean="0">
                <a:solidFill>
                  <a:srgbClr val="1F497D">
                    <a:lumMod val="50000"/>
                  </a:srgbClr>
                </a:solidFill>
                <a:latin typeface="Comic Sans MS"/>
                <a:cs typeface="Comic Sans MS"/>
              </a:rPr>
              <a:t>≤ M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But S does not contain any 10.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           M = a.5 + b.1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(total a + b coins)</a:t>
            </a: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 can be written as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       M = a.5 + b.1 = 10 – 10 + a.5 + b.1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                           = 1.10 + (a – 2).5 + b.1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(total a + b – 1  coins)</a:t>
            </a:r>
          </a:p>
        </p:txBody>
      </p:sp>
    </p:spTree>
    <p:extLst>
      <p:ext uri="{BB962C8B-B14F-4D97-AF65-F5344CB8AC3E}">
        <p14:creationId xmlns:p14="http://schemas.microsoft.com/office/powerpoint/2010/main" val="3884392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a set of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(I</a:t>
            </a:r>
            <a:r>
              <a:rPr lang="tr-TR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I</a:t>
            </a:r>
            <a:r>
              <a:rPr lang="tr-TR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has a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starting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s</a:t>
            </a:r>
            <a:r>
              <a:rPr lang="tr-TR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a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finishing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spcBef>
                <a:spcPct val="20000"/>
              </a:spcBef>
            </a:pP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time f</a:t>
            </a:r>
            <a:r>
              <a:rPr lang="tr-TR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task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largest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mutually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spcBef>
                <a:spcPct val="20000"/>
              </a:spcBef>
            </a:pP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non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-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overlapping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endParaRPr lang="tr-TR" sz="2400" dirty="0">
              <a:solidFill>
                <a:srgbClr val="000099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283968" y="5229200"/>
            <a:ext cx="122413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292080" y="5517232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555776" y="4869160"/>
            <a:ext cx="158417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195736" y="5350332"/>
            <a:ext cx="1008112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635896" y="5517232"/>
            <a:ext cx="811510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932670" y="5733256"/>
            <a:ext cx="220728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843808" y="5373216"/>
            <a:ext cx="38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4549403" y="4725144"/>
            <a:ext cx="670669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3225" y="4941168"/>
            <a:ext cx="981927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493928" y="4981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10860" y="4509120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79252" y="5147900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54168" y="4847952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716016" y="4343896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631800" y="5136872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070860" y="4560808"/>
            <a:ext cx="40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3275856" y="4221088"/>
            <a:ext cx="0" cy="20882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5508104" y="4221088"/>
            <a:ext cx="0" cy="20882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4499992" y="4221088"/>
            <a:ext cx="0" cy="20882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292549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sz="44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sz="44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568952" cy="4395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(10, 5, 1) be the denomination set. For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 amount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M, there exists an optimal solution set that contains the largest denomination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rgbClr val="1F497D">
                    <a:lumMod val="50000"/>
                  </a:srgbClr>
                </a:solidFill>
                <a:latin typeface="Comic Sans MS"/>
                <a:cs typeface="Comic Sans MS"/>
              </a:rPr>
              <a:t>≤ M.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 S is an optimal solution for M, and 10 </a:t>
            </a:r>
            <a:r>
              <a:rPr lang="en-US" dirty="0" smtClean="0">
                <a:solidFill>
                  <a:srgbClr val="1F497D">
                    <a:lumMod val="50000"/>
                  </a:srgbClr>
                </a:solidFill>
                <a:latin typeface="Comic Sans MS"/>
                <a:cs typeface="Comic Sans MS"/>
              </a:rPr>
              <a:t>≤ M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But S does not contain any 10.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           M = a.5 + b.1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(total a + b coins)</a:t>
            </a: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 can be written as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       M = a.5 + b.1 = 10 – 10 + a.5 + b.1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                           = 1.10 + (a – 2).5 + b.1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(total a + b – 1  coins)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This is contradiction.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39284555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Will the Greedy Technique give an optimal solution for all denomination set? </a:t>
            </a:r>
            <a:endParaRPr lang="tr-TR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39783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Will the Greedy Technique give an optimal solution for all denomination set? </a:t>
            </a:r>
            <a:endParaRPr lang="tr-TR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3" name="Picture 2" descr="images.jpe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584" y="2852936"/>
            <a:ext cx="1001536" cy="1001536"/>
          </a:xfrm>
          <a:prstGeom prst="rect">
            <a:avLst/>
          </a:prstGeom>
        </p:spPr>
      </p:pic>
      <p:pic>
        <p:nvPicPr>
          <p:cNvPr id="13" name="Picture 12" descr="rus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443" y="2965584"/>
            <a:ext cx="748869" cy="748869"/>
          </a:xfrm>
          <a:prstGeom prst="rect">
            <a:avLst/>
          </a:prstGeom>
        </p:spPr>
      </p:pic>
      <p:pic>
        <p:nvPicPr>
          <p:cNvPr id="14" name="Picture 13" descr="50604_Obv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546" y="2724367"/>
            <a:ext cx="1244334" cy="124433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834728" y="2348880"/>
            <a:ext cx="300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62520" y="234888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27784" y="2348880"/>
            <a:ext cx="4566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7544" y="4149080"/>
            <a:ext cx="1008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M = 24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4119677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Will the Greedy Technique give an optimal solution for all denomination set? </a:t>
            </a:r>
            <a:endParaRPr lang="tr-TR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3" name="Picture 2" descr="images.jpe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584" y="2852936"/>
            <a:ext cx="1001536" cy="1001536"/>
          </a:xfrm>
          <a:prstGeom prst="rect">
            <a:avLst/>
          </a:prstGeom>
        </p:spPr>
      </p:pic>
      <p:pic>
        <p:nvPicPr>
          <p:cNvPr id="13" name="Picture 12" descr="rus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443" y="2965584"/>
            <a:ext cx="748869" cy="748869"/>
          </a:xfrm>
          <a:prstGeom prst="rect">
            <a:avLst/>
          </a:prstGeom>
        </p:spPr>
      </p:pic>
      <p:pic>
        <p:nvPicPr>
          <p:cNvPr id="14" name="Picture 13" descr="50604_Obv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546" y="2724367"/>
            <a:ext cx="1244334" cy="124433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834728" y="2348880"/>
            <a:ext cx="300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62520" y="234888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27784" y="2348880"/>
            <a:ext cx="4566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7544" y="4149080"/>
            <a:ext cx="1008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M = 24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71800" y="4149080"/>
            <a:ext cx="1460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2             +                       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6226591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Will the Greedy Technique give an optimal solution for all denomination set? </a:t>
            </a:r>
            <a:endParaRPr lang="tr-TR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3" name="Picture 2" descr="images.jpe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584" y="2852936"/>
            <a:ext cx="1001536" cy="1001536"/>
          </a:xfrm>
          <a:prstGeom prst="rect">
            <a:avLst/>
          </a:prstGeom>
        </p:spPr>
      </p:pic>
      <p:pic>
        <p:nvPicPr>
          <p:cNvPr id="13" name="Picture 12" descr="rus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443" y="2965584"/>
            <a:ext cx="748869" cy="748869"/>
          </a:xfrm>
          <a:prstGeom prst="rect">
            <a:avLst/>
          </a:prstGeom>
        </p:spPr>
      </p:pic>
      <p:pic>
        <p:nvPicPr>
          <p:cNvPr id="14" name="Picture 13" descr="50604_Obv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546" y="2724367"/>
            <a:ext cx="1244334" cy="124433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834728" y="2348880"/>
            <a:ext cx="300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62520" y="234888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27784" y="2348880"/>
            <a:ext cx="4566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7544" y="4149080"/>
            <a:ext cx="1008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M = 24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71800" y="4149080"/>
            <a:ext cx="35800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2             +             0           +          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2416835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Will the Greedy Technique give an optimal solution for all denomination set? </a:t>
            </a:r>
            <a:endParaRPr lang="tr-TR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3" name="Picture 2" descr="images.jpe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584" y="2852936"/>
            <a:ext cx="1001536" cy="1001536"/>
          </a:xfrm>
          <a:prstGeom prst="rect">
            <a:avLst/>
          </a:prstGeom>
        </p:spPr>
      </p:pic>
      <p:pic>
        <p:nvPicPr>
          <p:cNvPr id="13" name="Picture 12" descr="rus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443" y="2965584"/>
            <a:ext cx="748869" cy="748869"/>
          </a:xfrm>
          <a:prstGeom prst="rect">
            <a:avLst/>
          </a:prstGeom>
        </p:spPr>
      </p:pic>
      <p:pic>
        <p:nvPicPr>
          <p:cNvPr id="14" name="Picture 13" descr="50604_Obv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546" y="2724367"/>
            <a:ext cx="1244334" cy="124433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834728" y="2348880"/>
            <a:ext cx="300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62520" y="234888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27784" y="2348880"/>
            <a:ext cx="4566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7544" y="4149080"/>
            <a:ext cx="1008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M = 24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71800" y="4149080"/>
            <a:ext cx="49437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2             +             0           +          4 = 6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18602165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Will the Greedy Technique give an optimal solution for all denomination set? </a:t>
            </a:r>
            <a:endParaRPr lang="tr-TR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3" name="Picture 2" descr="images.jpe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584" y="2852936"/>
            <a:ext cx="1001536" cy="1001536"/>
          </a:xfrm>
          <a:prstGeom prst="rect">
            <a:avLst/>
          </a:prstGeom>
        </p:spPr>
      </p:pic>
      <p:pic>
        <p:nvPicPr>
          <p:cNvPr id="13" name="Picture 12" descr="rus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443" y="2965584"/>
            <a:ext cx="748869" cy="748869"/>
          </a:xfrm>
          <a:prstGeom prst="rect">
            <a:avLst/>
          </a:prstGeom>
        </p:spPr>
      </p:pic>
      <p:pic>
        <p:nvPicPr>
          <p:cNvPr id="14" name="Picture 13" descr="50604_Obv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546" y="2724367"/>
            <a:ext cx="1244334" cy="124433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834728" y="2348880"/>
            <a:ext cx="300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62520" y="234888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27784" y="2348880"/>
            <a:ext cx="4566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7544" y="4149080"/>
            <a:ext cx="1008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M = 24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71800" y="4149080"/>
            <a:ext cx="49437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2             +             0           +          4 = 6</a:t>
            </a:r>
            <a:endParaRPr lang="en-US" sz="2000" dirty="0">
              <a:latin typeface="Comic Sans MS"/>
              <a:cs typeface="Comic Sans MS"/>
            </a:endParaRPr>
          </a:p>
        </p:txBody>
      </p:sp>
      <p:pic>
        <p:nvPicPr>
          <p:cNvPr id="12" name="Picture 11" descr="images.jpe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859" y="5040947"/>
            <a:ext cx="513946" cy="513946"/>
          </a:xfrm>
          <a:prstGeom prst="rect">
            <a:avLst/>
          </a:prstGeom>
        </p:spPr>
      </p:pic>
      <p:pic>
        <p:nvPicPr>
          <p:cNvPr id="20" name="Picture 19" descr="images.jpe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5435334"/>
            <a:ext cx="513946" cy="513946"/>
          </a:xfrm>
          <a:prstGeom prst="rect">
            <a:avLst/>
          </a:prstGeom>
        </p:spPr>
      </p:pic>
      <p:pic>
        <p:nvPicPr>
          <p:cNvPr id="21" name="Picture 20" descr="images.jpe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5589240"/>
            <a:ext cx="513946" cy="513946"/>
          </a:xfrm>
          <a:prstGeom prst="rect">
            <a:avLst/>
          </a:prstGeom>
        </p:spPr>
      </p:pic>
      <p:pic>
        <p:nvPicPr>
          <p:cNvPr id="22" name="Picture 21" descr="images.jpe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5157192"/>
            <a:ext cx="513946" cy="513946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300192" y="5805264"/>
            <a:ext cx="1158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4.6 = 24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7571565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Cashier’s</a:t>
            </a:r>
            <a:r>
              <a:rPr lang="tr-TR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Problem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Will the Greedy Technique give an optimal solution for all denomination set? </a:t>
            </a:r>
            <a:endParaRPr lang="tr-TR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3" name="Picture 2" descr="images.jpe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584" y="2852936"/>
            <a:ext cx="1001536" cy="1001536"/>
          </a:xfrm>
          <a:prstGeom prst="rect">
            <a:avLst/>
          </a:prstGeom>
        </p:spPr>
      </p:pic>
      <p:pic>
        <p:nvPicPr>
          <p:cNvPr id="13" name="Picture 12" descr="rus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443" y="2965584"/>
            <a:ext cx="748869" cy="748869"/>
          </a:xfrm>
          <a:prstGeom prst="rect">
            <a:avLst/>
          </a:prstGeom>
        </p:spPr>
      </p:pic>
      <p:pic>
        <p:nvPicPr>
          <p:cNvPr id="14" name="Picture 13" descr="50604_Obv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546" y="2724367"/>
            <a:ext cx="1244334" cy="124433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834728" y="2348880"/>
            <a:ext cx="300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62520" y="234888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27784" y="2348880"/>
            <a:ext cx="4566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7544" y="4149080"/>
            <a:ext cx="1008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M = 24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71800" y="4149080"/>
            <a:ext cx="49437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2             +             0           +          4 = 6</a:t>
            </a:r>
            <a:endParaRPr lang="en-US" sz="2000" dirty="0">
              <a:latin typeface="Comic Sans MS"/>
              <a:cs typeface="Comic Sans MS"/>
            </a:endParaRPr>
          </a:p>
        </p:txBody>
      </p:sp>
      <p:pic>
        <p:nvPicPr>
          <p:cNvPr id="12" name="Picture 11" descr="images.jpe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859" y="5040947"/>
            <a:ext cx="513946" cy="513946"/>
          </a:xfrm>
          <a:prstGeom prst="rect">
            <a:avLst/>
          </a:prstGeom>
        </p:spPr>
      </p:pic>
      <p:pic>
        <p:nvPicPr>
          <p:cNvPr id="20" name="Picture 19" descr="images.jpe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5435334"/>
            <a:ext cx="513946" cy="513946"/>
          </a:xfrm>
          <a:prstGeom prst="rect">
            <a:avLst/>
          </a:prstGeom>
        </p:spPr>
      </p:pic>
      <p:pic>
        <p:nvPicPr>
          <p:cNvPr id="21" name="Picture 20" descr="images.jpe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5589240"/>
            <a:ext cx="513946" cy="513946"/>
          </a:xfrm>
          <a:prstGeom prst="rect">
            <a:avLst/>
          </a:prstGeom>
        </p:spPr>
      </p:pic>
      <p:pic>
        <p:nvPicPr>
          <p:cNvPr id="22" name="Picture 21" descr="images.jpe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5157192"/>
            <a:ext cx="513946" cy="513946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300192" y="5805264"/>
            <a:ext cx="1158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4.6 = 24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11560" y="5517232"/>
            <a:ext cx="3822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use dynamic programming 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3580757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Fractional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knapsack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capacity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has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weight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value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 are allowed to get a fraction x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an item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that yields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a profit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.p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where 0 ≤ x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1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 goal is to get a filling that maximizes the profit under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the weight constraint M</a:t>
            </a: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54067" y="573325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4900309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Fractional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knapsack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capacity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has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weight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value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 are allowed to get a fraction x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an item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that yields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a profit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.p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where 0 ≤ x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1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 goal is to get a filling that maximizes the profit under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the weight constraint M</a:t>
            </a: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25776" y="3501008"/>
            <a:ext cx="936104" cy="11521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=20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09952" y="3356992"/>
            <a:ext cx="936104" cy="129614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</p:txBody>
      </p:sp>
      <p:sp>
        <p:nvSpPr>
          <p:cNvPr id="8" name="Rectangle 7"/>
          <p:cNvSpPr/>
          <p:nvPr/>
        </p:nvSpPr>
        <p:spPr>
          <a:xfrm>
            <a:off x="4241552" y="3573016"/>
            <a:ext cx="851004" cy="10711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</p:txBody>
      </p:sp>
      <p:sp>
        <p:nvSpPr>
          <p:cNvPr id="9" name="Rectangle 8"/>
          <p:cNvSpPr/>
          <p:nvPr/>
        </p:nvSpPr>
        <p:spPr>
          <a:xfrm>
            <a:off x="5737220" y="3669163"/>
            <a:ext cx="851004" cy="97381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80112" y="4653136"/>
            <a:ext cx="117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diamonds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64485" y="4653136"/>
            <a:ext cx="62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gold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91575" y="4653136"/>
            <a:ext cx="774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silver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84273" y="4653136"/>
            <a:ext cx="726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pearl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08304" y="4149080"/>
            <a:ext cx="925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M = 25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54067" y="573325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136489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539552" y="3203684"/>
            <a:ext cx="936104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99592" y="3419708"/>
            <a:ext cx="180020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907704" y="2987660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39552" y="3635732"/>
            <a:ext cx="280831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966024" y="2295343"/>
            <a:ext cx="364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j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347864" y="2186280"/>
            <a:ext cx="290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j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2843808" y="2555612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2843808" y="2051556"/>
            <a:ext cx="0" cy="20882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509537" y="2267580"/>
            <a:ext cx="359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mic Sans MS"/>
                <a:cs typeface="Comic Sans MS"/>
              </a:rPr>
              <a:t>s</a:t>
            </a:r>
            <a:r>
              <a:rPr lang="en-US" baseline="-25000" dirty="0" err="1" smtClean="0">
                <a:latin typeface="Comic Sans MS"/>
                <a:cs typeface="Comic Sans MS"/>
              </a:rPr>
              <a:t>j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763688" y="3635732"/>
            <a:ext cx="53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J-1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419872" y="4005064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 (j) = max { OPT (j-1), 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+ OPT (p(j))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3568" y="1340768"/>
            <a:ext cx="3826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latin typeface="Comic Sans MS"/>
                <a:cs typeface="Comic Sans MS"/>
              </a:rPr>
              <a:t>Dynamic Programming Solution</a:t>
            </a:r>
            <a:endParaRPr lang="en-US" sz="2000" u="sng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1496307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Fractional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knapsack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capacity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has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weight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value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 are allowed to get a fraction x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an item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that yields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a profit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.p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where 0 ≤ x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1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 goal is to get a filling that maximizes the profit under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the weight constraint M</a:t>
            </a: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25776" y="3501008"/>
            <a:ext cx="936104" cy="11521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=20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09952" y="3356992"/>
            <a:ext cx="936104" cy="129614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</p:txBody>
      </p:sp>
      <p:sp>
        <p:nvSpPr>
          <p:cNvPr id="8" name="Rectangle 7"/>
          <p:cNvSpPr/>
          <p:nvPr/>
        </p:nvSpPr>
        <p:spPr>
          <a:xfrm>
            <a:off x="4241552" y="3573016"/>
            <a:ext cx="851004" cy="10711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</p:txBody>
      </p:sp>
      <p:sp>
        <p:nvSpPr>
          <p:cNvPr id="9" name="Rectangle 8"/>
          <p:cNvSpPr/>
          <p:nvPr/>
        </p:nvSpPr>
        <p:spPr>
          <a:xfrm>
            <a:off x="5737220" y="3669163"/>
            <a:ext cx="851004" cy="97381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80112" y="4653136"/>
            <a:ext cx="117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diamonds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64485" y="4653136"/>
            <a:ext cx="62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gold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91575" y="4653136"/>
            <a:ext cx="774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silver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84273" y="4653136"/>
            <a:ext cx="726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pearl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08304" y="4149080"/>
            <a:ext cx="925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M = 25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71600" y="5013176"/>
            <a:ext cx="124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baseline="-25000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=1/2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27784" y="5013176"/>
            <a:ext cx="1039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baseline="-25000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=1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7944" y="5013176"/>
            <a:ext cx="1298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 smtClean="0">
                <a:latin typeface="Comic Sans MS"/>
                <a:cs typeface="Comic Sans MS"/>
              </a:rPr>
              <a:t>3 </a:t>
            </a:r>
            <a:r>
              <a:rPr lang="en-US" dirty="0" smtClean="0">
                <a:latin typeface="Comic Sans MS"/>
                <a:cs typeface="Comic Sans MS"/>
              </a:rPr>
              <a:t>=1/3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80112" y="5013176"/>
            <a:ext cx="1076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r>
              <a:rPr lang="en-US" baseline="-25000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=3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54067" y="573325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4735774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Fractional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knapsack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capacity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has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weight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value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 are allowed to get a fraction x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an item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that yields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a profit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.p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where 0 ≤ x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1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 goal is to get a filling that maximizes the profit under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the weight constraint M</a:t>
            </a: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25776" y="3501008"/>
            <a:ext cx="936104" cy="11521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=20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09952" y="3356992"/>
            <a:ext cx="936104" cy="129614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</p:txBody>
      </p:sp>
      <p:sp>
        <p:nvSpPr>
          <p:cNvPr id="8" name="Rectangle 7"/>
          <p:cNvSpPr/>
          <p:nvPr/>
        </p:nvSpPr>
        <p:spPr>
          <a:xfrm>
            <a:off x="4241552" y="3573016"/>
            <a:ext cx="851004" cy="10711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</p:txBody>
      </p:sp>
      <p:sp>
        <p:nvSpPr>
          <p:cNvPr id="9" name="Rectangle 8"/>
          <p:cNvSpPr/>
          <p:nvPr/>
        </p:nvSpPr>
        <p:spPr>
          <a:xfrm>
            <a:off x="5737220" y="3669163"/>
            <a:ext cx="851004" cy="97381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80112" y="4653136"/>
            <a:ext cx="117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diamonds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64485" y="4653136"/>
            <a:ext cx="62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gold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91575" y="4653136"/>
            <a:ext cx="774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silver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84273" y="4653136"/>
            <a:ext cx="726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pearl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08304" y="4149080"/>
            <a:ext cx="925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M = 25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71600" y="5013176"/>
            <a:ext cx="124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baseline="-25000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=1/2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27784" y="5013176"/>
            <a:ext cx="1039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baseline="-25000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=1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7944" y="5013176"/>
            <a:ext cx="1298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 smtClean="0">
                <a:latin typeface="Comic Sans MS"/>
                <a:cs typeface="Comic Sans MS"/>
              </a:rPr>
              <a:t>3 </a:t>
            </a:r>
            <a:r>
              <a:rPr lang="en-US" dirty="0" smtClean="0">
                <a:latin typeface="Comic Sans MS"/>
                <a:cs typeface="Comic Sans MS"/>
              </a:rPr>
              <a:t>=1/3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80112" y="5013176"/>
            <a:ext cx="1076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r>
              <a:rPr lang="en-US" baseline="-25000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=3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54067" y="573325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87624" y="5733256"/>
            <a:ext cx="925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M = 25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22221295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Fractional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knapsack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capacity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has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weight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value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 are allowed to get a fraction x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an item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that yields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a profit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.p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where 0 ≤ x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1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 goal is to get a filling that maximizes the profit under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the weight constraint M</a:t>
            </a: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25776" y="3501008"/>
            <a:ext cx="936104" cy="11521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=20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09952" y="3356992"/>
            <a:ext cx="936104" cy="129614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</p:txBody>
      </p:sp>
      <p:sp>
        <p:nvSpPr>
          <p:cNvPr id="8" name="Rectangle 7"/>
          <p:cNvSpPr/>
          <p:nvPr/>
        </p:nvSpPr>
        <p:spPr>
          <a:xfrm>
            <a:off x="4241552" y="3573016"/>
            <a:ext cx="851004" cy="10711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</p:txBody>
      </p:sp>
      <p:sp>
        <p:nvSpPr>
          <p:cNvPr id="9" name="Rectangle 8"/>
          <p:cNvSpPr/>
          <p:nvPr/>
        </p:nvSpPr>
        <p:spPr>
          <a:xfrm>
            <a:off x="5737220" y="3669163"/>
            <a:ext cx="851004" cy="97381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80112" y="4653136"/>
            <a:ext cx="117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diamonds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64485" y="4653136"/>
            <a:ext cx="62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gold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91575" y="4653136"/>
            <a:ext cx="774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silver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84273" y="4653136"/>
            <a:ext cx="726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pearl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08304" y="4149080"/>
            <a:ext cx="925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M = 25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71600" y="5013176"/>
            <a:ext cx="124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baseline="-25000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=1/2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27784" y="5013176"/>
            <a:ext cx="1039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baseline="-25000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=1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7944" y="5013176"/>
            <a:ext cx="1298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 smtClean="0">
                <a:latin typeface="Comic Sans MS"/>
                <a:cs typeface="Comic Sans MS"/>
              </a:rPr>
              <a:t>3 </a:t>
            </a:r>
            <a:r>
              <a:rPr lang="en-US" dirty="0" smtClean="0">
                <a:latin typeface="Comic Sans MS"/>
                <a:cs typeface="Comic Sans MS"/>
              </a:rPr>
              <a:t>=1/3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80112" y="5013176"/>
            <a:ext cx="1076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/w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  <a:r>
              <a:rPr lang="en-US" baseline="-25000" dirty="0" smtClean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=3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54067" y="5733256"/>
            <a:ext cx="661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3 . </a:t>
            </a:r>
            <a:r>
              <a:rPr lang="en-US" dirty="0">
                <a:latin typeface="Comic Sans MS"/>
                <a:cs typeface="Comic Sans MS"/>
              </a:rPr>
              <a:t>5</a:t>
            </a:r>
            <a:r>
              <a:rPr lang="en-US" dirty="0" smtClean="0">
                <a:latin typeface="Comic Sans MS"/>
                <a:cs typeface="Comic Sans MS"/>
              </a:rPr>
              <a:t> 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87624" y="5733256"/>
            <a:ext cx="925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M = 25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9294801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Fractional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knapsack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capacity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has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weight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value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 are allowed to get a fraction x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an item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that yields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a profit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.p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where 0 ≤ x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1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 goal is to get a filling that maximizes the profit under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the weight constraint M</a:t>
            </a: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25776" y="3501008"/>
            <a:ext cx="936104" cy="11521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=20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09952" y="3356992"/>
            <a:ext cx="936104" cy="129614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</p:txBody>
      </p:sp>
      <p:sp>
        <p:nvSpPr>
          <p:cNvPr id="8" name="Rectangle 7"/>
          <p:cNvSpPr/>
          <p:nvPr/>
        </p:nvSpPr>
        <p:spPr>
          <a:xfrm>
            <a:off x="4241552" y="3573016"/>
            <a:ext cx="851004" cy="10711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</p:txBody>
      </p:sp>
      <p:sp>
        <p:nvSpPr>
          <p:cNvPr id="9" name="Rectangle 8"/>
          <p:cNvSpPr/>
          <p:nvPr/>
        </p:nvSpPr>
        <p:spPr>
          <a:xfrm>
            <a:off x="5737220" y="3669163"/>
            <a:ext cx="851004" cy="97381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80112" y="4653136"/>
            <a:ext cx="117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diamonds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64485" y="4653136"/>
            <a:ext cx="62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gold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91575" y="4653136"/>
            <a:ext cx="774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silver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84273" y="4653136"/>
            <a:ext cx="726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pearl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08304" y="4149080"/>
            <a:ext cx="925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M = 25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71600" y="5013176"/>
            <a:ext cx="124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baseline="-25000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=1/2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27784" y="5013176"/>
            <a:ext cx="1039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/w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r>
              <a:rPr lang="en-US" baseline="-25000" dirty="0" smtClean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=1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7944" y="5013176"/>
            <a:ext cx="1298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 smtClean="0">
                <a:latin typeface="Comic Sans MS"/>
                <a:cs typeface="Comic Sans MS"/>
              </a:rPr>
              <a:t>3 </a:t>
            </a:r>
            <a:r>
              <a:rPr lang="en-US" dirty="0" smtClean="0">
                <a:latin typeface="Comic Sans MS"/>
                <a:cs typeface="Comic Sans MS"/>
              </a:rPr>
              <a:t>=1/3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80112" y="5013176"/>
            <a:ext cx="1076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r>
              <a:rPr lang="en-US" baseline="-25000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=3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54067" y="5733256"/>
            <a:ext cx="1351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3 . </a:t>
            </a:r>
            <a:r>
              <a:rPr lang="en-US" dirty="0">
                <a:latin typeface="Comic Sans MS"/>
                <a:cs typeface="Comic Sans MS"/>
              </a:rPr>
              <a:t>5</a:t>
            </a:r>
            <a:r>
              <a:rPr lang="en-US" dirty="0" smtClean="0">
                <a:latin typeface="Comic Sans MS"/>
                <a:cs typeface="Comic Sans MS"/>
              </a:rPr>
              <a:t> + 1 . 5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87624" y="5733256"/>
            <a:ext cx="925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M = 20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74840476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Fractional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knapsack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capacity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has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weight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value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 are allowed to get a fraction x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an item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that yields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a profit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.p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where 0 ≤ x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1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 goal is to get a filling that maximizes the profit under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the weight constraint M</a:t>
            </a: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25776" y="3501008"/>
            <a:ext cx="936104" cy="11521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=20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09952" y="3356992"/>
            <a:ext cx="936104" cy="129614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</p:txBody>
      </p:sp>
      <p:sp>
        <p:nvSpPr>
          <p:cNvPr id="8" name="Rectangle 7"/>
          <p:cNvSpPr/>
          <p:nvPr/>
        </p:nvSpPr>
        <p:spPr>
          <a:xfrm>
            <a:off x="4241552" y="3573016"/>
            <a:ext cx="851004" cy="10711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</p:txBody>
      </p:sp>
      <p:sp>
        <p:nvSpPr>
          <p:cNvPr id="9" name="Rectangle 8"/>
          <p:cNvSpPr/>
          <p:nvPr/>
        </p:nvSpPr>
        <p:spPr>
          <a:xfrm>
            <a:off x="5737220" y="3669163"/>
            <a:ext cx="851004" cy="97381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80112" y="4653136"/>
            <a:ext cx="117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diamonds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64485" y="4653136"/>
            <a:ext cx="62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gold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91575" y="4653136"/>
            <a:ext cx="774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silver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84273" y="4653136"/>
            <a:ext cx="726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pearl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08304" y="4149080"/>
            <a:ext cx="925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M = 25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71600" y="5013176"/>
            <a:ext cx="124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/w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  <a:r>
              <a:rPr lang="en-US" baseline="-25000" dirty="0" smtClean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=1/2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27784" y="5013176"/>
            <a:ext cx="1039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baseline="-25000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=1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7944" y="5013176"/>
            <a:ext cx="1298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 smtClean="0">
                <a:latin typeface="Comic Sans MS"/>
                <a:cs typeface="Comic Sans MS"/>
              </a:rPr>
              <a:t>3 </a:t>
            </a:r>
            <a:r>
              <a:rPr lang="en-US" dirty="0" smtClean="0">
                <a:latin typeface="Comic Sans MS"/>
                <a:cs typeface="Comic Sans MS"/>
              </a:rPr>
              <a:t>=1/3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80112" y="5013176"/>
            <a:ext cx="1076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r>
              <a:rPr lang="en-US" baseline="-25000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=3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54067" y="5733256"/>
            <a:ext cx="2572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3 . </a:t>
            </a:r>
            <a:r>
              <a:rPr lang="en-US" dirty="0">
                <a:latin typeface="Comic Sans MS"/>
                <a:cs typeface="Comic Sans MS"/>
              </a:rPr>
              <a:t>5</a:t>
            </a:r>
            <a:r>
              <a:rPr lang="en-US" dirty="0" smtClean="0">
                <a:latin typeface="Comic Sans MS"/>
                <a:cs typeface="Comic Sans MS"/>
              </a:rPr>
              <a:t> + 1 . 5 + (1/2) . 15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87624" y="5733256"/>
            <a:ext cx="888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M = 15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83840545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Fractional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knapsack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capacity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has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weight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value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 are allowed to get a fraction x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an item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that yields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a profit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.p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where 0 ≤ x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1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 goal is to get a filling that maximizes the profit under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the weight constraint M</a:t>
            </a: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25776" y="3501008"/>
            <a:ext cx="936104" cy="11521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=20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09952" y="3356992"/>
            <a:ext cx="936104" cy="129614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</p:txBody>
      </p:sp>
      <p:sp>
        <p:nvSpPr>
          <p:cNvPr id="8" name="Rectangle 7"/>
          <p:cNvSpPr/>
          <p:nvPr/>
        </p:nvSpPr>
        <p:spPr>
          <a:xfrm>
            <a:off x="4241552" y="3573016"/>
            <a:ext cx="851004" cy="10711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</p:txBody>
      </p:sp>
      <p:sp>
        <p:nvSpPr>
          <p:cNvPr id="9" name="Rectangle 8"/>
          <p:cNvSpPr/>
          <p:nvPr/>
        </p:nvSpPr>
        <p:spPr>
          <a:xfrm>
            <a:off x="5737220" y="3669163"/>
            <a:ext cx="851004" cy="97381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80112" y="4653136"/>
            <a:ext cx="117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diamonds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64485" y="4653136"/>
            <a:ext cx="62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gold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91575" y="4653136"/>
            <a:ext cx="774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silver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84273" y="4653136"/>
            <a:ext cx="726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pearl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08304" y="4149080"/>
            <a:ext cx="925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M = 25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71600" y="5013176"/>
            <a:ext cx="124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baseline="-25000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=1/2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27784" y="5013176"/>
            <a:ext cx="1039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baseline="-25000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=1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7944" y="5013176"/>
            <a:ext cx="1298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 smtClean="0">
                <a:latin typeface="Comic Sans MS"/>
                <a:cs typeface="Comic Sans MS"/>
              </a:rPr>
              <a:t>3 </a:t>
            </a:r>
            <a:r>
              <a:rPr lang="en-US" dirty="0" smtClean="0">
                <a:latin typeface="Comic Sans MS"/>
                <a:cs typeface="Comic Sans MS"/>
              </a:rPr>
              <a:t>=1/3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80112" y="5013176"/>
            <a:ext cx="1076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r>
              <a:rPr lang="en-US" baseline="-25000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=3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54067" y="5733256"/>
            <a:ext cx="3308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3 . </a:t>
            </a:r>
            <a:r>
              <a:rPr lang="en-US" dirty="0">
                <a:latin typeface="Comic Sans MS"/>
                <a:cs typeface="Comic Sans MS"/>
              </a:rPr>
              <a:t>5</a:t>
            </a:r>
            <a:r>
              <a:rPr lang="en-US" dirty="0" smtClean="0">
                <a:latin typeface="Comic Sans MS"/>
                <a:cs typeface="Comic Sans MS"/>
              </a:rPr>
              <a:t> + 1 . 5 + (1/2) . 15 =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27.5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87624" y="5733256"/>
            <a:ext cx="785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M = 0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89836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Fractional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87624" y="1340768"/>
            <a:ext cx="6696744" cy="4688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input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items together with their prices 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 weight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and a knapsack with the capacity M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ratio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≤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…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≤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totalw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while 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totalw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&gt; 0)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if (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&gt;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totalw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)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add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totalw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fraction of item j to the knapsack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    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totalw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0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else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add item j to the knapsack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totalw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totalw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-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j = j + 1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 knapsack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10796429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Fractional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328798"/>
            <a:ext cx="8208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j be the item with the maximum ratio p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There exists an optimal solution that contains item j as much as possible. 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247952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Fractional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328798"/>
            <a:ext cx="8208912" cy="2419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j be the item with the maximum ratio p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There exists an optimal solution that contains item j as much as possible. 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 S is an optimal solution with the full knapsack of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capacity M and total profit U.</a:t>
            </a:r>
          </a:p>
        </p:txBody>
      </p:sp>
    </p:spTree>
    <p:extLst>
      <p:ext uri="{BB962C8B-B14F-4D97-AF65-F5344CB8AC3E}">
        <p14:creationId xmlns:p14="http://schemas.microsoft.com/office/powerpoint/2010/main" val="145706592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Fractional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328798"/>
            <a:ext cx="8208912" cy="308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j be the item with the maximum ratio p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There exists an optimal solution that contains item j as much as possible. 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 S is an optimal solution with the full knapsack of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capacity M and total profit U.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 S does not contain the item j as much as possible.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 must exist some item k such that k ≠ j and 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/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&lt;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5667583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539552" y="3203684"/>
            <a:ext cx="936104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99592" y="3419708"/>
            <a:ext cx="180020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907704" y="2987660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39552" y="3635732"/>
            <a:ext cx="280831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966024" y="2295343"/>
            <a:ext cx="364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j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347864" y="2186280"/>
            <a:ext cx="290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j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2843808" y="2555612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2843808" y="2051556"/>
            <a:ext cx="0" cy="20882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509537" y="2267580"/>
            <a:ext cx="359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mic Sans MS"/>
                <a:cs typeface="Comic Sans MS"/>
              </a:rPr>
              <a:t>s</a:t>
            </a:r>
            <a:r>
              <a:rPr lang="en-US" baseline="-25000" dirty="0" err="1" smtClean="0">
                <a:latin typeface="Comic Sans MS"/>
                <a:cs typeface="Comic Sans MS"/>
              </a:rPr>
              <a:t>j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763688" y="3635732"/>
            <a:ext cx="53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J-1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419872" y="4005064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 (j) = max { OPT (j-1), 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+ OPT (p(j))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3568" y="1340768"/>
            <a:ext cx="3826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latin typeface="Comic Sans MS"/>
                <a:cs typeface="Comic Sans MS"/>
              </a:rPr>
              <a:t>Dynamic Programming Solution</a:t>
            </a:r>
            <a:endParaRPr lang="en-US" sz="2000" u="sng" dirty="0"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39752" y="4911551"/>
            <a:ext cx="44743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Can we get a simpler solution?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0203173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Fractional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328798"/>
            <a:ext cx="8208912" cy="408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j be the item with the maximum ratio p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There exists an optimal solution that contains item j as much as possible. 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 S is an optimal solution with the full knapsack of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capacity M and total profit U.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 S does not contain the item j as much as possible.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 must exist some item k such that k ≠ j and 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/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&lt;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 take out some amount of item k, (suppose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α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and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put same amount of item j.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S</a:t>
            </a:r>
            <a:r>
              <a:rPr lang="en-US" baseline="30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{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α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of item k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</a:t>
            </a:r>
            <a:r>
              <a:rPr lang="en-US" dirty="0">
                <a:latin typeface="Comic Sans MS"/>
                <a:cs typeface="Comic Sans MS"/>
              </a:rPr>
              <a:t>∪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{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α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of item 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97985653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Fractional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328798"/>
            <a:ext cx="8208912" cy="474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j be the item with the maximum ratio p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There exists an optimal solution that contains item j as much as possible. 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 S is an optimal solution with the full knapsack of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capacity M and total profit U.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 S does not contain the item j as much as possible.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 must exist some item k such that k ≠ j and 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/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&lt;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 take out some amount of item k, (suppose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α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and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put same amount of item j.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S</a:t>
            </a:r>
            <a:r>
              <a:rPr lang="en-US" baseline="30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{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α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of item k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</a:t>
            </a:r>
            <a:r>
              <a:rPr lang="en-US" dirty="0">
                <a:latin typeface="Comic Sans MS"/>
                <a:cs typeface="Comic Sans MS"/>
              </a:rPr>
              <a:t>∪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{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α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of item 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 U</a:t>
            </a:r>
            <a:r>
              <a:rPr lang="en-US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be the profit of S</a:t>
            </a:r>
            <a:r>
              <a:rPr lang="en-US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Then,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U</a:t>
            </a:r>
            <a:r>
              <a:rPr lang="en-US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U –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α.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/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+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α.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94148821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Fractional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328798"/>
            <a:ext cx="8208912" cy="5115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j be the item with the maximum ratio p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There exists an optimal solution that contains item j as much as possible. 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 S is an optimal solution with the full knapsack of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capacity M and total profit U.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 S does not contain the item j as much as possible.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 must exist some item k such that k ≠ j and 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/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&lt;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 take out some amount of item k, (suppose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α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and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put same amount of item j.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S</a:t>
            </a:r>
            <a:r>
              <a:rPr lang="en-US" baseline="30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{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α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of item k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</a:t>
            </a:r>
            <a:r>
              <a:rPr lang="en-US" dirty="0">
                <a:latin typeface="Comic Sans MS"/>
                <a:cs typeface="Comic Sans MS"/>
              </a:rPr>
              <a:t>∪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{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α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of item 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 U</a:t>
            </a:r>
            <a:r>
              <a:rPr lang="en-US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be the profit of S</a:t>
            </a:r>
            <a:r>
              <a:rPr lang="en-US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Then,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U</a:t>
            </a:r>
            <a:r>
              <a:rPr lang="en-US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U –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α.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/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+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α.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Since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/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&lt; 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/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), U</a:t>
            </a:r>
            <a:r>
              <a:rPr lang="en-US" sz="2000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&gt; U.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58970634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Fractional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328798"/>
            <a:ext cx="8208912" cy="5484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j be the item with the maximum ratio p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There exists an optimal solution that contains item j as much as possible. 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 S is an optimal solution with the full knapsack of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capacity M and total profit U.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 S does not contain the item j as much as possible.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 must exist some item k such that k ≠ j and 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/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&lt;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 take out some amount of item k, (suppose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α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and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put same amount of item j.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S</a:t>
            </a:r>
            <a:r>
              <a:rPr lang="en-US" baseline="30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{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α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of item k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</a:t>
            </a:r>
            <a:r>
              <a:rPr lang="en-US" dirty="0">
                <a:latin typeface="Comic Sans MS"/>
                <a:cs typeface="Comic Sans MS"/>
              </a:rPr>
              <a:t>∪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{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α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of item 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 U</a:t>
            </a:r>
            <a:r>
              <a:rPr lang="en-US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be the profit of S</a:t>
            </a:r>
            <a:r>
              <a:rPr lang="en-US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Then,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U</a:t>
            </a:r>
            <a:r>
              <a:rPr lang="en-US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U –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α.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/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+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α.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</a:t>
            </a:r>
          </a:p>
          <a:p>
            <a:pPr algn="just"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Since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/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&lt; 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/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), U</a:t>
            </a:r>
            <a:r>
              <a:rPr lang="en-US" sz="2000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*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&gt; U.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This is contradiction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!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1181726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0/1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Problem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knapsack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capacity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has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weight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value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your goal is to get a filling that maximizes the profit under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the weight constraint M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(You cannot take fraction of an item, you take the item or not)</a:t>
            </a:r>
          </a:p>
          <a:p>
            <a:pPr>
              <a:spcBef>
                <a:spcPct val="20000"/>
              </a:spcBef>
            </a:pPr>
            <a:endParaRPr lang="en-US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spcBef>
                <a:spcPct val="20000"/>
              </a:spcBef>
            </a:pPr>
            <a:endParaRPr lang="en-US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54067" y="573325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04484167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0/1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Problem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knapsack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capacity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has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weight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value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your goal is to get a filling that maximizes the profit under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the weight constraint M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(You cannot take fraction of an item, you take the item or not)</a:t>
            </a:r>
          </a:p>
          <a:p>
            <a:pPr>
              <a:spcBef>
                <a:spcPct val="20000"/>
              </a:spcBef>
            </a:pPr>
            <a:endParaRPr lang="en-US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Can we use Greedy Technique to solve this problem?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spcBef>
                <a:spcPct val="20000"/>
              </a:spcBef>
            </a:pPr>
            <a:endParaRPr lang="en-US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54067" y="573325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63135641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0/1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Problem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knapsack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capacity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has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weight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value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your goal is to get a filling that maximizes the profit under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the weight constraint M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(You cannot take fraction of an item, you take the item or not)</a:t>
            </a:r>
          </a:p>
          <a:p>
            <a:pPr>
              <a:spcBef>
                <a:spcPct val="20000"/>
              </a:spcBef>
            </a:pPr>
            <a:endParaRPr lang="en-US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Can we use Greedy Technique to solve this problem?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spcBef>
                <a:spcPct val="20000"/>
              </a:spcBef>
            </a:pPr>
            <a:endParaRPr lang="en-US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54067" y="573325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31367" y="3851756"/>
            <a:ext cx="936104" cy="11521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=10</a:t>
            </a: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=60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15543" y="3995772"/>
            <a:ext cx="936104" cy="100811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=20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=100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47142" y="4067780"/>
            <a:ext cx="981041" cy="92717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=30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=120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04508" y="5003884"/>
            <a:ext cx="1027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baseline="-25000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=6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50440" y="5003884"/>
            <a:ext cx="1076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baseline="-25000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=5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29344" y="5003884"/>
            <a:ext cx="1076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 smtClean="0">
                <a:latin typeface="Comic Sans MS"/>
                <a:cs typeface="Comic Sans MS"/>
              </a:rPr>
              <a:t>3 </a:t>
            </a:r>
            <a:r>
              <a:rPr lang="en-US" dirty="0" smtClean="0">
                <a:latin typeface="Comic Sans MS"/>
                <a:cs typeface="Comic Sans MS"/>
              </a:rPr>
              <a:t>=4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32240" y="4221088"/>
            <a:ext cx="925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 = 50</a:t>
            </a:r>
            <a:endParaRPr lang="en-US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109019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0/1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Problem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knapsack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capacity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has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weight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value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your goal is to get a filling that maximizes the profit under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the weight constraint M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(You cannot take fraction of an item, you take the item or not)</a:t>
            </a:r>
          </a:p>
          <a:p>
            <a:pPr>
              <a:spcBef>
                <a:spcPct val="20000"/>
              </a:spcBef>
            </a:pPr>
            <a:endParaRPr lang="en-US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Can we use Greedy Technique to solve this problem?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spcBef>
                <a:spcPct val="20000"/>
              </a:spcBef>
            </a:pPr>
            <a:endParaRPr lang="en-US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54067" y="573325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31367" y="3851756"/>
            <a:ext cx="936104" cy="11521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=10</a:t>
            </a: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=60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15543" y="3995772"/>
            <a:ext cx="936104" cy="100811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=20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=100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47142" y="4067780"/>
            <a:ext cx="981041" cy="92717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=30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=120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04508" y="5003884"/>
            <a:ext cx="1027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/w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  <a:r>
              <a:rPr lang="en-US" baseline="-25000" dirty="0" smtClean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=6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50440" y="5003884"/>
            <a:ext cx="1076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baseline="-25000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=5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29344" y="5003884"/>
            <a:ext cx="1076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 smtClean="0">
                <a:latin typeface="Comic Sans MS"/>
                <a:cs typeface="Comic Sans MS"/>
              </a:rPr>
              <a:t>3 </a:t>
            </a:r>
            <a:r>
              <a:rPr lang="en-US" dirty="0" smtClean="0">
                <a:latin typeface="Comic Sans MS"/>
                <a:cs typeface="Comic Sans MS"/>
              </a:rPr>
              <a:t>=4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48171" y="5517232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60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81728" y="5517232"/>
            <a:ext cx="925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M = 50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32240" y="4221088"/>
            <a:ext cx="925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 = 50</a:t>
            </a:r>
            <a:endParaRPr lang="en-US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334107" y="5733256"/>
            <a:ext cx="48994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997150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0/1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Problem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knapsack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capacity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has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weight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value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your goal is to get a filling that maximizes the profit under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the weight constraint M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(You cannot take fraction of an item, you take the item or not)</a:t>
            </a:r>
          </a:p>
          <a:p>
            <a:pPr>
              <a:spcBef>
                <a:spcPct val="20000"/>
              </a:spcBef>
            </a:pPr>
            <a:endParaRPr lang="en-US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Can we use Greedy Technique to solve this problem?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spcBef>
                <a:spcPct val="20000"/>
              </a:spcBef>
            </a:pPr>
            <a:endParaRPr lang="en-US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54067" y="573325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31367" y="3851756"/>
            <a:ext cx="936104" cy="11521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=10</a:t>
            </a: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=60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15543" y="3995772"/>
            <a:ext cx="936104" cy="100811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=20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=100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47142" y="4067780"/>
            <a:ext cx="981041" cy="92717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=30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=120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04508" y="5003884"/>
            <a:ext cx="1027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/w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=6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50440" y="5003884"/>
            <a:ext cx="1076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/w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r>
              <a:rPr lang="en-US" baseline="-25000" dirty="0" smtClean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=5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29344" y="5003884"/>
            <a:ext cx="1076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 smtClean="0">
                <a:latin typeface="Comic Sans MS"/>
                <a:cs typeface="Comic Sans MS"/>
              </a:rPr>
              <a:t>3 </a:t>
            </a:r>
            <a:r>
              <a:rPr lang="en-US" dirty="0" smtClean="0">
                <a:latin typeface="Comic Sans MS"/>
                <a:cs typeface="Comic Sans MS"/>
              </a:rPr>
              <a:t>=4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48171" y="5517232"/>
            <a:ext cx="1101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60 + 100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81728" y="5517232"/>
            <a:ext cx="925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M = 40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32240" y="4221088"/>
            <a:ext cx="925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 = 50</a:t>
            </a:r>
            <a:endParaRPr lang="en-US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334107" y="5733256"/>
            <a:ext cx="48994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059195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0/1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Problem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knapsack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capacity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has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weight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value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your goal is to get a filling that maximizes the profit under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the weight constraint M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(You cannot take fraction of an item, you take the item or not)</a:t>
            </a:r>
          </a:p>
          <a:p>
            <a:pPr>
              <a:spcBef>
                <a:spcPct val="20000"/>
              </a:spcBef>
            </a:pPr>
            <a:endParaRPr lang="en-US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Can we use Greedy Technique to solve this problem?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spcBef>
                <a:spcPct val="20000"/>
              </a:spcBef>
            </a:pPr>
            <a:endParaRPr lang="en-US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54067" y="573325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31367" y="3851756"/>
            <a:ext cx="936104" cy="11521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=10</a:t>
            </a: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=60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15543" y="3995772"/>
            <a:ext cx="936104" cy="100811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=20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=100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47142" y="4067780"/>
            <a:ext cx="981041" cy="92717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=30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=120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04508" y="5003884"/>
            <a:ext cx="1027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/w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=6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50440" y="5003884"/>
            <a:ext cx="1076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/w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29344" y="5003884"/>
            <a:ext cx="1076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r>
              <a:rPr lang="en-US" dirty="0" smtClean="0">
                <a:latin typeface="Comic Sans MS"/>
                <a:cs typeface="Comic Sans MS"/>
              </a:rPr>
              <a:t>/w</a:t>
            </a:r>
            <a:r>
              <a:rPr lang="en-US" baseline="-25000" dirty="0" smtClean="0">
                <a:latin typeface="Comic Sans MS"/>
                <a:cs typeface="Comic Sans MS"/>
              </a:rPr>
              <a:t>3 </a:t>
            </a:r>
            <a:r>
              <a:rPr lang="en-US" dirty="0" smtClean="0">
                <a:latin typeface="Comic Sans MS"/>
                <a:cs typeface="Comic Sans MS"/>
              </a:rPr>
              <a:t>=4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48171" y="5517232"/>
            <a:ext cx="1742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60 + 100 =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160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81728" y="5517232"/>
            <a:ext cx="925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M = 20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32240" y="4221088"/>
            <a:ext cx="925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 = 50</a:t>
            </a:r>
            <a:endParaRPr lang="en-US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334107" y="5733256"/>
            <a:ext cx="48994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996018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55576" y="1556792"/>
            <a:ext cx="7848872" cy="4265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olve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problem in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myopic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fashion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algn="just"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 algn="just"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(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on’t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pay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attention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global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situaton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-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don’t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consider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all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possible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solutions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 algn="just"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ake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desicion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at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step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based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on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improving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local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state</a:t>
            </a: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(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use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greedy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approach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–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pick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available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at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moment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based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on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fixed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simple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priority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rules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</a:t>
            </a: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640299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0/1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Problem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knapsack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capacity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has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weight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value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your goal is to get a filling that maximizes the profit under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the weight constraint M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(You cannot take fraction of an item, you take the item or not)</a:t>
            </a:r>
          </a:p>
          <a:p>
            <a:pPr>
              <a:spcBef>
                <a:spcPct val="20000"/>
              </a:spcBef>
            </a:pPr>
            <a:endParaRPr lang="en-US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Can we use Greedy Technique to solve this problem?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spcBef>
                <a:spcPct val="20000"/>
              </a:spcBef>
            </a:pPr>
            <a:endParaRPr lang="en-US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54067" y="573325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31367" y="3851756"/>
            <a:ext cx="936104" cy="11521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=10</a:t>
            </a: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=60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15543" y="3995772"/>
            <a:ext cx="936104" cy="100811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=20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=100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47142" y="4067780"/>
            <a:ext cx="981041" cy="92717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=30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=120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04508" y="5003884"/>
            <a:ext cx="1027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/w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=6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50440" y="5003884"/>
            <a:ext cx="1076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/w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r>
              <a:rPr lang="en-US" baseline="-25000" dirty="0" smtClean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=5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29344" y="5003884"/>
            <a:ext cx="1076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/w</a:t>
            </a:r>
            <a:r>
              <a:rPr lang="en-US" baseline="-25000" dirty="0" smtClean="0">
                <a:solidFill>
                  <a:srgbClr val="FF0000"/>
                </a:solidFill>
                <a:latin typeface="Comic Sans MS"/>
                <a:cs typeface="Comic Sans MS"/>
              </a:rPr>
              <a:t>3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=4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48171" y="5517232"/>
            <a:ext cx="1742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60 + 100 =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160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81728" y="5517232"/>
            <a:ext cx="925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10253F"/>
                </a:solidFill>
                <a:latin typeface="Comic Sans MS"/>
                <a:cs typeface="Comic Sans MS"/>
              </a:rPr>
              <a:t>M = 20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32240" y="4221088"/>
            <a:ext cx="925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 = 50</a:t>
            </a:r>
            <a:endParaRPr lang="en-US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84168" y="5517232"/>
            <a:ext cx="1883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100 + 120 =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220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cxnSp>
        <p:nvCxnSpPr>
          <p:cNvPr id="3" name="Straight Arrow Connector 2"/>
          <p:cNvCxnSpPr>
            <a:endCxn id="22" idx="0"/>
          </p:cNvCxnSpPr>
          <p:nvPr/>
        </p:nvCxnSpPr>
        <p:spPr>
          <a:xfrm>
            <a:off x="2334107" y="5733256"/>
            <a:ext cx="48994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5274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0/1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Knapsack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Problem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n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knapsack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capacity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item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 has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weight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value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your goal is to get a filling that maximizes the profit under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the weight constraint M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(You cannot take fraction of an item, you take the item or not)</a:t>
            </a:r>
          </a:p>
          <a:p>
            <a:pPr>
              <a:spcBef>
                <a:spcPct val="20000"/>
              </a:spcBef>
            </a:pPr>
            <a:endParaRPr lang="en-US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Can we use Greedy Technique to solve this problem?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spcBef>
                <a:spcPct val="20000"/>
              </a:spcBef>
            </a:pPr>
            <a:endParaRPr lang="en-US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54067" y="573325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31367" y="3851756"/>
            <a:ext cx="936104" cy="11521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=10</a:t>
            </a: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=60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15543" y="3995772"/>
            <a:ext cx="936104" cy="100811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=20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=100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47142" y="4067780"/>
            <a:ext cx="981041" cy="92717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=30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=120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04508" y="5003884"/>
            <a:ext cx="1027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/w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=6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50440" y="5003884"/>
            <a:ext cx="1076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/w</a:t>
            </a:r>
            <a:r>
              <a:rPr lang="en-US" baseline="-250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r>
              <a:rPr lang="en-US" baseline="-25000" dirty="0" smtClean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=5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29344" y="5003884"/>
            <a:ext cx="1076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p</a:t>
            </a:r>
            <a:r>
              <a:rPr lang="en-US" baseline="-25000" dirty="0" smtClean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/w</a:t>
            </a:r>
            <a:r>
              <a:rPr lang="en-US" baseline="-25000" dirty="0" smtClean="0">
                <a:solidFill>
                  <a:srgbClr val="FF0000"/>
                </a:solidFill>
                <a:latin typeface="Comic Sans MS"/>
                <a:cs typeface="Comic Sans MS"/>
              </a:rPr>
              <a:t>3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=4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48171" y="5517232"/>
            <a:ext cx="1742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60 + 100 =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160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81728" y="5517232"/>
            <a:ext cx="925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10253F"/>
                </a:solidFill>
                <a:latin typeface="Comic Sans MS"/>
                <a:cs typeface="Comic Sans MS"/>
              </a:rPr>
              <a:t>M = 20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32240" y="4221088"/>
            <a:ext cx="925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 = 50</a:t>
            </a:r>
            <a:endParaRPr lang="en-US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84168" y="5517232"/>
            <a:ext cx="1883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100 + 120 =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220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cxnSp>
        <p:nvCxnSpPr>
          <p:cNvPr id="3" name="Straight Arrow Connector 2"/>
          <p:cNvCxnSpPr>
            <a:endCxn id="22" idx="0"/>
          </p:cNvCxnSpPr>
          <p:nvPr/>
        </p:nvCxnSpPr>
        <p:spPr>
          <a:xfrm>
            <a:off x="2334107" y="5733256"/>
            <a:ext cx="48994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987824" y="6165304"/>
            <a:ext cx="3822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use dynamic programming 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0474204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computer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them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has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completion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t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ind an optimal order of processes that has the minimum average finishing time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       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19445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computer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them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has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completion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t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ind an optimal order of processes that has the minimum average finishing time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If we define the finishing time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the process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as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then the average finishing time will be  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)/n.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363590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computer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them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has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completion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t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ind an optimal order of processes that has the minimum average finishing time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If we define the finishing time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the process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as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then the average finishing time will be  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)/n.</a:t>
            </a: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Our goal is to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minimize (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 </a:t>
            </a: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85182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… ,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we define the finishing time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the process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then the average finishing time will be  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)/n.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 goal is to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minimize 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98745" y="2968703"/>
            <a:ext cx="1150113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4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19872" y="2968703"/>
            <a:ext cx="786137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2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99804" y="2968703"/>
            <a:ext cx="139163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33862" y="2968703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3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673869001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… ,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we define the finishing time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the process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then the average finishing time will be  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)/n.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 goal is to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minimize 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98745" y="2968703"/>
            <a:ext cx="1150113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4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19872" y="2968703"/>
            <a:ext cx="786137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2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99804" y="2968703"/>
            <a:ext cx="139163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33862" y="2968703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3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1600" y="3904807"/>
            <a:ext cx="1150113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4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24616" y="3904807"/>
            <a:ext cx="786137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2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16704" y="3904807"/>
            <a:ext cx="139163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11094" y="3904807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3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2123728" y="3717032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915816" y="3727192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305176" y="3725518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5261600" y="3717032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704939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… ,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we define the finishing time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the process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then the average finishing time will be  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)/n.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 goal is to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minimize 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98745" y="2968703"/>
            <a:ext cx="1150113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4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19872" y="2968703"/>
            <a:ext cx="786137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2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99804" y="2968703"/>
            <a:ext cx="139163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33862" y="2968703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3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1600" y="3904807"/>
            <a:ext cx="1150113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4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24616" y="3904807"/>
            <a:ext cx="786137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2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16704" y="3904807"/>
            <a:ext cx="139163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11094" y="3904807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3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2123728" y="3717032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915816" y="3727192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305176" y="3725518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784008" y="4437112"/>
            <a:ext cx="651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=4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5261600" y="3717032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76096" y="4437112"/>
            <a:ext cx="676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=</a:t>
            </a:r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34088" y="4437112"/>
            <a:ext cx="743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r>
              <a:rPr lang="en-US" dirty="0" smtClean="0">
                <a:latin typeface="Comic Sans MS"/>
                <a:cs typeface="Comic Sans MS"/>
              </a:rPr>
              <a:t>=11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891400" y="4437112"/>
            <a:ext cx="780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r>
              <a:rPr lang="en-US" dirty="0" smtClean="0">
                <a:latin typeface="Comic Sans MS"/>
                <a:cs typeface="Comic Sans MS"/>
              </a:rPr>
              <a:t>=14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2900988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… ,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we define the finishing time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the process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then the average finishing time will be  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)/n.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 goal is to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minimize 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98745" y="2968703"/>
            <a:ext cx="1150113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4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19872" y="2968703"/>
            <a:ext cx="786137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2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99804" y="2968703"/>
            <a:ext cx="139163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33862" y="2968703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3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1600" y="3904807"/>
            <a:ext cx="1150113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4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24616" y="3904807"/>
            <a:ext cx="786137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2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16704" y="3904807"/>
            <a:ext cx="139163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11094" y="3904807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3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2123728" y="3717032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915816" y="3727192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305176" y="3725518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784008" y="4437112"/>
            <a:ext cx="651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=4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5261600" y="3717032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76096" y="4437112"/>
            <a:ext cx="676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=</a:t>
            </a:r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34088" y="4437112"/>
            <a:ext cx="743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r>
              <a:rPr lang="en-US" dirty="0" smtClean="0">
                <a:latin typeface="Comic Sans MS"/>
                <a:cs typeface="Comic Sans MS"/>
              </a:rPr>
              <a:t>=11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891400" y="4437112"/>
            <a:ext cx="780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r>
              <a:rPr lang="en-US" dirty="0" smtClean="0">
                <a:latin typeface="Comic Sans MS"/>
                <a:cs typeface="Comic Sans MS"/>
              </a:rPr>
              <a:t>=14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660232" y="4437112"/>
            <a:ext cx="21332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30000" dirty="0" smtClean="0">
                <a:latin typeface="Comic Sans MS"/>
                <a:cs typeface="Comic Sans MS"/>
              </a:rPr>
              <a:t>* </a:t>
            </a:r>
            <a:r>
              <a:rPr lang="en-US" dirty="0" smtClean="0">
                <a:latin typeface="Comic Sans MS"/>
                <a:cs typeface="Comic Sans MS"/>
              </a:rPr>
              <a:t>= (4+6+11+14)/4</a:t>
            </a:r>
          </a:p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30000" dirty="0" smtClean="0">
                <a:latin typeface="Comic Sans MS"/>
                <a:cs typeface="Comic Sans MS"/>
              </a:rPr>
              <a:t>*</a:t>
            </a:r>
            <a:r>
              <a:rPr lang="en-US" dirty="0" smtClean="0">
                <a:latin typeface="Comic Sans MS"/>
                <a:cs typeface="Comic Sans MS"/>
              </a:rPr>
              <a:t> = 8.75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355016102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… ,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we define the finishing time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the process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then the average finishing time will be  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)/n.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 goal is to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minimize 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98745" y="2968703"/>
            <a:ext cx="1150113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4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19872" y="2968703"/>
            <a:ext cx="786137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2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99804" y="2968703"/>
            <a:ext cx="139163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33862" y="2968703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3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1600" y="3904807"/>
            <a:ext cx="1150113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4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24616" y="3904807"/>
            <a:ext cx="786137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2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16704" y="3904807"/>
            <a:ext cx="139163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11094" y="3904807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3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2123728" y="3717032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915816" y="3727192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305176" y="3725518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784008" y="4437112"/>
            <a:ext cx="651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=4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5261600" y="3717032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76096" y="4437112"/>
            <a:ext cx="676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=</a:t>
            </a:r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34088" y="4437112"/>
            <a:ext cx="743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r>
              <a:rPr lang="en-US" dirty="0" smtClean="0">
                <a:latin typeface="Comic Sans MS"/>
                <a:cs typeface="Comic Sans MS"/>
              </a:rPr>
              <a:t>=11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891400" y="4437112"/>
            <a:ext cx="780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r>
              <a:rPr lang="en-US" dirty="0" smtClean="0">
                <a:latin typeface="Comic Sans MS"/>
                <a:cs typeface="Comic Sans MS"/>
              </a:rPr>
              <a:t>=14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660232" y="4437112"/>
            <a:ext cx="21332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30000" dirty="0" smtClean="0">
                <a:latin typeface="Comic Sans MS"/>
                <a:cs typeface="Comic Sans MS"/>
              </a:rPr>
              <a:t>* </a:t>
            </a:r>
            <a:r>
              <a:rPr lang="en-US" dirty="0" smtClean="0">
                <a:latin typeface="Comic Sans MS"/>
                <a:cs typeface="Comic Sans MS"/>
              </a:rPr>
              <a:t>= (4+6+11+14)/4</a:t>
            </a:r>
          </a:p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30000" dirty="0" smtClean="0">
                <a:latin typeface="Comic Sans MS"/>
                <a:cs typeface="Comic Sans MS"/>
              </a:rPr>
              <a:t>*</a:t>
            </a:r>
            <a:r>
              <a:rPr lang="en-US" dirty="0" smtClean="0">
                <a:latin typeface="Comic Sans MS"/>
                <a:cs typeface="Comic Sans MS"/>
              </a:rPr>
              <a:t> = 8.75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971600" y="5301208"/>
            <a:ext cx="139163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371120" y="5301208"/>
            <a:ext cx="1150113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4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523248" y="5301208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3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479672" y="5301208"/>
            <a:ext cx="786137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2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2370232" y="5083510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517920" y="5093670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4468624" y="5091996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5271760" y="5083510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0442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208912" cy="2271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 is the best option? </a:t>
            </a:r>
          </a:p>
          <a:p>
            <a:pPr algn="just"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set the priority rules!</a:t>
            </a:r>
          </a:p>
          <a:p>
            <a:pPr lvl="1" algn="just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76556594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… ,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we define the finishing time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the process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then the average finishing time will be  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)/n.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 goal is to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minimize 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98745" y="2968703"/>
            <a:ext cx="1150113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4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19872" y="2968703"/>
            <a:ext cx="786137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2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99804" y="2968703"/>
            <a:ext cx="139163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33862" y="2968703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3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1600" y="3904807"/>
            <a:ext cx="1150113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4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24616" y="3904807"/>
            <a:ext cx="786137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2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16704" y="3904807"/>
            <a:ext cx="139163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11094" y="3904807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3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2123728" y="3717032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915816" y="3727192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305176" y="3725518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784008" y="4437112"/>
            <a:ext cx="651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=4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5261600" y="3717032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76096" y="4437112"/>
            <a:ext cx="676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=</a:t>
            </a:r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34088" y="4437112"/>
            <a:ext cx="743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r>
              <a:rPr lang="en-US" dirty="0" smtClean="0">
                <a:latin typeface="Comic Sans MS"/>
                <a:cs typeface="Comic Sans MS"/>
              </a:rPr>
              <a:t>=11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891400" y="4437112"/>
            <a:ext cx="780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r>
              <a:rPr lang="en-US" dirty="0" smtClean="0">
                <a:latin typeface="Comic Sans MS"/>
                <a:cs typeface="Comic Sans MS"/>
              </a:rPr>
              <a:t>=14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660232" y="4437112"/>
            <a:ext cx="21332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30000" dirty="0" smtClean="0">
                <a:latin typeface="Comic Sans MS"/>
                <a:cs typeface="Comic Sans MS"/>
              </a:rPr>
              <a:t>* </a:t>
            </a:r>
            <a:r>
              <a:rPr lang="en-US" dirty="0" smtClean="0">
                <a:latin typeface="Comic Sans MS"/>
                <a:cs typeface="Comic Sans MS"/>
              </a:rPr>
              <a:t>= (4+6+11+14)/4</a:t>
            </a:r>
          </a:p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30000" dirty="0" smtClean="0">
                <a:latin typeface="Comic Sans MS"/>
                <a:cs typeface="Comic Sans MS"/>
              </a:rPr>
              <a:t>*</a:t>
            </a:r>
            <a:r>
              <a:rPr lang="en-US" dirty="0" smtClean="0">
                <a:latin typeface="Comic Sans MS"/>
                <a:cs typeface="Comic Sans MS"/>
              </a:rPr>
              <a:t> = 8.75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971600" y="5301208"/>
            <a:ext cx="139163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371120" y="5301208"/>
            <a:ext cx="1150113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4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523248" y="5301208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3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479672" y="5301208"/>
            <a:ext cx="786137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2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2370232" y="5083510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517920" y="5093670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4468624" y="5091996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5271760" y="5083510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011851" y="5867980"/>
            <a:ext cx="651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=5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155250" y="5867980"/>
            <a:ext cx="676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=9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97536" y="5867980"/>
            <a:ext cx="780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r>
              <a:rPr lang="en-US" dirty="0" smtClean="0">
                <a:latin typeface="Comic Sans MS"/>
                <a:cs typeface="Comic Sans MS"/>
              </a:rPr>
              <a:t>=12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895723" y="5867980"/>
            <a:ext cx="780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r>
              <a:rPr lang="en-US" dirty="0" smtClean="0">
                <a:latin typeface="Comic Sans MS"/>
                <a:cs typeface="Comic Sans MS"/>
              </a:rPr>
              <a:t>=14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067315183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… ,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we define the finishing time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the process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then the average finishing time will be  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)/n.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 goal is to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minimize 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98745" y="2968703"/>
            <a:ext cx="1150113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4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19872" y="2968703"/>
            <a:ext cx="786137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2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99804" y="2968703"/>
            <a:ext cx="139163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33862" y="2968703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3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1600" y="3904807"/>
            <a:ext cx="1150113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4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24616" y="3904807"/>
            <a:ext cx="786137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2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16704" y="3904807"/>
            <a:ext cx="139163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11094" y="3904807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3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2123728" y="3717032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915816" y="3727192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305176" y="3725518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784008" y="4437112"/>
            <a:ext cx="651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=4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5261600" y="3717032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76096" y="4437112"/>
            <a:ext cx="676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=</a:t>
            </a:r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34088" y="4437112"/>
            <a:ext cx="743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r>
              <a:rPr lang="en-US" dirty="0" smtClean="0">
                <a:latin typeface="Comic Sans MS"/>
                <a:cs typeface="Comic Sans MS"/>
              </a:rPr>
              <a:t>=11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891400" y="4437112"/>
            <a:ext cx="780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r>
              <a:rPr lang="en-US" dirty="0" smtClean="0">
                <a:latin typeface="Comic Sans MS"/>
                <a:cs typeface="Comic Sans MS"/>
              </a:rPr>
              <a:t>=14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660232" y="4437112"/>
            <a:ext cx="21332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30000" dirty="0" smtClean="0">
                <a:latin typeface="Comic Sans MS"/>
                <a:cs typeface="Comic Sans MS"/>
              </a:rPr>
              <a:t>* </a:t>
            </a:r>
            <a:r>
              <a:rPr lang="en-US" dirty="0" smtClean="0">
                <a:latin typeface="Comic Sans MS"/>
                <a:cs typeface="Comic Sans MS"/>
              </a:rPr>
              <a:t>= (4+6+11+14)/4</a:t>
            </a:r>
          </a:p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30000" dirty="0" smtClean="0">
                <a:latin typeface="Comic Sans MS"/>
                <a:cs typeface="Comic Sans MS"/>
              </a:rPr>
              <a:t>*</a:t>
            </a:r>
            <a:r>
              <a:rPr lang="en-US" dirty="0" smtClean="0">
                <a:latin typeface="Comic Sans MS"/>
                <a:cs typeface="Comic Sans MS"/>
              </a:rPr>
              <a:t> = 8.75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971600" y="5301208"/>
            <a:ext cx="139163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5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371120" y="5301208"/>
            <a:ext cx="1150113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4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523248" y="5301208"/>
            <a:ext cx="95050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4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3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479672" y="5301208"/>
            <a:ext cx="786137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2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2370232" y="5083510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517920" y="5093670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4468624" y="5091996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5271760" y="5083510"/>
            <a:ext cx="0" cy="73191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011851" y="5867980"/>
            <a:ext cx="651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=5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155250" y="5867980"/>
            <a:ext cx="676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=9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97536" y="5867980"/>
            <a:ext cx="780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r>
              <a:rPr lang="en-US" dirty="0" smtClean="0">
                <a:latin typeface="Comic Sans MS"/>
                <a:cs typeface="Comic Sans MS"/>
              </a:rPr>
              <a:t>=12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895723" y="5867980"/>
            <a:ext cx="780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>
                <a:latin typeface="Comic Sans MS"/>
                <a:cs typeface="Comic Sans MS"/>
              </a:rPr>
              <a:t>4</a:t>
            </a:r>
            <a:r>
              <a:rPr lang="en-US" dirty="0" smtClean="0">
                <a:latin typeface="Comic Sans MS"/>
                <a:cs typeface="Comic Sans MS"/>
              </a:rPr>
              <a:t>=14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660232" y="5805264"/>
            <a:ext cx="21702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30000" dirty="0" smtClean="0">
                <a:latin typeface="Comic Sans MS"/>
                <a:cs typeface="Comic Sans MS"/>
              </a:rPr>
              <a:t>* </a:t>
            </a:r>
            <a:r>
              <a:rPr lang="en-US" dirty="0" smtClean="0">
                <a:latin typeface="Comic Sans MS"/>
                <a:cs typeface="Comic Sans MS"/>
              </a:rPr>
              <a:t>= (5+</a:t>
            </a:r>
            <a:r>
              <a:rPr lang="en-US" dirty="0">
                <a:latin typeface="Comic Sans MS"/>
                <a:cs typeface="Comic Sans MS"/>
              </a:rPr>
              <a:t>9</a:t>
            </a:r>
            <a:r>
              <a:rPr lang="en-US" dirty="0" smtClean="0">
                <a:latin typeface="Comic Sans MS"/>
                <a:cs typeface="Comic Sans MS"/>
              </a:rPr>
              <a:t>+12+14)/4</a:t>
            </a:r>
          </a:p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30000" dirty="0" smtClean="0">
                <a:latin typeface="Comic Sans MS"/>
                <a:cs typeface="Comic Sans MS"/>
              </a:rPr>
              <a:t>*</a:t>
            </a:r>
            <a:r>
              <a:rPr lang="en-US" dirty="0" smtClean="0">
                <a:latin typeface="Comic Sans MS"/>
                <a:cs typeface="Comic Sans MS"/>
              </a:rPr>
              <a:t> = 10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87976412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… ,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we define the finishing time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the process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then the average finishing time will be  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)/n.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 goal is to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minimize 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860032" y="2708920"/>
            <a:ext cx="360040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292080" y="3140968"/>
            <a:ext cx="2378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t</a:t>
            </a:r>
            <a:r>
              <a:rPr lang="en-US" dirty="0" smtClean="0">
                <a:latin typeface="Comic Sans MS"/>
                <a:cs typeface="Comic Sans MS"/>
              </a:rPr>
              <a:t>his part is constant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846942391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… ,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we define the finishing time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the process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then the average finishing time will be  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)/n.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 goal is to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minimize (</a:t>
            </a:r>
            <a:r>
              <a:rPr lang="en-US" sz="2000" dirty="0" err="1">
                <a:solidFill>
                  <a:srgbClr val="FF0000"/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=1..n</a:t>
            </a:r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183481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… ,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we define the finishing time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the process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then the average finishing time will be  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)/n.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 goal is to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minimize (</a:t>
            </a:r>
            <a:r>
              <a:rPr lang="en-US" sz="2000" dirty="0" err="1">
                <a:solidFill>
                  <a:srgbClr val="FF0000"/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=1..n</a:t>
            </a:r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31640" y="3429000"/>
            <a:ext cx="785542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23728" y="3429000"/>
            <a:ext cx="86409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87824" y="3429000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82422" y="3347700"/>
            <a:ext cx="633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  .  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076056" y="3429000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1640" y="4077072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1 </a:t>
            </a:r>
            <a:r>
              <a:rPr lang="en-US" dirty="0" smtClean="0">
                <a:latin typeface="Comic Sans MS"/>
                <a:cs typeface="Comic Sans MS"/>
              </a:rPr>
              <a:t>= t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2 </a:t>
            </a:r>
            <a:r>
              <a:rPr lang="en-US" dirty="0" smtClean="0">
                <a:latin typeface="Comic Sans MS"/>
                <a:cs typeface="Comic Sans MS"/>
              </a:rPr>
              <a:t>= t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 + t</a:t>
            </a:r>
            <a:r>
              <a:rPr lang="en-US" baseline="-25000" dirty="0" smtClean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987933991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… ,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we define the finishing time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the process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then the average finishing time will be  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)/n.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 goal is to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minimize (</a:t>
            </a:r>
            <a:r>
              <a:rPr lang="en-US" sz="2000" dirty="0" err="1">
                <a:solidFill>
                  <a:srgbClr val="FF0000"/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=1..n</a:t>
            </a:r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31640" y="3429000"/>
            <a:ext cx="785542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23728" y="3429000"/>
            <a:ext cx="86409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87824" y="3429000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82422" y="3347700"/>
            <a:ext cx="633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  .  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076056" y="3429000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1640" y="4077072"/>
            <a:ext cx="28803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1 </a:t>
            </a:r>
            <a:r>
              <a:rPr lang="en-US" dirty="0" smtClean="0">
                <a:latin typeface="Comic Sans MS"/>
                <a:cs typeface="Comic Sans MS"/>
              </a:rPr>
              <a:t>= t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2 </a:t>
            </a:r>
            <a:r>
              <a:rPr lang="en-US" dirty="0" smtClean="0">
                <a:latin typeface="Comic Sans MS"/>
                <a:cs typeface="Comic Sans MS"/>
              </a:rPr>
              <a:t>= t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 + t</a:t>
            </a:r>
            <a:r>
              <a:rPr lang="en-US" baseline="-25000" dirty="0" smtClean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r>
              <a:rPr lang="en-US" dirty="0" smtClean="0">
                <a:latin typeface="Comic Sans MS"/>
                <a:cs typeface="Comic Sans MS"/>
              </a:rPr>
              <a:t> = </a:t>
            </a:r>
            <a:r>
              <a:rPr lang="en-US" dirty="0">
                <a:latin typeface="Comic Sans MS"/>
                <a:cs typeface="Comic Sans MS"/>
              </a:rPr>
              <a:t>t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dirty="0">
                <a:latin typeface="Comic Sans MS"/>
                <a:cs typeface="Comic Sans MS"/>
              </a:rPr>
              <a:t> +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 + t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     .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 .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 .</a:t>
            </a:r>
          </a:p>
          <a:p>
            <a:r>
              <a:rPr lang="en-US" dirty="0" err="1" smtClean="0">
                <a:latin typeface="Comic Sans MS"/>
                <a:cs typeface="Comic Sans MS"/>
              </a:rPr>
              <a:t>C</a:t>
            </a:r>
            <a:r>
              <a:rPr lang="en-US" baseline="-25000" dirty="0" err="1" smtClean="0">
                <a:latin typeface="Comic Sans MS"/>
                <a:cs typeface="Comic Sans MS"/>
              </a:rPr>
              <a:t>n</a:t>
            </a:r>
            <a:r>
              <a:rPr lang="en-US" dirty="0" smtClean="0">
                <a:latin typeface="Comic Sans MS"/>
                <a:cs typeface="Comic Sans MS"/>
              </a:rPr>
              <a:t> = </a:t>
            </a:r>
            <a:r>
              <a:rPr lang="en-US" dirty="0">
                <a:latin typeface="Comic Sans MS"/>
                <a:cs typeface="Comic Sans MS"/>
              </a:rPr>
              <a:t>t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dirty="0">
                <a:latin typeface="Comic Sans MS"/>
                <a:cs typeface="Comic Sans MS"/>
              </a:rPr>
              <a:t> + t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dirty="0">
                <a:latin typeface="Comic Sans MS"/>
                <a:cs typeface="Comic Sans MS"/>
              </a:rPr>
              <a:t> +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latin typeface="Comic Sans MS"/>
                <a:cs typeface="Comic Sans MS"/>
              </a:rPr>
              <a:t>3 </a:t>
            </a:r>
            <a:r>
              <a:rPr lang="en-US" dirty="0" smtClean="0">
                <a:latin typeface="Comic Sans MS"/>
                <a:cs typeface="Comic Sans MS"/>
              </a:rPr>
              <a:t>+ . . . + </a:t>
            </a:r>
            <a:r>
              <a:rPr lang="en-US" dirty="0" err="1" smtClean="0">
                <a:latin typeface="Comic Sans MS"/>
                <a:cs typeface="Comic Sans MS"/>
              </a:rPr>
              <a:t>t</a:t>
            </a:r>
            <a:r>
              <a:rPr lang="en-US" baseline="-25000" dirty="0" err="1" smtClean="0">
                <a:latin typeface="Comic Sans MS"/>
                <a:cs typeface="Comic Sans MS"/>
              </a:rPr>
              <a:t>n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86637519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… ,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we define the finishing time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the process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then the average finishing time will be  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)/n.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 goal is to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minimize (</a:t>
            </a:r>
            <a:r>
              <a:rPr lang="en-US" sz="2000" dirty="0" err="1">
                <a:solidFill>
                  <a:srgbClr val="FF0000"/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=1..n</a:t>
            </a:r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31640" y="3429000"/>
            <a:ext cx="785542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23728" y="3429000"/>
            <a:ext cx="86409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87824" y="3429000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82422" y="3347700"/>
            <a:ext cx="633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  .  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076056" y="3429000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1640" y="4077072"/>
            <a:ext cx="28803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1 </a:t>
            </a:r>
            <a:r>
              <a:rPr lang="en-US" dirty="0" smtClean="0">
                <a:latin typeface="Comic Sans MS"/>
                <a:cs typeface="Comic Sans MS"/>
              </a:rPr>
              <a:t>= t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2 </a:t>
            </a:r>
            <a:r>
              <a:rPr lang="en-US" dirty="0" smtClean="0">
                <a:latin typeface="Comic Sans MS"/>
                <a:cs typeface="Comic Sans MS"/>
              </a:rPr>
              <a:t>= t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 + t</a:t>
            </a:r>
            <a:r>
              <a:rPr lang="en-US" baseline="-25000" dirty="0" smtClean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r>
              <a:rPr lang="en-US" dirty="0" smtClean="0">
                <a:latin typeface="Comic Sans MS"/>
                <a:cs typeface="Comic Sans MS"/>
              </a:rPr>
              <a:t> = </a:t>
            </a:r>
            <a:r>
              <a:rPr lang="en-US" dirty="0">
                <a:latin typeface="Comic Sans MS"/>
                <a:cs typeface="Comic Sans MS"/>
              </a:rPr>
              <a:t>t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dirty="0">
                <a:latin typeface="Comic Sans MS"/>
                <a:cs typeface="Comic Sans MS"/>
              </a:rPr>
              <a:t> +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 + t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     .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 .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 .</a:t>
            </a:r>
          </a:p>
          <a:p>
            <a:r>
              <a:rPr lang="en-US" dirty="0" err="1" smtClean="0">
                <a:latin typeface="Comic Sans MS"/>
                <a:cs typeface="Comic Sans MS"/>
              </a:rPr>
              <a:t>C</a:t>
            </a:r>
            <a:r>
              <a:rPr lang="en-US" baseline="-25000" dirty="0" err="1" smtClean="0">
                <a:latin typeface="Comic Sans MS"/>
                <a:cs typeface="Comic Sans MS"/>
              </a:rPr>
              <a:t>n</a:t>
            </a:r>
            <a:r>
              <a:rPr lang="en-US" dirty="0" smtClean="0">
                <a:latin typeface="Comic Sans MS"/>
                <a:cs typeface="Comic Sans MS"/>
              </a:rPr>
              <a:t> = </a:t>
            </a:r>
            <a:r>
              <a:rPr lang="en-US" dirty="0">
                <a:latin typeface="Comic Sans MS"/>
                <a:cs typeface="Comic Sans MS"/>
              </a:rPr>
              <a:t>t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dirty="0">
                <a:latin typeface="Comic Sans MS"/>
                <a:cs typeface="Comic Sans MS"/>
              </a:rPr>
              <a:t> + t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dirty="0">
                <a:latin typeface="Comic Sans MS"/>
                <a:cs typeface="Comic Sans MS"/>
              </a:rPr>
              <a:t> +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latin typeface="Comic Sans MS"/>
                <a:cs typeface="Comic Sans MS"/>
              </a:rPr>
              <a:t>3 </a:t>
            </a:r>
            <a:r>
              <a:rPr lang="en-US" dirty="0" smtClean="0">
                <a:latin typeface="Comic Sans MS"/>
                <a:cs typeface="Comic Sans MS"/>
              </a:rPr>
              <a:t>+ . . . + </a:t>
            </a:r>
            <a:r>
              <a:rPr lang="en-US" dirty="0" err="1" smtClean="0">
                <a:latin typeface="Comic Sans MS"/>
                <a:cs typeface="Comic Sans MS"/>
              </a:rPr>
              <a:t>t</a:t>
            </a:r>
            <a:r>
              <a:rPr lang="en-US" baseline="-25000" dirty="0" err="1" smtClean="0">
                <a:latin typeface="Comic Sans MS"/>
                <a:cs typeface="Comic Sans MS"/>
              </a:rPr>
              <a:t>n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932980" y="6124664"/>
            <a:ext cx="325866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86944" y="6237312"/>
            <a:ext cx="3564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n.t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+ (n-1).t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+ . . . +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653960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… ,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we define the finishing time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the process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then the average finishing time will be  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)/n.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 goal is to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minimize (</a:t>
            </a:r>
            <a:r>
              <a:rPr lang="en-US" sz="2000" dirty="0" err="1">
                <a:solidFill>
                  <a:srgbClr val="FF0000"/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=1..n</a:t>
            </a:r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31640" y="3429000"/>
            <a:ext cx="785542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23728" y="3429000"/>
            <a:ext cx="86409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87824" y="3429000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82422" y="3347700"/>
            <a:ext cx="633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  .  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076056" y="3429000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1640" y="4077072"/>
            <a:ext cx="28803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1 </a:t>
            </a:r>
            <a:r>
              <a:rPr lang="en-US" dirty="0" smtClean="0">
                <a:latin typeface="Comic Sans MS"/>
                <a:cs typeface="Comic Sans MS"/>
              </a:rPr>
              <a:t>= t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2 </a:t>
            </a:r>
            <a:r>
              <a:rPr lang="en-US" dirty="0" smtClean="0">
                <a:latin typeface="Comic Sans MS"/>
                <a:cs typeface="Comic Sans MS"/>
              </a:rPr>
              <a:t>= t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 + t</a:t>
            </a:r>
            <a:r>
              <a:rPr lang="en-US" baseline="-25000" dirty="0" smtClean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r>
              <a:rPr lang="en-US" dirty="0" smtClean="0">
                <a:latin typeface="Comic Sans MS"/>
                <a:cs typeface="Comic Sans MS"/>
              </a:rPr>
              <a:t> = </a:t>
            </a:r>
            <a:r>
              <a:rPr lang="en-US" dirty="0">
                <a:latin typeface="Comic Sans MS"/>
                <a:cs typeface="Comic Sans MS"/>
              </a:rPr>
              <a:t>t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dirty="0">
                <a:latin typeface="Comic Sans MS"/>
                <a:cs typeface="Comic Sans MS"/>
              </a:rPr>
              <a:t> +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 + t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     .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 .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 .</a:t>
            </a:r>
          </a:p>
          <a:p>
            <a:r>
              <a:rPr lang="en-US" dirty="0" err="1" smtClean="0">
                <a:latin typeface="Comic Sans MS"/>
                <a:cs typeface="Comic Sans MS"/>
              </a:rPr>
              <a:t>C</a:t>
            </a:r>
            <a:r>
              <a:rPr lang="en-US" baseline="-25000" dirty="0" err="1" smtClean="0">
                <a:latin typeface="Comic Sans MS"/>
                <a:cs typeface="Comic Sans MS"/>
              </a:rPr>
              <a:t>n</a:t>
            </a:r>
            <a:r>
              <a:rPr lang="en-US" dirty="0" smtClean="0">
                <a:latin typeface="Comic Sans MS"/>
                <a:cs typeface="Comic Sans MS"/>
              </a:rPr>
              <a:t> = </a:t>
            </a:r>
            <a:r>
              <a:rPr lang="en-US" dirty="0">
                <a:latin typeface="Comic Sans MS"/>
                <a:cs typeface="Comic Sans MS"/>
              </a:rPr>
              <a:t>t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dirty="0">
                <a:latin typeface="Comic Sans MS"/>
                <a:cs typeface="Comic Sans MS"/>
              </a:rPr>
              <a:t> + t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dirty="0">
                <a:latin typeface="Comic Sans MS"/>
                <a:cs typeface="Comic Sans MS"/>
              </a:rPr>
              <a:t> +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latin typeface="Comic Sans MS"/>
                <a:cs typeface="Comic Sans MS"/>
              </a:rPr>
              <a:t>3 </a:t>
            </a:r>
            <a:r>
              <a:rPr lang="en-US" dirty="0" smtClean="0">
                <a:latin typeface="Comic Sans MS"/>
                <a:cs typeface="Comic Sans MS"/>
              </a:rPr>
              <a:t>+ . . . + </a:t>
            </a:r>
            <a:r>
              <a:rPr lang="en-US" dirty="0" err="1" smtClean="0">
                <a:latin typeface="Comic Sans MS"/>
                <a:cs typeface="Comic Sans MS"/>
              </a:rPr>
              <a:t>t</a:t>
            </a:r>
            <a:r>
              <a:rPr lang="en-US" baseline="-25000" dirty="0" err="1" smtClean="0">
                <a:latin typeface="Comic Sans MS"/>
                <a:cs typeface="Comic Sans MS"/>
              </a:rPr>
              <a:t>n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932980" y="6124664"/>
            <a:ext cx="325866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86944" y="6237312"/>
            <a:ext cx="3564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n.t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+ (n-1).t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+ . . . +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67704" y="5403696"/>
            <a:ext cx="3458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 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makes the sum smaller 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4211960" y="5877272"/>
            <a:ext cx="864096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526637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340768"/>
            <a:ext cx="835292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… ,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we define the finishing time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the process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as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then the average finishing time will be  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)/n.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 goal is to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minimize (</a:t>
            </a:r>
            <a:r>
              <a:rPr lang="en-US" sz="2000" dirty="0" err="1">
                <a:solidFill>
                  <a:srgbClr val="FF0000"/>
                </a:solidFill>
                <a:latin typeface="Comic Sans MS"/>
                <a:cs typeface="Comic Sans MS"/>
              </a:rPr>
              <a:t>Σ</a:t>
            </a:r>
            <a:r>
              <a:rPr lang="en-US" sz="20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sz="20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=1..n</a:t>
            </a:r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Comic Sans MS"/>
                <a:cs typeface="Comic Sans MS"/>
              </a:rPr>
              <a:t>C</a:t>
            </a:r>
            <a:r>
              <a:rPr lang="en-US" sz="2000" baseline="-25000" dirty="0" err="1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)/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</a:p>
          <a:p>
            <a:pPr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	</a:t>
            </a: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31640" y="3429000"/>
            <a:ext cx="785542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23728" y="3429000"/>
            <a:ext cx="864096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87824" y="3429000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82422" y="3347700"/>
            <a:ext cx="633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  .  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076056" y="3429000"/>
            <a:ext cx="649208" cy="3162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1640" y="4077072"/>
            <a:ext cx="28803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1 </a:t>
            </a:r>
            <a:r>
              <a:rPr lang="en-US" dirty="0" smtClean="0">
                <a:latin typeface="Comic Sans MS"/>
                <a:cs typeface="Comic Sans MS"/>
              </a:rPr>
              <a:t>= t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2 </a:t>
            </a:r>
            <a:r>
              <a:rPr lang="en-US" dirty="0" smtClean="0">
                <a:latin typeface="Comic Sans MS"/>
                <a:cs typeface="Comic Sans MS"/>
              </a:rPr>
              <a:t>= t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 + t</a:t>
            </a:r>
            <a:r>
              <a:rPr lang="en-US" baseline="-25000" dirty="0" smtClean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C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r>
              <a:rPr lang="en-US" dirty="0" smtClean="0">
                <a:latin typeface="Comic Sans MS"/>
                <a:cs typeface="Comic Sans MS"/>
              </a:rPr>
              <a:t> = </a:t>
            </a:r>
            <a:r>
              <a:rPr lang="en-US" dirty="0">
                <a:latin typeface="Comic Sans MS"/>
                <a:cs typeface="Comic Sans MS"/>
              </a:rPr>
              <a:t>t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dirty="0">
                <a:latin typeface="Comic Sans MS"/>
                <a:cs typeface="Comic Sans MS"/>
              </a:rPr>
              <a:t> +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 + t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     .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 .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 .</a:t>
            </a:r>
          </a:p>
          <a:p>
            <a:r>
              <a:rPr lang="en-US" dirty="0" err="1" smtClean="0">
                <a:latin typeface="Comic Sans MS"/>
                <a:cs typeface="Comic Sans MS"/>
              </a:rPr>
              <a:t>C</a:t>
            </a:r>
            <a:r>
              <a:rPr lang="en-US" baseline="-25000" dirty="0" err="1" smtClean="0">
                <a:latin typeface="Comic Sans MS"/>
                <a:cs typeface="Comic Sans MS"/>
              </a:rPr>
              <a:t>n</a:t>
            </a:r>
            <a:r>
              <a:rPr lang="en-US" dirty="0" smtClean="0">
                <a:latin typeface="Comic Sans MS"/>
                <a:cs typeface="Comic Sans MS"/>
              </a:rPr>
              <a:t> = </a:t>
            </a:r>
            <a:r>
              <a:rPr lang="en-US" dirty="0">
                <a:latin typeface="Comic Sans MS"/>
                <a:cs typeface="Comic Sans MS"/>
              </a:rPr>
              <a:t>t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dirty="0">
                <a:latin typeface="Comic Sans MS"/>
                <a:cs typeface="Comic Sans MS"/>
              </a:rPr>
              <a:t> + t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dirty="0">
                <a:latin typeface="Comic Sans MS"/>
                <a:cs typeface="Comic Sans MS"/>
              </a:rPr>
              <a:t> + </a:t>
            </a:r>
            <a:r>
              <a:rPr lang="en-US" dirty="0" smtClean="0">
                <a:latin typeface="Comic Sans MS"/>
                <a:cs typeface="Comic Sans MS"/>
              </a:rPr>
              <a:t>t</a:t>
            </a:r>
            <a:r>
              <a:rPr lang="en-US" baseline="-25000" dirty="0" smtClean="0">
                <a:latin typeface="Comic Sans MS"/>
                <a:cs typeface="Comic Sans MS"/>
              </a:rPr>
              <a:t>3 </a:t>
            </a:r>
            <a:r>
              <a:rPr lang="en-US" dirty="0" smtClean="0">
                <a:latin typeface="Comic Sans MS"/>
                <a:cs typeface="Comic Sans MS"/>
              </a:rPr>
              <a:t>+ . . . + </a:t>
            </a:r>
            <a:r>
              <a:rPr lang="en-US" dirty="0" err="1" smtClean="0">
                <a:latin typeface="Comic Sans MS"/>
                <a:cs typeface="Comic Sans MS"/>
              </a:rPr>
              <a:t>t</a:t>
            </a:r>
            <a:r>
              <a:rPr lang="en-US" baseline="-25000" dirty="0" err="1" smtClean="0">
                <a:latin typeface="Comic Sans MS"/>
                <a:cs typeface="Comic Sans MS"/>
              </a:rPr>
              <a:t>n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932980" y="6124664"/>
            <a:ext cx="325866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86944" y="6237312"/>
            <a:ext cx="3564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Σ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=1..n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n.t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+ (n-1).t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+ . . . +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67704" y="5403696"/>
            <a:ext cx="3458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 t</a:t>
            </a:r>
            <a:r>
              <a:rPr lang="en-US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makes the sum smaller 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4211960" y="5877272"/>
            <a:ext cx="864096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8"/>
          <p:cNvSpPr txBox="1"/>
          <p:nvPr/>
        </p:nvSpPr>
        <p:spPr>
          <a:xfrm>
            <a:off x="3851921" y="4381111"/>
            <a:ext cx="5184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u="sng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Greedy</a:t>
            </a:r>
            <a:r>
              <a:rPr lang="tr-TR" sz="1600" u="sng" dirty="0" smtClean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u="sng" dirty="0" err="1">
                <a:solidFill>
                  <a:srgbClr val="FF0000"/>
                </a:solidFill>
                <a:latin typeface="Comic Sans MS"/>
                <a:cs typeface="Comic Sans MS"/>
              </a:rPr>
              <a:t>A</a:t>
            </a:r>
            <a:r>
              <a:rPr lang="tr-TR" sz="1600" u="sng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pproach</a:t>
            </a:r>
            <a:r>
              <a:rPr lang="tr-TR" sz="1600" u="sng" dirty="0" smtClean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: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sort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completion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time in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increasing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order</a:t>
            </a:r>
            <a:endParaRPr lang="en-US" sz="16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028760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Process</a:t>
            </a:r>
            <a:r>
              <a:rPr lang="tr-TR" sz="44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44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Scheduling</a:t>
            </a:r>
            <a:endParaRPr lang="en-US" sz="44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67544" y="1340768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412888"/>
            <a:ext cx="8568952" cy="1717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 be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processes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ordered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completion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time.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 is an optimal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sz="2000" i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7295227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1666889</TotalTime>
  <Words>8614</Words>
  <Application>Microsoft Office PowerPoint</Application>
  <PresentationFormat>Ekran Gösterisi (4:3)</PresentationFormat>
  <Paragraphs>1732</Paragraphs>
  <Slides>109</Slides>
  <Notes>74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109</vt:i4>
      </vt:variant>
    </vt:vector>
  </HeadingPairs>
  <TitlesOfParts>
    <vt:vector size="116" baseType="lpstr">
      <vt:lpstr>ＭＳ Ｐゴシック</vt:lpstr>
      <vt:lpstr>Arial</vt:lpstr>
      <vt:lpstr>Calibri</vt:lpstr>
      <vt:lpstr>Cambria Math</vt:lpstr>
      <vt:lpstr>Comic Sans MS</vt:lpstr>
      <vt:lpstr>Lucida Grande</vt:lpstr>
      <vt:lpstr>Office Theme</vt:lpstr>
      <vt:lpstr>Greedy Algorithms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Cashier’s Problem</vt:lpstr>
      <vt:lpstr>Cashier’s Problem</vt:lpstr>
      <vt:lpstr>Cashier’s Problem</vt:lpstr>
      <vt:lpstr>Cashier’s Problem</vt:lpstr>
      <vt:lpstr>Cashier’s Problem</vt:lpstr>
      <vt:lpstr>Cashier’s Problem</vt:lpstr>
      <vt:lpstr>Cashier’s Problem</vt:lpstr>
      <vt:lpstr>Cashier’s Problem</vt:lpstr>
      <vt:lpstr>Cashier’s Problem</vt:lpstr>
      <vt:lpstr>Cashier’s Problem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Cashier’s Problem</vt:lpstr>
      <vt:lpstr>Cashier’s Problem</vt:lpstr>
      <vt:lpstr>Cashier’s Problem</vt:lpstr>
      <vt:lpstr>Cashier’s Problem</vt:lpstr>
      <vt:lpstr>Cashier’s Problem</vt:lpstr>
      <vt:lpstr>Cashier’s Problem</vt:lpstr>
      <vt:lpstr>Cashier’s Problem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Process Scheduling</vt:lpstr>
      <vt:lpstr>Process Scheduling</vt:lpstr>
      <vt:lpstr>Process Scheduling</vt:lpstr>
      <vt:lpstr>Process Scheduling</vt:lpstr>
      <vt:lpstr>Process Scheduling</vt:lpstr>
      <vt:lpstr>Process Scheduling</vt:lpstr>
      <vt:lpstr>Process Scheduling</vt:lpstr>
      <vt:lpstr>Process Scheduling</vt:lpstr>
      <vt:lpstr>Process Scheduling</vt:lpstr>
      <vt:lpstr>Process Scheduling</vt:lpstr>
      <vt:lpstr>Process Scheduling</vt:lpstr>
      <vt:lpstr>Process Scheduling</vt:lpstr>
      <vt:lpstr>Process Scheduling</vt:lpstr>
      <vt:lpstr>Process Scheduling</vt:lpstr>
      <vt:lpstr>Process Scheduling</vt:lpstr>
      <vt:lpstr>Process Scheduling</vt:lpstr>
      <vt:lpstr>Process Scheduling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EGE Üniv.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Algorithms</dc:title>
  <dc:creator>Aydin</dc:creator>
  <cp:lastModifiedBy>Murat</cp:lastModifiedBy>
  <cp:revision>296</cp:revision>
  <dcterms:created xsi:type="dcterms:W3CDTF">2003-09-08T08:07:00Z</dcterms:created>
  <dcterms:modified xsi:type="dcterms:W3CDTF">2018-09-10T06:26:17Z</dcterms:modified>
</cp:coreProperties>
</file>