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18" r:id="rId3"/>
    <p:sldMasterId id="2147483735" r:id="rId4"/>
    <p:sldMasterId id="2147483747" r:id="rId5"/>
    <p:sldMasterId id="2147483771" r:id="rId6"/>
  </p:sldMasterIdLst>
  <p:sldIdLst>
    <p:sldId id="272" r:id="rId7"/>
    <p:sldId id="287" r:id="rId8"/>
    <p:sldId id="288" r:id="rId9"/>
    <p:sldId id="276" r:id="rId10"/>
    <p:sldId id="278" r:id="rId11"/>
    <p:sldId id="279" r:id="rId12"/>
    <p:sldId id="280" r:id="rId13"/>
    <p:sldId id="281" r:id="rId14"/>
    <p:sldId id="282" r:id="rId15"/>
    <p:sldId id="283" r:id="rId16"/>
    <p:sldId id="284" r:id="rId17"/>
    <p:sldId id="285" r:id="rId18"/>
    <p:sldId id="286" r:id="rId19"/>
    <p:sldId id="301" r:id="rId20"/>
    <p:sldId id="300" r:id="rId21"/>
    <p:sldId id="291" r:id="rId22"/>
    <p:sldId id="292" r:id="rId23"/>
    <p:sldId id="293" r:id="rId2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506"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5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smtClean="0"/>
              <a:t>Asıl başlık stili için tıklatın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7D60BF5-26D4-4C65-ABBC-42EA997BD1CC}" type="datetimeFigureOut">
              <a:rPr lang="tr-TR" smtClean="0"/>
              <a:t>13.02.2018</a:t>
            </a:fld>
            <a:endParaRPr lang="tr-T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tr-T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5AB3940-1C43-4C5D-B5E0-74B4D13D177A}" type="slidenum">
              <a:rPr lang="tr-TR" smtClean="0"/>
              <a:t>‹#›</a:t>
            </a:fld>
            <a:endParaRPr lang="tr-T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smtClean="0"/>
              <a:t>Asıl başlık stili için tıklatın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tr-TR" smtClean="0"/>
              <a:t>Asıl başlık stili için tıklatın</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18646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885741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423737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91785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84375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017795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730921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22875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91440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60504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422207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433589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2267571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487218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82356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87694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tr-TR" smtClean="0"/>
              <a:t>Asıl başlık stili için tıklatın</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864754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573269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r-TR" smtClean="0"/>
              <a:t>Asıl başlık stili için tıklatın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7D60BF5-26D4-4C65-ABBC-42EA997BD1CC}" type="datetimeFigureOut">
              <a:rPr lang="tr-TR" smtClean="0"/>
              <a:t>13.02.2018</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144678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329021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8" name="Footer Placeholder 7"/>
          <p:cNvSpPr>
            <a:spLocks noGrp="1"/>
          </p:cNvSpPr>
          <p:nvPr>
            <p:ph type="ftr" sz="quarter" idx="11"/>
          </p:nvPr>
        </p:nvSpPr>
        <p:spPr/>
        <p:txBody>
          <a:bodyPr/>
          <a:lstStyle/>
          <a:p>
            <a:endParaRPr lang="tr-TR">
              <a:solidFill>
                <a:prstClr val="black">
                  <a:tint val="75000"/>
                </a:prstClr>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18051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4" name="Footer Placeholder 3"/>
          <p:cNvSpPr>
            <a:spLocks noGrp="1"/>
          </p:cNvSpPr>
          <p:nvPr>
            <p:ph type="ftr" sz="quarter" idx="11"/>
          </p:nvPr>
        </p:nvSpPr>
        <p:spPr/>
        <p:txBody>
          <a:bodyPr/>
          <a:lstStyle/>
          <a:p>
            <a:endParaRPr lang="tr-TR">
              <a:solidFill>
                <a:prstClr val="black">
                  <a:tint val="75000"/>
                </a:prstClr>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6171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3" name="Footer Placeholder 2"/>
          <p:cNvSpPr>
            <a:spLocks noGrp="1"/>
          </p:cNvSpPr>
          <p:nvPr>
            <p:ph type="ftr" sz="quarter" idx="11"/>
          </p:nvPr>
        </p:nvSpPr>
        <p:spPr/>
        <p:txBody>
          <a:bodyPr/>
          <a:lstStyle/>
          <a:p>
            <a:endParaRPr lang="tr-TR">
              <a:solidFill>
                <a:prstClr val="black">
                  <a:tint val="75000"/>
                </a:prstClr>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2179026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tr-TR" smtClean="0"/>
              <a:t>Asıl başlık stili için tıklatın</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20308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409646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74850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tr-TR" smtClean="0"/>
              <a:t>Asıl başlık stili için tıklatın</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4F3E9CBB-BC58-4B3B-985A-04F3F1369A21}" type="slidenum">
              <a:rPr lang="tr-TR" smtClean="0"/>
              <a:pPr/>
              <a:t>‹#›</a:t>
            </a:fld>
            <a:endParaRPr lang="tr-TR"/>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3384256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70401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F7D60BF5-26D4-4C65-ABBC-42EA997BD1CC}" type="datetimeFigureOut">
              <a:rPr lang="tr-TR" smtClean="0"/>
              <a:t>13.02.2018</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
        <p:nvSpPr>
          <p:cNvPr id="9" name="Content Placeholder 8"/>
          <p:cNvSpPr>
            <a:spLocks noGrp="1"/>
          </p:cNvSpPr>
          <p:nvPr>
            <p:ph sz="quarter" idx="13"/>
          </p:nvPr>
        </p:nvSpPr>
        <p:spPr>
          <a:xfrm>
            <a:off x="1042416" y="2313432"/>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Alıntı İsim Kartı">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r>
              <a:rPr lang="en-US" sz="6000" dirty="0">
                <a:ln w="3175" cmpd="sng">
                  <a:noFill/>
                </a:ln>
                <a:solidFill>
                  <a:srgbClr val="A53010"/>
                </a:solidFill>
                <a:latin typeface="Arial"/>
              </a:rPr>
              <a:t>”</a:t>
            </a:r>
          </a:p>
        </p:txBody>
      </p:sp>
    </p:spTree>
    <p:extLst>
      <p:ext uri="{BB962C8B-B14F-4D97-AF65-F5344CB8AC3E}">
        <p14:creationId xmlns:p14="http://schemas.microsoft.com/office/powerpoint/2010/main" val="276553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tr-TR" smtClean="0"/>
              <a:t>Asıl başlık stili için tıklatın</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tr-TR" smtClean="0"/>
              <a:t>Asıl metin stillerini düzenlemek için tıklatın</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tr-TR" smtClean="0"/>
              <a:t>Asıl metin stillerini düzenlemek için tıklatın</a:t>
            </a:r>
          </a:p>
        </p:txBody>
      </p:sp>
      <p:sp>
        <p:nvSpPr>
          <p:cNvPr id="5" name="Date Placeholder 4"/>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6" name="Footer Placeholder 5"/>
          <p:cNvSpPr>
            <a:spLocks noGrp="1"/>
          </p:cNvSpPr>
          <p:nvPr>
            <p:ph type="ftr" sz="quarter" idx="11"/>
          </p:nvPr>
        </p:nvSpPr>
        <p:spPr/>
        <p:txBody>
          <a:bodyPr/>
          <a:lstStyle/>
          <a:p>
            <a:endParaRPr lang="tr-TR">
              <a:solidFill>
                <a:prstClr val="black">
                  <a:tint val="75000"/>
                </a:prstClr>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1873946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53089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11"/>
          </p:nvPr>
        </p:nvSpPr>
        <p:spPr/>
        <p:txBody>
          <a:bodyPr/>
          <a:lstStyle/>
          <a:p>
            <a:endParaRPr lang="tr-TR">
              <a:solidFill>
                <a:prstClr val="black">
                  <a:tint val="75000"/>
                </a:prstClr>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F3E9CBB-BC58-4B3B-985A-04F3F1369A21}" type="slidenum">
              <a:rPr lang="tr-TR" smtClean="0"/>
              <a:pPr/>
              <a:t>‹#›</a:t>
            </a:fld>
            <a:endParaRPr lang="tr-TR"/>
          </a:p>
        </p:txBody>
      </p:sp>
    </p:spTree>
    <p:extLst>
      <p:ext uri="{BB962C8B-B14F-4D97-AF65-F5344CB8AC3E}">
        <p14:creationId xmlns:p14="http://schemas.microsoft.com/office/powerpoint/2010/main" val="3803144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8" name="Resim 7" descr="Masmavi gökyüzündeki bembeyaz tombul bulutla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sp>
        <p:nvSpPr>
          <p:cNvPr id="9" name="Dikdörtgen 8"/>
          <p:cNvSpPr/>
          <p:nvPr/>
        </p:nvSpPr>
        <p:spPr>
          <a:xfrm>
            <a:off x="1200150" y="0"/>
            <a:ext cx="3771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pic>
        <p:nvPicPr>
          <p:cNvPr id="10" name="Resim 9" descr="Yakın plan bitki çekim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Resim 10" descr="Dalgala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
        <p:nvSpPr>
          <p:cNvPr id="2" name="Başlık 1"/>
          <p:cNvSpPr>
            <a:spLocks noGrp="1"/>
          </p:cNvSpPr>
          <p:nvPr>
            <p:ph type="ctrTitle"/>
          </p:nvPr>
        </p:nvSpPr>
        <p:spPr>
          <a:xfrm>
            <a:off x="1313833" y="3019706"/>
            <a:ext cx="3634740" cy="2387600"/>
          </a:xfrm>
        </p:spPr>
        <p:txBody>
          <a:bodyPr anchor="b">
            <a:normAutofit/>
          </a:bodyPr>
          <a:lstStyle>
            <a:lvl1pPr algn="l">
              <a:lnSpc>
                <a:spcPct val="90000"/>
              </a:lnSpc>
              <a:defRPr sz="3600">
                <a:solidFill>
                  <a:schemeClr val="bg1"/>
                </a:solidFill>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1313833" y="5381894"/>
            <a:ext cx="3634740"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tıklatın</a:t>
            </a:r>
            <a:endParaRPr lang="tr-TR" dirty="0"/>
          </a:p>
        </p:txBody>
      </p:sp>
    </p:spTree>
    <p:extLst>
      <p:ext uri="{BB962C8B-B14F-4D97-AF65-F5344CB8AC3E}">
        <p14:creationId xmlns:p14="http://schemas.microsoft.com/office/powerpoint/2010/main" val="151854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02344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8" name="Dikdörtgen 7"/>
          <p:cNvSpPr/>
          <p:nvPr/>
        </p:nvSpPr>
        <p:spPr>
          <a:xfrm>
            <a:off x="1200149" y="2059146"/>
            <a:ext cx="5399772"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2" name="Başlık 1"/>
          <p:cNvSpPr>
            <a:spLocks noGrp="1"/>
          </p:cNvSpPr>
          <p:nvPr>
            <p:ph type="title"/>
          </p:nvPr>
        </p:nvSpPr>
        <p:spPr>
          <a:xfrm>
            <a:off x="1313833" y="2263914"/>
            <a:ext cx="5212080" cy="3143393"/>
          </a:xfrm>
        </p:spPr>
        <p:txBody>
          <a:bodyPr anchor="b"/>
          <a:lstStyle>
            <a:lvl1pPr>
              <a:defRPr sz="4500">
                <a:solidFill>
                  <a:schemeClr val="bg1"/>
                </a:solidFill>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313833" y="5381894"/>
            <a:ext cx="5212080" cy="449523"/>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smtClean="0"/>
              <a:t>Asıl metin stillerini düzenlemek için tıklatın</a:t>
            </a:r>
          </a:p>
        </p:txBody>
      </p:sp>
      <p:pic>
        <p:nvPicPr>
          <p:cNvPr id="9" name="Resim 8" descr="Dalgala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pic>
        <p:nvPicPr>
          <p:cNvPr id="11" name="Resim 10" descr="Yakın plan yeşil bitki çekim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spTree>
    <p:extLst>
      <p:ext uri="{BB962C8B-B14F-4D97-AF65-F5344CB8AC3E}">
        <p14:creationId xmlns:p14="http://schemas.microsoft.com/office/powerpoint/2010/main" val="334871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İçerik Yer Tutucusu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4629151"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04792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Metin Yer Tutucusu 2"/>
          <p:cNvSpPr>
            <a:spLocks noGrp="1"/>
          </p:cNvSpPr>
          <p:nvPr>
            <p:ph type="body" idx="1"/>
          </p:nvPr>
        </p:nvSpPr>
        <p:spPr>
          <a:xfrm>
            <a:off x="1057274" y="1554480"/>
            <a:ext cx="3456432"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İçerik Yer Tutucusu 3"/>
          <p:cNvSpPr>
            <a:spLocks noGrp="1"/>
          </p:cNvSpPr>
          <p:nvPr>
            <p:ph sz="half" idx="2"/>
          </p:nvPr>
        </p:nvSpPr>
        <p:spPr>
          <a:xfrm>
            <a:off x="1057274" y="2378393"/>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Metin Yer Tutucusu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29150" y="2378393"/>
            <a:ext cx="3457575"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6"/>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8" name="Altbilgi Yer Tutucusu 7"/>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9" name="Slayt Numarası Yer Tutucusu 8"/>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764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Veri Yer Tutucusu 2"/>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4" name="Altbilgi Yer Tutucusu 3"/>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5" name="Slayt Numarası Yer Tutucusu 4"/>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886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7D60BF5-26D4-4C65-ABBC-42EA997BD1CC}" type="datetimeFigureOut">
              <a:rPr lang="tr-TR" smtClean="0"/>
              <a:t>13.02.2018</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3" name="Altbilgi Yer Tutucusu 2"/>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4" name="Slayt Numarası Yer Tutucusu 3"/>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211796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970009" y="919616"/>
            <a:ext cx="3116717" cy="2532888"/>
          </a:xfrm>
        </p:spPr>
        <p:txBody>
          <a:bodyPr anchor="b"/>
          <a:lstStyle>
            <a:lvl1pPr>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057275"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Metin Yer Tutucusu 3"/>
          <p:cNvSpPr>
            <a:spLocks noGrp="1"/>
          </p:cNvSpPr>
          <p:nvPr>
            <p:ph type="body" sz="half" idx="2"/>
          </p:nvPr>
        </p:nvSpPr>
        <p:spPr>
          <a:xfrm>
            <a:off x="4970009" y="3446397"/>
            <a:ext cx="3116717" cy="2535303"/>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25698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4970010" y="919616"/>
            <a:ext cx="3116717" cy="2532888"/>
          </a:xfrm>
        </p:spPr>
        <p:txBody>
          <a:bodyPr anchor="b"/>
          <a:lstStyle>
            <a:lvl1pPr>
              <a:defRPr sz="2400"/>
            </a:lvl1pPr>
          </a:lstStyle>
          <a:p>
            <a:r>
              <a:rPr lang="tr-TR" smtClean="0"/>
              <a:t>Asıl başlık stili için tıklatın</a:t>
            </a:r>
            <a:endParaRPr lang="tr-TR" dirty="0"/>
          </a:p>
        </p:txBody>
      </p:sp>
      <p:sp>
        <p:nvSpPr>
          <p:cNvPr id="3" name="Resim Yer Tutucusu 2"/>
          <p:cNvSpPr>
            <a:spLocks noGrp="1"/>
          </p:cNvSpPr>
          <p:nvPr>
            <p:ph type="pic" idx="1"/>
          </p:nvPr>
        </p:nvSpPr>
        <p:spPr>
          <a:xfrm>
            <a:off x="0" y="915923"/>
            <a:ext cx="4970008"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tr-TR" dirty="0"/>
          </a:p>
        </p:txBody>
      </p:sp>
      <p:sp>
        <p:nvSpPr>
          <p:cNvPr id="4" name="Metin Yer Tutucusu 3"/>
          <p:cNvSpPr>
            <a:spLocks noGrp="1"/>
          </p:cNvSpPr>
          <p:nvPr>
            <p:ph type="body" sz="half" idx="2"/>
          </p:nvPr>
        </p:nvSpPr>
        <p:spPr>
          <a:xfrm>
            <a:off x="4970010" y="3446397"/>
            <a:ext cx="3116717" cy="2535304"/>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60191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24913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190501"/>
            <a:ext cx="1543050" cy="5986463"/>
          </a:xfrm>
        </p:spPr>
        <p:txBody>
          <a:bodyPr vert="eaVert"/>
          <a:lstStyle/>
          <a:p>
            <a:r>
              <a:rPr lang="tr-TR" smtClean="0"/>
              <a:t>Asıl başlık stili için tıklatın</a:t>
            </a:r>
            <a:endParaRPr lang="tr-TR" dirty="0"/>
          </a:p>
        </p:txBody>
      </p:sp>
      <p:sp>
        <p:nvSpPr>
          <p:cNvPr id="3" name="Dikey Metin Yer Tutucusu 2"/>
          <p:cNvSpPr>
            <a:spLocks noGrp="1"/>
          </p:cNvSpPr>
          <p:nvPr>
            <p:ph type="body" orient="vert" idx="1"/>
          </p:nvPr>
        </p:nvSpPr>
        <p:spPr>
          <a:xfrm>
            <a:off x="628650" y="190501"/>
            <a:ext cx="5800725" cy="59864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7771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8" name="Resim 7" descr="Masmavi gökyüzündeki bembeyaz tombul bulutla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117854" cy="3886200"/>
          </a:xfrm>
          <a:prstGeom prst="rect">
            <a:avLst/>
          </a:prstGeom>
        </p:spPr>
      </p:pic>
      <p:sp>
        <p:nvSpPr>
          <p:cNvPr id="9" name="Dikdörtgen 8"/>
          <p:cNvSpPr/>
          <p:nvPr/>
        </p:nvSpPr>
        <p:spPr>
          <a:xfrm>
            <a:off x="1200150" y="0"/>
            <a:ext cx="37719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pic>
        <p:nvPicPr>
          <p:cNvPr id="10" name="Resim 9" descr="Yakın plan bitki çekim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54347" y="2057400"/>
            <a:ext cx="1545575" cy="3886200"/>
          </a:xfrm>
          <a:prstGeom prst="rect">
            <a:avLst/>
          </a:prstGeom>
        </p:spPr>
      </p:pic>
      <p:pic>
        <p:nvPicPr>
          <p:cNvPr id="11" name="Resim 10" descr="Dalgala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82217" y="2057400"/>
            <a:ext cx="2462022" cy="3886200"/>
          </a:xfrm>
          <a:prstGeom prst="rect">
            <a:avLst/>
          </a:prstGeom>
        </p:spPr>
      </p:pic>
      <p:sp>
        <p:nvSpPr>
          <p:cNvPr id="2" name="Başlık 1"/>
          <p:cNvSpPr>
            <a:spLocks noGrp="1"/>
          </p:cNvSpPr>
          <p:nvPr>
            <p:ph type="ctrTitle"/>
          </p:nvPr>
        </p:nvSpPr>
        <p:spPr>
          <a:xfrm>
            <a:off x="1313833" y="3019706"/>
            <a:ext cx="3634740" cy="2387600"/>
          </a:xfrm>
        </p:spPr>
        <p:txBody>
          <a:bodyPr anchor="b">
            <a:normAutofit/>
          </a:bodyPr>
          <a:lstStyle>
            <a:lvl1pPr algn="l">
              <a:lnSpc>
                <a:spcPct val="90000"/>
              </a:lnSpc>
              <a:defRPr sz="3600">
                <a:solidFill>
                  <a:schemeClr val="bg1"/>
                </a:solidFill>
              </a:defRPr>
            </a:lvl1pPr>
          </a:lstStyle>
          <a:p>
            <a:r>
              <a:rPr lang="tr-TR" smtClean="0"/>
              <a:t>Asıl başlık stili için tıklatın</a:t>
            </a:r>
            <a:endParaRPr lang="tr-TR" dirty="0"/>
          </a:p>
        </p:txBody>
      </p:sp>
      <p:sp>
        <p:nvSpPr>
          <p:cNvPr id="3" name="Alt Başlık 2"/>
          <p:cNvSpPr>
            <a:spLocks noGrp="1"/>
          </p:cNvSpPr>
          <p:nvPr>
            <p:ph type="subTitle" idx="1"/>
          </p:nvPr>
        </p:nvSpPr>
        <p:spPr>
          <a:xfrm>
            <a:off x="1313833" y="5381894"/>
            <a:ext cx="3634740" cy="448056"/>
          </a:xfrm>
        </p:spPr>
        <p:txBody>
          <a:bodyPr>
            <a:normAutofit/>
          </a:bodyPr>
          <a:lstStyle>
            <a:lvl1pPr marL="0" indent="0" algn="l">
              <a:spcBef>
                <a:spcPts val="0"/>
              </a:spcBef>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smtClean="0"/>
              <a:t>Asıl alt başlık stilini düzenlemek için tıklatın</a:t>
            </a:r>
            <a:endParaRPr lang="tr-TR" dirty="0"/>
          </a:p>
        </p:txBody>
      </p:sp>
    </p:spTree>
    <p:extLst>
      <p:ext uri="{BB962C8B-B14F-4D97-AF65-F5344CB8AC3E}">
        <p14:creationId xmlns:p14="http://schemas.microsoft.com/office/powerpoint/2010/main" val="95889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257510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8" name="Dikdörtgen 7"/>
          <p:cNvSpPr/>
          <p:nvPr/>
        </p:nvSpPr>
        <p:spPr>
          <a:xfrm>
            <a:off x="1200149" y="2059146"/>
            <a:ext cx="5399772"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2" name="Başlık 1"/>
          <p:cNvSpPr>
            <a:spLocks noGrp="1"/>
          </p:cNvSpPr>
          <p:nvPr>
            <p:ph type="title"/>
          </p:nvPr>
        </p:nvSpPr>
        <p:spPr>
          <a:xfrm>
            <a:off x="1313833" y="2263914"/>
            <a:ext cx="5212080" cy="3143393"/>
          </a:xfrm>
        </p:spPr>
        <p:txBody>
          <a:bodyPr anchor="b"/>
          <a:lstStyle>
            <a:lvl1pPr>
              <a:defRPr sz="4500">
                <a:solidFill>
                  <a:schemeClr val="bg1"/>
                </a:solidFill>
              </a:defRPr>
            </a:lvl1pPr>
          </a:lstStyle>
          <a:p>
            <a:r>
              <a:rPr lang="tr-TR" smtClean="0"/>
              <a:t>Asıl başlık stili için tıklatın</a:t>
            </a:r>
            <a:endParaRPr lang="tr-TR" dirty="0"/>
          </a:p>
        </p:txBody>
      </p:sp>
      <p:sp>
        <p:nvSpPr>
          <p:cNvPr id="3" name="Metin Yer Tutucusu 2"/>
          <p:cNvSpPr>
            <a:spLocks noGrp="1"/>
          </p:cNvSpPr>
          <p:nvPr>
            <p:ph type="body" idx="1"/>
          </p:nvPr>
        </p:nvSpPr>
        <p:spPr>
          <a:xfrm>
            <a:off x="1313833" y="5381894"/>
            <a:ext cx="5212080" cy="449523"/>
          </a:xfrm>
        </p:spPr>
        <p:txBody>
          <a:bodyPr/>
          <a:lstStyle>
            <a:lvl1pPr marL="0" indent="0">
              <a:spcBef>
                <a:spcPts val="0"/>
              </a:spcBef>
              <a:buNone/>
              <a:defRPr sz="180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tr-TR" smtClean="0"/>
              <a:t>Asıl metin stillerini düzenlemek için tıklatın</a:t>
            </a:r>
          </a:p>
        </p:txBody>
      </p:sp>
      <p:pic>
        <p:nvPicPr>
          <p:cNvPr id="9" name="Resim 8" descr="Dalgala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82217" y="2059146"/>
            <a:ext cx="2462022" cy="3886200"/>
          </a:xfrm>
          <a:prstGeom prst="rect">
            <a:avLst/>
          </a:prstGeom>
        </p:spPr>
      </p:pic>
      <p:pic>
        <p:nvPicPr>
          <p:cNvPr id="11" name="Resim 10" descr="Yakın plan yeşil bitki çekimi"/>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9146"/>
            <a:ext cx="1117854" cy="3886200"/>
          </a:xfrm>
          <a:prstGeom prst="rect">
            <a:avLst/>
          </a:prstGeom>
        </p:spPr>
      </p:pic>
    </p:spTree>
    <p:extLst>
      <p:ext uri="{BB962C8B-B14F-4D97-AF65-F5344CB8AC3E}">
        <p14:creationId xmlns:p14="http://schemas.microsoft.com/office/powerpoint/2010/main" val="24815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İçerik Yer Tutucusu 2"/>
          <p:cNvSpPr>
            <a:spLocks noGrp="1"/>
          </p:cNvSpPr>
          <p:nvPr>
            <p:ph sz="half" idx="1"/>
          </p:nvPr>
        </p:nvSpPr>
        <p:spPr>
          <a:xfrm>
            <a:off x="1057276" y="1556281"/>
            <a:ext cx="3457574"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İçerik Yer Tutucusu 3"/>
          <p:cNvSpPr>
            <a:spLocks noGrp="1"/>
          </p:cNvSpPr>
          <p:nvPr>
            <p:ph sz="half" idx="2"/>
          </p:nvPr>
        </p:nvSpPr>
        <p:spPr>
          <a:xfrm>
            <a:off x="4629151" y="1556281"/>
            <a:ext cx="3457331" cy="4620682"/>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324042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Metin Yer Tutucusu 2"/>
          <p:cNvSpPr>
            <a:spLocks noGrp="1"/>
          </p:cNvSpPr>
          <p:nvPr>
            <p:ph type="body" idx="1"/>
          </p:nvPr>
        </p:nvSpPr>
        <p:spPr>
          <a:xfrm>
            <a:off x="1057274" y="1554480"/>
            <a:ext cx="3456432"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4" name="İçerik Yer Tutucusu 3"/>
          <p:cNvSpPr>
            <a:spLocks noGrp="1"/>
          </p:cNvSpPr>
          <p:nvPr>
            <p:ph sz="half" idx="2"/>
          </p:nvPr>
        </p:nvSpPr>
        <p:spPr>
          <a:xfrm>
            <a:off x="1057274" y="2378393"/>
            <a:ext cx="3456432"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5" name="Metin Yer Tutucusu 4"/>
          <p:cNvSpPr>
            <a:spLocks noGrp="1"/>
          </p:cNvSpPr>
          <p:nvPr>
            <p:ph type="body" sz="quarter" idx="3"/>
          </p:nvPr>
        </p:nvSpPr>
        <p:spPr>
          <a:xfrm>
            <a:off x="4629150" y="1554480"/>
            <a:ext cx="3457575" cy="823912"/>
          </a:xfrm>
        </p:spPr>
        <p:txBody>
          <a:bodyPr anchor="b">
            <a:normAutofit/>
          </a:bodyPr>
          <a:lstStyle>
            <a:lvl1pPr marL="0" indent="0">
              <a:spcBef>
                <a:spcPts val="0"/>
              </a:spcBef>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29150" y="2378393"/>
            <a:ext cx="3457575" cy="3811271"/>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7" name="Veri Yer Tutucusu 6"/>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8" name="Altbilgi Yer Tutucusu 7"/>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9" name="Slayt Numarası Yer Tutucusu 8"/>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397832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F7D60BF5-26D4-4C65-ABBC-42EA997BD1CC}" type="datetimeFigureOut">
              <a:rPr lang="tr-TR" smtClean="0"/>
              <a:t>13.02.2018</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Veri Yer Tutucusu 2"/>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4" name="Altbilgi Yer Tutucusu 3"/>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5" name="Slayt Numarası Yer Tutucusu 4"/>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75435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3" name="Altbilgi Yer Tutucusu 2"/>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4" name="Slayt Numarası Yer Tutucusu 3"/>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4959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970009" y="919616"/>
            <a:ext cx="3116717" cy="2532888"/>
          </a:xfrm>
        </p:spPr>
        <p:txBody>
          <a:bodyPr anchor="b"/>
          <a:lstStyle>
            <a:lvl1pPr>
              <a:defRPr sz="2400"/>
            </a:lvl1pPr>
          </a:lstStyle>
          <a:p>
            <a:r>
              <a:rPr lang="tr-TR" smtClean="0"/>
              <a:t>Asıl başlık stili için tıklatın</a:t>
            </a:r>
            <a:endParaRPr lang="tr-TR" dirty="0"/>
          </a:p>
        </p:txBody>
      </p:sp>
      <p:sp>
        <p:nvSpPr>
          <p:cNvPr id="3" name="İçerik Yer Tutucusu 2"/>
          <p:cNvSpPr>
            <a:spLocks noGrp="1"/>
          </p:cNvSpPr>
          <p:nvPr>
            <p:ph idx="1"/>
          </p:nvPr>
        </p:nvSpPr>
        <p:spPr>
          <a:xfrm>
            <a:off x="1057275" y="915923"/>
            <a:ext cx="3912734" cy="5065776"/>
          </a:xfrm>
        </p:spPr>
        <p:txBody>
          <a:bodyPr/>
          <a:lstStyle>
            <a:lvl1pPr>
              <a:defRPr sz="165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Metin Yer Tutucusu 3"/>
          <p:cNvSpPr>
            <a:spLocks noGrp="1"/>
          </p:cNvSpPr>
          <p:nvPr>
            <p:ph type="body" sz="half" idx="2"/>
          </p:nvPr>
        </p:nvSpPr>
        <p:spPr>
          <a:xfrm>
            <a:off x="4970009" y="3446397"/>
            <a:ext cx="3116717" cy="2535303"/>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332167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4970010" y="919616"/>
            <a:ext cx="3116717" cy="2532888"/>
          </a:xfrm>
        </p:spPr>
        <p:txBody>
          <a:bodyPr anchor="b"/>
          <a:lstStyle>
            <a:lvl1pPr>
              <a:defRPr sz="2400"/>
            </a:lvl1pPr>
          </a:lstStyle>
          <a:p>
            <a:r>
              <a:rPr lang="tr-TR" smtClean="0"/>
              <a:t>Asıl başlık stili için tıklatın</a:t>
            </a:r>
            <a:endParaRPr lang="tr-TR" dirty="0"/>
          </a:p>
        </p:txBody>
      </p:sp>
      <p:sp>
        <p:nvSpPr>
          <p:cNvPr id="3" name="Resim Yer Tutucusu 2"/>
          <p:cNvSpPr>
            <a:spLocks noGrp="1"/>
          </p:cNvSpPr>
          <p:nvPr>
            <p:ph type="pic" idx="1"/>
          </p:nvPr>
        </p:nvSpPr>
        <p:spPr>
          <a:xfrm>
            <a:off x="0" y="915923"/>
            <a:ext cx="4970008" cy="5065776"/>
          </a:xfrm>
        </p:spPr>
        <p:txBody>
          <a:bodyPr tIns="1371600">
            <a:normAutofit/>
          </a:bodyPr>
          <a:lstStyle>
            <a:lvl1pPr marL="0" indent="0" algn="ctr">
              <a:spcBef>
                <a:spcPts val="0"/>
              </a:spcBef>
              <a:buNone/>
              <a:defRPr sz="16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tr-TR" dirty="0"/>
          </a:p>
        </p:txBody>
      </p:sp>
      <p:sp>
        <p:nvSpPr>
          <p:cNvPr id="4" name="Metin Yer Tutucusu 3"/>
          <p:cNvSpPr>
            <a:spLocks noGrp="1"/>
          </p:cNvSpPr>
          <p:nvPr>
            <p:ph type="body" sz="half" idx="2"/>
          </p:nvPr>
        </p:nvSpPr>
        <p:spPr>
          <a:xfrm>
            <a:off x="4970010" y="3446397"/>
            <a:ext cx="3116717" cy="2535304"/>
          </a:xfrm>
        </p:spPr>
        <p:txBody>
          <a:bodyPr>
            <a:normAutofit/>
          </a:bodyPr>
          <a:lstStyle>
            <a:lvl1pPr marL="0" indent="0">
              <a:spcBef>
                <a:spcPts val="675"/>
              </a:spcBef>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6" name="Altbilgi Yer Tutucusu 5"/>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7" name="Slayt Numarası Yer Tutucusu 6"/>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9076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dirty="0"/>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122641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543675" y="190501"/>
            <a:ext cx="1543050" cy="5986463"/>
          </a:xfrm>
        </p:spPr>
        <p:txBody>
          <a:bodyPr vert="eaVert"/>
          <a:lstStyle/>
          <a:p>
            <a:r>
              <a:rPr lang="tr-TR" smtClean="0"/>
              <a:t>Asıl başlık stili için tıklatın</a:t>
            </a:r>
            <a:endParaRPr lang="tr-TR" dirty="0"/>
          </a:p>
        </p:txBody>
      </p:sp>
      <p:sp>
        <p:nvSpPr>
          <p:cNvPr id="3" name="Dikey Metin Yer Tutucusu 2"/>
          <p:cNvSpPr>
            <a:spLocks noGrp="1"/>
          </p:cNvSpPr>
          <p:nvPr>
            <p:ph type="body" orient="vert" idx="1"/>
          </p:nvPr>
        </p:nvSpPr>
        <p:spPr>
          <a:xfrm>
            <a:off x="628650" y="190501"/>
            <a:ext cx="5800725" cy="5986463"/>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dirty="0"/>
          </a:p>
        </p:txBody>
      </p:sp>
      <p:sp>
        <p:nvSpPr>
          <p:cNvPr id="4" name="Veri Yer Tutucusu 3"/>
          <p:cNvSpPr>
            <a:spLocks noGrp="1"/>
          </p:cNvSpPr>
          <p:nvPr>
            <p:ph type="dt" sz="half" idx="10"/>
          </p:nvPr>
        </p:nvSpPr>
        <p:spPr/>
        <p:txBody>
          <a:body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dirty="0"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Tree>
    <p:extLst>
      <p:ext uri="{BB962C8B-B14F-4D97-AF65-F5344CB8AC3E}">
        <p14:creationId xmlns:p14="http://schemas.microsoft.com/office/powerpoint/2010/main" val="368615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70964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473914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161109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79519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60BF5-26D4-4C65-ABBC-42EA997BD1CC}" type="datetimeFigureOut">
              <a:rPr lang="tr-TR" smtClean="0"/>
              <a:t>13.02.2018</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8" name="7 Altbilgi Yer Tutucusu"/>
          <p:cNvSpPr>
            <a:spLocks noGrp="1"/>
          </p:cNvSpPr>
          <p:nvPr>
            <p:ph type="ftr" sz="quarter" idx="11"/>
          </p:nvPr>
        </p:nvSpPr>
        <p:spPr/>
        <p:txBody>
          <a:bodyPr/>
          <a:lstStyle/>
          <a:p>
            <a:endParaRPr lang="tr-TR">
              <a:solidFill>
                <a:prstClr val="black">
                  <a:tint val="75000"/>
                </a:prstClr>
              </a:solidFill>
            </a:endParaRPr>
          </a:p>
        </p:txBody>
      </p:sp>
      <p:sp>
        <p:nvSpPr>
          <p:cNvPr id="9" name="8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8060497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4" name="3 Altbilgi Yer Tutucusu"/>
          <p:cNvSpPr>
            <a:spLocks noGrp="1"/>
          </p:cNvSpPr>
          <p:nvPr>
            <p:ph type="ftr" sz="quarter" idx="11"/>
          </p:nvPr>
        </p:nvSpPr>
        <p:spPr/>
        <p:txBody>
          <a:bodyPr/>
          <a:lstStyle/>
          <a:p>
            <a:endParaRPr lang="tr-TR">
              <a:solidFill>
                <a:prstClr val="black">
                  <a:tint val="75000"/>
                </a:prstClr>
              </a:solidFill>
            </a:endParaRPr>
          </a:p>
        </p:txBody>
      </p:sp>
      <p:sp>
        <p:nvSpPr>
          <p:cNvPr id="5" name="4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249741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3" name="2 Altbilgi Yer Tutucusu"/>
          <p:cNvSpPr>
            <a:spLocks noGrp="1"/>
          </p:cNvSpPr>
          <p:nvPr>
            <p:ph type="ftr" sz="quarter" idx="11"/>
          </p:nvPr>
        </p:nvSpPr>
        <p:spPr/>
        <p:txBody>
          <a:bodyPr/>
          <a:lstStyle/>
          <a:p>
            <a:endParaRPr lang="tr-TR">
              <a:solidFill>
                <a:prstClr val="black">
                  <a:tint val="75000"/>
                </a:prstClr>
              </a:solidFill>
            </a:endParaRPr>
          </a:p>
        </p:txBody>
      </p:sp>
      <p:sp>
        <p:nvSpPr>
          <p:cNvPr id="4" name="3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765273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2028867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6" name="5 Altbilgi Yer Tutucusu"/>
          <p:cNvSpPr>
            <a:spLocks noGrp="1"/>
          </p:cNvSpPr>
          <p:nvPr>
            <p:ph type="ftr" sz="quarter" idx="11"/>
          </p:nvPr>
        </p:nvSpPr>
        <p:spPr/>
        <p:txBody>
          <a:bodyPr/>
          <a:lstStyle/>
          <a:p>
            <a:endParaRPr lang="tr-TR">
              <a:solidFill>
                <a:prstClr val="black">
                  <a:tint val="75000"/>
                </a:prstClr>
              </a:solidFill>
            </a:endParaRPr>
          </a:p>
        </p:txBody>
      </p:sp>
      <p:sp>
        <p:nvSpPr>
          <p:cNvPr id="7" name="6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6135388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127620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p:txBody>
          <a:body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060438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7D60BF5-26D4-4C65-ABBC-42EA997BD1CC}" type="datetimeFigureOut">
              <a:rPr lang="tr-TR" smtClean="0"/>
              <a:t>13.02.2018</a:t>
            </a:fld>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r-TR" smtClean="0"/>
              <a:t>Asıl başlık stili için tıklatın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smtClean="0"/>
              <a:t>Asıl başlık stili için tıklatın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F7D60BF5-26D4-4C65-ABBC-42EA997BD1CC}" type="datetimeFigureOut">
              <a:rPr lang="tr-TR" smtClean="0"/>
              <a:t>13.02.2018</a:t>
            </a:fld>
            <a:endParaRPr lang="tr-T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tr-TR"/>
          </a:p>
        </p:txBody>
      </p:sp>
      <p:sp>
        <p:nvSpPr>
          <p:cNvPr id="7" name="Slide Number Placeholder 6"/>
          <p:cNvSpPr>
            <a:spLocks noGrp="1"/>
          </p:cNvSpPr>
          <p:nvPr>
            <p:ph type="sldNum" sz="quarter" idx="12"/>
          </p:nvPr>
        </p:nvSpPr>
        <p:spPr/>
        <p:txBody>
          <a:bodyPr/>
          <a:lstStyle/>
          <a:p>
            <a:fld id="{D5AB3940-1C43-4C5D-B5E0-74B4D13D177A}"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7D60BF5-26D4-4C65-ABBC-42EA997BD1CC}" type="datetimeFigureOut">
              <a:rPr lang="tr-TR" smtClean="0"/>
              <a:t>13.02.2018</a:t>
            </a:fld>
            <a:endParaRPr lang="tr-T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tr-T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5AB3940-1C43-4C5D-B5E0-74B4D13D177A}"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tr-TR">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4F3E9CBB-BC58-4B3B-985A-04F3F1369A21}" type="slidenum">
              <a:rPr lang="tr-TR" smtClean="0"/>
              <a:pPr/>
              <a:t>‹#›</a:t>
            </a:fld>
            <a:endParaRPr lang="tr-TR"/>
          </a:p>
        </p:txBody>
      </p:sp>
    </p:spTree>
    <p:extLst>
      <p:ext uri="{BB962C8B-B14F-4D97-AF65-F5344CB8AC3E}">
        <p14:creationId xmlns:p14="http://schemas.microsoft.com/office/powerpoint/2010/main" val="402461271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fld id="{1EC7ED3E-D2DA-4343-965F-E55FB9393C33}" type="datetimeFigureOut">
              <a:rPr lang="tr-TR" smtClean="0">
                <a:solidFill>
                  <a:prstClr val="black">
                    <a:tint val="75000"/>
                  </a:prstClr>
                </a:solidFill>
              </a:rPr>
              <a:pPr/>
              <a:t>13.02.2018</a:t>
            </a:fld>
            <a:endParaRPr lang="tr-TR">
              <a:solidFill>
                <a:prstClr val="black">
                  <a:tint val="75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tr-TR">
              <a:solidFill>
                <a:prstClr val="black">
                  <a:tint val="75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fld id="{4F3E9CBB-BC58-4B3B-985A-04F3F1369A21}" type="slidenum">
              <a:rPr lang="tr-TR" smtClean="0"/>
              <a:pPr/>
              <a:t>‹#›</a:t>
            </a:fld>
            <a:endParaRPr lang="tr-TR"/>
          </a:p>
        </p:txBody>
      </p:sp>
    </p:spTree>
    <p:extLst>
      <p:ext uri="{BB962C8B-B14F-4D97-AF65-F5344CB8AC3E}">
        <p14:creationId xmlns:p14="http://schemas.microsoft.com/office/powerpoint/2010/main" val="32922796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ikdörtgen 9"/>
          <p:cNvSpPr/>
          <p:nvPr/>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11" name="Dikdörtgen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srgbClr val="8BAA00">
                  <a:lumMod val="75000"/>
                </a:srgbClr>
              </a:solidFill>
            </a:endParaRPr>
          </a:p>
        </p:txBody>
      </p:sp>
      <p:sp>
        <p:nvSpPr>
          <p:cNvPr id="2" name="Başlık Yer Tutucusu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6" name="Slayt Numarası Yer Tutucusu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
        <p:nvSpPr>
          <p:cNvPr id="4" name="Veri Yer Tutucusu 3"/>
          <p:cNvSpPr>
            <a:spLocks noGrp="1"/>
          </p:cNvSpPr>
          <p:nvPr>
            <p:ph type="dt" sz="half" idx="2"/>
          </p:nvPr>
        </p:nvSpPr>
        <p:spPr>
          <a:xfrm>
            <a:off x="323326" y="6629400"/>
            <a:ext cx="750497"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600">
                <a:solidFill>
                  <a:schemeClr val="accent1">
                    <a:lumMod val="75000"/>
                  </a:schemeClr>
                </a:solidFill>
              </a:defRPr>
            </a:lvl1pPr>
          </a:lstStyle>
          <a:p>
            <a:r>
              <a:rPr lang="tr-TR" dirty="0" smtClean="0">
                <a:solidFill>
                  <a:srgbClr val="8BAA00">
                    <a:lumMod val="75000"/>
                  </a:srgbClr>
                </a:solidFill>
              </a:rPr>
              <a:t>Altbilgi metni buraya</a:t>
            </a:r>
            <a:endParaRPr lang="tr-TR" dirty="0">
              <a:solidFill>
                <a:srgbClr val="8BAA00">
                  <a:lumMod val="75000"/>
                </a:srgbClr>
              </a:solidFill>
            </a:endParaRPr>
          </a:p>
        </p:txBody>
      </p:sp>
    </p:spTree>
    <p:extLst>
      <p:ext uri="{BB962C8B-B14F-4D97-AF65-F5344CB8AC3E}">
        <p14:creationId xmlns:p14="http://schemas.microsoft.com/office/powerpoint/2010/main" val="906212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685800" rtl="0" eaLnBrk="1" latinLnBrk="0" hangingPunct="1">
        <a:spcBef>
          <a:spcPct val="0"/>
        </a:spcBef>
        <a:buNone/>
        <a:defRPr sz="2550" kern="1200">
          <a:solidFill>
            <a:schemeClr val="accent1"/>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ikdörtgen 9"/>
          <p:cNvSpPr/>
          <p:nvPr/>
        </p:nvSpPr>
        <p:spPr>
          <a:xfrm>
            <a:off x="0" y="6629400"/>
            <a:ext cx="1124712"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prstClr val="white"/>
              </a:solidFill>
            </a:endParaRPr>
          </a:p>
        </p:txBody>
      </p:sp>
      <p:sp>
        <p:nvSpPr>
          <p:cNvPr id="11" name="Dikdörtgen 10"/>
          <p:cNvSpPr/>
          <p:nvPr/>
        </p:nvSpPr>
        <p:spPr>
          <a:xfrm>
            <a:off x="1207008" y="6629400"/>
            <a:ext cx="7936992"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dirty="0">
              <a:solidFill>
                <a:srgbClr val="8BAA00">
                  <a:lumMod val="75000"/>
                </a:srgbClr>
              </a:solidFill>
            </a:endParaRPr>
          </a:p>
        </p:txBody>
      </p:sp>
      <p:sp>
        <p:nvSpPr>
          <p:cNvPr id="2" name="Başlık Yer Tutucusu 1"/>
          <p:cNvSpPr>
            <a:spLocks noGrp="1"/>
          </p:cNvSpPr>
          <p:nvPr>
            <p:ph type="title"/>
          </p:nvPr>
        </p:nvSpPr>
        <p:spPr>
          <a:xfrm>
            <a:off x="1057520" y="276087"/>
            <a:ext cx="7028962" cy="1183566"/>
          </a:xfrm>
          <a:prstGeom prst="rect">
            <a:avLst/>
          </a:prstGeom>
        </p:spPr>
        <p:txBody>
          <a:bodyPr vert="horz" lIns="91440" tIns="45720" rIns="91440" bIns="45720" rtlCol="0" anchor="b">
            <a:normAutofit/>
          </a:bodyPr>
          <a:lstStyle/>
          <a:p>
            <a:r>
              <a:rPr lang="tr-TR" dirty="0" smtClean="0"/>
              <a:t>Asıl başlık stili için tıklatın</a:t>
            </a:r>
            <a:endParaRPr lang="tr-TR" dirty="0"/>
          </a:p>
        </p:txBody>
      </p:sp>
      <p:sp>
        <p:nvSpPr>
          <p:cNvPr id="3" name="Metin Yer Tutucusu 2"/>
          <p:cNvSpPr>
            <a:spLocks noGrp="1"/>
          </p:cNvSpPr>
          <p:nvPr>
            <p:ph type="body" idx="1"/>
          </p:nvPr>
        </p:nvSpPr>
        <p:spPr>
          <a:xfrm>
            <a:off x="1057520" y="1566001"/>
            <a:ext cx="7028961" cy="4620682"/>
          </a:xfrm>
          <a:prstGeom prst="rect">
            <a:avLst/>
          </a:prstGeom>
        </p:spPr>
        <p:txBody>
          <a:bodyPr vert="horz" lIns="91440" tIns="45720" rIns="91440" bIns="45720" rtlCol="0">
            <a:normAutofit/>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6" name="Slayt Numarası Yer Tutucusu 5"/>
          <p:cNvSpPr>
            <a:spLocks noGrp="1"/>
          </p:cNvSpPr>
          <p:nvPr>
            <p:ph type="sldNum" sz="quarter" idx="4"/>
          </p:nvPr>
        </p:nvSpPr>
        <p:spPr>
          <a:xfrm>
            <a:off x="0" y="6629400"/>
            <a:ext cx="307802"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fld id="{9CD8D479-8942-46E8-A226-A4E01F7A105C}" type="slidenum">
              <a:rPr lang="tr-TR" smtClean="0">
                <a:solidFill>
                  <a:srgbClr val="8BAA00">
                    <a:lumMod val="75000"/>
                  </a:srgbClr>
                </a:solidFill>
              </a:rPr>
              <a:pPr/>
              <a:t>‹#›</a:t>
            </a:fld>
            <a:endParaRPr lang="tr-TR" dirty="0">
              <a:solidFill>
                <a:srgbClr val="8BAA00">
                  <a:lumMod val="75000"/>
                </a:srgbClr>
              </a:solidFill>
            </a:endParaRPr>
          </a:p>
        </p:txBody>
      </p:sp>
      <p:sp>
        <p:nvSpPr>
          <p:cNvPr id="4" name="Veri Yer Tutucusu 3"/>
          <p:cNvSpPr>
            <a:spLocks noGrp="1"/>
          </p:cNvSpPr>
          <p:nvPr>
            <p:ph type="dt" sz="half" idx="2"/>
          </p:nvPr>
        </p:nvSpPr>
        <p:spPr>
          <a:xfrm>
            <a:off x="323326" y="6629400"/>
            <a:ext cx="750497" cy="228600"/>
          </a:xfrm>
          <a:prstGeom prst="rect">
            <a:avLst/>
          </a:prstGeom>
        </p:spPr>
        <p:txBody>
          <a:bodyPr vert="horz" lIns="91440" tIns="45720" rIns="91440" bIns="45720" rtlCol="0" anchor="ctr"/>
          <a:lstStyle>
            <a:lvl1pPr algn="r">
              <a:defRPr sz="600">
                <a:solidFill>
                  <a:schemeClr val="accent1">
                    <a:lumMod val="75000"/>
                  </a:schemeClr>
                </a:solidFill>
              </a:defRPr>
            </a:lvl1pPr>
          </a:lstStyle>
          <a:p>
            <a:r>
              <a:rPr lang="tr-TR" dirty="0"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3"/>
          </p:nvPr>
        </p:nvSpPr>
        <p:spPr>
          <a:xfrm>
            <a:off x="1228288" y="6629400"/>
            <a:ext cx="6858194" cy="228600"/>
          </a:xfrm>
          <a:prstGeom prst="rect">
            <a:avLst/>
          </a:prstGeom>
        </p:spPr>
        <p:txBody>
          <a:bodyPr vert="horz" lIns="91440" tIns="45720" rIns="91440" bIns="45720" rtlCol="0" anchor="ctr"/>
          <a:lstStyle>
            <a:lvl1pPr algn="l">
              <a:defRPr sz="600">
                <a:solidFill>
                  <a:schemeClr val="accent1">
                    <a:lumMod val="75000"/>
                  </a:schemeClr>
                </a:solidFill>
              </a:defRPr>
            </a:lvl1pPr>
          </a:lstStyle>
          <a:p>
            <a:r>
              <a:rPr lang="tr-TR" dirty="0" smtClean="0">
                <a:solidFill>
                  <a:srgbClr val="8BAA00">
                    <a:lumMod val="75000"/>
                  </a:srgbClr>
                </a:solidFill>
              </a:rPr>
              <a:t>Altbilgi metni buraya</a:t>
            </a:r>
            <a:endParaRPr lang="tr-TR" dirty="0">
              <a:solidFill>
                <a:srgbClr val="8BAA00">
                  <a:lumMod val="75000"/>
                </a:srgbClr>
              </a:solidFill>
            </a:endParaRPr>
          </a:p>
        </p:txBody>
      </p:sp>
    </p:spTree>
    <p:extLst>
      <p:ext uri="{BB962C8B-B14F-4D97-AF65-F5344CB8AC3E}">
        <p14:creationId xmlns:p14="http://schemas.microsoft.com/office/powerpoint/2010/main" val="34050325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685800" rtl="0" eaLnBrk="1" latinLnBrk="0" hangingPunct="1">
        <a:spcBef>
          <a:spcPct val="0"/>
        </a:spcBef>
        <a:buNone/>
        <a:defRPr sz="2550" kern="1200">
          <a:solidFill>
            <a:schemeClr val="accent1"/>
          </a:solidFill>
          <a:latin typeface="+mj-lt"/>
          <a:ea typeface="+mj-ea"/>
          <a:cs typeface="+mj-cs"/>
        </a:defRPr>
      </a:lvl1pPr>
    </p:titleStyle>
    <p:bodyStyle>
      <a:lvl1pPr marL="157734" indent="-157734" algn="l" defTabSz="685800" rtl="0" eaLnBrk="1" latinLnBrk="0" hangingPunct="1">
        <a:lnSpc>
          <a:spcPct val="90000"/>
        </a:lnSpc>
        <a:spcBef>
          <a:spcPts val="825"/>
        </a:spcBef>
        <a:buFont typeface="Arial" panose="020B0604020202020204" pitchFamily="34" charset="0"/>
        <a:buChar char="•"/>
        <a:defRPr sz="1650" kern="1200">
          <a:solidFill>
            <a:schemeClr val="tx1"/>
          </a:solidFill>
          <a:latin typeface="+mn-lt"/>
          <a:ea typeface="+mn-ea"/>
          <a:cs typeface="+mn-cs"/>
        </a:defRPr>
      </a:lvl1pPr>
      <a:lvl2pPr marL="329184" indent="-116586" algn="l" defTabSz="685800" rtl="0" eaLnBrk="1" latinLnBrk="0" hangingPunct="1">
        <a:lnSpc>
          <a:spcPct val="90000"/>
        </a:lnSpc>
        <a:spcBef>
          <a:spcPts val="300"/>
        </a:spcBef>
        <a:buFont typeface="Arial" panose="020B0604020202020204" pitchFamily="34" charset="0"/>
        <a:buChar char="•"/>
        <a:defRPr sz="1350" kern="1200">
          <a:solidFill>
            <a:schemeClr val="tx1"/>
          </a:solidFill>
          <a:latin typeface="+mn-lt"/>
          <a:ea typeface="+mn-ea"/>
          <a:cs typeface="+mn-cs"/>
        </a:defRPr>
      </a:lvl2pPr>
      <a:lvl3pPr marL="5074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3pPr>
      <a:lvl4pPr marL="6789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4pPr>
      <a:lvl5pPr marL="8503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5pPr>
      <a:lvl6pPr marL="10218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6pPr>
      <a:lvl7pPr marL="11932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7pPr>
      <a:lvl8pPr marL="136474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8pPr>
      <a:lvl9pPr marL="1536192" indent="-116586" algn="l" defTabSz="685800" rtl="0" eaLnBrk="1" latinLnBrk="0" hangingPunct="1">
        <a:lnSpc>
          <a:spcPct val="9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55FEB-52D4-42E2-BFB7-269D33DFAA1D}" type="datetimeFigureOut">
              <a:rPr lang="tr-TR" smtClean="0">
                <a:solidFill>
                  <a:prstClr val="black">
                    <a:tint val="75000"/>
                  </a:prstClr>
                </a:solidFill>
              </a:rPr>
              <a:pPr/>
              <a:t>13.02.2018</a:t>
            </a:fld>
            <a:endParaRPr lang="tr-TR">
              <a:solidFill>
                <a:prstClr val="black">
                  <a:tint val="75000"/>
                </a:prstClr>
              </a:solidFill>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solidFill>
                <a:prstClr val="black">
                  <a:tint val="75000"/>
                </a:prstClr>
              </a:solidFill>
            </a:endParaRP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801DA-0C48-4880-B5E2-6D6D4DE83EBF}"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27415063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blog.caydukkani.com/organik_cayin_farki_ne/organik_cay/" TargetMode="External"/><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blog.caydukkani.com/organik_cayin_farki_ne/organik_cay/"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7" y="476672"/>
            <a:ext cx="7632848" cy="5904656"/>
          </a:xfrm>
        </p:spPr>
      </p:pic>
    </p:spTree>
    <p:extLst>
      <p:ext uri="{BB962C8B-B14F-4D97-AF65-F5344CB8AC3E}">
        <p14:creationId xmlns:p14="http://schemas.microsoft.com/office/powerpoint/2010/main" val="405855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İçerik Yer Tutucusu 3"/>
          <p:cNvSpPr>
            <a:spLocks noGrp="1"/>
          </p:cNvSpPr>
          <p:nvPr>
            <p:ph idx="1"/>
          </p:nvPr>
        </p:nvSpPr>
        <p:spPr>
          <a:xfrm>
            <a:off x="393493" y="3904001"/>
            <a:ext cx="8499423" cy="4006197"/>
          </a:xfrm>
        </p:spPr>
        <p:txBody>
          <a:bodyPr>
            <a:normAutofit/>
          </a:bodyPr>
          <a:lstStyle/>
          <a:p>
            <a:pPr marL="0" indent="0">
              <a:buNone/>
            </a:pPr>
            <a:r>
              <a:rPr lang="tr-TR" sz="2100" dirty="0"/>
              <a:t>90′lı yıllarda kendini göstermeye başlayan organik çayın en büyük özelliği yetişme tarzı. Organik çay; </a:t>
            </a:r>
            <a:r>
              <a:rPr lang="tr-TR" sz="2100" b="1" dirty="0"/>
              <a:t>doğal</a:t>
            </a:r>
            <a:r>
              <a:rPr lang="tr-TR" sz="2100" dirty="0"/>
              <a:t> ortamında, </a:t>
            </a:r>
            <a:r>
              <a:rPr lang="tr-TR" sz="2100" b="1" dirty="0"/>
              <a:t>doğal</a:t>
            </a:r>
            <a:r>
              <a:rPr lang="tr-TR" sz="2100" dirty="0"/>
              <a:t> gübreyle, </a:t>
            </a:r>
            <a:r>
              <a:rPr lang="tr-TR" sz="2100" b="1" dirty="0"/>
              <a:t>doğal</a:t>
            </a:r>
            <a:r>
              <a:rPr lang="tr-TR" sz="2100" dirty="0"/>
              <a:t> kaynak suyuyla yetişen çaydır. Bu nedenle siyah çaydan aldığınız kokunun ve lezzetin daha fazlasını organik çayda bulacağınıza şüphe yoktur. </a:t>
            </a:r>
          </a:p>
        </p:txBody>
      </p:sp>
      <p:pic>
        <p:nvPicPr>
          <p:cNvPr id="5" name="Resim 4"/>
          <p:cNvPicPr>
            <a:picLocks noChangeAspect="1"/>
          </p:cNvPicPr>
          <p:nvPr/>
        </p:nvPicPr>
        <p:blipFill>
          <a:blip r:embed="rId2"/>
          <a:stretch>
            <a:fillRect/>
          </a:stretch>
        </p:blipFill>
        <p:spPr>
          <a:xfrm>
            <a:off x="1478406" y="1273227"/>
            <a:ext cx="6329597" cy="2518348"/>
          </a:xfrm>
          <a:prstGeom prst="rect">
            <a:avLst/>
          </a:prstGeom>
          <a:effectLst>
            <a:softEdge rad="63500"/>
          </a:effectLst>
        </p:spPr>
      </p:pic>
    </p:spTree>
    <p:extLst>
      <p:ext uri="{BB962C8B-B14F-4D97-AF65-F5344CB8AC3E}">
        <p14:creationId xmlns:p14="http://schemas.microsoft.com/office/powerpoint/2010/main" val="2559896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50452" y="1419381"/>
            <a:ext cx="8010116" cy="1274239"/>
          </a:xfrm>
        </p:spPr>
        <p:txBody>
          <a:bodyPr/>
          <a:lstStyle/>
          <a:p>
            <a:pPr marL="0" indent="0">
              <a:buNone/>
            </a:pPr>
            <a:r>
              <a:rPr lang="tr-TR" sz="2100" dirty="0">
                <a:latin typeface="Baskerville Old Face" panose="02020602080505020303" pitchFamily="18" charset="0"/>
              </a:rPr>
              <a:t>Yetişmesi zor olduğu için olsa gerek tüm dünyada çay yetiştirmek için kullanılan alanın yaklaşık binde biri organik çay yetiştirmek için kullanılmaktadır</a:t>
            </a:r>
            <a:r>
              <a:rPr lang="tr-TR" sz="2100" b="1" dirty="0">
                <a:latin typeface="Baskerville Old Face" panose="02020602080505020303" pitchFamily="18" charset="0"/>
              </a:rPr>
              <a:t>. </a:t>
            </a:r>
          </a:p>
          <a:p>
            <a:pPr marL="0" indent="0">
              <a:buNone/>
            </a:pPr>
            <a:endParaRPr lang="tr-TR" dirty="0"/>
          </a:p>
        </p:txBody>
      </p:sp>
      <p:pic>
        <p:nvPicPr>
          <p:cNvPr id="4" name="Resim 3"/>
          <p:cNvPicPr>
            <a:picLocks noChangeAspect="1"/>
          </p:cNvPicPr>
          <p:nvPr/>
        </p:nvPicPr>
        <p:blipFill>
          <a:blip r:embed="rId2"/>
          <a:stretch>
            <a:fillRect/>
          </a:stretch>
        </p:blipFill>
        <p:spPr>
          <a:xfrm>
            <a:off x="1409076" y="2693620"/>
            <a:ext cx="5999813" cy="3043238"/>
          </a:xfrm>
          <a:prstGeom prst="rect">
            <a:avLst/>
          </a:prstGeom>
          <a:effectLst>
            <a:softEdge rad="76200"/>
          </a:effectLst>
        </p:spPr>
      </p:pic>
    </p:spTree>
    <p:extLst>
      <p:ext uri="{BB962C8B-B14F-4D97-AF65-F5344CB8AC3E}">
        <p14:creationId xmlns:p14="http://schemas.microsoft.com/office/powerpoint/2010/main" val="13822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latin typeface="Arial Black" panose="020B0A04020102020204" pitchFamily="34" charset="0"/>
              </a:rPr>
              <a:t>Türkiye’de Organik Çay</a:t>
            </a:r>
            <a:endParaRPr lang="tr-TR" dirty="0">
              <a:latin typeface="Arial Black" panose="020B0A04020102020204" pitchFamily="34" charset="0"/>
            </a:endParaRPr>
          </a:p>
        </p:txBody>
      </p:sp>
      <p:sp>
        <p:nvSpPr>
          <p:cNvPr id="3" name="İçerik Yer Tutucusu 2"/>
          <p:cNvSpPr>
            <a:spLocks noGrp="1"/>
          </p:cNvSpPr>
          <p:nvPr>
            <p:ph idx="1"/>
          </p:nvPr>
        </p:nvSpPr>
        <p:spPr/>
        <p:txBody>
          <a:bodyPr/>
          <a:lstStyle/>
          <a:p>
            <a:pPr algn="just"/>
            <a:r>
              <a:rPr lang="tr-TR" dirty="0">
                <a:latin typeface="Arial Black" panose="020B0A04020102020204" pitchFamily="34" charset="0"/>
              </a:rPr>
              <a:t>Çay bitkisi genelde yağış, nem ve sıcaklık seven tropik bir bitkidir ve Gürcistan, Azerbaycan, İran ve Türkiye gibi tropik olmayan ülkelerde mikro klima oluşması nedeniyle yetiştirilebilmektedir. </a:t>
            </a:r>
          </a:p>
          <a:p>
            <a:pPr algn="just"/>
            <a:r>
              <a:rPr lang="tr-TR" dirty="0" smtClean="0">
                <a:latin typeface="Arial Black" panose="020B0A04020102020204" pitchFamily="34" charset="0"/>
              </a:rPr>
              <a:t>Türkiye’de </a:t>
            </a:r>
            <a:r>
              <a:rPr lang="tr-TR" dirty="0">
                <a:latin typeface="Arial Black" panose="020B0A04020102020204" pitchFamily="34" charset="0"/>
              </a:rPr>
              <a:t>1930’lu yıllarda başlayan, 1970’li yıllarda önemi giderek artan ve bölgenin en önemli geçim kaynağını oluşturan çay üretimi, Doğu Karadeniz insanının yaşam biçimini oluşturmuştur. </a:t>
            </a:r>
          </a:p>
          <a:p>
            <a:endParaRPr lang="tr-TR" dirty="0"/>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12</a:t>
            </a:fld>
            <a:endParaRPr lang="tr-TR" dirty="0">
              <a:solidFill>
                <a:srgbClr val="8BAA00">
                  <a:lumMod val="75000"/>
                </a:srgbClr>
              </a:solidFill>
            </a:endParaRPr>
          </a:p>
        </p:txBody>
      </p:sp>
      <p:pic>
        <p:nvPicPr>
          <p:cNvPr id="7" name="Resim 6"/>
          <p:cNvPicPr>
            <a:picLocks noChangeAspect="1"/>
          </p:cNvPicPr>
          <p:nvPr/>
        </p:nvPicPr>
        <p:blipFill>
          <a:blip r:embed="rId2"/>
          <a:stretch>
            <a:fillRect/>
          </a:stretch>
        </p:blipFill>
        <p:spPr>
          <a:xfrm>
            <a:off x="4355330" y="3764507"/>
            <a:ext cx="3731152" cy="2098772"/>
          </a:xfrm>
          <a:prstGeom prst="rect">
            <a:avLst/>
          </a:prstGeom>
        </p:spPr>
      </p:pic>
    </p:spTree>
    <p:extLst>
      <p:ext uri="{BB962C8B-B14F-4D97-AF65-F5344CB8AC3E}">
        <p14:creationId xmlns:p14="http://schemas.microsoft.com/office/powerpoint/2010/main" val="440849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4" name="Veri Yer Tutucusu 3"/>
          <p:cNvSpPr>
            <a:spLocks noGrp="1"/>
          </p:cNvSpPr>
          <p:nvPr>
            <p:ph type="dt" sz="half" idx="10"/>
          </p:nvPr>
        </p:nvSpPr>
        <p:spPr/>
        <p:txBody>
          <a:bodyPr/>
          <a:lstStyle/>
          <a:p>
            <a:r>
              <a:rPr lang="tr-TR" smtClean="0">
                <a:solidFill>
                  <a:srgbClr val="8BAA00">
                    <a:lumMod val="75000"/>
                  </a:srgbClr>
                </a:solidFill>
              </a:rPr>
              <a:t>22 Temmuz 2012</a:t>
            </a:r>
            <a:endParaRPr lang="tr-TR" dirty="0">
              <a:solidFill>
                <a:srgbClr val="8BAA00">
                  <a:lumMod val="75000"/>
                </a:srgbClr>
              </a:solidFill>
            </a:endParaRPr>
          </a:p>
        </p:txBody>
      </p:sp>
      <p:sp>
        <p:nvSpPr>
          <p:cNvPr id="5" name="Altbilgi Yer Tutucusu 4"/>
          <p:cNvSpPr>
            <a:spLocks noGrp="1"/>
          </p:cNvSpPr>
          <p:nvPr>
            <p:ph type="ftr" sz="quarter" idx="11"/>
          </p:nvPr>
        </p:nvSpPr>
        <p:spPr/>
        <p:txBody>
          <a:bodyPr/>
          <a:lstStyle/>
          <a:p>
            <a:r>
              <a:rPr lang="tr-TR" smtClean="0">
                <a:solidFill>
                  <a:srgbClr val="8BAA00">
                    <a:lumMod val="75000"/>
                  </a:srgbClr>
                </a:solidFill>
              </a:rPr>
              <a:t>Altbilgi metni buraya</a:t>
            </a:r>
            <a:endParaRPr lang="tr-TR" dirty="0">
              <a:solidFill>
                <a:srgbClr val="8BAA00">
                  <a:lumMod val="75000"/>
                </a:srgbClr>
              </a:solidFill>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13</a:t>
            </a:fld>
            <a:endParaRPr lang="tr-TR" dirty="0">
              <a:solidFill>
                <a:srgbClr val="8BAA00">
                  <a:lumMod val="75000"/>
                </a:srgbClr>
              </a:solidFill>
            </a:endParaRPr>
          </a:p>
        </p:txBody>
      </p:sp>
      <p:pic>
        <p:nvPicPr>
          <p:cNvPr id="7" name="İçerik Yer Tutucusu 3"/>
          <p:cNvPicPr>
            <a:picLocks noGrp="1" noChangeAspect="1"/>
          </p:cNvPicPr>
          <p:nvPr>
            <p:ph idx="1"/>
          </p:nvPr>
        </p:nvPicPr>
        <p:blipFill>
          <a:blip r:embed="rId2"/>
          <a:stretch>
            <a:fillRect/>
          </a:stretch>
        </p:blipFill>
        <p:spPr>
          <a:xfrm>
            <a:off x="0" y="837228"/>
            <a:ext cx="9144000" cy="5161935"/>
          </a:xfrm>
          <a:prstGeom prst="rect">
            <a:avLst/>
          </a:prstGeom>
        </p:spPr>
      </p:pic>
    </p:spTree>
    <p:extLst>
      <p:ext uri="{BB962C8B-B14F-4D97-AF65-F5344CB8AC3E}">
        <p14:creationId xmlns:p14="http://schemas.microsoft.com/office/powerpoint/2010/main" val="6391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7171" name="Picture 3" descr="C:\Users\Hicran\Desktop\57b16a43eb10bb1a58e139c9.jpg"/>
          <p:cNvPicPr>
            <a:picLocks noGrp="1" noChangeAspect="1" noChangeArrowheads="1"/>
          </p:cNvPicPr>
          <p:nvPr>
            <p:ph idx="1"/>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534868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stretch>
            <a:fillRect/>
          </a:stretch>
        </p:blipFill>
        <p:spPr>
          <a:xfrm>
            <a:off x="1009969" y="1951990"/>
            <a:ext cx="7076513" cy="3967488"/>
          </a:xfrm>
          <a:prstGeom prst="rect">
            <a:avLst/>
          </a:prstGeom>
        </p:spPr>
      </p:pic>
      <p:sp>
        <p:nvSpPr>
          <p:cNvPr id="9" name="Dikdörtgen 8"/>
          <p:cNvSpPr/>
          <p:nvPr/>
        </p:nvSpPr>
        <p:spPr>
          <a:xfrm>
            <a:off x="504265" y="1149724"/>
            <a:ext cx="8441391" cy="1685077"/>
          </a:xfrm>
          <a:prstGeom prst="rect">
            <a:avLst/>
          </a:prstGeom>
        </p:spPr>
        <p:txBody>
          <a:bodyPr wrap="square">
            <a:spAutoFit/>
          </a:bodyPr>
          <a:lstStyle/>
          <a:p>
            <a:pPr algn="just"/>
            <a:r>
              <a:rPr lang="tr-TR" sz="1650" b="1" dirty="0">
                <a:solidFill>
                  <a:srgbClr val="000000"/>
                </a:solidFill>
                <a:effectLst>
                  <a:outerShdw blurRad="38100" dist="38100" dir="2700000" algn="tl">
                    <a:srgbClr val="000000">
                      <a:alpha val="43137"/>
                    </a:srgbClr>
                  </a:outerShdw>
                </a:effectLst>
                <a:latin typeface="Arial Black" panose="020B0A04020102020204" pitchFamily="34" charset="0"/>
              </a:rPr>
              <a:t>Organik Çay Üretimi: Türkiye’de Rize ve Trabzon illerinde yapılan organik çay üretiminde, öncelikle çay tarımı için ayrılan arazilerin yerleşim alanlarının dışında, ana yollardan uzak, kirletici atıklar içeren akarsu ve yer altı sularından etkilenmeyecek bir mesafede tamamen izole edilmiş alanlarda olması ve çevrelerinin herhangi bir vasıtanın girmeyeceği şekilde ağaçlarla kaplı olması gerekmektedir</a:t>
            </a:r>
            <a:r>
              <a:rPr lang="tr-TR" sz="2100" b="1" dirty="0">
                <a:solidFill>
                  <a:srgbClr val="000000"/>
                </a:solidFill>
                <a:effectLst>
                  <a:outerShdw blurRad="38100" dist="38100" dir="2700000" algn="tl">
                    <a:srgbClr val="000000">
                      <a:alpha val="43137"/>
                    </a:srgbClr>
                  </a:outerShdw>
                </a:effectLst>
                <a:latin typeface="Arial Black" panose="020B0A04020102020204" pitchFamily="34" charset="0"/>
              </a:rPr>
              <a:t>.</a:t>
            </a:r>
          </a:p>
        </p:txBody>
      </p:sp>
    </p:spTree>
    <p:extLst>
      <p:ext uri="{BB962C8B-B14F-4D97-AF65-F5344CB8AC3E}">
        <p14:creationId xmlns:p14="http://schemas.microsoft.com/office/powerpoint/2010/main" val="101759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stretch>
            <a:fillRect/>
          </a:stretch>
        </p:blipFill>
        <p:spPr>
          <a:xfrm>
            <a:off x="413293" y="2890402"/>
            <a:ext cx="8174335" cy="3061337"/>
          </a:xfrm>
          <a:prstGeom prst="rect">
            <a:avLst/>
          </a:prstGeom>
        </p:spPr>
      </p:pic>
      <p:sp>
        <p:nvSpPr>
          <p:cNvPr id="5" name="Dikdörtgen 4"/>
          <p:cNvSpPr/>
          <p:nvPr/>
        </p:nvSpPr>
        <p:spPr>
          <a:xfrm>
            <a:off x="0" y="1043743"/>
            <a:ext cx="9144000" cy="1869743"/>
          </a:xfrm>
          <a:prstGeom prst="rect">
            <a:avLst/>
          </a:prstGeom>
        </p:spPr>
        <p:txBody>
          <a:bodyPr wrap="square">
            <a:spAutoFit/>
          </a:bodyPr>
          <a:lstStyle/>
          <a:p>
            <a:r>
              <a:rPr lang="tr-TR" sz="1650" dirty="0">
                <a:solidFill>
                  <a:srgbClr val="000000"/>
                </a:solidFill>
                <a:latin typeface="Arial Black" panose="020B0A04020102020204" pitchFamily="34" charset="0"/>
              </a:rPr>
              <a:t>Organik çay üretimi için gerekli olan diğer ekolojik şartlar; rakımın deniz seviyesinden en az 700 metre yüksekte olması, yıllık sıcaklık ortalamasının 18-20ºC, ortalama günlük güneş ışınının 4 saat, yıl boyu minimum yağışın 1600 mm, nispi nemin % 70-90, toprak pH’nın 4,5-5,5 olması olarak sıralayabiliriz. Tüm bunlara ek olarak uygun arazide organik çay üretimine başlamadan önce, toprağın ve bitkinin istenilen hale gelmesi için 3 yıllık süre gerekmektedir.</a:t>
            </a:r>
            <a:endParaRPr lang="tr-TR" sz="1650" b="1" dirty="0">
              <a:solidFill>
                <a:prstClr val="white"/>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184246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7079" y="1012142"/>
            <a:ext cx="7712720" cy="960668"/>
          </a:xfrm>
        </p:spPr>
        <p:txBody>
          <a:bodyPr>
            <a:normAutofit fontScale="90000"/>
          </a:bodyPr>
          <a:lstStyle/>
          <a:p>
            <a:pPr lvl="0"/>
            <a:r>
              <a:rPr lang="tr-TR" altLang="tr-TR" sz="2700" b="1" dirty="0">
                <a:solidFill>
                  <a:schemeClr val="tx2"/>
                </a:solidFill>
                <a:latin typeface="Arial Black" panose="020B0A04020102020204" pitchFamily="34" charset="0"/>
              </a:rPr>
              <a:t>Organik Çayın Diğer Çaylardan Farkı Nedir?</a:t>
            </a:r>
            <a:r>
              <a:rPr kumimoji="0" lang="tr-TR" altLang="tr-TR" b="1" i="0" u="none" strike="noStrike" cap="none" normalizeH="0" baseline="0" dirty="0" smtClean="0">
                <a:ln>
                  <a:noFill/>
                </a:ln>
                <a:solidFill>
                  <a:schemeClr val="tx2"/>
                </a:solidFill>
                <a:effectLst/>
                <a:latin typeface="Arial Black" panose="020B0A04020102020204" pitchFamily="34" charset="0"/>
              </a:rPr>
              <a:t/>
            </a:r>
            <a:br>
              <a:rPr kumimoji="0" lang="tr-TR" altLang="tr-TR" b="1" i="0" u="none" strike="noStrike" cap="none" normalizeH="0" baseline="0" dirty="0" smtClean="0">
                <a:ln>
                  <a:noFill/>
                </a:ln>
                <a:solidFill>
                  <a:schemeClr val="tx2"/>
                </a:solidFill>
                <a:effectLst/>
                <a:latin typeface="Arial Black" panose="020B0A04020102020204" pitchFamily="34" charset="0"/>
              </a:rPr>
            </a:br>
            <a:endParaRPr lang="tr-TR" dirty="0">
              <a:solidFill>
                <a:schemeClr val="tx2"/>
              </a:solidFill>
              <a:latin typeface="Arial Black" panose="020B0A04020102020204" pitchFamily="34" charset="0"/>
            </a:endParaRPr>
          </a:p>
        </p:txBody>
      </p:sp>
      <p:pic>
        <p:nvPicPr>
          <p:cNvPr id="2050" name="Picture 2" descr="organik_ca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16" y="2091026"/>
            <a:ext cx="4065146" cy="272364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4407274" y="2091027"/>
            <a:ext cx="4377017" cy="2631490"/>
          </a:xfrm>
          <a:prstGeom prst="rect">
            <a:avLst/>
          </a:prstGeom>
        </p:spPr>
        <p:txBody>
          <a:bodyPr wrap="square">
            <a:spAutoFit/>
          </a:bodyPr>
          <a:lstStyle/>
          <a:p>
            <a:pPr algn="just"/>
            <a:r>
              <a:rPr lang="tr-TR" sz="1650" dirty="0">
                <a:solidFill>
                  <a:srgbClr val="4D3E2F"/>
                </a:solidFill>
                <a:latin typeface="Arial Black" panose="020B0A04020102020204" pitchFamily="34" charset="0"/>
              </a:rPr>
              <a:t>Organik çay tarımı kapsamında, kimyasal gübrelerin çaylıklara uygulanmasına kesinlikle izin verilmemektedir. </a:t>
            </a:r>
          </a:p>
          <a:p>
            <a:pPr algn="just"/>
            <a:r>
              <a:rPr lang="tr-TR" sz="1650" dirty="0">
                <a:solidFill>
                  <a:srgbClr val="4D3E2F"/>
                </a:solidFill>
                <a:latin typeface="Arial Black" panose="020B0A04020102020204" pitchFamily="34" charset="0"/>
              </a:rPr>
              <a:t>Bu nedenle, toprakta eksikliği belirlenen ve çay bitkisinin sağlıklı gelişimi için ihtiyacı olan besin elementlerinin organik tarımda izin verilen gübrelerle karşılanması gerekmektedir. </a:t>
            </a:r>
          </a:p>
        </p:txBody>
      </p:sp>
    </p:spTree>
    <p:extLst>
      <p:ext uri="{BB962C8B-B14F-4D97-AF65-F5344CB8AC3E}">
        <p14:creationId xmlns:p14="http://schemas.microsoft.com/office/powerpoint/2010/main" val="44497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stretch>
            <a:fillRect/>
          </a:stretch>
        </p:blipFill>
        <p:spPr>
          <a:xfrm>
            <a:off x="4806991" y="727058"/>
            <a:ext cx="3279491" cy="1304693"/>
          </a:xfrm>
          <a:prstGeom prst="rect">
            <a:avLst/>
          </a:prstGeom>
        </p:spPr>
      </p:pic>
      <p:sp>
        <p:nvSpPr>
          <p:cNvPr id="3" name="İçerik Yer Tutucusu 2"/>
          <p:cNvSpPr>
            <a:spLocks noGrp="1"/>
          </p:cNvSpPr>
          <p:nvPr>
            <p:ph idx="1"/>
          </p:nvPr>
        </p:nvSpPr>
        <p:spPr/>
        <p:txBody>
          <a:bodyPr>
            <a:normAutofit/>
          </a:bodyPr>
          <a:lstStyle/>
          <a:p>
            <a:pPr algn="just"/>
            <a:r>
              <a:rPr lang="tr-TR" sz="1800" dirty="0">
                <a:latin typeface="Arial Black" panose="020B0A04020102020204" pitchFamily="34" charset="0"/>
              </a:rPr>
              <a:t>Bilinçsizce uygulanan özellikle amonyum sülfat gübrelerine bağlı olarak topraklar asitleşmiş, toprak yüzeyinin sıkışması, asitleşmesi gibi nedenlerden ötürü toprağın </a:t>
            </a:r>
            <a:r>
              <a:rPr lang="tr-TR" sz="1800" dirty="0" err="1">
                <a:latin typeface="Arial Black" panose="020B0A04020102020204" pitchFamily="34" charset="0"/>
              </a:rPr>
              <a:t>mineralize</a:t>
            </a:r>
            <a:r>
              <a:rPr lang="tr-TR" sz="1800" dirty="0">
                <a:latin typeface="Arial Black" panose="020B0A04020102020204" pitchFamily="34" charset="0"/>
              </a:rPr>
              <a:t> olabilen miktarının yetersizliği, üzerinde durulması gereken temel problemlerdir. </a:t>
            </a:r>
          </a:p>
          <a:p>
            <a:pPr algn="just"/>
            <a:r>
              <a:rPr lang="tr-TR" sz="1800" dirty="0">
                <a:latin typeface="Arial Black" panose="020B0A04020102020204" pitchFamily="34" charset="0"/>
              </a:rPr>
              <a:t>Halihazırda mevcut olan bu sorunların önüne geçmek ve organik çay üretmek amacıyla kademeli olarak yaklaşık 830 bin dekar çay alanının tamamında organik çay tarımına geçilmesi planlanmaktadır.</a:t>
            </a:r>
          </a:p>
          <a:p>
            <a:pPr algn="just"/>
            <a:r>
              <a:rPr lang="tr-TR" sz="1800" dirty="0">
                <a:latin typeface="Arial Black" panose="020B0A04020102020204" pitchFamily="34" charset="0"/>
              </a:rPr>
              <a:t>O</a:t>
            </a:r>
            <a:r>
              <a:rPr lang="en-US" sz="1800" dirty="0" err="1">
                <a:latin typeface="Arial Black" panose="020B0A04020102020204" pitchFamily="34" charset="0"/>
              </a:rPr>
              <a:t>rganik</a:t>
            </a:r>
            <a:r>
              <a:rPr lang="en-US" sz="1800" dirty="0">
                <a:latin typeface="Arial Black" panose="020B0A04020102020204" pitchFamily="34" charset="0"/>
              </a:rPr>
              <a:t> </a:t>
            </a:r>
            <a:r>
              <a:rPr lang="en-US" sz="1800" dirty="0" err="1">
                <a:latin typeface="Arial Black" panose="020B0A04020102020204" pitchFamily="34" charset="0"/>
              </a:rPr>
              <a:t>materyallerin</a:t>
            </a:r>
            <a:r>
              <a:rPr lang="en-US" sz="1800" dirty="0">
                <a:latin typeface="Arial Black" panose="020B0A04020102020204" pitchFamily="34" charset="0"/>
              </a:rPr>
              <a:t> </a:t>
            </a:r>
            <a:r>
              <a:rPr lang="tr-TR" sz="1800" dirty="0">
                <a:latin typeface="Arial Black" panose="020B0A04020102020204" pitchFamily="34" charset="0"/>
              </a:rPr>
              <a:t>uzun süreli </a:t>
            </a:r>
            <a:r>
              <a:rPr lang="en-US" sz="1800" dirty="0" err="1">
                <a:latin typeface="Arial Black" panose="020B0A04020102020204" pitchFamily="34" charset="0"/>
              </a:rPr>
              <a:t>uygulanması</a:t>
            </a:r>
            <a:r>
              <a:rPr lang="en-US" sz="1800" dirty="0">
                <a:latin typeface="Arial Black" panose="020B0A04020102020204" pitchFamily="34" charset="0"/>
              </a:rPr>
              <a:t> </a:t>
            </a:r>
            <a:r>
              <a:rPr lang="en-US" sz="1800" dirty="0" err="1">
                <a:latin typeface="Arial Black" panose="020B0A04020102020204" pitchFamily="34" charset="0"/>
              </a:rPr>
              <a:t>sonucunda</a:t>
            </a:r>
            <a:r>
              <a:rPr lang="en-US" sz="1800" dirty="0">
                <a:latin typeface="Arial Black" panose="020B0A04020102020204" pitchFamily="34" charset="0"/>
              </a:rPr>
              <a:t> </a:t>
            </a:r>
            <a:r>
              <a:rPr lang="en-US" sz="1800" dirty="0" err="1">
                <a:latin typeface="Arial Black" panose="020B0A04020102020204" pitchFamily="34" charset="0"/>
              </a:rPr>
              <a:t>çay</a:t>
            </a:r>
            <a:r>
              <a:rPr lang="en-US" sz="1800" dirty="0">
                <a:latin typeface="Arial Black" panose="020B0A04020102020204" pitchFamily="34" charset="0"/>
              </a:rPr>
              <a:t> </a:t>
            </a:r>
            <a:r>
              <a:rPr lang="en-US" sz="1800" dirty="0" err="1">
                <a:latin typeface="Arial Black" panose="020B0A04020102020204" pitchFamily="34" charset="0"/>
              </a:rPr>
              <a:t>topraklarında</a:t>
            </a:r>
            <a:r>
              <a:rPr lang="en-US" sz="1800" dirty="0">
                <a:latin typeface="Arial Black" panose="020B0A04020102020204" pitchFamily="34" charset="0"/>
              </a:rPr>
              <a:t> </a:t>
            </a:r>
            <a:r>
              <a:rPr lang="en-US" sz="1800" dirty="0" err="1">
                <a:latin typeface="Arial Black" panose="020B0A04020102020204" pitchFamily="34" charset="0"/>
              </a:rPr>
              <a:t>bozulmuş</a:t>
            </a:r>
            <a:r>
              <a:rPr lang="en-US" sz="1800" dirty="0">
                <a:latin typeface="Arial Black" panose="020B0A04020102020204" pitchFamily="34" charset="0"/>
              </a:rPr>
              <a:t> </a:t>
            </a:r>
            <a:r>
              <a:rPr lang="en-US" sz="1800" dirty="0" err="1">
                <a:latin typeface="Arial Black" panose="020B0A04020102020204" pitchFamily="34" charset="0"/>
              </a:rPr>
              <a:t>olan</a:t>
            </a:r>
            <a:r>
              <a:rPr lang="en-US" sz="1800" dirty="0">
                <a:latin typeface="Arial Black" panose="020B0A04020102020204" pitchFamily="34" charset="0"/>
              </a:rPr>
              <a:t> </a:t>
            </a:r>
            <a:r>
              <a:rPr lang="en-US" sz="1800" dirty="0" err="1">
                <a:latin typeface="Arial Black" panose="020B0A04020102020204" pitchFamily="34" charset="0"/>
              </a:rPr>
              <a:t>fiziksel</a:t>
            </a:r>
            <a:r>
              <a:rPr lang="en-US" sz="1800" dirty="0">
                <a:latin typeface="Arial Black" panose="020B0A04020102020204" pitchFamily="34" charset="0"/>
              </a:rPr>
              <a:t>, </a:t>
            </a:r>
            <a:r>
              <a:rPr lang="en-US" sz="1800" dirty="0" err="1">
                <a:latin typeface="Arial Black" panose="020B0A04020102020204" pitchFamily="34" charset="0"/>
              </a:rPr>
              <a:t>kimyasal</a:t>
            </a:r>
            <a:r>
              <a:rPr lang="en-US" sz="1800" dirty="0">
                <a:latin typeface="Arial Black" panose="020B0A04020102020204" pitchFamily="34" charset="0"/>
              </a:rPr>
              <a:t> </a:t>
            </a:r>
            <a:r>
              <a:rPr lang="en-US" sz="1800" dirty="0" err="1">
                <a:latin typeface="Arial Black" panose="020B0A04020102020204" pitchFamily="34" charset="0"/>
              </a:rPr>
              <a:t>ve</a:t>
            </a:r>
            <a:r>
              <a:rPr lang="en-US" sz="1800" dirty="0">
                <a:latin typeface="Arial Black" panose="020B0A04020102020204" pitchFamily="34" charset="0"/>
              </a:rPr>
              <a:t> </a:t>
            </a:r>
            <a:r>
              <a:rPr lang="en-US" sz="1800" dirty="0" err="1">
                <a:latin typeface="Arial Black" panose="020B0A04020102020204" pitchFamily="34" charset="0"/>
              </a:rPr>
              <a:t>biyolojik</a:t>
            </a:r>
            <a:r>
              <a:rPr lang="en-US" sz="1800" dirty="0">
                <a:latin typeface="Arial Black" panose="020B0A04020102020204" pitchFamily="34" charset="0"/>
              </a:rPr>
              <a:t> </a:t>
            </a:r>
            <a:r>
              <a:rPr lang="en-US" sz="1800" dirty="0" err="1">
                <a:latin typeface="Arial Black" panose="020B0A04020102020204" pitchFamily="34" charset="0"/>
              </a:rPr>
              <a:t>özellikler</a:t>
            </a:r>
            <a:r>
              <a:rPr lang="en-US" sz="1800" dirty="0">
                <a:latin typeface="Arial Black" panose="020B0A04020102020204" pitchFamily="34" charset="0"/>
              </a:rPr>
              <a:t> </a:t>
            </a:r>
            <a:r>
              <a:rPr lang="en-US" sz="1800" dirty="0" err="1">
                <a:latin typeface="Arial Black" panose="020B0A04020102020204" pitchFamily="34" charset="0"/>
              </a:rPr>
              <a:t>düzelecek</a:t>
            </a:r>
            <a:r>
              <a:rPr lang="en-US" sz="1800" dirty="0">
                <a:latin typeface="Arial Black" panose="020B0A04020102020204" pitchFamily="34" charset="0"/>
              </a:rPr>
              <a:t> </a:t>
            </a:r>
            <a:r>
              <a:rPr lang="en-US" sz="1800" dirty="0" err="1">
                <a:latin typeface="Arial Black" panose="020B0A04020102020204" pitchFamily="34" charset="0"/>
              </a:rPr>
              <a:t>ve</a:t>
            </a:r>
            <a:r>
              <a:rPr lang="en-US" sz="1800" dirty="0">
                <a:latin typeface="Arial Black" panose="020B0A04020102020204" pitchFamily="34" charset="0"/>
              </a:rPr>
              <a:t> </a:t>
            </a:r>
            <a:r>
              <a:rPr lang="en-US" sz="1800" dirty="0" err="1">
                <a:latin typeface="Arial Black" panose="020B0A04020102020204" pitchFamily="34" charset="0"/>
              </a:rPr>
              <a:t>çay</a:t>
            </a:r>
            <a:r>
              <a:rPr lang="en-US" sz="1800" dirty="0">
                <a:latin typeface="Arial Black" panose="020B0A04020102020204" pitchFamily="34" charset="0"/>
              </a:rPr>
              <a:t> </a:t>
            </a:r>
            <a:r>
              <a:rPr lang="en-US" sz="1800" dirty="0" err="1">
                <a:latin typeface="Arial Black" panose="020B0A04020102020204" pitchFamily="34" charset="0"/>
              </a:rPr>
              <a:t>topraklarının</a:t>
            </a:r>
            <a:r>
              <a:rPr lang="en-US" sz="1800" dirty="0">
                <a:latin typeface="Arial Black" panose="020B0A04020102020204" pitchFamily="34" charset="0"/>
              </a:rPr>
              <a:t> </a:t>
            </a:r>
            <a:r>
              <a:rPr lang="en-US" sz="1800" dirty="0" err="1">
                <a:latin typeface="Arial Black" panose="020B0A04020102020204" pitchFamily="34" charset="0"/>
              </a:rPr>
              <a:t>sürdürülebilir</a:t>
            </a:r>
            <a:r>
              <a:rPr lang="en-US" sz="1800" dirty="0">
                <a:latin typeface="Arial Black" panose="020B0A04020102020204" pitchFamily="34" charset="0"/>
              </a:rPr>
              <a:t> </a:t>
            </a:r>
            <a:r>
              <a:rPr lang="en-US" sz="1800" dirty="0" err="1">
                <a:latin typeface="Arial Black" panose="020B0A04020102020204" pitchFamily="34" charset="0"/>
              </a:rPr>
              <a:t>verimliliği</a:t>
            </a:r>
            <a:r>
              <a:rPr lang="en-US" sz="1800" dirty="0">
                <a:latin typeface="Arial Black" panose="020B0A04020102020204" pitchFamily="34" charset="0"/>
              </a:rPr>
              <a:t> </a:t>
            </a:r>
            <a:r>
              <a:rPr lang="en-US" sz="1800" dirty="0" err="1">
                <a:latin typeface="Arial Black" panose="020B0A04020102020204" pitchFamily="34" charset="0"/>
              </a:rPr>
              <a:t>sağlanmış</a:t>
            </a:r>
            <a:r>
              <a:rPr lang="en-US" sz="1800" dirty="0">
                <a:latin typeface="Arial Black" panose="020B0A04020102020204" pitchFamily="34" charset="0"/>
              </a:rPr>
              <a:t> </a:t>
            </a:r>
            <a:r>
              <a:rPr lang="en-US" sz="1800" dirty="0" err="1">
                <a:latin typeface="Arial Black" panose="020B0A04020102020204" pitchFamily="34" charset="0"/>
              </a:rPr>
              <a:t>olacaktır</a:t>
            </a:r>
            <a:r>
              <a:rPr lang="tr-TR" sz="1800" dirty="0">
                <a:latin typeface="Arial Black" panose="020B0A04020102020204" pitchFamily="34" charset="0"/>
              </a:rPr>
              <a:t> (Organik Çay Rehberi, BÜGEM, 2017).</a:t>
            </a:r>
          </a:p>
          <a:p>
            <a:endParaRPr lang="tr-TR" dirty="0"/>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18</a:t>
            </a:fld>
            <a:endParaRPr lang="tr-TR" dirty="0">
              <a:solidFill>
                <a:srgbClr val="8BAA00">
                  <a:lumMod val="75000"/>
                </a:srgbClr>
              </a:solidFill>
            </a:endParaRPr>
          </a:p>
        </p:txBody>
      </p:sp>
    </p:spTree>
    <p:extLst>
      <p:ext uri="{BB962C8B-B14F-4D97-AF65-F5344CB8AC3E}">
        <p14:creationId xmlns:p14="http://schemas.microsoft.com/office/powerpoint/2010/main" val="324397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75682" y="1206619"/>
            <a:ext cx="5253487" cy="569345"/>
          </a:xfrm>
        </p:spPr>
        <p:txBody>
          <a:bodyPr/>
          <a:lstStyle/>
          <a:p>
            <a:pPr algn="ctr"/>
            <a:r>
              <a:rPr lang="tr-TR" dirty="0" smtClean="0">
                <a:latin typeface="Arial Black" pitchFamily="34" charset="0"/>
              </a:rPr>
              <a:t>DÜNYADA ÇAY EKİM ALANI</a:t>
            </a:r>
            <a:endParaRPr lang="tr-TR" dirty="0">
              <a:latin typeface="Arial Black" pitchFamily="34" charset="0"/>
            </a:endParaRPr>
          </a:p>
        </p:txBody>
      </p:sp>
      <p:sp>
        <p:nvSpPr>
          <p:cNvPr id="3" name="İçerik Yer Tutucusu 2"/>
          <p:cNvSpPr>
            <a:spLocks noGrp="1"/>
          </p:cNvSpPr>
          <p:nvPr>
            <p:ph idx="1"/>
          </p:nvPr>
        </p:nvSpPr>
        <p:spPr/>
        <p:txBody>
          <a:bodyPr>
            <a:normAutofit/>
          </a:bodyPr>
          <a:lstStyle/>
          <a:p>
            <a:pPr marL="0" indent="0" algn="just">
              <a:lnSpc>
                <a:spcPct val="150000"/>
              </a:lnSpc>
              <a:buNone/>
            </a:pPr>
            <a:r>
              <a:rPr lang="tr-TR" dirty="0">
                <a:latin typeface="Arial Black" panose="020B0A04020102020204" pitchFamily="34" charset="0"/>
                <a:ea typeface="Calibri" panose="020F0502020204030204" pitchFamily="34" charset="0"/>
                <a:cs typeface="Times New Roman" panose="02020603050405020304" pitchFamily="18" charset="0"/>
              </a:rPr>
              <a:t>Dünya genelinde 45 ülkede toplam 2.461.000 ha alanda çay üretimi yapılmaktadır. </a:t>
            </a:r>
            <a:endParaRPr lang="tr-TR" dirty="0" smtClean="0">
              <a:latin typeface="Arial Black" panose="020B0A04020102020204" pitchFamily="34" charset="0"/>
              <a:ea typeface="Calibri" panose="020F0502020204030204" pitchFamily="34" charset="0"/>
              <a:cs typeface="Times New Roman" panose="02020603050405020304" pitchFamily="18" charset="0"/>
            </a:endParaRPr>
          </a:p>
          <a:p>
            <a:pPr marL="0" indent="0" algn="just">
              <a:lnSpc>
                <a:spcPct val="150000"/>
              </a:lnSpc>
              <a:buNone/>
            </a:pPr>
            <a:r>
              <a:rPr lang="tr-TR" dirty="0" smtClean="0">
                <a:latin typeface="Arial Black" panose="020B0A04020102020204" pitchFamily="34" charset="0"/>
                <a:ea typeface="Calibri" panose="020F0502020204030204" pitchFamily="34" charset="0"/>
                <a:cs typeface="Times New Roman" panose="02020603050405020304" pitchFamily="18" charset="0"/>
              </a:rPr>
              <a:t>Çay </a:t>
            </a:r>
            <a:r>
              <a:rPr lang="tr-TR" dirty="0">
                <a:latin typeface="Arial Black" panose="020B0A04020102020204" pitchFamily="34" charset="0"/>
                <a:ea typeface="Calibri" panose="020F0502020204030204" pitchFamily="34" charset="0"/>
                <a:cs typeface="Times New Roman" panose="02020603050405020304" pitchFamily="18" charset="0"/>
              </a:rPr>
              <a:t>üretim alanları sıralamasında Çin 943.000 he alanla birinci sırada</a:t>
            </a:r>
            <a:r>
              <a:rPr lang="tr-TR" dirty="0" smtClean="0">
                <a:latin typeface="Arial Black" panose="020B0A04020102020204" pitchFamily="34" charset="0"/>
                <a:ea typeface="Calibri" panose="020F0502020204030204" pitchFamily="34" charset="0"/>
                <a:cs typeface="Times New Roman" panose="02020603050405020304" pitchFamily="18" charset="0"/>
              </a:rPr>
              <a:t>,</a:t>
            </a:r>
          </a:p>
          <a:p>
            <a:pPr marL="0" indent="0" algn="just">
              <a:lnSpc>
                <a:spcPct val="150000"/>
              </a:lnSpc>
              <a:buNone/>
            </a:pPr>
            <a:r>
              <a:rPr lang="tr-TR" dirty="0">
                <a:latin typeface="Arial Black" panose="020B0A04020102020204" pitchFamily="34" charset="0"/>
                <a:ea typeface="Calibri" panose="020F0502020204030204" pitchFamily="34" charset="0"/>
                <a:cs typeface="Times New Roman" panose="02020603050405020304" pitchFamily="18" charset="0"/>
              </a:rPr>
              <a:t>Hindistan, Sri Lanka, Kenya ve Endonezya’nın</a:t>
            </a:r>
            <a:endParaRPr lang="tr-TR" dirty="0" smtClean="0">
              <a:latin typeface="Arial Black" panose="020B0A04020102020204" pitchFamily="34" charset="0"/>
              <a:ea typeface="Calibri" panose="020F0502020204030204" pitchFamily="34" charset="0"/>
              <a:cs typeface="Times New Roman" panose="02020603050405020304" pitchFamily="18" charset="0"/>
            </a:endParaRPr>
          </a:p>
          <a:p>
            <a:pPr marL="0" indent="0" algn="just">
              <a:lnSpc>
                <a:spcPct val="150000"/>
              </a:lnSpc>
              <a:buNone/>
            </a:pPr>
            <a:r>
              <a:rPr lang="tr-TR" dirty="0" smtClean="0">
                <a:latin typeface="Arial Black" panose="020B0A04020102020204" pitchFamily="34" charset="0"/>
                <a:ea typeface="Calibri" panose="020F0502020204030204" pitchFamily="34" charset="0"/>
                <a:cs typeface="Times New Roman" panose="02020603050405020304" pitchFamily="18" charset="0"/>
              </a:rPr>
              <a:t> </a:t>
            </a:r>
            <a:r>
              <a:rPr lang="tr-TR" dirty="0">
                <a:latin typeface="Arial Black" panose="020B0A04020102020204" pitchFamily="34" charset="0"/>
                <a:ea typeface="Calibri" panose="020F0502020204030204" pitchFamily="34" charset="0"/>
                <a:cs typeface="Times New Roman" panose="02020603050405020304" pitchFamily="18" charset="0"/>
              </a:rPr>
              <a:t>Türkiye ise 77.000 ha alanla </a:t>
            </a:r>
            <a:r>
              <a:rPr lang="tr-TR" dirty="0" smtClean="0">
                <a:latin typeface="Arial Black" panose="020B0A04020102020204" pitchFamily="34" charset="0"/>
                <a:ea typeface="Calibri" panose="020F0502020204030204" pitchFamily="34" charset="0"/>
                <a:cs typeface="Times New Roman" panose="02020603050405020304" pitchFamily="18" charset="0"/>
              </a:rPr>
              <a:t>6’ıncı </a:t>
            </a:r>
            <a:r>
              <a:rPr lang="tr-TR" dirty="0">
                <a:latin typeface="Arial Black" panose="020B0A04020102020204" pitchFamily="34" charset="0"/>
                <a:ea typeface="Calibri" panose="020F0502020204030204" pitchFamily="34" charset="0"/>
                <a:cs typeface="Times New Roman" panose="02020603050405020304" pitchFamily="18" charset="0"/>
              </a:rPr>
              <a:t>sırada bulunmaktadır</a:t>
            </a:r>
            <a:r>
              <a:rPr lang="tr-TR" dirty="0" smtClean="0">
                <a:latin typeface="Arial Black" panose="020B0A04020102020204" pitchFamily="34" charset="0"/>
                <a:ea typeface="Calibri" panose="020F0502020204030204" pitchFamily="34" charset="0"/>
                <a:cs typeface="Times New Roman" panose="02020603050405020304" pitchFamily="18" charset="0"/>
              </a:rPr>
              <a:t>.</a:t>
            </a:r>
          </a:p>
          <a:p>
            <a:pPr marL="0" indent="0" algn="just">
              <a:lnSpc>
                <a:spcPct val="150000"/>
              </a:lnSpc>
              <a:buNone/>
            </a:pPr>
            <a:endParaRPr lang="tr-TR" dirty="0">
              <a:latin typeface="Arial Black" panose="020B0A04020102020204" pitchFamily="34" charset="0"/>
              <a:ea typeface="Calibri" panose="020F0502020204030204" pitchFamily="34" charset="0"/>
              <a:cs typeface="Times New Roman" panose="02020603050405020304" pitchFamily="18" charset="0"/>
            </a:endParaRPr>
          </a:p>
          <a:p>
            <a:pPr marL="0" indent="0" algn="just">
              <a:lnSpc>
                <a:spcPct val="150000"/>
              </a:lnSpc>
              <a:buNone/>
            </a:pPr>
            <a:r>
              <a:rPr lang="tr-TR" dirty="0" smtClean="0">
                <a:latin typeface="Arial Black" panose="020B0A04020102020204" pitchFamily="34" charset="0"/>
                <a:ea typeface="Calibri" panose="020F0502020204030204" pitchFamily="34" charset="0"/>
                <a:cs typeface="Times New Roman" panose="02020603050405020304" pitchFamily="18" charset="0"/>
              </a:rPr>
              <a:t>FAO 2015</a:t>
            </a:r>
            <a:endParaRPr lang="tr-TR" dirty="0">
              <a:latin typeface="Arial Black" panose="020B0A04020102020204" pitchFamily="34" charset="0"/>
              <a:ea typeface="Calibri" panose="020F0502020204030204" pitchFamily="34" charset="0"/>
              <a:cs typeface="Times New Roman" panose="02020603050405020304" pitchFamily="18" charset="0"/>
            </a:endParaRPr>
          </a:p>
          <a:p>
            <a:pPr algn="just">
              <a:lnSpc>
                <a:spcPct val="150000"/>
              </a:lnSpc>
            </a:pPr>
            <a:endParaRPr lang="tr-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Slayt Numarası Yer Tutucusu 5"/>
          <p:cNvSpPr>
            <a:spLocks noGrp="1"/>
          </p:cNvSpPr>
          <p:nvPr>
            <p:ph type="sldNum" sz="quarter" idx="12"/>
          </p:nvPr>
        </p:nvSpPr>
        <p:spPr/>
        <p:txBody>
          <a:bodyPr/>
          <a:lstStyle/>
          <a:p>
            <a:fld id="{9CD8D479-8942-46E8-A226-A4E01F7A105C}" type="slidenum">
              <a:rPr lang="tr-TR" smtClean="0">
                <a:solidFill>
                  <a:srgbClr val="8BAA00">
                    <a:lumMod val="75000"/>
                  </a:srgbClr>
                </a:solidFill>
              </a:rPr>
              <a:pPr/>
              <a:t>2</a:t>
            </a:fld>
            <a:endParaRPr lang="tr-TR" dirty="0">
              <a:solidFill>
                <a:srgbClr val="8BAA00">
                  <a:lumMod val="75000"/>
                </a:srgbClr>
              </a:solidFill>
            </a:endParaRPr>
          </a:p>
        </p:txBody>
      </p:sp>
    </p:spTree>
    <p:extLst>
      <p:ext uri="{BB962C8B-B14F-4D97-AF65-F5344CB8AC3E}">
        <p14:creationId xmlns:p14="http://schemas.microsoft.com/office/powerpoint/2010/main" val="275703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9CD8D479-8942-46E8-A226-A4E01F7A105C}" type="slidenum">
              <a:rPr lang="tr-TR" smtClean="0">
                <a:solidFill>
                  <a:srgbClr val="8BAA00">
                    <a:lumMod val="75000"/>
                  </a:srgbClr>
                </a:solidFill>
              </a:rPr>
              <a:pPr/>
              <a:t>3</a:t>
            </a:fld>
            <a:endParaRPr lang="tr-TR" dirty="0">
              <a:solidFill>
                <a:srgbClr val="8BAA00">
                  <a:lumMod val="75000"/>
                </a:srgbClr>
              </a:solidFill>
            </a:endParaRPr>
          </a:p>
        </p:txBody>
      </p:sp>
      <p:sp>
        <p:nvSpPr>
          <p:cNvPr id="6" name="Dikdörtgen 5"/>
          <p:cNvSpPr/>
          <p:nvPr/>
        </p:nvSpPr>
        <p:spPr>
          <a:xfrm>
            <a:off x="1410418" y="1918300"/>
            <a:ext cx="6414950" cy="2377574"/>
          </a:xfrm>
          <a:prstGeom prst="rect">
            <a:avLst/>
          </a:prstGeom>
        </p:spPr>
        <p:txBody>
          <a:bodyPr wrap="square">
            <a:spAutoFit/>
          </a:bodyPr>
          <a:lstStyle/>
          <a:p>
            <a:pPr algn="just">
              <a:lnSpc>
                <a:spcPct val="150000"/>
              </a:lnSpc>
            </a:pPr>
            <a:r>
              <a:rPr lang="tr-TR" sz="1650" dirty="0" err="1">
                <a:solidFill>
                  <a:srgbClr val="4D3E2F"/>
                </a:solidFill>
                <a:latin typeface="Arial Black" panose="020B0A04020102020204" pitchFamily="34" charset="0"/>
                <a:ea typeface="Calibri" panose="020F0502020204030204" pitchFamily="34" charset="0"/>
                <a:cs typeface="Times New Roman" panose="02020603050405020304" pitchFamily="18" charset="0"/>
              </a:rPr>
              <a:t>Çaykur</a:t>
            </a:r>
            <a:r>
              <a:rPr lang="tr-TR" sz="1650" dirty="0">
                <a:solidFill>
                  <a:srgbClr val="4D3E2F"/>
                </a:solidFill>
                <a:latin typeface="Arial Black" panose="020B0A04020102020204" pitchFamily="34" charset="0"/>
                <a:ea typeface="Calibri" panose="020F0502020204030204" pitchFamily="34" charset="0"/>
                <a:cs typeface="Times New Roman" panose="02020603050405020304" pitchFamily="18" charset="0"/>
              </a:rPr>
              <a:t> 2015 çay sektörü raporuna göre Doğu Karadeniz’de 762.413 dekarlık alanda 209.084 üretici çay tarımı yapmaktadır. </a:t>
            </a:r>
          </a:p>
          <a:p>
            <a:pPr algn="just">
              <a:lnSpc>
                <a:spcPct val="150000"/>
              </a:lnSpc>
            </a:pPr>
            <a:r>
              <a:rPr lang="tr-TR" sz="1650" dirty="0">
                <a:solidFill>
                  <a:srgbClr val="4D3E2F"/>
                </a:solidFill>
                <a:latin typeface="Arial Black" panose="020B0A04020102020204" pitchFamily="34" charset="0"/>
                <a:ea typeface="Calibri" panose="020F0502020204030204" pitchFamily="34" charset="0"/>
                <a:cs typeface="Times New Roman" panose="02020603050405020304" pitchFamily="18" charset="0"/>
              </a:rPr>
              <a:t>Dolaylı ve direkt olarak istihdam yaratıcı özelliği ile çay ülke ekonomimize yılda yaklaşık 5 milyar dolar katma değer sağlamaktadır (Anonim, 2015).</a:t>
            </a:r>
          </a:p>
        </p:txBody>
      </p:sp>
      <p:sp>
        <p:nvSpPr>
          <p:cNvPr id="7" name="Unvan 1"/>
          <p:cNvSpPr>
            <a:spLocks noGrp="1"/>
          </p:cNvSpPr>
          <p:nvPr>
            <p:ph type="title"/>
          </p:nvPr>
        </p:nvSpPr>
        <p:spPr>
          <a:xfrm>
            <a:off x="1675682" y="1206619"/>
            <a:ext cx="5253487" cy="569345"/>
          </a:xfrm>
        </p:spPr>
        <p:txBody>
          <a:bodyPr>
            <a:normAutofit fontScale="90000"/>
          </a:bodyPr>
          <a:lstStyle/>
          <a:p>
            <a:pPr algn="ctr"/>
            <a:r>
              <a:rPr lang="tr-TR" dirty="0" smtClean="0">
                <a:latin typeface="Arial Black" pitchFamily="34" charset="0"/>
              </a:rPr>
              <a:t>TÜRKİYE’DE ÇAY EKİM ALANI</a:t>
            </a:r>
            <a:endParaRPr lang="tr-TR" dirty="0">
              <a:latin typeface="Arial Black" pitchFamily="34" charset="0"/>
            </a:endParaRPr>
          </a:p>
        </p:txBody>
      </p:sp>
    </p:spTree>
    <p:extLst>
      <p:ext uri="{BB962C8B-B14F-4D97-AF65-F5344CB8AC3E}">
        <p14:creationId xmlns:p14="http://schemas.microsoft.com/office/powerpoint/2010/main" val="136684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0" y="857250"/>
            <a:ext cx="9144000" cy="5143500"/>
          </a:xfrm>
          <a:prstGeom prst="rect">
            <a:avLst/>
          </a:prstGeom>
        </p:spPr>
      </p:pic>
      <p:sp>
        <p:nvSpPr>
          <p:cNvPr id="5" name="AutoShape 2" descr="http://www.cayic.com/class/INNOVAEditor/assets/tarla1k.jpg"/>
          <p:cNvSpPr>
            <a:spLocks noGrp="1" noChangeAspect="1" noChangeArrowheads="1"/>
          </p:cNvSpPr>
          <p:nvPr>
            <p:ph type="ctrTitle"/>
          </p:nvPr>
        </p:nvSpPr>
        <p:spPr bwMode="auto">
          <a:xfrm flipH="1">
            <a:off x="449705" y="1091490"/>
            <a:ext cx="6149716" cy="7438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rtlCol="0" anchor="t" anchorCtr="0" compatLnSpc="1">
            <a:prstTxWarp prst="textNoShape">
              <a:avLst/>
            </a:prstTxWarp>
            <a:normAutofit/>
          </a:bodyPr>
          <a:lstStyle/>
          <a:p>
            <a:r>
              <a:rPr lang="tr-TR" b="1" dirty="0" smtClean="0">
                <a:solidFill>
                  <a:srgbClr val="00B050"/>
                </a:solidFill>
                <a:latin typeface="Baskerville Old Face" panose="02020602080505020303" pitchFamily="18" charset="0"/>
              </a:rPr>
              <a:t>ORGANİK ÇAY ÜRETİMİ</a:t>
            </a:r>
            <a:endParaRPr lang="tr-TR" b="1" dirty="0">
              <a:solidFill>
                <a:srgbClr val="00B050"/>
              </a:solidFill>
              <a:latin typeface="Baskerville Old Face" panose="02020602080505020303" pitchFamily="18" charset="0"/>
            </a:endParaRPr>
          </a:p>
        </p:txBody>
      </p:sp>
      <p:sp>
        <p:nvSpPr>
          <p:cNvPr id="3" name="Alt Başlık 2"/>
          <p:cNvSpPr>
            <a:spLocks noGrp="1"/>
          </p:cNvSpPr>
          <p:nvPr>
            <p:ph type="subTitle" idx="1"/>
          </p:nvPr>
        </p:nvSpPr>
        <p:spPr>
          <a:xfrm flipH="1" flipV="1">
            <a:off x="449706" y="3409326"/>
            <a:ext cx="693295" cy="149453"/>
          </a:xfrm>
        </p:spPr>
        <p:txBody>
          <a:bodyPr>
            <a:normAutofit fontScale="32500" lnSpcReduction="20000"/>
          </a:bodyPr>
          <a:lstStyle/>
          <a:p>
            <a:endParaRPr lang="tr-TR" dirty="0"/>
          </a:p>
        </p:txBody>
      </p:sp>
      <p:sp>
        <p:nvSpPr>
          <p:cNvPr id="6" name="Dikdörtgen 5"/>
          <p:cNvSpPr/>
          <p:nvPr/>
        </p:nvSpPr>
        <p:spPr>
          <a:xfrm>
            <a:off x="410356" y="1990812"/>
            <a:ext cx="6228413" cy="2446824"/>
          </a:xfrm>
          <a:prstGeom prst="rect">
            <a:avLst/>
          </a:prstGeom>
        </p:spPr>
        <p:txBody>
          <a:bodyPr wrap="square">
            <a:spAutoFit/>
          </a:bodyPr>
          <a:lstStyle/>
          <a:p>
            <a:r>
              <a:rPr lang="tr-TR" sz="2100" b="1" dirty="0">
                <a:solidFill>
                  <a:prstClr val="black"/>
                </a:solidFill>
                <a:latin typeface="Baskerville Old Face" panose="02020602080505020303" pitchFamily="18" charset="0"/>
              </a:rPr>
              <a:t> Organik çay üretimi, ilk olarak 1986 yılında Sri Lanka’da gerçekleşmiştir. Günümüz organik çay üretici ülkeler arasında başta Sri Lanka olmak üzere Çin, Japonya, Şili, Tanzanya, Kenya, Malawi ve Arjantin yer almaktadır.</a:t>
            </a:r>
          </a:p>
          <a:p>
            <a:r>
              <a:rPr lang="tr-TR" sz="2100" dirty="0">
                <a:solidFill>
                  <a:prstClr val="black"/>
                </a:solidFill>
                <a:latin typeface="Baskerville Old Face" panose="02020602080505020303" pitchFamily="18" charset="0"/>
              </a:rPr>
              <a:t> </a:t>
            </a:r>
          </a:p>
          <a:p>
            <a:endParaRPr lang="tr-TR" sz="1350" dirty="0">
              <a:solidFill>
                <a:prstClr val="black"/>
              </a:solidFill>
            </a:endParaRPr>
          </a:p>
          <a:p>
            <a:r>
              <a:rPr lang="tr-TR" sz="1350" dirty="0">
                <a:solidFill>
                  <a:prstClr val="black"/>
                </a:solidFill>
              </a:rPr>
              <a:t> </a:t>
            </a:r>
          </a:p>
        </p:txBody>
      </p:sp>
    </p:spTree>
    <p:extLst>
      <p:ext uri="{BB962C8B-B14F-4D97-AF65-F5344CB8AC3E}">
        <p14:creationId xmlns:p14="http://schemas.microsoft.com/office/powerpoint/2010/main" val="1662857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3" name="Resim 2"/>
          <p:cNvPicPr>
            <a:picLocks noChangeAspect="1"/>
          </p:cNvPicPr>
          <p:nvPr/>
        </p:nvPicPr>
        <p:blipFill>
          <a:blip r:embed="rId2"/>
          <a:stretch>
            <a:fillRect/>
          </a:stretch>
        </p:blipFill>
        <p:spPr>
          <a:xfrm>
            <a:off x="0" y="857250"/>
            <a:ext cx="9144000" cy="5222989"/>
          </a:xfrm>
          <a:prstGeom prst="rect">
            <a:avLst/>
          </a:prstGeom>
        </p:spPr>
      </p:pic>
    </p:spTree>
    <p:extLst>
      <p:ext uri="{BB962C8B-B14F-4D97-AF65-F5344CB8AC3E}">
        <p14:creationId xmlns:p14="http://schemas.microsoft.com/office/powerpoint/2010/main" val="4012107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endParaRPr lang="tr-TR"/>
          </a:p>
        </p:txBody>
      </p:sp>
      <p:sp>
        <p:nvSpPr>
          <p:cNvPr id="4" name="Metin Yer Tutucusu 3"/>
          <p:cNvSpPr>
            <a:spLocks noGrp="1"/>
          </p:cNvSpPr>
          <p:nvPr>
            <p:ph type="body" idx="1"/>
          </p:nvPr>
        </p:nvSpPr>
        <p:spPr/>
        <p:txBody>
          <a:bodyPr/>
          <a:lstStyle/>
          <a:p>
            <a:endParaRPr lang="tr-TR"/>
          </a:p>
        </p:txBody>
      </p:sp>
      <p:pic>
        <p:nvPicPr>
          <p:cNvPr id="10" name="İçerik Yer Tutucusu 9"/>
          <p:cNvPicPr>
            <a:picLocks noGrp="1" noChangeAspect="1"/>
          </p:cNvPicPr>
          <p:nvPr>
            <p:ph sz="half" idx="2"/>
          </p:nvPr>
        </p:nvPicPr>
        <p:blipFill>
          <a:blip r:embed="rId2"/>
          <a:stretch>
            <a:fillRect/>
          </a:stretch>
        </p:blipFill>
        <p:spPr>
          <a:xfrm>
            <a:off x="1" y="855179"/>
            <a:ext cx="4498181" cy="5229891"/>
          </a:xfrm>
          <a:prstGeom prst="rect">
            <a:avLst/>
          </a:prstGeom>
        </p:spPr>
      </p:pic>
      <p:sp>
        <p:nvSpPr>
          <p:cNvPr id="6" name="Metin Yer Tutucusu 5"/>
          <p:cNvSpPr>
            <a:spLocks noGrp="1"/>
          </p:cNvSpPr>
          <p:nvPr>
            <p:ph type="body" sz="quarter" idx="3"/>
          </p:nvPr>
        </p:nvSpPr>
        <p:spPr/>
        <p:txBody>
          <a:bodyPr/>
          <a:lstStyle/>
          <a:p>
            <a:endParaRPr lang="tr-TR"/>
          </a:p>
        </p:txBody>
      </p:sp>
      <p:pic>
        <p:nvPicPr>
          <p:cNvPr id="11" name="İçerik Yer Tutucusu 10"/>
          <p:cNvPicPr>
            <a:picLocks noGrp="1" noChangeAspect="1"/>
          </p:cNvPicPr>
          <p:nvPr>
            <p:ph sz="quarter" idx="4"/>
          </p:nvPr>
        </p:nvPicPr>
        <p:blipFill>
          <a:blip r:embed="rId3"/>
          <a:stretch>
            <a:fillRect/>
          </a:stretch>
        </p:blipFill>
        <p:spPr>
          <a:xfrm>
            <a:off x="3901190" y="857251"/>
            <a:ext cx="5936105" cy="5143499"/>
          </a:xfrm>
          <a:prstGeom prst="rect">
            <a:avLst/>
          </a:prstGeom>
        </p:spPr>
      </p:pic>
    </p:spTree>
    <p:extLst>
      <p:ext uri="{BB962C8B-B14F-4D97-AF65-F5344CB8AC3E}">
        <p14:creationId xmlns:p14="http://schemas.microsoft.com/office/powerpoint/2010/main" val="353520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Unvan 6"/>
          <p:cNvSpPr>
            <a:spLocks noGrp="1"/>
          </p:cNvSpPr>
          <p:nvPr>
            <p:ph type="title"/>
          </p:nvPr>
        </p:nvSpPr>
        <p:spPr/>
        <p:txBody>
          <a:bodyPr/>
          <a:lstStyle/>
          <a:p>
            <a:endParaRPr lang="tr-TR" dirty="0"/>
          </a:p>
        </p:txBody>
      </p:sp>
      <p:pic>
        <p:nvPicPr>
          <p:cNvPr id="8" name="Resim 7"/>
          <p:cNvPicPr>
            <a:picLocks noChangeAspect="1"/>
          </p:cNvPicPr>
          <p:nvPr/>
        </p:nvPicPr>
        <p:blipFill>
          <a:blip r:embed="rId2"/>
          <a:stretch>
            <a:fillRect/>
          </a:stretch>
        </p:blipFill>
        <p:spPr>
          <a:xfrm>
            <a:off x="1" y="874114"/>
            <a:ext cx="9143999" cy="5126636"/>
          </a:xfrm>
          <a:prstGeom prst="rect">
            <a:avLst/>
          </a:prstGeom>
        </p:spPr>
      </p:pic>
      <p:sp>
        <p:nvSpPr>
          <p:cNvPr id="9" name="Dikdörtgen 8"/>
          <p:cNvSpPr/>
          <p:nvPr/>
        </p:nvSpPr>
        <p:spPr>
          <a:xfrm>
            <a:off x="0" y="874114"/>
            <a:ext cx="9143999" cy="2031325"/>
          </a:xfrm>
          <a:prstGeom prst="rect">
            <a:avLst/>
          </a:prstGeom>
        </p:spPr>
        <p:txBody>
          <a:bodyPr wrap="square">
            <a:spAutoFit/>
          </a:bodyPr>
          <a:lstStyle/>
          <a:p>
            <a:pPr algn="just"/>
            <a:r>
              <a:rPr lang="tr-TR" sz="2100" b="1" dirty="0">
                <a:solidFill>
                  <a:srgbClr val="86D800"/>
                </a:solidFill>
                <a:effectLst>
                  <a:outerShdw blurRad="38100" dist="38100" dir="2700000" algn="tl">
                    <a:srgbClr val="000000">
                      <a:alpha val="43137"/>
                    </a:srgbClr>
                  </a:outerShdw>
                </a:effectLst>
                <a:latin typeface="Baskerville Old Face" panose="02020602080505020303" pitchFamily="18" charset="0"/>
              </a:rPr>
              <a:t>Organik Çay Üretimi: </a:t>
            </a:r>
            <a:r>
              <a:rPr lang="tr-TR" sz="2100" b="1" dirty="0">
                <a:solidFill>
                  <a:srgbClr val="333333"/>
                </a:solidFill>
                <a:effectLst>
                  <a:outerShdw blurRad="38100" dist="38100" dir="2700000" algn="tl">
                    <a:srgbClr val="000000">
                      <a:alpha val="43137"/>
                    </a:srgbClr>
                  </a:outerShdw>
                </a:effectLst>
                <a:latin typeface="Baskerville Old Face" panose="02020602080505020303" pitchFamily="18" charset="0"/>
              </a:rPr>
              <a:t>Türkiye’de Rize ve Trabzon illerinde yapılan organik çay üretiminde, öncelikle çay tarımı için ayrılan arazilerin yerleşim alanlarının dışında, ana yollardan uzak, kirletici atıklar içeren akarsu ve yer altı sularından etkilenmeyecek bir mesafede tamamen izole edilmiş alanlarda olması ve çevrelerinin herhangi bir vasıtanın girmeyeceği şekilde ağaçlarla kaplı olması gerekmektedir</a:t>
            </a:r>
            <a:endParaRPr lang="tr-TR" sz="2100" b="1" dirty="0">
              <a:solidFill>
                <a:srgbClr val="333333"/>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84347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0" y="857251"/>
            <a:ext cx="9144000" cy="5143499"/>
          </a:xfrm>
          <a:prstGeom prst="rect">
            <a:avLst/>
          </a:prstGeom>
        </p:spPr>
      </p:pic>
      <p:sp>
        <p:nvSpPr>
          <p:cNvPr id="5" name="Dikdörtgen 4"/>
          <p:cNvSpPr/>
          <p:nvPr/>
        </p:nvSpPr>
        <p:spPr>
          <a:xfrm>
            <a:off x="0" y="857251"/>
            <a:ext cx="9144000" cy="1823576"/>
          </a:xfrm>
          <a:prstGeom prst="rect">
            <a:avLst/>
          </a:prstGeom>
        </p:spPr>
        <p:txBody>
          <a:bodyPr wrap="square">
            <a:spAutoFit/>
          </a:bodyPr>
          <a:lstStyle/>
          <a:p>
            <a:r>
              <a:rPr lang="tr-TR" sz="1875" b="1" dirty="0">
                <a:solidFill>
                  <a:prstClr val="white"/>
                </a:solidFill>
                <a:effectLst>
                  <a:outerShdw blurRad="38100" dist="38100" dir="2700000" algn="tl">
                    <a:srgbClr val="000000">
                      <a:alpha val="43137"/>
                    </a:srgbClr>
                  </a:outerShdw>
                </a:effectLst>
                <a:latin typeface="Baskerville Old Face" panose="02020602080505020303" pitchFamily="18" charset="0"/>
              </a:rPr>
              <a:t>Organik çay üretimi için gerekli olan diğer ekolojik şartlar; rakımın deniz seviyesinden en az 700 metre yüksekte olması, yıllık sıcaklık ortalamasının 18-20oC, ortalama günlük güneş ışınının 4 saat, yıl boyu minimum yağışın 1600 mm, nispi nemin % 70-90, toprak pH’nın 4,5-5,5 olması olarak sıralayabiliriz. Tüm bunlara ek olarak uygun arazide organik çay üretimine başlamadan önce, toprağın ve bitkinin istenilen hale gelmesi için 3 yıllık süre gerekmektedir.</a:t>
            </a:r>
          </a:p>
        </p:txBody>
      </p:sp>
    </p:spTree>
    <p:extLst>
      <p:ext uri="{BB962C8B-B14F-4D97-AF65-F5344CB8AC3E}">
        <p14:creationId xmlns:p14="http://schemas.microsoft.com/office/powerpoint/2010/main" val="1637173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854159" y="1254190"/>
            <a:ext cx="7712720" cy="960668"/>
          </a:xfrm>
        </p:spPr>
        <p:txBody>
          <a:bodyPr>
            <a:normAutofit/>
          </a:bodyPr>
          <a:lstStyle/>
          <a:p>
            <a:pPr lvl="0"/>
            <a:r>
              <a:rPr lang="tr-TR" altLang="tr-TR" b="1" dirty="0">
                <a:solidFill>
                  <a:schemeClr val="accent6">
                    <a:lumMod val="75000"/>
                  </a:schemeClr>
                </a:solidFill>
                <a:latin typeface="Helvetica Neue"/>
              </a:rPr>
              <a:t>Organik Çayın Diğer Çaylardan Farkı Nedir?</a:t>
            </a:r>
            <a:r>
              <a:rPr kumimoji="0" lang="tr-TR" altLang="tr-TR" b="1" i="0" u="none" strike="noStrike" cap="none" normalizeH="0" baseline="0" dirty="0" smtClean="0">
                <a:ln>
                  <a:noFill/>
                </a:ln>
                <a:solidFill>
                  <a:srgbClr val="000000"/>
                </a:solidFill>
                <a:effectLst/>
                <a:latin typeface="Helvetica Neue"/>
              </a:rPr>
              <a:t/>
            </a:r>
            <a:br>
              <a:rPr kumimoji="0" lang="tr-TR" altLang="tr-TR" b="1" i="0" u="none" strike="noStrike" cap="none" normalizeH="0" baseline="0" dirty="0" smtClean="0">
                <a:ln>
                  <a:noFill/>
                </a:ln>
                <a:solidFill>
                  <a:srgbClr val="000000"/>
                </a:solidFill>
                <a:effectLst/>
                <a:latin typeface="Helvetica Neue"/>
              </a:rPr>
            </a:br>
            <a:endParaRPr lang="tr-TR" dirty="0"/>
          </a:p>
        </p:txBody>
      </p:sp>
      <p:pic>
        <p:nvPicPr>
          <p:cNvPr id="2050" name="Picture 2" descr="organik_ca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16" y="2091026"/>
            <a:ext cx="4065146" cy="272364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4" name="Dikdörtgen 3"/>
          <p:cNvSpPr/>
          <p:nvPr/>
        </p:nvSpPr>
        <p:spPr>
          <a:xfrm>
            <a:off x="4283440" y="2057461"/>
            <a:ext cx="4860560" cy="3323987"/>
          </a:xfrm>
          <a:prstGeom prst="rect">
            <a:avLst/>
          </a:prstGeom>
        </p:spPr>
        <p:txBody>
          <a:bodyPr wrap="square">
            <a:spAutoFit/>
          </a:bodyPr>
          <a:lstStyle/>
          <a:p>
            <a:r>
              <a:rPr lang="tr-TR" sz="2100" dirty="0">
                <a:solidFill>
                  <a:prstClr val="black"/>
                </a:solidFill>
                <a:latin typeface="Baskerville Old Face" panose="02020602080505020303" pitchFamily="18" charset="0"/>
              </a:rPr>
              <a:t>Özellikle büyük şehirlerde yaşayan insanların şikayetidir hormonlu meyveler ve sebzeler.</a:t>
            </a:r>
            <a:r>
              <a:rPr lang="tr-TR" sz="2100" b="1" dirty="0">
                <a:solidFill>
                  <a:prstClr val="black"/>
                </a:solidFill>
                <a:latin typeface="Baskerville Old Face" panose="02020602080505020303" pitchFamily="18" charset="0"/>
              </a:rPr>
              <a:t> “Ah şimdi memlekette olsaydık da domatesi bahçeden yeseydik” </a:t>
            </a:r>
            <a:r>
              <a:rPr lang="tr-TR" sz="2100" dirty="0">
                <a:solidFill>
                  <a:prstClr val="black"/>
                </a:solidFill>
                <a:latin typeface="Baskerville Old Face" panose="02020602080505020303" pitchFamily="18" charset="0"/>
              </a:rPr>
              <a:t>cümlesini onlarca kişiden duyduğumu rahatlıkla söyleyebilirim. Şehir insanının  hep arayışta olduğu “organik” olan meyve, sebze gibi günümüzde organik olan ve olmayan bir çok bitki var ama tabi ki bizim değineceğimiz konu </a:t>
            </a:r>
            <a:r>
              <a:rPr lang="tr-TR" sz="2100" b="1" dirty="0">
                <a:solidFill>
                  <a:prstClr val="black"/>
                </a:solidFill>
                <a:latin typeface="Baskerville Old Face" panose="02020602080505020303" pitchFamily="18" charset="0"/>
              </a:rPr>
              <a:t>organik çaylardır</a:t>
            </a:r>
            <a:r>
              <a:rPr lang="tr-TR" sz="2100" dirty="0">
                <a:solidFill>
                  <a:prstClr val="black"/>
                </a:solidFill>
                <a:latin typeface="Baskerville Old Face" panose="02020602080505020303" pitchFamily="18" charset="0"/>
              </a:rPr>
              <a:t>.</a:t>
            </a:r>
          </a:p>
        </p:txBody>
      </p:sp>
    </p:spTree>
    <p:extLst>
      <p:ext uri="{BB962C8B-B14F-4D97-AF65-F5344CB8AC3E}">
        <p14:creationId xmlns:p14="http://schemas.microsoft.com/office/powerpoint/2010/main" val="571785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Döküm">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Duman">
  <a:themeElements>
    <a:clrScheme name="Duma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Duma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uma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is Teması">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187</TotalTime>
  <Words>402</Words>
  <Application>Microsoft Office PowerPoint</Application>
  <PresentationFormat>Ekran Gösterisi (4:3)</PresentationFormat>
  <Paragraphs>39</Paragraphs>
  <Slides>18</Slides>
  <Notes>0</Notes>
  <HiddenSlides>0</HiddenSlides>
  <MMClips>0</MMClips>
  <ScaleCrop>false</ScaleCrop>
  <HeadingPairs>
    <vt:vector size="6" baseType="variant">
      <vt:variant>
        <vt:lpstr>Kullanılan Yazı Tipleri</vt:lpstr>
      </vt:variant>
      <vt:variant>
        <vt:i4>11</vt:i4>
      </vt:variant>
      <vt:variant>
        <vt:lpstr>Tema</vt:lpstr>
      </vt:variant>
      <vt:variant>
        <vt:i4>6</vt:i4>
      </vt:variant>
      <vt:variant>
        <vt:lpstr>Slayt Başlıkları</vt:lpstr>
      </vt:variant>
      <vt:variant>
        <vt:i4>18</vt:i4>
      </vt:variant>
    </vt:vector>
  </HeadingPairs>
  <TitlesOfParts>
    <vt:vector size="35" baseType="lpstr">
      <vt:lpstr>Arial</vt:lpstr>
      <vt:lpstr>Arial Black</vt:lpstr>
      <vt:lpstr>Baskerville Old Face</vt:lpstr>
      <vt:lpstr>Calibri</vt:lpstr>
      <vt:lpstr>Century Gothic</vt:lpstr>
      <vt:lpstr>Corbel</vt:lpstr>
      <vt:lpstr>Helvetica Neue</vt:lpstr>
      <vt:lpstr>Rockwell</vt:lpstr>
      <vt:lpstr>Times New Roman</vt:lpstr>
      <vt:lpstr>Wingdings 2</vt:lpstr>
      <vt:lpstr>Wingdings 3</vt:lpstr>
      <vt:lpstr>Austin</vt:lpstr>
      <vt:lpstr>1_Duman</vt:lpstr>
      <vt:lpstr>Duman</vt:lpstr>
      <vt:lpstr>Ecology 16x9</vt:lpstr>
      <vt:lpstr>1_Ecology 16x9</vt:lpstr>
      <vt:lpstr>Ofis Teması</vt:lpstr>
      <vt:lpstr>PowerPoint Sunusu</vt:lpstr>
      <vt:lpstr>DÜNYADA ÇAY EKİM ALANI</vt:lpstr>
      <vt:lpstr>TÜRKİYE’DE ÇAY EKİM ALANI</vt:lpstr>
      <vt:lpstr>ORGANİK ÇAY ÜRETİMİ</vt:lpstr>
      <vt:lpstr>PowerPoint Sunusu</vt:lpstr>
      <vt:lpstr>PowerPoint Sunusu</vt:lpstr>
      <vt:lpstr>PowerPoint Sunusu</vt:lpstr>
      <vt:lpstr>PowerPoint Sunusu</vt:lpstr>
      <vt:lpstr>Organik Çayın Diğer Çaylardan Farkı Nedir? </vt:lpstr>
      <vt:lpstr>PowerPoint Sunusu</vt:lpstr>
      <vt:lpstr>PowerPoint Sunusu</vt:lpstr>
      <vt:lpstr>Türkiye’de Organik Çay</vt:lpstr>
      <vt:lpstr>PowerPoint Sunusu</vt:lpstr>
      <vt:lpstr>PowerPoint Sunusu</vt:lpstr>
      <vt:lpstr>PowerPoint Sunusu</vt:lpstr>
      <vt:lpstr>PowerPoint Sunusu</vt:lpstr>
      <vt:lpstr>Organik Çayın Diğer Çaylardan Farkı Nedir? </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ORGANİK TARIMIN TARİHİ</dc:title>
  <dc:creator>melikeincetekin</dc:creator>
  <cp:lastModifiedBy>Dilek</cp:lastModifiedBy>
  <cp:revision>17</cp:revision>
  <dcterms:created xsi:type="dcterms:W3CDTF">2016-11-13T12:42:54Z</dcterms:created>
  <dcterms:modified xsi:type="dcterms:W3CDTF">2018-02-13T09:47:43Z</dcterms:modified>
</cp:coreProperties>
</file>