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9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DEBB1-4541-41D8-AC6F-B7B49692B44D}" type="datetimeFigureOut">
              <a:rPr lang="tr-TR" smtClean="0"/>
              <a:t>15.11.2019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6D73C-1BB3-4F27-8CEF-81CC3409D7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7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https://www.nationalgeographic.org/topics/solar-system/?page=2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6D73C-1BB3-4F27-8CEF-81CC3409D7C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31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https://www.narom.no/undervisningsressurser/sarepta/rocket-theory/satellite-orbits/keplers-laws/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6D73C-1BB3-4F27-8CEF-81CC3409D7C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92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8F52-F4D0-44A4-A763-E197A883C0D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576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7DF57-143A-401C-9A26-BD075EC3302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300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8A842-A7C6-4ADD-A06D-FB611A3E17A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526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D404-DD4A-4F84-A05C-04086C4FC15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646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0FF83-3C7F-41F5-9BD9-8EBF6ACB405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892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1872-64E9-47A3-91FA-F817D24616F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711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6C673-7810-434F-8CFF-5CF2CE1DC22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4730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71DEF-E279-464C-990E-270D26736FB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65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1C28B-CE25-45D7-A574-498225E0BB0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663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46A70-BCF2-4643-939C-DAF357CD7E1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06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E482A-5A67-47E0-8ED3-0AFF43D2779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2521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2E25F-E467-44E1-AE13-79D3F0DAD1D8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4400" y="3246438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tr-TR" sz="4000" b="1" dirty="0" smtClean="0"/>
              <a:t>Solar System</a:t>
            </a:r>
            <a:endParaRPr lang="en-US" alt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228600" y="254000"/>
            <a:ext cx="8610600" cy="625951"/>
            <a:chOff x="144" y="144"/>
            <a:chExt cx="2784" cy="239"/>
          </a:xfrm>
        </p:grpSpPr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144" y="144"/>
              <a:ext cx="2784" cy="237"/>
            </a:xfrm>
            <a:prstGeom prst="roundRect">
              <a:avLst>
                <a:gd name="adj" fmla="val 421"/>
              </a:avLst>
            </a:prstGeom>
            <a:solidFill>
              <a:srgbClr val="CCCCFF"/>
            </a:solidFill>
            <a:ln w="936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44" y="144"/>
              <a:ext cx="2784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1000"/>
                </a:lnSpc>
                <a:spcBef>
                  <a:spcPts val="1125"/>
                </a:spcBef>
              </a:pPr>
              <a:r>
                <a:rPr lang="tr-TR" altLang="tr-TR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cs typeface="Times New Roman" panose="02020603050405020304" pitchFamily="18" charset="0"/>
                </a:rPr>
                <a:t>Solar System</a:t>
              </a:r>
              <a:r>
                <a:rPr lang="en-US" altLang="tr-TR" sz="20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cs typeface="Times New Roman" panose="02020603050405020304" pitchFamily="18" charset="0"/>
                </a:rPr>
                <a:t>:</a:t>
              </a:r>
              <a:r>
                <a:rPr lang="en-US" altLang="tr-TR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 </a:t>
              </a:r>
              <a:r>
                <a:rPr lang="tr-TR" altLang="tr-TR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Planets</a:t>
              </a:r>
              <a:r>
                <a:rPr lang="en-US" altLang="tr-TR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, </a:t>
              </a:r>
              <a:r>
                <a:rPr lang="tr-TR" altLang="tr-TR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Moons</a:t>
              </a:r>
              <a:r>
                <a:rPr lang="en-US" altLang="tr-TR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, </a:t>
              </a:r>
              <a:r>
                <a:rPr lang="tr-TR" altLang="tr-TR" dirty="0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Asteroids, Comets, Meteors, Kuiper Belt, Oort Cloud</a:t>
              </a:r>
              <a:r>
                <a:rPr lang="en-US" altLang="tr-TR" dirty="0" err="1" smtClean="0">
                  <a:latin typeface="Comic Sans MS" panose="030F0702030302020204" pitchFamily="66" charset="0"/>
                  <a:cs typeface="Times New Roman" panose="02020603050405020304" pitchFamily="18" charset="0"/>
                </a:rPr>
                <a:t>Bulutu</a:t>
              </a:r>
              <a:endParaRPr lang="en-US" altLang="tr-TR" dirty="0"/>
            </a:p>
          </p:txBody>
        </p:sp>
      </p:grp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778000"/>
            <a:ext cx="2438400" cy="3540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Mer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cury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Ven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Earth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Mars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piter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Sat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rn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Uran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125"/>
              </a:spcBef>
              <a:buClr>
                <a:srgbClr val="3333CC"/>
              </a:buClr>
              <a:buFontTx/>
              <a:buChar char="o"/>
            </a:pPr>
            <a:r>
              <a:rPr lang="en-US" altLang="tr-TR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Nept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r>
              <a:rPr lang="tr-TR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</a:t>
            </a:r>
            <a:r>
              <a:rPr lang="en-US" altLang="tr-TR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125"/>
              </a:spcBef>
            </a:pPr>
            <a:endParaRPr lang="en-US" altLang="tr-TR" dirty="0"/>
          </a:p>
        </p:txBody>
      </p:sp>
      <p:pic>
        <p:nvPicPr>
          <p:cNvPr id="18442" name="Picture 10" descr="solar system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02294"/>
            <a:ext cx="61531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2774992" y="290513"/>
            <a:ext cx="35702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tr-TR" sz="2400" b="1" dirty="0" smtClean="0">
                <a:latin typeface="Comic Sans MS" panose="030F0702030302020204" pitchFamily="66" charset="0"/>
              </a:rPr>
              <a:t>Kepler’</a:t>
            </a:r>
            <a:r>
              <a:rPr lang="tr-TR" altLang="tr-TR" sz="2400" b="1" dirty="0">
                <a:latin typeface="Comic Sans MS" panose="030F0702030302020204" pitchFamily="66" charset="0"/>
              </a:rPr>
              <a:t>s</a:t>
            </a:r>
            <a:r>
              <a:rPr lang="tr-TR" altLang="tr-TR" sz="2400" b="1" dirty="0" smtClean="0">
                <a:latin typeface="Comic Sans MS" panose="030F0702030302020204" pitchFamily="66" charset="0"/>
              </a:rPr>
              <a:t> </a:t>
            </a:r>
            <a:r>
              <a:rPr lang="tr-TR" altLang="tr-TR" sz="2400" b="1" dirty="0">
                <a:latin typeface="Comic Sans MS" panose="030F0702030302020204" pitchFamily="66" charset="0"/>
              </a:rPr>
              <a:t>1. </a:t>
            </a:r>
            <a:r>
              <a:rPr lang="tr-TR" altLang="tr-TR" sz="2400" b="1" dirty="0" smtClean="0">
                <a:latin typeface="Comic Sans MS" panose="030F0702030302020204" pitchFamily="66" charset="0"/>
              </a:rPr>
              <a:t>and </a:t>
            </a:r>
            <a:r>
              <a:rPr lang="tr-TR" altLang="tr-TR" sz="2400" b="1" dirty="0" smtClean="0">
                <a:latin typeface="Comic Sans MS" panose="030F0702030302020204" pitchFamily="66" charset="0"/>
              </a:rPr>
              <a:t>2. </a:t>
            </a:r>
            <a:r>
              <a:rPr lang="tr-TR" altLang="tr-TR" sz="2400" b="1" dirty="0" smtClean="0">
                <a:latin typeface="Comic Sans MS" panose="030F0702030302020204" pitchFamily="66" charset="0"/>
              </a:rPr>
              <a:t>Law</a:t>
            </a:r>
            <a:endParaRPr lang="en-US" altLang="tr-TR" sz="2400" b="1" dirty="0">
              <a:latin typeface="Comic Sans MS" panose="030F0702030302020204" pitchFamily="66" charset="0"/>
            </a:endParaRPr>
          </a:p>
        </p:txBody>
      </p:sp>
      <p:pic>
        <p:nvPicPr>
          <p:cNvPr id="200709" name="Picture 5" descr="https://www.narom.no/wp-content/uploads/2016/10/keplers_second_la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4022328" cy="331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4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Kepler’</a:t>
            </a:r>
            <a:r>
              <a:rPr lang="tr-TR" altLang="tr-TR" sz="24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s 3rd Law</a:t>
            </a:r>
            <a:endParaRPr lang="en-US" altLang="tr-TR" sz="24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tr-TR" sz="3200" dirty="0">
                <a:latin typeface="Times New Roman" panose="02020603050405020304" pitchFamily="18" charset="0"/>
              </a:rPr>
              <a:t>	</a:t>
            </a:r>
            <a:r>
              <a:rPr lang="en-US" altLang="tr-TR" sz="3200" dirty="0" smtClean="0">
                <a:latin typeface="Times New Roman" panose="02020603050405020304" pitchFamily="18" charset="0"/>
              </a:rPr>
              <a:t>(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distance</a:t>
            </a:r>
            <a:r>
              <a:rPr lang="en-US" altLang="tr-TR" sz="3200" dirty="0" smtClean="0">
                <a:latin typeface="Times New Roman" panose="02020603050405020304" pitchFamily="18" charset="0"/>
              </a:rPr>
              <a:t>)</a:t>
            </a:r>
            <a:r>
              <a:rPr lang="en-US" altLang="tr-TR" sz="3200" baseline="40000" dirty="0" smtClean="0">
                <a:latin typeface="Times New Roman" panose="02020603050405020304" pitchFamily="18" charset="0"/>
              </a:rPr>
              <a:t>3</a:t>
            </a:r>
            <a:r>
              <a:rPr lang="en-US" altLang="tr-TR" sz="3200" dirty="0" smtClean="0">
                <a:latin typeface="Times New Roman" panose="02020603050405020304" pitchFamily="18" charset="0"/>
              </a:rPr>
              <a:t>=(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period</a:t>
            </a:r>
            <a:r>
              <a:rPr lang="en-US" altLang="tr-TR" sz="3200" dirty="0" smtClean="0">
                <a:latin typeface="Times New Roman" panose="02020603050405020304" pitchFamily="18" charset="0"/>
              </a:rPr>
              <a:t>)</a:t>
            </a:r>
            <a:r>
              <a:rPr lang="en-US" altLang="tr-TR" sz="3200" baseline="40000" dirty="0" smtClean="0">
                <a:latin typeface="Times New Roman" panose="02020603050405020304" pitchFamily="18" charset="0"/>
              </a:rPr>
              <a:t>2</a:t>
            </a:r>
            <a:r>
              <a:rPr lang="en-US" altLang="tr-TR" sz="3200" dirty="0" smtClean="0">
                <a:latin typeface="Times New Roman" panose="02020603050405020304" pitchFamily="18" charset="0"/>
              </a:rPr>
              <a:t>  </a:t>
            </a:r>
            <a:r>
              <a:rPr lang="en-US" altLang="tr-TR" sz="3200" dirty="0">
                <a:latin typeface="Times New Roman" panose="02020603050405020304" pitchFamily="18" charset="0"/>
              </a:rPr>
              <a:t>					    </a:t>
            </a:r>
            <a:r>
              <a:rPr lang="tr-TR" altLang="tr-TR" sz="3200" dirty="0">
                <a:latin typeface="Times New Roman" panose="02020603050405020304" pitchFamily="18" charset="0"/>
              </a:rPr>
              <a:t>a</a:t>
            </a:r>
            <a:r>
              <a:rPr lang="en-US" altLang="tr-TR" sz="3200" baseline="40000" dirty="0">
                <a:latin typeface="Times New Roman" panose="02020603050405020304" pitchFamily="18" charset="0"/>
              </a:rPr>
              <a:t>3</a:t>
            </a:r>
            <a:r>
              <a:rPr lang="en-US" altLang="tr-TR" sz="3200" dirty="0">
                <a:latin typeface="Times New Roman" panose="02020603050405020304" pitchFamily="18" charset="0"/>
              </a:rPr>
              <a:t> = P</a:t>
            </a:r>
            <a:r>
              <a:rPr lang="en-US" altLang="tr-TR" sz="3200" baseline="40000" dirty="0">
                <a:latin typeface="Times New Roman" panose="02020603050405020304" pitchFamily="18" charset="0"/>
              </a:rPr>
              <a:t>2	</a:t>
            </a:r>
            <a:r>
              <a:rPr lang="en-US" altLang="tr-TR" sz="3200" dirty="0">
                <a:latin typeface="Times New Roman" panose="02020603050405020304" pitchFamily="18" charset="0"/>
              </a:rPr>
              <a:t>				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		 distance is in </a:t>
            </a:r>
            <a:r>
              <a:rPr lang="en-US" altLang="tr-TR" sz="3200" dirty="0" smtClean="0">
                <a:latin typeface="Times New Roman" panose="02020603050405020304" pitchFamily="18" charset="0"/>
              </a:rPr>
              <a:t>A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U 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tr-TR" altLang="tr-TR" sz="3200" dirty="0">
                <a:latin typeface="Times New Roman" panose="02020603050405020304" pitchFamily="18" charset="0"/>
              </a:rPr>
              <a:t> 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 and period years</a:t>
            </a:r>
            <a:endParaRPr lang="en-US" altLang="tr-TR" sz="2800" dirty="0">
              <a:latin typeface="Times New Roman" panose="02020603050405020304" pitchFamily="18" charset="0"/>
            </a:endParaRPr>
          </a:p>
          <a:p>
            <a:pPr marL="914400" lvl="2" indent="0">
              <a:lnSpc>
                <a:spcPct val="90000"/>
              </a:lnSpc>
              <a:spcBef>
                <a:spcPct val="20000"/>
              </a:spcBef>
            </a:pPr>
            <a:r>
              <a:rPr lang="en-US" altLang="tr-TR" sz="2400" dirty="0" smtClean="0">
                <a:latin typeface="Times New Roman" panose="02020603050405020304" pitchFamily="18" charset="0"/>
              </a:rPr>
              <a:t>.</a:t>
            </a:r>
            <a:endParaRPr lang="en-US" altLang="tr-TR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539750" y="333375"/>
            <a:ext cx="6918325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2066" tIns="41034" rIns="82066" bIns="41034" anchor="ctr"/>
          <a:lstStyle>
            <a:lvl1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defTabSz="449263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defTabSz="449263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dirty="0" smtClean="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Bode</a:t>
            </a:r>
            <a:r>
              <a:rPr lang="tr-TR" altLang="tr-TR" dirty="0" smtClean="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’s</a:t>
            </a:r>
            <a:r>
              <a:rPr lang="en-US" altLang="tr-TR" dirty="0" smtClean="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 </a:t>
            </a:r>
            <a:r>
              <a:rPr lang="tr-TR" altLang="tr-TR" dirty="0" smtClean="0">
                <a:solidFill>
                  <a:srgbClr val="000000"/>
                </a:solidFill>
                <a:latin typeface="Times New Roman" panose="02020603050405020304" pitchFamily="18" charset="0"/>
                <a:ea typeface="HG Mincho Light J"/>
                <a:cs typeface="HG Mincho Light J"/>
              </a:rPr>
              <a:t>Law</a:t>
            </a:r>
            <a:endParaRPr lang="en-US" altLang="tr-TR" dirty="0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23850" y="1435734"/>
            <a:ext cx="7704138" cy="3416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FontTx/>
              <a:buChar char="•"/>
            </a:pPr>
            <a:endParaRPr lang="en-US" altLang="tr-TR" dirty="0"/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2987675" y="2205038"/>
          <a:ext cx="3455988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1" name="Equation" r:id="rId3" imgW="977476" imgH="393529" progId="Equation.3">
                  <p:embed/>
                </p:oleObj>
              </mc:Choice>
              <mc:Fallback>
                <p:oleObj name="Equation" r:id="rId3" imgW="977476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205038"/>
                        <a:ext cx="3455988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DDDD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333333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1187624" y="3789040"/>
            <a:ext cx="7561262" cy="1647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</a:t>
            </a: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  <a:r>
              <a:rPr lang="en-US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Mars </a:t>
            </a:r>
            <a:r>
              <a:rPr lang="tr-TR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ect.</a:t>
            </a:r>
            <a:r>
              <a:rPr lang="en-US" alt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N=0</a:t>
            </a:r>
            <a:r>
              <a:rPr lang="en-US" alt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3, 6, 12, 24…</a:t>
            </a:r>
            <a:endParaRPr lang="en-US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endParaRPr lang="en-US" altLang="tr-TR" dirty="0"/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-738188" y="1824038"/>
            <a:ext cx="7670801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-738188" y="1824038"/>
            <a:ext cx="7670801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0" y="1588"/>
          <a:ext cx="9144000" cy="685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0" name="Slide" r:id="rId3" imgW="4057560" imgH="3048120" progId="PowerPoint.Slide.8">
                  <p:embed/>
                </p:oleObj>
              </mc:Choice>
              <mc:Fallback>
                <p:oleObj name="Slide" r:id="rId3" imgW="4057560" imgH="304812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8"/>
                        <a:ext cx="9144000" cy="685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333333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99</Words>
  <Application>Microsoft Office PowerPoint</Application>
  <PresentationFormat>On-screen Show (4:3)</PresentationFormat>
  <Paragraphs>22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HG Mincho Light J</vt:lpstr>
      <vt:lpstr>Times New Roman</vt:lpstr>
      <vt:lpstr>Default Design</vt:lpstr>
      <vt:lpstr>Equation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astro-202</dc:creator>
  <cp:lastModifiedBy>unicorn</cp:lastModifiedBy>
  <cp:revision>21</cp:revision>
  <dcterms:created xsi:type="dcterms:W3CDTF">2006-11-04T13:47:49Z</dcterms:created>
  <dcterms:modified xsi:type="dcterms:W3CDTF">2019-11-15T12:53:37Z</dcterms:modified>
</cp:coreProperties>
</file>