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3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3"/>
  </p:notesMasterIdLst>
  <p:sldIdLst>
    <p:sldId id="256" r:id="rId2"/>
    <p:sldId id="378" r:id="rId3"/>
    <p:sldId id="379" r:id="rId4"/>
    <p:sldId id="380" r:id="rId5"/>
    <p:sldId id="390" r:id="rId6"/>
    <p:sldId id="351" r:id="rId7"/>
    <p:sldId id="262" r:id="rId8"/>
    <p:sldId id="358" r:id="rId9"/>
    <p:sldId id="392" r:id="rId10"/>
    <p:sldId id="409" r:id="rId11"/>
    <p:sldId id="410" r:id="rId12"/>
    <p:sldId id="411" r:id="rId13"/>
    <p:sldId id="412" r:id="rId14"/>
    <p:sldId id="393" r:id="rId15"/>
    <p:sldId id="391" r:id="rId16"/>
    <p:sldId id="397" r:id="rId17"/>
    <p:sldId id="398" r:id="rId18"/>
    <p:sldId id="399" r:id="rId19"/>
    <p:sldId id="400" r:id="rId20"/>
    <p:sldId id="401" r:id="rId21"/>
    <p:sldId id="394" r:id="rId22"/>
    <p:sldId id="408" r:id="rId23"/>
    <p:sldId id="402" r:id="rId24"/>
    <p:sldId id="403" r:id="rId25"/>
    <p:sldId id="404" r:id="rId26"/>
    <p:sldId id="405" r:id="rId27"/>
    <p:sldId id="406" r:id="rId28"/>
    <p:sldId id="395" r:id="rId29"/>
    <p:sldId id="396" r:id="rId30"/>
    <p:sldId id="354" r:id="rId31"/>
    <p:sldId id="387" r:id="rId32"/>
    <p:sldId id="356" r:id="rId33"/>
    <p:sldId id="381" r:id="rId34"/>
    <p:sldId id="382" r:id="rId35"/>
    <p:sldId id="383" r:id="rId36"/>
    <p:sldId id="384" r:id="rId37"/>
    <p:sldId id="385" r:id="rId38"/>
    <p:sldId id="388" r:id="rId39"/>
    <p:sldId id="389" r:id="rId40"/>
    <p:sldId id="386" r:id="rId41"/>
    <p:sldId id="258" r:id="rId42"/>
    <p:sldId id="359" r:id="rId43"/>
    <p:sldId id="259" r:id="rId44"/>
    <p:sldId id="261" r:id="rId45"/>
    <p:sldId id="260" r:id="rId46"/>
    <p:sldId id="263" r:id="rId47"/>
    <p:sldId id="264" r:id="rId48"/>
    <p:sldId id="265" r:id="rId49"/>
    <p:sldId id="266" r:id="rId50"/>
    <p:sldId id="374" r:id="rId51"/>
    <p:sldId id="364" r:id="rId52"/>
    <p:sldId id="363" r:id="rId53"/>
    <p:sldId id="368" r:id="rId54"/>
    <p:sldId id="367" r:id="rId55"/>
    <p:sldId id="267" r:id="rId56"/>
    <p:sldId id="268" r:id="rId57"/>
    <p:sldId id="269" r:id="rId58"/>
    <p:sldId id="270" r:id="rId59"/>
    <p:sldId id="360" r:id="rId60"/>
    <p:sldId id="361" r:id="rId61"/>
    <p:sldId id="362" r:id="rId62"/>
    <p:sldId id="274" r:id="rId63"/>
    <p:sldId id="276" r:id="rId64"/>
    <p:sldId id="275" r:id="rId65"/>
    <p:sldId id="271" r:id="rId66"/>
    <p:sldId id="272" r:id="rId67"/>
    <p:sldId id="273" r:id="rId68"/>
    <p:sldId id="277" r:id="rId69"/>
    <p:sldId id="278" r:id="rId70"/>
    <p:sldId id="279" r:id="rId71"/>
    <p:sldId id="280" r:id="rId72"/>
    <p:sldId id="281" r:id="rId73"/>
    <p:sldId id="282" r:id="rId74"/>
    <p:sldId id="283" r:id="rId75"/>
    <p:sldId id="284" r:id="rId76"/>
    <p:sldId id="285" r:id="rId77"/>
    <p:sldId id="286" r:id="rId78"/>
    <p:sldId id="287" r:id="rId79"/>
    <p:sldId id="288" r:id="rId80"/>
    <p:sldId id="289" r:id="rId81"/>
    <p:sldId id="290" r:id="rId82"/>
    <p:sldId id="291" r:id="rId83"/>
    <p:sldId id="292" r:id="rId84"/>
    <p:sldId id="293" r:id="rId85"/>
    <p:sldId id="294" r:id="rId86"/>
    <p:sldId id="295" r:id="rId87"/>
    <p:sldId id="296" r:id="rId88"/>
    <p:sldId id="297" r:id="rId89"/>
    <p:sldId id="298" r:id="rId90"/>
    <p:sldId id="299" r:id="rId91"/>
    <p:sldId id="300" r:id="rId92"/>
    <p:sldId id="301" r:id="rId93"/>
    <p:sldId id="302" r:id="rId94"/>
    <p:sldId id="303" r:id="rId95"/>
    <p:sldId id="304" r:id="rId96"/>
    <p:sldId id="305" r:id="rId97"/>
    <p:sldId id="306" r:id="rId98"/>
    <p:sldId id="307" r:id="rId99"/>
    <p:sldId id="308" r:id="rId100"/>
    <p:sldId id="309" r:id="rId101"/>
    <p:sldId id="310" r:id="rId102"/>
    <p:sldId id="311" r:id="rId103"/>
    <p:sldId id="312" r:id="rId104"/>
    <p:sldId id="313" r:id="rId105"/>
    <p:sldId id="314" r:id="rId106"/>
    <p:sldId id="315" r:id="rId107"/>
    <p:sldId id="316" r:id="rId108"/>
    <p:sldId id="317" r:id="rId109"/>
    <p:sldId id="318" r:id="rId110"/>
    <p:sldId id="319" r:id="rId111"/>
    <p:sldId id="321" r:id="rId112"/>
    <p:sldId id="320" r:id="rId113"/>
    <p:sldId id="322" r:id="rId114"/>
    <p:sldId id="323" r:id="rId115"/>
    <p:sldId id="324" r:id="rId116"/>
    <p:sldId id="325" r:id="rId117"/>
    <p:sldId id="326" r:id="rId118"/>
    <p:sldId id="327" r:id="rId119"/>
    <p:sldId id="328" r:id="rId120"/>
    <p:sldId id="329" r:id="rId121"/>
    <p:sldId id="330" r:id="rId122"/>
    <p:sldId id="332" r:id="rId123"/>
    <p:sldId id="331" r:id="rId124"/>
    <p:sldId id="333" r:id="rId125"/>
    <p:sldId id="334" r:id="rId126"/>
    <p:sldId id="335" r:id="rId127"/>
    <p:sldId id="336" r:id="rId128"/>
    <p:sldId id="337" r:id="rId129"/>
    <p:sldId id="338" r:id="rId130"/>
    <p:sldId id="339" r:id="rId131"/>
    <p:sldId id="340" r:id="rId132"/>
    <p:sldId id="341" r:id="rId133"/>
    <p:sldId id="342" r:id="rId134"/>
    <p:sldId id="343" r:id="rId135"/>
    <p:sldId id="345" r:id="rId136"/>
    <p:sldId id="346" r:id="rId137"/>
    <p:sldId id="348" r:id="rId138"/>
    <p:sldId id="347" r:id="rId139"/>
    <p:sldId id="349" r:id="rId140"/>
    <p:sldId id="350" r:id="rId141"/>
    <p:sldId id="344" r:id="rId14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6" d="100"/>
          <a:sy n="56" d="100"/>
        </p:scale>
        <p:origin x="-826" y="-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E70B52-BE7C-4B2C-8F63-7440D9BC62A1}" type="datetimeFigureOut">
              <a:rPr lang="tr-TR" smtClean="0"/>
              <a:pPr/>
              <a:t>10.10.2018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316CE6-9804-41F6-B558-BEAAD87F3C65}"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a:ln/>
        </p:spPr>
      </p:sp>
      <p:sp>
        <p:nvSpPr>
          <p:cNvPr id="30723" name="Notes Placeholder 2"/>
          <p:cNvSpPr>
            <a:spLocks noGrp="1"/>
          </p:cNvSpPr>
          <p:nvPr>
            <p:ph type="body" idx="1"/>
          </p:nvPr>
        </p:nvSpPr>
        <p:spPr>
          <a:noFill/>
          <a:ln/>
        </p:spPr>
        <p:txBody>
          <a:bodyPr/>
          <a:lstStyle/>
          <a:p>
            <a:r>
              <a:rPr lang="en-US" smtClean="0">
                <a:ea typeface="ＭＳ Ｐゴシック" pitchFamily="-112" charset="-128"/>
              </a:rPr>
              <a:t>Source:  National Marine Educators Association. 2010. Life on an Ocean Planet. Current Publishing Corps, Santa Margarita, CA. 598pp.</a:t>
            </a:r>
          </a:p>
        </p:txBody>
      </p:sp>
      <p:sp>
        <p:nvSpPr>
          <p:cNvPr id="30724" name="Slide Number Placeholder 3"/>
          <p:cNvSpPr>
            <a:spLocks noGrp="1"/>
          </p:cNvSpPr>
          <p:nvPr>
            <p:ph type="sldNum" sz="quarter" idx="5"/>
          </p:nvPr>
        </p:nvSpPr>
        <p:spPr>
          <a:noFill/>
        </p:spPr>
        <p:txBody>
          <a:bodyPr/>
          <a:lstStyle/>
          <a:p>
            <a:fld id="{CC92CFBC-E0E6-45C9-906A-DE5682011951}" type="slidenum">
              <a:rPr lang="en-US"/>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E6ECE606-055C-48E1-9A62-0B40DFFD3BF5}" type="slidenum">
              <a:rPr lang="en-US"/>
              <a:pPr/>
              <a:t>11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mtClean="0">
                <a:ea typeface="ＭＳ Ｐゴシック" pitchFamily="-112" charset="-128"/>
              </a:rPr>
              <a:t>Teacher’s note: Arrows indicating biogeochemical cycle movement will appear as you advance the slide.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1ABA51CB-3828-4B55-B016-F741D648EC36}" type="slidenum">
              <a:rPr lang="en-US"/>
              <a:pPr/>
              <a:t>13</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smtClean="0">
                <a:ea typeface="ＭＳ Ｐゴシック" pitchFamily="-112" charset="-128"/>
              </a:rPr>
              <a:t>Teacher’s Note: This slide is set up so that you can ask your students to guess first, then each element will “fly” into the screen as you advance. </a:t>
            </a:r>
          </a:p>
          <a:p>
            <a:pPr eaLnBrk="1" hangingPunct="1"/>
            <a:endParaRPr lang="en-US" smtClean="0">
              <a:ea typeface="ＭＳ Ｐゴシック" pitchFamily="-112" charset="-128"/>
            </a:endParaRPr>
          </a:p>
          <a:p>
            <a:pPr eaLnBrk="1" hangingPunct="1"/>
            <a:r>
              <a:rPr lang="en-US" b="1" smtClean="0">
                <a:ea typeface="ＭＳ Ｐゴシック" pitchFamily="-112" charset="-128"/>
              </a:rPr>
              <a:t>Elements and some of their essential functions to marine life</a:t>
            </a:r>
          </a:p>
          <a:p>
            <a:r>
              <a:rPr lang="en-US" b="1" smtClean="0">
                <a:ea typeface="ＭＳ Ｐゴシック" pitchFamily="-112" charset="-128"/>
              </a:rPr>
              <a:t>Carbon</a:t>
            </a:r>
            <a:r>
              <a:rPr lang="en-US" smtClean="0">
                <a:ea typeface="ＭＳ Ｐゴシック" pitchFamily="-112" charset="-128"/>
              </a:rPr>
              <a:t>:  Basic building block of marine life</a:t>
            </a:r>
          </a:p>
          <a:p>
            <a:r>
              <a:rPr lang="en-US" b="1" smtClean="0">
                <a:ea typeface="ＭＳ Ｐゴシック" pitchFamily="-112" charset="-128"/>
              </a:rPr>
              <a:t>Nitrogen and Phosphorus</a:t>
            </a:r>
            <a:r>
              <a:rPr lang="en-US" smtClean="0">
                <a:ea typeface="ＭＳ Ｐゴシック" pitchFamily="-112" charset="-128"/>
              </a:rPr>
              <a:t>:  Nutrients required by plants (phytoplankton) for photosynthesis</a:t>
            </a:r>
          </a:p>
          <a:p>
            <a:r>
              <a:rPr lang="en-US" b="1" smtClean="0">
                <a:ea typeface="ＭＳ Ｐゴシック" pitchFamily="-112" charset="-128"/>
              </a:rPr>
              <a:t>Silicon:</a:t>
            </a:r>
            <a:r>
              <a:rPr lang="en-US" smtClean="0">
                <a:ea typeface="ＭＳ Ｐゴシック" pitchFamily="-112" charset="-128"/>
              </a:rPr>
              <a:t>  Used by some marine organisms to build shells and skeletons</a:t>
            </a:r>
          </a:p>
          <a:p>
            <a:r>
              <a:rPr lang="en-US" b="1" smtClean="0">
                <a:ea typeface="ＭＳ Ｐゴシック" pitchFamily="-112" charset="-128"/>
              </a:rPr>
              <a:t>Iron:</a:t>
            </a:r>
            <a:r>
              <a:rPr lang="en-US" smtClean="0">
                <a:ea typeface="ＭＳ Ｐゴシック" pitchFamily="-112" charset="-128"/>
              </a:rPr>
              <a:t>  Required by plants to produce chlorophyll; May limit phytoplankton production in ocean areas far from land where iron is scarce</a:t>
            </a:r>
          </a:p>
          <a:p>
            <a:r>
              <a:rPr lang="en-US" b="1" smtClean="0">
                <a:ea typeface="ＭＳ Ｐゴシック" pitchFamily="-112" charset="-128"/>
              </a:rPr>
              <a:t>Trace Metals:</a:t>
            </a:r>
            <a:r>
              <a:rPr lang="en-US" smtClean="0">
                <a:ea typeface="ＭＳ Ｐゴシック" pitchFamily="-112" charset="-128"/>
              </a:rPr>
              <a:t> Essential (in small quantities) to marine organisms for growth, other functions  </a:t>
            </a:r>
            <a:endParaRPr lang="en-US" b="1" smtClean="0">
              <a:ea typeface="ＭＳ Ｐゴシック" pitchFamily="-112" charset="-128"/>
            </a:endParaRPr>
          </a:p>
          <a:p>
            <a:pPr eaLnBrk="1" hangingPunct="1"/>
            <a:endParaRPr lang="en-US" smtClean="0">
              <a:ea typeface="ＭＳ Ｐゴシック" pitchFamily="-11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1"/>
      </p:bgRef>
    </p:bg>
    <p:spTree>
      <p:nvGrpSpPr>
        <p:cNvPr id="1" name=""/>
        <p:cNvGrpSpPr/>
        <p:nvPr/>
      </p:nvGrpSpPr>
      <p:grpSpPr>
        <a:xfrm>
          <a:off x="0" y="0"/>
          <a:ext cx="0" cy="0"/>
          <a:chOff x="0" y="0"/>
          <a:chExt cx="0" cy="0"/>
        </a:xfrm>
      </p:grpSpPr>
      <p:sp>
        <p:nvSpPr>
          <p:cNvPr id="8" name="7 Dikdörtgen"/>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Düz Bağlayıcı"/>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Başlık"/>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tr-TR" smtClean="0"/>
              <a:t>Asıl başlık stili için tıklatın</a:t>
            </a:r>
            <a:endParaRPr kumimoji="0" lang="en-US"/>
          </a:p>
        </p:txBody>
      </p:sp>
      <p:sp>
        <p:nvSpPr>
          <p:cNvPr id="25" name="24 Alt Başlık"/>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31" name="30 Veri Yer Tutucusu"/>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71CA970-E502-41FC-ADD7-597740B3E3BE}" type="datetimeFigureOut">
              <a:rPr lang="tr-TR" smtClean="0"/>
              <a:pPr/>
              <a:t>10.10.2018</a:t>
            </a:fld>
            <a:endParaRPr lang="tr-TR"/>
          </a:p>
        </p:txBody>
      </p:sp>
      <p:sp>
        <p:nvSpPr>
          <p:cNvPr id="18" name="17 Altbilgi Yer Tutucusu"/>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tr-TR"/>
          </a:p>
        </p:txBody>
      </p:sp>
      <p:sp>
        <p:nvSpPr>
          <p:cNvPr id="29" name="28 Slayt Numarası Yer Tutucusu"/>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96C79D52-4DA4-4195-B07E-9A37122842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071CA970-E502-41FC-ADD7-597740B3E3BE}" type="datetimeFigureOut">
              <a:rPr lang="tr-TR" smtClean="0"/>
              <a:pPr/>
              <a:t>10.10.2018</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96C79D52-4DA4-4195-B07E-9A37122842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53200" y="274955"/>
            <a:ext cx="1524000" cy="5851525"/>
          </a:xfrm>
        </p:spPr>
        <p:txBody>
          <a:bodyPr vert="eaVert" ancho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42"/>
            <a:ext cx="60198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242816" y="6557946"/>
            <a:ext cx="2002464" cy="226902"/>
          </a:xfrm>
        </p:spPr>
        <p:txBody>
          <a:bodyPr/>
          <a:lstStyle>
            <a:extLst/>
          </a:lstStyle>
          <a:p>
            <a:fld id="{071CA970-E502-41FC-ADD7-597740B3E3BE}" type="datetimeFigureOut">
              <a:rPr lang="tr-TR" smtClean="0"/>
              <a:pPr/>
              <a:t>10.10.2018</a:t>
            </a:fld>
            <a:endParaRPr lang="tr-TR"/>
          </a:p>
        </p:txBody>
      </p:sp>
      <p:sp>
        <p:nvSpPr>
          <p:cNvPr id="5" name="4 Altbilgi Yer Tutucusu"/>
          <p:cNvSpPr>
            <a:spLocks noGrp="1"/>
          </p:cNvSpPr>
          <p:nvPr>
            <p:ph type="ftr" sz="quarter" idx="11"/>
          </p:nvPr>
        </p:nvSpPr>
        <p:spPr>
          <a:xfrm>
            <a:off x="457200" y="6556248"/>
            <a:ext cx="3657600" cy="228600"/>
          </a:xfrm>
        </p:spPr>
        <p:txBody>
          <a:bodyPr/>
          <a:lstStyle>
            <a:extLst/>
          </a:lstStyle>
          <a:p>
            <a:endParaRPr lang="tr-TR"/>
          </a:p>
        </p:txBody>
      </p:sp>
      <p:sp>
        <p:nvSpPr>
          <p:cNvPr id="6" name="5 Slayt Numarası Yer Tutucusu"/>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96C79D52-4DA4-4195-B07E-9A37122842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071CA970-E502-41FC-ADD7-597740B3E3BE}" type="datetimeFigureOut">
              <a:rPr lang="tr-TR" smtClean="0"/>
              <a:pPr/>
              <a:t>10.10.2018</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96C79D52-4DA4-4195-B07E-9A37122842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71CA970-E502-41FC-ADD7-597740B3E3BE}" type="datetimeFigureOut">
              <a:rPr lang="tr-TR" smtClean="0"/>
              <a:pPr/>
              <a:t>10.10.2018</a:t>
            </a:fld>
            <a:endParaRPr lang="tr-TR"/>
          </a:p>
        </p:txBody>
      </p:sp>
      <p:sp>
        <p:nvSpPr>
          <p:cNvPr id="5" name="4 Altbilgi Yer Tutucusu"/>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tr-TR"/>
          </a:p>
        </p:txBody>
      </p:sp>
      <p:sp>
        <p:nvSpPr>
          <p:cNvPr id="6" name="5 Slayt Numarası Yer Tutucusu"/>
          <p:cNvSpPr>
            <a:spLocks noGrp="1"/>
          </p:cNvSpPr>
          <p:nvPr>
            <p:ph type="sldNum" sz="quarter" idx="12"/>
          </p:nvPr>
        </p:nvSpPr>
        <p:spPr>
          <a:xfrm>
            <a:off x="6733952" y="6555112"/>
            <a:ext cx="588336" cy="228600"/>
          </a:xfrm>
        </p:spPr>
        <p:txBody>
          <a:bodyPr/>
          <a:lstStyle>
            <a:extLst/>
          </a:lstStyle>
          <a:p>
            <a:fld id="{96C79D52-4DA4-4195-B07E-9A37122842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071CA970-E502-41FC-ADD7-597740B3E3BE}" type="datetimeFigureOut">
              <a:rPr lang="tr-TR" smtClean="0"/>
              <a:pPr/>
              <a:t>10.10.2018</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96C79D52-4DA4-4195-B07E-9A37122842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nchor="b"/>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071CA970-E502-41FC-ADD7-597740B3E3BE}" type="datetimeFigureOut">
              <a:rPr lang="tr-TR" smtClean="0"/>
              <a:pPr/>
              <a:t>10.10.2018</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96C79D52-4DA4-4195-B07E-9A37122842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071CA970-E502-41FC-ADD7-597740B3E3BE}" type="datetimeFigureOut">
              <a:rPr lang="tr-TR" smtClean="0"/>
              <a:pPr/>
              <a:t>10.10.2018</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96C79D52-4DA4-4195-B07E-9A37122842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solidFill>
                  <a:schemeClr val="tx2"/>
                </a:solidFill>
              </a:defRPr>
            </a:lvl1pPr>
            <a:extLst/>
          </a:lstStyle>
          <a:p>
            <a:fld id="{071CA970-E502-41FC-ADD7-597740B3E3BE}" type="datetimeFigureOut">
              <a:rPr lang="tr-TR" smtClean="0"/>
              <a:pPr/>
              <a:t>10.10.2018</a:t>
            </a:fld>
            <a:endParaRPr lang="tr-TR"/>
          </a:p>
        </p:txBody>
      </p:sp>
      <p:sp>
        <p:nvSpPr>
          <p:cNvPr id="3" name="2 Altbilgi Yer Tutucusu"/>
          <p:cNvSpPr>
            <a:spLocks noGrp="1"/>
          </p:cNvSpPr>
          <p:nvPr>
            <p:ph type="ftr" sz="quarter" idx="11"/>
          </p:nvPr>
        </p:nvSpPr>
        <p:spPr/>
        <p:txBody>
          <a:bodyPr/>
          <a:lstStyle>
            <a:lvl1pPr>
              <a:defRPr>
                <a:solidFill>
                  <a:schemeClr val="tx2"/>
                </a:solidFill>
              </a:defRPr>
            </a:lvl1pPr>
            <a:extLst/>
          </a:lstStyle>
          <a:p>
            <a:endParaRPr lang="tr-TR"/>
          </a:p>
        </p:txBody>
      </p:sp>
      <p:sp>
        <p:nvSpPr>
          <p:cNvPr id="4" name="3 Slayt Numarası Yer Tutucusu"/>
          <p:cNvSpPr>
            <a:spLocks noGrp="1"/>
          </p:cNvSpPr>
          <p:nvPr>
            <p:ph type="sldNum" sz="quarter" idx="12"/>
          </p:nvPr>
        </p:nvSpPr>
        <p:spPr/>
        <p:txBody>
          <a:bodyPr/>
          <a:lstStyle>
            <a:extLst/>
          </a:lstStyle>
          <a:p>
            <a:fld id="{96C79D52-4DA4-4195-B07E-9A37122842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071CA970-E502-41FC-ADD7-597740B3E3BE}" type="datetimeFigureOut">
              <a:rPr lang="tr-TR" smtClean="0"/>
              <a:pPr/>
              <a:t>10.10.2018</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96C79D52-4DA4-4195-B07E-9A37122842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2"/>
      </p:bgRef>
    </p:bg>
    <p:spTree>
      <p:nvGrpSpPr>
        <p:cNvPr id="1" name=""/>
        <p:cNvGrpSpPr/>
        <p:nvPr/>
      </p:nvGrpSpPr>
      <p:grpSpPr>
        <a:xfrm>
          <a:off x="0" y="0"/>
          <a:ext cx="0" cy="0"/>
          <a:chOff x="0" y="0"/>
          <a:chExt cx="0" cy="0"/>
        </a:xfrm>
      </p:grpSpPr>
      <p:sp>
        <p:nvSpPr>
          <p:cNvPr id="8" name="7 Dikdörtgen"/>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Dikdörtgen"/>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Başlık"/>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tr-TR" smtClean="0"/>
              <a:t>Asıl başlık stili için tıklatın</a:t>
            </a:r>
            <a:endParaRPr kumimoji="0" lang="en-US" dirty="0"/>
          </a:p>
        </p:txBody>
      </p:sp>
      <p:sp>
        <p:nvSpPr>
          <p:cNvPr id="4" name="3 Metin Yer Tutucusu"/>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tr-TR" smtClean="0"/>
              <a:t>Asıl metin stillerini düzenlemek için tıklatın</a:t>
            </a:r>
          </a:p>
        </p:txBody>
      </p:sp>
      <p:sp>
        <p:nvSpPr>
          <p:cNvPr id="5" name="4 Veri Yer Tutucusu"/>
          <p:cNvSpPr>
            <a:spLocks noGrp="1"/>
          </p:cNvSpPr>
          <p:nvPr>
            <p:ph type="dt" sz="half" idx="10"/>
          </p:nvPr>
        </p:nvSpPr>
        <p:spPr/>
        <p:txBody>
          <a:bodyPr/>
          <a:lstStyle>
            <a:extLst/>
          </a:lstStyle>
          <a:p>
            <a:fld id="{071CA970-E502-41FC-ADD7-597740B3E3BE}" type="datetimeFigureOut">
              <a:rPr lang="tr-TR" smtClean="0"/>
              <a:pPr/>
              <a:t>10.10.2018</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96C79D52-4DA4-4195-B07E-9A37122842F1}" type="slidenum">
              <a:rPr lang="tr-TR" smtClean="0"/>
              <a:pPr/>
              <a:t>‹#›</a:t>
            </a:fld>
            <a:endParaRPr lang="tr-TR"/>
          </a:p>
        </p:txBody>
      </p:sp>
      <p:sp>
        <p:nvSpPr>
          <p:cNvPr id="10" name="9 Resim Yer Tutucusu"/>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tr-TR" smtClean="0"/>
              <a:t>Resim eklemek için simgeyi tıklatın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Başlık Yer Tutucusu"/>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tr-TR" smtClean="0"/>
              <a:t>Asıl başlık stili için tıklatın</a:t>
            </a:r>
            <a:endParaRPr kumimoji="0" lang="en-US"/>
          </a:p>
        </p:txBody>
      </p:sp>
      <p:sp>
        <p:nvSpPr>
          <p:cNvPr id="31" name="30 Metin Yer Tutucusu"/>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7" name="26 Veri Yer Tutucusu"/>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71CA970-E502-41FC-ADD7-597740B3E3BE}" type="datetimeFigureOut">
              <a:rPr lang="tr-TR" smtClean="0"/>
              <a:pPr/>
              <a:t>10.10.2018</a:t>
            </a:fld>
            <a:endParaRPr lang="tr-TR"/>
          </a:p>
        </p:txBody>
      </p:sp>
      <p:sp>
        <p:nvSpPr>
          <p:cNvPr id="4" name="3 Altbilgi Yer Tutucusu"/>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tr-TR"/>
          </a:p>
        </p:txBody>
      </p:sp>
      <p:sp>
        <p:nvSpPr>
          <p:cNvPr id="16" name="15 Slayt Numarası Yer Tutucusu"/>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96C79D52-4DA4-4195-B07E-9A37122842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wmf"/><Relationship Id="rId4" Type="http://schemas.openxmlformats.org/officeDocument/2006/relationships/image" Target="../media/image7.w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wmf"/><Relationship Id="rId4" Type="http://schemas.openxmlformats.org/officeDocument/2006/relationships/image" Target="../media/image12.wmf"/></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sites.psu.edu/saese/files/2017/10/SAESE-Oct-2017-seminar-1t71jpg.p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488" y="533400"/>
            <a:ext cx="5614780" cy="2868168"/>
          </a:xfrm>
        </p:spPr>
        <p:txBody>
          <a:bodyPr>
            <a:normAutofit/>
          </a:bodyPr>
          <a:lstStyle/>
          <a:p>
            <a:r>
              <a:rPr lang="tr-TR" dirty="0" err="1" smtClean="0"/>
              <a:t>elementlerİn</a:t>
            </a:r>
            <a:r>
              <a:rPr lang="tr-TR" dirty="0" smtClean="0"/>
              <a:t> </a:t>
            </a:r>
            <a:r>
              <a:rPr lang="tr-TR" dirty="0" err="1" smtClean="0"/>
              <a:t>BİyojeokİmyasI</a:t>
            </a:r>
            <a:endParaRPr lang="tr-TR" dirty="0"/>
          </a:p>
        </p:txBody>
      </p:sp>
      <p:sp>
        <p:nvSpPr>
          <p:cNvPr id="3" name="2 Alt Başlık"/>
          <p:cNvSpPr>
            <a:spLocks noGrp="1"/>
          </p:cNvSpPr>
          <p:nvPr>
            <p:ph type="subTitle" idx="1"/>
          </p:nvPr>
        </p:nvSpPr>
        <p:spPr/>
        <p:txBody>
          <a:bodyPr/>
          <a:lstStyle/>
          <a:p>
            <a:endParaRPr lang="tr-TR" dirty="0" smtClean="0">
              <a:solidFill>
                <a:schemeClr val="tx1"/>
              </a:solidFill>
            </a:endParaRPr>
          </a:p>
          <a:p>
            <a:r>
              <a:rPr lang="tr-TR" dirty="0" smtClean="0">
                <a:solidFill>
                  <a:schemeClr val="tx1"/>
                </a:solidFill>
              </a:rPr>
              <a:t>Prof. Dr. Sonay </a:t>
            </a:r>
            <a:r>
              <a:rPr lang="tr-TR" dirty="0" err="1" smtClean="0">
                <a:solidFill>
                  <a:schemeClr val="tx1"/>
                </a:solidFill>
              </a:rPr>
              <a:t>Sözüdoğru</a:t>
            </a:r>
            <a:r>
              <a:rPr lang="tr-TR" dirty="0" smtClean="0">
                <a:solidFill>
                  <a:schemeClr val="tx1"/>
                </a:solidFill>
              </a:rPr>
              <a:t> Ok</a:t>
            </a:r>
            <a:endParaRPr lang="tr-TR"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p:txBody>
          <a:bodyPr/>
          <a:lstStyle/>
          <a:p>
            <a:pPr eaLnBrk="1" hangingPunct="1"/>
            <a:r>
              <a:rPr lang="en-US" sz="3200" b="0" smtClean="0">
                <a:ea typeface="ＭＳ Ｐゴシック" pitchFamily="-112" charset="-128"/>
              </a:rPr>
              <a:t>Today we will learn more about organic ocean chemistry</a:t>
            </a:r>
          </a:p>
        </p:txBody>
      </p:sp>
      <p:sp>
        <p:nvSpPr>
          <p:cNvPr id="29699" name="Rectangle 3"/>
          <p:cNvSpPr>
            <a:spLocks noGrp="1" noChangeArrowheads="1"/>
          </p:cNvSpPr>
          <p:nvPr>
            <p:ph type="body" idx="1"/>
          </p:nvPr>
        </p:nvSpPr>
        <p:spPr>
          <a:xfrm>
            <a:off x="395536" y="2060848"/>
            <a:ext cx="7693025" cy="3724275"/>
          </a:xfrm>
        </p:spPr>
        <p:txBody>
          <a:bodyPr/>
          <a:lstStyle/>
          <a:p>
            <a:pPr marL="533400" indent="-533400" eaLnBrk="1" hangingPunct="1">
              <a:buFont typeface="Wingdings" pitchFamily="2" charset="2"/>
              <a:buAutoNum type="arabicPeriod"/>
            </a:pPr>
            <a:r>
              <a:rPr lang="en-US" sz="2400" dirty="0" smtClean="0">
                <a:ea typeface="ＭＳ Ｐゴシック" pitchFamily="-112" charset="-128"/>
              </a:rPr>
              <a:t>The </a:t>
            </a:r>
            <a:r>
              <a:rPr lang="en-US" sz="2400" b="1" dirty="0" smtClean="0">
                <a:ea typeface="ＭＳ Ｐゴシック" pitchFamily="-112" charset="-128"/>
              </a:rPr>
              <a:t>biogeochemical cycle</a:t>
            </a:r>
            <a:r>
              <a:rPr lang="en-US" sz="2400" dirty="0" smtClean="0">
                <a:ea typeface="ＭＳ Ｐゴシック" pitchFamily="-112" charset="-128"/>
              </a:rPr>
              <a:t> is the continuous flow of elements and compounds between organisms and the earth</a:t>
            </a:r>
          </a:p>
          <a:p>
            <a:pPr marL="533400" indent="-533400" eaLnBrk="1" hangingPunct="1">
              <a:buFont typeface="Wingdings" pitchFamily="2" charset="2"/>
              <a:buAutoNum type="arabicPeriod"/>
            </a:pPr>
            <a:r>
              <a:rPr lang="en-US" sz="2400" dirty="0" smtClean="0">
                <a:ea typeface="ＭＳ Ｐゴシック" pitchFamily="-112" charset="-128"/>
              </a:rPr>
              <a:t>The ocean plays a role in the biogeochemical cycle for elements including carbon and nitrogen</a:t>
            </a:r>
          </a:p>
          <a:p>
            <a:pPr marL="533400" indent="-533400" eaLnBrk="1" hangingPunct="1">
              <a:buFont typeface="Wingdings" pitchFamily="2" charset="2"/>
              <a:buAutoNum type="arabicPeriod"/>
            </a:pPr>
            <a:r>
              <a:rPr lang="en-US" sz="2400" dirty="0" smtClean="0">
                <a:ea typeface="ＭＳ Ｐゴシック" pitchFamily="-112" charset="-128"/>
              </a:rPr>
              <a:t>As part of the carbon cycle, carbon dissolves into the surface ocean from the atmosphere and is used for photosynthesis</a:t>
            </a:r>
          </a:p>
          <a:p>
            <a:pPr marL="533400" indent="-533400" eaLnBrk="1" hangingPunct="1">
              <a:buFont typeface="Wingdings" pitchFamily="2" charset="2"/>
              <a:buAutoNum type="arabicPeriod"/>
            </a:pPr>
            <a:endParaRPr lang="en-US" sz="2400" dirty="0" smtClean="0">
              <a:ea typeface="ＭＳ Ｐゴシック" pitchFamily="-112" charset="-128"/>
            </a:endParaRPr>
          </a:p>
        </p:txBody>
      </p:sp>
      <p:sp>
        <p:nvSpPr>
          <p:cNvPr id="29700" name="Slide Number Placeholder 3"/>
          <p:cNvSpPr>
            <a:spLocks noGrp="1"/>
          </p:cNvSpPr>
          <p:nvPr>
            <p:ph type="sldNum" sz="quarter" idx="12"/>
          </p:nvPr>
        </p:nvSpPr>
        <p:spPr>
          <a:noFill/>
        </p:spPr>
        <p:txBody>
          <a:bodyPr/>
          <a:lstStyle/>
          <a:p>
            <a:fld id="{C31050F8-07B8-4C96-B5E9-D973B6E62C86}" type="slidenum">
              <a:rPr lang="en-US"/>
              <a:pPr/>
              <a:t>10</a:t>
            </a:fld>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Kadınlarda guatr sorunu erkeklerden 20-30 kat daha fazla olabilir ve ergenlik çağındaki genç kızlarda çok yaygındır. Eksikliğin, cenin ve bebeklik dönemlerinde beyin gelişimi ve işlevleri ile yakın ilişkisi vardır. İyot eksikliğinin kuşaklar boyu sürdüğü endemik yörelerde anne ve babası guatrlı olan bebeklerin hemen hiç </a:t>
            </a:r>
            <a:r>
              <a:rPr lang="tr-TR" dirty="0" err="1"/>
              <a:t>tiroid</a:t>
            </a:r>
            <a:r>
              <a:rPr lang="tr-TR" dirty="0"/>
              <a:t> salgısı yapamadan doğdukları bilinmektedir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İnsanlarda guatr sıklığını belirleyen en önemli etmen, topluluğun izole yaşayarak, yalnızca o yörede yetişen düşük iyotlu veya yüksek </a:t>
            </a:r>
            <a:r>
              <a:rPr lang="tr-TR" dirty="0" err="1"/>
              <a:t>guatrojen</a:t>
            </a:r>
            <a:r>
              <a:rPr lang="tr-TR" dirty="0"/>
              <a:t> besinler almasıdır. Guatr gelişiminin başlıca nedeni, belirli bölgelerdeki toprakların ve o toprakta üretilen besinlerin düşük iyot içerikleridir.</a:t>
            </a:r>
          </a:p>
          <a:p>
            <a:endParaRPr lang="tr-TR"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İyot zehirlenmesine karşı türler arasında ayrım varsa da, insanlar ve hayvanlar gereksinim duyduklarının kat kat fazlasına genellikle dayanabilir. Yinede A.B.D., Japonya, Çin gibi beslenme rejiminde fazla iyot yer alan ülkelerde iyot zehirlenmesi oldukça yaygındır.</a:t>
            </a:r>
          </a:p>
          <a:p>
            <a:endParaRPr lang="tr-TR"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Diyette en yüksek izin verilebilir sınırlar, koyun ve sığırlarda 50 </a:t>
            </a:r>
            <a:r>
              <a:rPr lang="tr-TR" dirty="0" err="1"/>
              <a:t>ppm</a:t>
            </a:r>
            <a:r>
              <a:rPr lang="tr-TR" dirty="0"/>
              <a:t>, kümes hayvanlarında 30 </a:t>
            </a:r>
            <a:r>
              <a:rPr lang="tr-TR" dirty="0" err="1"/>
              <a:t>ppm</a:t>
            </a:r>
            <a:r>
              <a:rPr lang="tr-TR" dirty="0"/>
              <a:t> ve atlarda 5 </a:t>
            </a:r>
            <a:r>
              <a:rPr lang="tr-TR" dirty="0" err="1"/>
              <a:t>ppm’dir</a:t>
            </a:r>
            <a:r>
              <a:rPr lang="tr-TR" dirty="0"/>
              <a:t>.</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Sığırlarda iyot zehirlenmesi 50-100 </a:t>
            </a:r>
            <a:r>
              <a:rPr lang="tr-TR" dirty="0" err="1"/>
              <a:t>ppm’lik</a:t>
            </a:r>
            <a:r>
              <a:rPr lang="tr-TR" dirty="0"/>
              <a:t> kalıcı diyetlerde ortaya çıkar. Buzağılar, emziren ineklere göre daha duyarlıdır</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r>
              <a:rPr lang="tr-TR" dirty="0"/>
              <a:t> </a:t>
            </a:r>
          </a:p>
          <a:p>
            <a:pPr lvl="1"/>
            <a:r>
              <a:rPr lang="tr-TR" b="1" dirty="0"/>
              <a:t>Dünyada ve </a:t>
            </a:r>
            <a:r>
              <a:rPr lang="tr-TR" b="1" dirty="0" err="1"/>
              <a:t>Türkiyede</a:t>
            </a:r>
            <a:r>
              <a:rPr lang="tr-TR" b="1" dirty="0"/>
              <a:t> Guatr Hastalığının Yaygın Olduğu Yerler</a:t>
            </a:r>
            <a:endParaRPr lang="tr-TR" sz="1400" dirty="0"/>
          </a:p>
          <a:p>
            <a:r>
              <a:rPr lang="tr-TR" b="1" dirty="0"/>
              <a:t> </a:t>
            </a:r>
            <a:endParaRPr lang="tr-TR" dirty="0"/>
          </a:p>
          <a:p>
            <a:r>
              <a:rPr lang="tr-TR" dirty="0"/>
              <a:t>İyot eksikliği dünyanın her tarafında yaygındır. En sık görüldüğü bölgeler </a:t>
            </a:r>
            <a:endParaRPr lang="tr-TR" dirty="0" smtClean="0"/>
          </a:p>
          <a:p>
            <a:r>
              <a:rPr lang="tr-TR" dirty="0" smtClean="0"/>
              <a:t>A.B.D</a:t>
            </a:r>
            <a:r>
              <a:rPr lang="tr-TR" dirty="0"/>
              <a:t>.’</a:t>
            </a:r>
            <a:r>
              <a:rPr lang="tr-TR" dirty="0" err="1"/>
              <a:t>nin</a:t>
            </a:r>
            <a:r>
              <a:rPr lang="tr-TR" dirty="0"/>
              <a:t> Kuzey Doğu ve Kuzey Batısı, </a:t>
            </a:r>
            <a:endParaRPr lang="tr-TR" dirty="0" smtClean="0"/>
          </a:p>
          <a:p>
            <a:r>
              <a:rPr lang="tr-TR" dirty="0" smtClean="0"/>
              <a:t>Güney </a:t>
            </a:r>
            <a:r>
              <a:rPr lang="tr-TR" dirty="0"/>
              <a:t>Amerika’da Amazon vadisi ve </a:t>
            </a:r>
            <a:r>
              <a:rPr lang="tr-TR" dirty="0" err="1"/>
              <a:t>And</a:t>
            </a:r>
            <a:r>
              <a:rPr lang="tr-TR" dirty="0"/>
              <a:t> dağları çevresi, Güney ve Orta Afrika’nın dağlık bölgeleri, Avrupa’da </a:t>
            </a:r>
            <a:r>
              <a:rPr lang="tr-TR" dirty="0" err="1"/>
              <a:t>Pirene’ler</a:t>
            </a:r>
            <a:r>
              <a:rPr lang="tr-TR" dirty="0"/>
              <a:t> ve Alp’ler, Asya’da Kafkaslar, </a:t>
            </a:r>
            <a:r>
              <a:rPr lang="tr-TR" dirty="0" err="1"/>
              <a:t>Himaliyalar</a:t>
            </a:r>
            <a:r>
              <a:rPr lang="tr-TR" dirty="0"/>
              <a:t>, orta Çin, Malezya, Tayland gibi genellikle dağlık bölgelerdir. </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smtClean="0"/>
              <a:t>Türkiye’de ise iyot eksikliğine bağlı endemik guatr sıklığının en fazla olduğu bölgeler Orta ve Batı Karadeniz ile Doğu Karadeniz’dir. Bunu Doğu Anadolu, Ege, Marmara, İç Anadolu, Akdeniz ve Güneydoğu bölgeleri izlemektedir. İller bazında iyot eksikliği belirlenen içme suları, Bursa, Rize, Çanakkale ve</a:t>
            </a:r>
            <a:r>
              <a:rPr lang="tr-TR" dirty="0"/>
              <a:t> Gümüşhane ve guatr sorununun en önemli olduğu iller Bolu, Kastamonu, Malatya, Rize, Ordu, Kütahya ve Artvin sırasını takip etmektedir. </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Başlıca besinlerde iyot </a:t>
            </a:r>
            <a:r>
              <a:rPr lang="tr-TR" dirty="0" smtClean="0"/>
              <a:t>(</a:t>
            </a:r>
            <a:r>
              <a:rPr lang="tr-TR" dirty="0"/>
              <a:t>µg / kg)</a:t>
            </a:r>
          </a:p>
          <a:p>
            <a:pPr>
              <a:buNone/>
            </a:pPr>
            <a:endParaRPr lang="tr-TR" dirty="0"/>
          </a:p>
          <a:p>
            <a:r>
              <a:rPr lang="tr-TR" dirty="0"/>
              <a:t>Yumurta: 54-140	Un: 78-142	Ekmek: 76-102</a:t>
            </a:r>
          </a:p>
          <a:p>
            <a:r>
              <a:rPr lang="tr-TR" dirty="0"/>
              <a:t>Patates: 20-34	Et: 25-40 	Salam: 10-24</a:t>
            </a:r>
          </a:p>
          <a:p>
            <a:r>
              <a:rPr lang="tr-TR" dirty="0"/>
              <a:t>Margarin: </a:t>
            </a:r>
            <a:r>
              <a:rPr lang="tr-TR" dirty="0" smtClean="0"/>
              <a:t>65-83 Tuz</a:t>
            </a:r>
            <a:r>
              <a:rPr lang="tr-TR" dirty="0"/>
              <a:t>: 25-38	Süzme Yoğurt: 75-116</a:t>
            </a:r>
          </a:p>
          <a:p>
            <a:r>
              <a:rPr lang="tr-TR" dirty="0" err="1"/>
              <a:t>Tereyağ</a:t>
            </a:r>
            <a:r>
              <a:rPr lang="tr-TR" dirty="0"/>
              <a:t>: 50-62	Süt:30-38	Şarap: 15-22</a:t>
            </a:r>
          </a:p>
          <a:p>
            <a:r>
              <a:rPr lang="tr-TR" dirty="0"/>
              <a:t>		Bira: 4-62</a:t>
            </a:r>
          </a:p>
          <a:p>
            <a:endParaRPr lang="tr-TR"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buNone/>
            </a:pPr>
            <a:r>
              <a:rPr lang="tr-TR" dirty="0"/>
              <a:t>Mineral ve organik </a:t>
            </a:r>
            <a:r>
              <a:rPr lang="tr-TR" dirty="0" smtClean="0"/>
              <a:t>gübrelerde iyot (µg/kg</a:t>
            </a:r>
            <a:r>
              <a:rPr lang="tr-TR" dirty="0"/>
              <a:t>), </a:t>
            </a:r>
          </a:p>
          <a:p>
            <a:r>
              <a:rPr lang="tr-TR" dirty="0"/>
              <a:t>Potasyum Sülfat: 0-25	Potasyum Klorür: 0-30</a:t>
            </a:r>
          </a:p>
          <a:p>
            <a:r>
              <a:rPr lang="tr-TR" dirty="0"/>
              <a:t>Ham Fosfat: 150-280000	Süper Fosfat:0-402000</a:t>
            </a:r>
          </a:p>
          <a:p>
            <a:r>
              <a:rPr lang="tr-TR" dirty="0"/>
              <a:t>Kalsiyum </a:t>
            </a:r>
            <a:r>
              <a:rPr lang="tr-TR" dirty="0" err="1"/>
              <a:t>Siyanamid</a:t>
            </a:r>
            <a:r>
              <a:rPr lang="tr-TR" dirty="0"/>
              <a:t>:10-40	Amonyum Nitrat:0</a:t>
            </a:r>
          </a:p>
          <a:p>
            <a:r>
              <a:rPr lang="tr-TR" dirty="0"/>
              <a:t>Amonyum Sülfat:0-350	Çiftlik Gübresi:40-1000</a:t>
            </a:r>
          </a:p>
          <a:p>
            <a:r>
              <a:rPr lang="tr-TR" dirty="0" err="1"/>
              <a:t>Torf</a:t>
            </a:r>
            <a:r>
              <a:rPr lang="tr-TR" dirty="0"/>
              <a:t>:1200-31700	Kireç:0-20370</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a:bodyPr>
          <a:lstStyle/>
          <a:p>
            <a:r>
              <a:rPr lang="tr-TR" dirty="0"/>
              <a:t>Doğal Kaynaklardaki Ortalama İyot Düzeyleri, (</a:t>
            </a:r>
            <a:r>
              <a:rPr lang="tr-TR" dirty="0" err="1"/>
              <a:t>Halilova</a:t>
            </a:r>
            <a:r>
              <a:rPr lang="tr-TR" dirty="0"/>
              <a:t> 1985)</a:t>
            </a:r>
          </a:p>
          <a:p>
            <a:r>
              <a:rPr lang="tr-TR" dirty="0"/>
              <a:t> </a:t>
            </a:r>
          </a:p>
          <a:p>
            <a:r>
              <a:rPr lang="tr-TR" dirty="0"/>
              <a:t>Toprak:%5x10</a:t>
            </a:r>
            <a:r>
              <a:rPr lang="tr-TR" baseline="30000" dirty="0"/>
              <a:t>-4</a:t>
            </a:r>
            <a:r>
              <a:rPr lang="tr-TR" dirty="0"/>
              <a:t>	Bitki: % 1x10</a:t>
            </a:r>
            <a:r>
              <a:rPr lang="tr-TR" baseline="30000" dirty="0"/>
              <a:t>-4</a:t>
            </a:r>
            <a:endParaRPr lang="tr-TR" dirty="0"/>
          </a:p>
          <a:p>
            <a:r>
              <a:rPr lang="tr-TR" dirty="0"/>
              <a:t>İnsan: % n x10</a:t>
            </a:r>
            <a:r>
              <a:rPr lang="tr-TR" baseline="30000" dirty="0"/>
              <a:t>-5</a:t>
            </a:r>
            <a:r>
              <a:rPr lang="tr-TR" dirty="0"/>
              <a:t>-10</a:t>
            </a:r>
            <a:r>
              <a:rPr lang="tr-TR" baseline="30000" dirty="0"/>
              <a:t>-6</a:t>
            </a:r>
            <a:r>
              <a:rPr lang="tr-TR" dirty="0"/>
              <a:t>	Deniz yosunu: 90 mg/kg</a:t>
            </a:r>
          </a:p>
          <a:p>
            <a:r>
              <a:rPr lang="tr-TR" dirty="0"/>
              <a:t>Deniz suyu: 23 µg/l</a:t>
            </a:r>
          </a:p>
          <a:p>
            <a:r>
              <a:rPr lang="tr-TR" dirty="0"/>
              <a:t>Sünger: 3870 mg/kg</a:t>
            </a:r>
          </a:p>
          <a:p>
            <a:r>
              <a:rPr lang="tr-TR" dirty="0"/>
              <a:t>Deniz balığı: 24 mg/kg	Yağmur suyu: 5.3 µg/l</a:t>
            </a:r>
          </a:p>
          <a:p>
            <a:r>
              <a:rPr lang="tr-TR" dirty="0"/>
              <a:t>Kar: 0.6-1.8 mg/kg</a:t>
            </a:r>
          </a:p>
          <a:p>
            <a:r>
              <a:rPr lang="tr-TR" dirty="0"/>
              <a:t>Tatlı su canlıları: % nx10</a:t>
            </a:r>
            <a:r>
              <a:rPr lang="tr-TR" baseline="30000" dirty="0"/>
              <a:t>-4</a:t>
            </a:r>
            <a:r>
              <a:rPr lang="tr-TR" dirty="0"/>
              <a:t>-10</a:t>
            </a:r>
            <a:r>
              <a:rPr lang="tr-TR" baseline="30000" dirty="0"/>
              <a:t>-5  </a:t>
            </a:r>
            <a:endParaRPr lang="tr-TR" dirty="0"/>
          </a:p>
          <a:p>
            <a:r>
              <a:rPr lang="tr-TR" dirty="0"/>
              <a:t>Tatlı Su Bitkileri: %nx10</a:t>
            </a:r>
            <a:r>
              <a:rPr lang="tr-TR" baseline="30000" dirty="0"/>
              <a:t>-6</a:t>
            </a:r>
            <a:r>
              <a:rPr lang="tr-TR" dirty="0"/>
              <a:t>-10</a:t>
            </a:r>
            <a:r>
              <a:rPr lang="tr-TR" baseline="30000" dirty="0"/>
              <a:t>-7</a:t>
            </a:r>
            <a:endParaRPr lang="tr-TR" dirty="0"/>
          </a:p>
          <a:p>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p:txBody>
          <a:bodyPr/>
          <a:lstStyle/>
          <a:p>
            <a:pPr eaLnBrk="1" hangingPunct="1"/>
            <a:r>
              <a:rPr lang="en-US" sz="3200" b="0" smtClean="0">
                <a:ea typeface="ＭＳ Ｐゴシック" pitchFamily="-112" charset="-128"/>
              </a:rPr>
              <a:t>The biogeochemical cycle</a:t>
            </a:r>
          </a:p>
        </p:txBody>
      </p:sp>
      <p:sp>
        <p:nvSpPr>
          <p:cNvPr id="31747" name="Text Box 6"/>
          <p:cNvSpPr txBox="1">
            <a:spLocks noChangeArrowheads="1"/>
          </p:cNvSpPr>
          <p:nvPr/>
        </p:nvSpPr>
        <p:spPr bwMode="auto">
          <a:xfrm>
            <a:off x="6096000" y="2943225"/>
            <a:ext cx="2743200" cy="3140075"/>
          </a:xfrm>
          <a:prstGeom prst="rect">
            <a:avLst/>
          </a:prstGeom>
          <a:noFill/>
          <a:ln w="9525">
            <a:solidFill>
              <a:schemeClr val="bg1"/>
            </a:solidFill>
            <a:miter lim="800000"/>
            <a:headEnd/>
            <a:tailEnd/>
          </a:ln>
        </p:spPr>
        <p:txBody>
          <a:bodyPr>
            <a:spAutoFit/>
          </a:bodyPr>
          <a:lstStyle/>
          <a:p>
            <a:r>
              <a:rPr lang="en-US"/>
              <a:t>The biogeochemical cycle involves the movement of elements and compounds among the land (lithosphere), organisms, air (atmosphere) and the oceans (hydrosphere). </a:t>
            </a:r>
          </a:p>
          <a:p>
            <a:endParaRPr lang="en-US"/>
          </a:p>
          <a:p>
            <a:r>
              <a:rPr lang="en-US"/>
              <a:t>Human activities can affect these cycles</a:t>
            </a:r>
          </a:p>
        </p:txBody>
      </p:sp>
      <p:pic>
        <p:nvPicPr>
          <p:cNvPr id="31748" name="Picture 14" descr="MCj04127700000[1]"/>
          <p:cNvPicPr>
            <a:picLocks noChangeAspect="1" noChangeArrowheads="1"/>
          </p:cNvPicPr>
          <p:nvPr/>
        </p:nvPicPr>
        <p:blipFill>
          <a:blip r:embed="rId3" cstate="print"/>
          <a:srcRect/>
          <a:stretch>
            <a:fillRect/>
          </a:stretch>
        </p:blipFill>
        <p:spPr bwMode="auto">
          <a:xfrm>
            <a:off x="3429000" y="4267200"/>
            <a:ext cx="573088" cy="787400"/>
          </a:xfrm>
          <a:prstGeom prst="rect">
            <a:avLst/>
          </a:prstGeom>
          <a:noFill/>
          <a:ln w="9525">
            <a:noFill/>
            <a:miter lim="800000"/>
            <a:headEnd/>
            <a:tailEnd/>
          </a:ln>
        </p:spPr>
      </p:pic>
      <p:grpSp>
        <p:nvGrpSpPr>
          <p:cNvPr id="2" name="Group 17"/>
          <p:cNvGrpSpPr>
            <a:grpSpLocks/>
          </p:cNvGrpSpPr>
          <p:nvPr/>
        </p:nvGrpSpPr>
        <p:grpSpPr bwMode="auto">
          <a:xfrm>
            <a:off x="1066800" y="3352800"/>
            <a:ext cx="4114800" cy="2192338"/>
            <a:chOff x="144" y="2112"/>
            <a:chExt cx="3216" cy="1776"/>
          </a:xfrm>
        </p:grpSpPr>
        <p:grpSp>
          <p:nvGrpSpPr>
            <p:cNvPr id="3" name="Group 16"/>
            <p:cNvGrpSpPr>
              <a:grpSpLocks/>
            </p:cNvGrpSpPr>
            <p:nvPr/>
          </p:nvGrpSpPr>
          <p:grpSpPr bwMode="auto">
            <a:xfrm>
              <a:off x="144" y="2112"/>
              <a:ext cx="3216" cy="1776"/>
              <a:chOff x="2304" y="96"/>
              <a:chExt cx="3216" cy="1776"/>
            </a:xfrm>
          </p:grpSpPr>
          <p:pic>
            <p:nvPicPr>
              <p:cNvPr id="31770" name="Picture 8" descr="MCj02922140000[1]"/>
              <p:cNvPicPr>
                <a:picLocks noChangeAspect="1" noChangeArrowheads="1"/>
              </p:cNvPicPr>
              <p:nvPr/>
            </p:nvPicPr>
            <p:blipFill>
              <a:blip r:embed="rId4" cstate="print"/>
              <a:srcRect t="-20126" b="33687"/>
              <a:stretch>
                <a:fillRect/>
              </a:stretch>
            </p:blipFill>
            <p:spPr bwMode="auto">
              <a:xfrm>
                <a:off x="2305" y="240"/>
                <a:ext cx="3119" cy="1632"/>
              </a:xfrm>
              <a:prstGeom prst="rect">
                <a:avLst/>
              </a:prstGeom>
              <a:noFill/>
              <a:ln w="9525">
                <a:noFill/>
                <a:miter lim="800000"/>
                <a:headEnd/>
                <a:tailEnd/>
              </a:ln>
            </p:spPr>
          </p:pic>
          <p:pic>
            <p:nvPicPr>
              <p:cNvPr id="31771" name="Picture 15" descr="MCj04299350000[1]"/>
              <p:cNvPicPr>
                <a:picLocks noChangeAspect="1" noChangeArrowheads="1"/>
              </p:cNvPicPr>
              <p:nvPr/>
            </p:nvPicPr>
            <p:blipFill>
              <a:blip r:embed="rId5" cstate="print"/>
              <a:srcRect r="333" b="72882"/>
              <a:stretch>
                <a:fillRect/>
              </a:stretch>
            </p:blipFill>
            <p:spPr bwMode="auto">
              <a:xfrm>
                <a:off x="2304" y="96"/>
                <a:ext cx="3168" cy="528"/>
              </a:xfrm>
              <a:prstGeom prst="rect">
                <a:avLst/>
              </a:prstGeom>
              <a:noFill/>
              <a:ln w="9525">
                <a:noFill/>
                <a:miter lim="800000"/>
                <a:headEnd/>
                <a:tailEnd/>
              </a:ln>
            </p:spPr>
          </p:pic>
          <p:pic>
            <p:nvPicPr>
              <p:cNvPr id="31772" name="Picture 12" descr="MCj04417930000[1]"/>
              <p:cNvPicPr>
                <a:picLocks noChangeAspect="1" noChangeArrowheads="1"/>
              </p:cNvPicPr>
              <p:nvPr/>
            </p:nvPicPr>
            <p:blipFill>
              <a:blip r:embed="rId6" cstate="print"/>
              <a:srcRect/>
              <a:stretch>
                <a:fillRect/>
              </a:stretch>
            </p:blipFill>
            <p:spPr bwMode="auto">
              <a:xfrm>
                <a:off x="4752" y="288"/>
                <a:ext cx="768" cy="768"/>
              </a:xfrm>
              <a:prstGeom prst="rect">
                <a:avLst/>
              </a:prstGeom>
              <a:noFill/>
              <a:ln w="9525">
                <a:noFill/>
                <a:miter lim="800000"/>
                <a:headEnd/>
                <a:tailEnd/>
              </a:ln>
            </p:spPr>
          </p:pic>
          <p:pic>
            <p:nvPicPr>
              <p:cNvPr id="31773" name="Picture 10" descr="MCj04417930000[1]"/>
              <p:cNvPicPr>
                <a:picLocks noChangeAspect="1" noChangeArrowheads="1"/>
              </p:cNvPicPr>
              <p:nvPr/>
            </p:nvPicPr>
            <p:blipFill>
              <a:blip r:embed="rId6" cstate="print"/>
              <a:srcRect/>
              <a:stretch>
                <a:fillRect/>
              </a:stretch>
            </p:blipFill>
            <p:spPr bwMode="auto">
              <a:xfrm>
                <a:off x="4320" y="288"/>
                <a:ext cx="768" cy="768"/>
              </a:xfrm>
              <a:prstGeom prst="rect">
                <a:avLst/>
              </a:prstGeom>
              <a:noFill/>
              <a:ln w="9525">
                <a:noFill/>
                <a:miter lim="800000"/>
                <a:headEnd/>
                <a:tailEnd/>
              </a:ln>
            </p:spPr>
          </p:pic>
        </p:grpSp>
        <p:pic>
          <p:nvPicPr>
            <p:cNvPr id="31769" name="Picture 11" descr="MCj04417930000[1]"/>
            <p:cNvPicPr>
              <a:picLocks noChangeAspect="1" noChangeArrowheads="1"/>
            </p:cNvPicPr>
            <p:nvPr/>
          </p:nvPicPr>
          <p:blipFill>
            <a:blip r:embed="rId6" cstate="print"/>
            <a:srcRect/>
            <a:stretch>
              <a:fillRect/>
            </a:stretch>
          </p:blipFill>
          <p:spPr bwMode="auto">
            <a:xfrm>
              <a:off x="2352" y="2304"/>
              <a:ext cx="768" cy="768"/>
            </a:xfrm>
            <a:prstGeom prst="rect">
              <a:avLst/>
            </a:prstGeom>
            <a:noFill/>
            <a:ln w="9525">
              <a:noFill/>
              <a:miter lim="800000"/>
              <a:headEnd/>
              <a:tailEnd/>
            </a:ln>
          </p:spPr>
        </p:pic>
      </p:grpSp>
      <p:sp>
        <p:nvSpPr>
          <p:cNvPr id="31750" name="Text Box 18"/>
          <p:cNvSpPr txBox="1">
            <a:spLocks noChangeArrowheads="1"/>
          </p:cNvSpPr>
          <p:nvPr/>
        </p:nvSpPr>
        <p:spPr bwMode="auto">
          <a:xfrm>
            <a:off x="3200400" y="5029200"/>
            <a:ext cx="1647825" cy="366713"/>
          </a:xfrm>
          <a:prstGeom prst="rect">
            <a:avLst/>
          </a:prstGeom>
          <a:solidFill>
            <a:srgbClr val="993300"/>
          </a:solidFill>
          <a:ln w="9525">
            <a:noFill/>
            <a:miter lim="800000"/>
            <a:headEnd/>
            <a:tailEnd/>
          </a:ln>
        </p:spPr>
        <p:txBody>
          <a:bodyPr>
            <a:spAutoFit/>
          </a:bodyPr>
          <a:lstStyle/>
          <a:p>
            <a:r>
              <a:rPr lang="en-US">
                <a:solidFill>
                  <a:schemeClr val="bg1"/>
                </a:solidFill>
              </a:rPr>
              <a:t>Lithosphere</a:t>
            </a:r>
          </a:p>
        </p:txBody>
      </p:sp>
      <p:sp>
        <p:nvSpPr>
          <p:cNvPr id="31751" name="Text Box 19"/>
          <p:cNvSpPr txBox="1">
            <a:spLocks noChangeArrowheads="1"/>
          </p:cNvSpPr>
          <p:nvPr/>
        </p:nvSpPr>
        <p:spPr bwMode="auto">
          <a:xfrm>
            <a:off x="2049463" y="2895600"/>
            <a:ext cx="1416050" cy="366713"/>
          </a:xfrm>
          <a:prstGeom prst="rect">
            <a:avLst/>
          </a:prstGeom>
          <a:solidFill>
            <a:schemeClr val="bg1"/>
          </a:solidFill>
          <a:ln w="9525">
            <a:noFill/>
            <a:miter lim="800000"/>
            <a:headEnd/>
            <a:tailEnd/>
          </a:ln>
        </p:spPr>
        <p:txBody>
          <a:bodyPr wrap="none">
            <a:spAutoFit/>
          </a:bodyPr>
          <a:lstStyle/>
          <a:p>
            <a:r>
              <a:rPr lang="en-US"/>
              <a:t>Atmosphere</a:t>
            </a:r>
          </a:p>
        </p:txBody>
      </p:sp>
      <p:sp>
        <p:nvSpPr>
          <p:cNvPr id="31752" name="Text Box 20"/>
          <p:cNvSpPr txBox="1">
            <a:spLocks noChangeArrowheads="1"/>
          </p:cNvSpPr>
          <p:nvPr/>
        </p:nvSpPr>
        <p:spPr bwMode="auto">
          <a:xfrm>
            <a:off x="4198938" y="3192463"/>
            <a:ext cx="1212850" cy="366712"/>
          </a:xfrm>
          <a:prstGeom prst="rect">
            <a:avLst/>
          </a:prstGeom>
          <a:solidFill>
            <a:schemeClr val="accent2"/>
          </a:solidFill>
          <a:ln w="9525">
            <a:noFill/>
            <a:miter lim="800000"/>
            <a:headEnd/>
            <a:tailEnd/>
          </a:ln>
        </p:spPr>
        <p:txBody>
          <a:bodyPr wrap="none">
            <a:spAutoFit/>
          </a:bodyPr>
          <a:lstStyle/>
          <a:p>
            <a:r>
              <a:rPr lang="en-US"/>
              <a:t>Biosphere</a:t>
            </a:r>
          </a:p>
        </p:txBody>
      </p:sp>
      <p:sp>
        <p:nvSpPr>
          <p:cNvPr id="31753" name="Text Box 21"/>
          <p:cNvSpPr txBox="1">
            <a:spLocks noChangeArrowheads="1"/>
          </p:cNvSpPr>
          <p:nvPr/>
        </p:nvSpPr>
        <p:spPr bwMode="auto">
          <a:xfrm>
            <a:off x="1066800" y="4495800"/>
            <a:ext cx="1492250" cy="366713"/>
          </a:xfrm>
          <a:prstGeom prst="rect">
            <a:avLst/>
          </a:prstGeom>
          <a:solidFill>
            <a:schemeClr val="tx2"/>
          </a:solidFill>
          <a:ln w="9525">
            <a:noFill/>
            <a:miter lim="800000"/>
            <a:headEnd/>
            <a:tailEnd/>
          </a:ln>
        </p:spPr>
        <p:txBody>
          <a:bodyPr wrap="none">
            <a:spAutoFit/>
          </a:bodyPr>
          <a:lstStyle/>
          <a:p>
            <a:r>
              <a:rPr lang="en-US">
                <a:solidFill>
                  <a:schemeClr val="bg1"/>
                </a:solidFill>
              </a:rPr>
              <a:t>Hydrosphere</a:t>
            </a:r>
          </a:p>
        </p:txBody>
      </p:sp>
      <p:sp>
        <p:nvSpPr>
          <p:cNvPr id="11290" name="AutoShape 26"/>
          <p:cNvSpPr>
            <a:spLocks noChangeArrowheads="1"/>
          </p:cNvSpPr>
          <p:nvPr/>
        </p:nvSpPr>
        <p:spPr bwMode="auto">
          <a:xfrm rot="-4453401">
            <a:off x="4748213" y="4395787"/>
            <a:ext cx="914400" cy="352425"/>
          </a:xfrm>
          <a:prstGeom prst="curvedUpArrow">
            <a:avLst>
              <a:gd name="adj1" fmla="val 51892"/>
              <a:gd name="adj2" fmla="val 103784"/>
              <a:gd name="adj3" fmla="val 33333"/>
            </a:avLst>
          </a:prstGeom>
          <a:solidFill>
            <a:srgbClr val="000000"/>
          </a:solidFill>
          <a:ln w="9525">
            <a:solidFill>
              <a:schemeClr val="tx1"/>
            </a:solidFill>
            <a:miter lim="800000"/>
            <a:headEnd/>
            <a:tailEnd/>
          </a:ln>
        </p:spPr>
        <p:txBody>
          <a:bodyPr wrap="none" anchor="ctr"/>
          <a:lstStyle/>
          <a:p>
            <a:endParaRPr lang="tr-TR"/>
          </a:p>
        </p:txBody>
      </p:sp>
      <p:sp>
        <p:nvSpPr>
          <p:cNvPr id="11293" name="AutoShape 29"/>
          <p:cNvSpPr>
            <a:spLocks noChangeArrowheads="1"/>
          </p:cNvSpPr>
          <p:nvPr/>
        </p:nvSpPr>
        <p:spPr bwMode="auto">
          <a:xfrm>
            <a:off x="3810000" y="3200400"/>
            <a:ext cx="381000" cy="533400"/>
          </a:xfrm>
          <a:prstGeom prst="upArrow">
            <a:avLst>
              <a:gd name="adj1" fmla="val 50000"/>
              <a:gd name="adj2" fmla="val 35000"/>
            </a:avLst>
          </a:prstGeom>
          <a:solidFill>
            <a:srgbClr val="000000"/>
          </a:solidFill>
          <a:ln w="9525">
            <a:solidFill>
              <a:schemeClr val="tx1"/>
            </a:solidFill>
            <a:miter lim="800000"/>
            <a:headEnd/>
            <a:tailEnd/>
          </a:ln>
        </p:spPr>
        <p:txBody>
          <a:bodyPr wrap="none" anchor="ctr"/>
          <a:lstStyle/>
          <a:p>
            <a:endParaRPr lang="tr-TR"/>
          </a:p>
        </p:txBody>
      </p:sp>
      <p:sp>
        <p:nvSpPr>
          <p:cNvPr id="11294" name="AutoShape 30"/>
          <p:cNvSpPr>
            <a:spLocks noChangeArrowheads="1"/>
          </p:cNvSpPr>
          <p:nvPr/>
        </p:nvSpPr>
        <p:spPr bwMode="auto">
          <a:xfrm rot="10800000">
            <a:off x="1828800" y="3962400"/>
            <a:ext cx="381000" cy="533400"/>
          </a:xfrm>
          <a:prstGeom prst="upArrow">
            <a:avLst>
              <a:gd name="adj1" fmla="val 50000"/>
              <a:gd name="adj2" fmla="val 35000"/>
            </a:avLst>
          </a:prstGeom>
          <a:solidFill>
            <a:srgbClr val="000000"/>
          </a:solidFill>
          <a:ln w="9525">
            <a:solidFill>
              <a:schemeClr val="tx1"/>
            </a:solidFill>
            <a:miter lim="800000"/>
            <a:headEnd/>
            <a:tailEnd/>
          </a:ln>
        </p:spPr>
        <p:txBody>
          <a:bodyPr wrap="none" anchor="ctr"/>
          <a:lstStyle/>
          <a:p>
            <a:endParaRPr lang="tr-TR"/>
          </a:p>
        </p:txBody>
      </p:sp>
      <p:sp>
        <p:nvSpPr>
          <p:cNvPr id="11295" name="AutoShape 31"/>
          <p:cNvSpPr>
            <a:spLocks noChangeArrowheads="1"/>
          </p:cNvSpPr>
          <p:nvPr/>
        </p:nvSpPr>
        <p:spPr bwMode="auto">
          <a:xfrm rot="7643511">
            <a:off x="1257300" y="4991100"/>
            <a:ext cx="457200" cy="990600"/>
          </a:xfrm>
          <a:prstGeom prst="curvedLeftArrow">
            <a:avLst>
              <a:gd name="adj1" fmla="val 43333"/>
              <a:gd name="adj2" fmla="val 86667"/>
              <a:gd name="adj3" fmla="val 33333"/>
            </a:avLst>
          </a:prstGeom>
          <a:solidFill>
            <a:srgbClr val="000000"/>
          </a:solidFill>
          <a:ln w="9525">
            <a:solidFill>
              <a:schemeClr val="tx1"/>
            </a:solidFill>
            <a:miter lim="800000"/>
            <a:headEnd/>
            <a:tailEnd/>
          </a:ln>
        </p:spPr>
        <p:txBody>
          <a:bodyPr wrap="none" anchor="ctr"/>
          <a:lstStyle/>
          <a:p>
            <a:endParaRPr lang="tr-TR"/>
          </a:p>
        </p:txBody>
      </p:sp>
      <p:sp>
        <p:nvSpPr>
          <p:cNvPr id="11296" name="AutoShape 32"/>
          <p:cNvSpPr>
            <a:spLocks noChangeArrowheads="1"/>
          </p:cNvSpPr>
          <p:nvPr/>
        </p:nvSpPr>
        <p:spPr bwMode="auto">
          <a:xfrm rot="10800000">
            <a:off x="4114800" y="4495800"/>
            <a:ext cx="381000" cy="533400"/>
          </a:xfrm>
          <a:prstGeom prst="upArrow">
            <a:avLst>
              <a:gd name="adj1" fmla="val 50000"/>
              <a:gd name="adj2" fmla="val 35000"/>
            </a:avLst>
          </a:prstGeom>
          <a:solidFill>
            <a:srgbClr val="000000"/>
          </a:solidFill>
          <a:ln w="9525">
            <a:solidFill>
              <a:schemeClr val="tx1"/>
            </a:solidFill>
            <a:miter lim="800000"/>
            <a:headEnd/>
            <a:tailEnd/>
          </a:ln>
        </p:spPr>
        <p:txBody>
          <a:bodyPr wrap="none" anchor="ctr"/>
          <a:lstStyle/>
          <a:p>
            <a:endParaRPr lang="tr-TR"/>
          </a:p>
        </p:txBody>
      </p:sp>
      <p:sp>
        <p:nvSpPr>
          <p:cNvPr id="11297" name="AutoShape 33"/>
          <p:cNvSpPr>
            <a:spLocks noChangeArrowheads="1"/>
          </p:cNvSpPr>
          <p:nvPr/>
        </p:nvSpPr>
        <p:spPr bwMode="auto">
          <a:xfrm rot="8070867">
            <a:off x="1981200" y="4876800"/>
            <a:ext cx="381000" cy="533400"/>
          </a:xfrm>
          <a:prstGeom prst="upArrow">
            <a:avLst>
              <a:gd name="adj1" fmla="val 50000"/>
              <a:gd name="adj2" fmla="val 35000"/>
            </a:avLst>
          </a:prstGeom>
          <a:solidFill>
            <a:srgbClr val="000000"/>
          </a:solidFill>
          <a:ln w="9525">
            <a:solidFill>
              <a:schemeClr val="tx1"/>
            </a:solidFill>
            <a:miter lim="800000"/>
            <a:headEnd/>
            <a:tailEnd/>
          </a:ln>
        </p:spPr>
        <p:txBody>
          <a:bodyPr wrap="none" anchor="ctr"/>
          <a:lstStyle/>
          <a:p>
            <a:endParaRPr lang="tr-TR"/>
          </a:p>
        </p:txBody>
      </p:sp>
      <p:pic>
        <p:nvPicPr>
          <p:cNvPr id="31760" name="Picture 34" descr="MCj04127700000[1]"/>
          <p:cNvPicPr>
            <a:picLocks noChangeAspect="1" noChangeArrowheads="1"/>
          </p:cNvPicPr>
          <p:nvPr/>
        </p:nvPicPr>
        <p:blipFill>
          <a:blip r:embed="rId3" cstate="print"/>
          <a:srcRect/>
          <a:stretch>
            <a:fillRect/>
          </a:stretch>
        </p:blipFill>
        <p:spPr bwMode="auto">
          <a:xfrm>
            <a:off x="2819400" y="3962400"/>
            <a:ext cx="552450" cy="762000"/>
          </a:xfrm>
          <a:prstGeom prst="rect">
            <a:avLst/>
          </a:prstGeom>
          <a:noFill/>
          <a:ln w="9525">
            <a:noFill/>
            <a:miter lim="800000"/>
            <a:headEnd/>
            <a:tailEnd/>
          </a:ln>
        </p:spPr>
      </p:pic>
      <p:grpSp>
        <p:nvGrpSpPr>
          <p:cNvPr id="4" name="Group 40"/>
          <p:cNvGrpSpPr>
            <a:grpSpLocks/>
          </p:cNvGrpSpPr>
          <p:nvPr/>
        </p:nvGrpSpPr>
        <p:grpSpPr bwMode="auto">
          <a:xfrm>
            <a:off x="2438400" y="3581400"/>
            <a:ext cx="1447800" cy="1447800"/>
            <a:chOff x="1536" y="2256"/>
            <a:chExt cx="912" cy="912"/>
          </a:xfrm>
        </p:grpSpPr>
        <p:sp>
          <p:nvSpPr>
            <p:cNvPr id="31763" name="Oval 35"/>
            <p:cNvSpPr>
              <a:spLocks noChangeArrowheads="1"/>
            </p:cNvSpPr>
            <p:nvPr/>
          </p:nvSpPr>
          <p:spPr bwMode="auto">
            <a:xfrm>
              <a:off x="1680" y="2448"/>
              <a:ext cx="576" cy="576"/>
            </a:xfrm>
            <a:prstGeom prst="ellipse">
              <a:avLst/>
            </a:prstGeom>
            <a:noFill/>
            <a:ln w="22225">
              <a:solidFill>
                <a:srgbClr val="FF0000"/>
              </a:solidFill>
              <a:round/>
              <a:headEnd/>
              <a:tailEnd/>
            </a:ln>
          </p:spPr>
          <p:txBody>
            <a:bodyPr wrap="none" anchor="ctr"/>
            <a:lstStyle/>
            <a:p>
              <a:endParaRPr lang="tr-TR"/>
            </a:p>
          </p:txBody>
        </p:sp>
        <p:sp>
          <p:nvSpPr>
            <p:cNvPr id="31764" name="Line 36"/>
            <p:cNvSpPr>
              <a:spLocks noChangeShapeType="1"/>
            </p:cNvSpPr>
            <p:nvPr/>
          </p:nvSpPr>
          <p:spPr bwMode="auto">
            <a:xfrm flipV="1">
              <a:off x="1920" y="2256"/>
              <a:ext cx="0" cy="192"/>
            </a:xfrm>
            <a:prstGeom prst="line">
              <a:avLst/>
            </a:prstGeom>
            <a:noFill/>
            <a:ln w="22225">
              <a:solidFill>
                <a:srgbClr val="FF3300"/>
              </a:solidFill>
              <a:round/>
              <a:headEnd/>
              <a:tailEnd type="triangle" w="med" len="med"/>
            </a:ln>
          </p:spPr>
          <p:txBody>
            <a:bodyPr/>
            <a:lstStyle/>
            <a:p>
              <a:endParaRPr lang="tr-TR"/>
            </a:p>
          </p:txBody>
        </p:sp>
        <p:sp>
          <p:nvSpPr>
            <p:cNvPr id="31765" name="Line 37"/>
            <p:cNvSpPr>
              <a:spLocks noChangeShapeType="1"/>
            </p:cNvSpPr>
            <p:nvPr/>
          </p:nvSpPr>
          <p:spPr bwMode="auto">
            <a:xfrm flipV="1">
              <a:off x="2256" y="2688"/>
              <a:ext cx="192" cy="0"/>
            </a:xfrm>
            <a:prstGeom prst="line">
              <a:avLst/>
            </a:prstGeom>
            <a:noFill/>
            <a:ln w="22225">
              <a:solidFill>
                <a:srgbClr val="FF3300"/>
              </a:solidFill>
              <a:round/>
              <a:headEnd/>
              <a:tailEnd type="triangle" w="med" len="med"/>
            </a:ln>
          </p:spPr>
          <p:txBody>
            <a:bodyPr/>
            <a:lstStyle/>
            <a:p>
              <a:endParaRPr lang="tr-TR"/>
            </a:p>
          </p:txBody>
        </p:sp>
        <p:sp>
          <p:nvSpPr>
            <p:cNvPr id="31766" name="Line 38"/>
            <p:cNvSpPr>
              <a:spLocks noChangeShapeType="1"/>
            </p:cNvSpPr>
            <p:nvPr/>
          </p:nvSpPr>
          <p:spPr bwMode="auto">
            <a:xfrm flipH="1">
              <a:off x="1536" y="2880"/>
              <a:ext cx="192" cy="192"/>
            </a:xfrm>
            <a:prstGeom prst="line">
              <a:avLst/>
            </a:prstGeom>
            <a:noFill/>
            <a:ln w="22225">
              <a:solidFill>
                <a:srgbClr val="FF3300"/>
              </a:solidFill>
              <a:round/>
              <a:headEnd/>
              <a:tailEnd type="triangle" w="med" len="med"/>
            </a:ln>
          </p:spPr>
          <p:txBody>
            <a:bodyPr/>
            <a:lstStyle/>
            <a:p>
              <a:endParaRPr lang="tr-TR"/>
            </a:p>
          </p:txBody>
        </p:sp>
        <p:sp>
          <p:nvSpPr>
            <p:cNvPr id="31767" name="Line 39"/>
            <p:cNvSpPr>
              <a:spLocks noChangeShapeType="1"/>
            </p:cNvSpPr>
            <p:nvPr/>
          </p:nvSpPr>
          <p:spPr bwMode="auto">
            <a:xfrm flipH="1" flipV="1">
              <a:off x="2112" y="2976"/>
              <a:ext cx="144" cy="192"/>
            </a:xfrm>
            <a:prstGeom prst="line">
              <a:avLst/>
            </a:prstGeom>
            <a:noFill/>
            <a:ln w="22225">
              <a:solidFill>
                <a:srgbClr val="FF3300"/>
              </a:solidFill>
              <a:round/>
              <a:headEnd/>
              <a:tailEnd type="triangle" w="med" len="med"/>
            </a:ln>
          </p:spPr>
          <p:txBody>
            <a:bodyPr/>
            <a:lstStyle/>
            <a:p>
              <a:endParaRPr lang="tr-TR"/>
            </a:p>
          </p:txBody>
        </p:sp>
      </p:grpSp>
      <p:sp>
        <p:nvSpPr>
          <p:cNvPr id="31762" name="Slide Number Placeholder 28"/>
          <p:cNvSpPr>
            <a:spLocks noGrp="1"/>
          </p:cNvSpPr>
          <p:nvPr>
            <p:ph type="sldNum" sz="quarter" idx="12"/>
          </p:nvPr>
        </p:nvSpPr>
        <p:spPr>
          <a:noFill/>
        </p:spPr>
        <p:txBody>
          <a:bodyPr/>
          <a:lstStyle/>
          <a:p>
            <a:fld id="{03A45B01-457B-4975-A2C5-A0C89C505196}" type="slidenum">
              <a:rPr lang="en-US"/>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93"/>
                                        </p:tgtEl>
                                        <p:attrNameLst>
                                          <p:attrName>style.visibility</p:attrName>
                                        </p:attrNameLst>
                                      </p:cBhvr>
                                      <p:to>
                                        <p:strVal val="visible"/>
                                      </p:to>
                                    </p:set>
                                    <p:anim calcmode="lin" valueType="num">
                                      <p:cBhvr additive="base">
                                        <p:cTn id="7" dur="500" fill="hold"/>
                                        <p:tgtEl>
                                          <p:spTgt spid="11293"/>
                                        </p:tgtEl>
                                        <p:attrNameLst>
                                          <p:attrName>ppt_x</p:attrName>
                                        </p:attrNameLst>
                                      </p:cBhvr>
                                      <p:tavLst>
                                        <p:tav tm="0">
                                          <p:val>
                                            <p:strVal val="#ppt_x"/>
                                          </p:val>
                                        </p:tav>
                                        <p:tav tm="100000">
                                          <p:val>
                                            <p:strVal val="#ppt_x"/>
                                          </p:val>
                                        </p:tav>
                                      </p:tavLst>
                                    </p:anim>
                                    <p:anim calcmode="lin" valueType="num">
                                      <p:cBhvr additive="base">
                                        <p:cTn id="8" dur="500" fill="hold"/>
                                        <p:tgtEl>
                                          <p:spTgt spid="112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9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29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2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9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29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0" grpId="0" animBg="1"/>
      <p:bldP spid="11293" grpId="0" animBg="1"/>
      <p:bldP spid="11294" grpId="0" animBg="1"/>
      <p:bldP spid="11295" grpId="0" animBg="1"/>
      <p:bldP spid="11296" grpId="0" animBg="1"/>
      <p:bldP spid="11297"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pPr lvl="0"/>
            <a:r>
              <a:rPr lang="tr-TR" dirty="0"/>
              <a:t>Sofra tuzuna potasyum iyodür (KI) katılması</a:t>
            </a:r>
          </a:p>
          <a:p>
            <a:r>
              <a:rPr lang="tr-TR" dirty="0"/>
              <a:t> </a:t>
            </a:r>
          </a:p>
          <a:p>
            <a:r>
              <a:rPr lang="tr-TR" dirty="0"/>
              <a:t>Endemik bölgelerde toprak, bitki ve sulardaki iyot miktarına göre sofra tuzuna potasyum iyodür karıştırılmalıdır. Amerika Birleşik Devletlerinde guatrın yaygın olduğu bölgelerde 1 ton sofra tuzuna  100 g KI katılmaktadır. </a:t>
            </a:r>
          </a:p>
          <a:p>
            <a:r>
              <a:rPr lang="tr-TR" dirty="0"/>
              <a:t>İyodun sofra tuzuna karıştırıldıktan sonra kaybolmaması için birkaç önlem alınması gereklidir.</a:t>
            </a:r>
          </a:p>
          <a:p>
            <a:r>
              <a:rPr lang="tr-TR" dirty="0"/>
              <a:t> </a:t>
            </a:r>
          </a:p>
          <a:p>
            <a:pPr lvl="0"/>
            <a:r>
              <a:rPr lang="tr-TR" dirty="0"/>
              <a:t>Sofra tuzu kaliteli olmalıdır.</a:t>
            </a:r>
          </a:p>
          <a:p>
            <a:r>
              <a:rPr lang="tr-TR" dirty="0"/>
              <a:t> </a:t>
            </a:r>
          </a:p>
          <a:p>
            <a:endParaRPr lang="tr-TR"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20000"/>
          </a:bodyPr>
          <a:lstStyle/>
          <a:p>
            <a:pPr lvl="0"/>
            <a:r>
              <a:rPr lang="tr-TR" dirty="0" smtClean="0"/>
              <a:t>İyotlu tuzlar </a:t>
            </a:r>
            <a:r>
              <a:rPr lang="tr-TR" dirty="0" err="1" smtClean="0"/>
              <a:t>parafinlenmiş</a:t>
            </a:r>
            <a:r>
              <a:rPr lang="tr-TR" dirty="0" smtClean="0"/>
              <a:t> şişelerde saklanmalıdır ya da polietilen torbalarda muhafaza edilmelidir. Polietilen torbalarda iyotlu sofra tuzu  </a:t>
            </a:r>
            <a:r>
              <a:rPr lang="tr-TR" dirty="0" err="1" smtClean="0"/>
              <a:t>hermetik</a:t>
            </a:r>
            <a:r>
              <a:rPr lang="tr-TR" dirty="0" smtClean="0"/>
              <a:t> olarak saklanırsa iyot 11 ayda %25 kayba uğrar.</a:t>
            </a:r>
          </a:p>
          <a:p>
            <a:r>
              <a:rPr lang="tr-TR" dirty="0" smtClean="0"/>
              <a:t> </a:t>
            </a:r>
          </a:p>
          <a:p>
            <a:r>
              <a:rPr lang="tr-TR" dirty="0" smtClean="0"/>
              <a:t>Ayrıca iyotlu tuz yemek pişirme sırasında yemeğe katıldığında iyot kaybı meydana geldiğinden yemek piştikten sonra katılmalıdır.</a:t>
            </a:r>
          </a:p>
          <a:p>
            <a:r>
              <a:rPr lang="tr-TR" dirty="0" smtClean="0"/>
              <a:t>İyotlu tuz kullanımının </a:t>
            </a:r>
            <a:r>
              <a:rPr lang="tr-TR" dirty="0" err="1" smtClean="0"/>
              <a:t>yanısıra</a:t>
            </a:r>
            <a:r>
              <a:rPr lang="tr-TR" dirty="0" smtClean="0"/>
              <a:t> çeşitli besinlere de iyot karıştırılabilir. Örneğin  Meksika’da iyot tatlılara eklenmektedir. Ayrıca iyotlu tuzun </a:t>
            </a:r>
            <a:r>
              <a:rPr lang="tr-TR" dirty="0" err="1" smtClean="0"/>
              <a:t>hergün</a:t>
            </a:r>
            <a:r>
              <a:rPr lang="tr-TR" dirty="0" smtClean="0"/>
              <a:t> belirli bir baharatla alınması ya da ekmeğe katılması alınabilecek önlemlerdendir. </a:t>
            </a:r>
          </a:p>
          <a:p>
            <a:endParaRPr lang="tr-TR"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Çinko</a:t>
            </a:r>
            <a:endParaRPr lang="tr-TR" dirty="0"/>
          </a:p>
        </p:txBody>
      </p:sp>
      <p:sp>
        <p:nvSpPr>
          <p:cNvPr id="3" name="2 İçerik Yer Tutucusu"/>
          <p:cNvSpPr>
            <a:spLocks noGrp="1"/>
          </p:cNvSpPr>
          <p:nvPr>
            <p:ph idx="1"/>
          </p:nvPr>
        </p:nvSpPr>
        <p:spPr/>
        <p:txBody>
          <a:bodyPr>
            <a:normAutofit lnSpcReduction="10000"/>
          </a:bodyPr>
          <a:lstStyle/>
          <a:p>
            <a:r>
              <a:rPr lang="tr-TR" dirty="0"/>
              <a:t>Çinko </a:t>
            </a:r>
            <a:r>
              <a:rPr lang="tr-TR" dirty="0" smtClean="0"/>
              <a:t>elementi, </a:t>
            </a:r>
            <a:r>
              <a:rPr lang="tr-TR" dirty="0"/>
              <a:t>periyodik </a:t>
            </a:r>
            <a:r>
              <a:rPr lang="tr-TR" dirty="0" smtClean="0"/>
              <a:t>tabloda </a:t>
            </a:r>
            <a:r>
              <a:rPr lang="tr-TR" dirty="0"/>
              <a:t>ikinci grupta yer almaktadır, atom ağırlığı 65.37’ </a:t>
            </a:r>
            <a:r>
              <a:rPr lang="tr-TR" dirty="0" err="1"/>
              <a:t>dir</a:t>
            </a:r>
            <a:r>
              <a:rPr lang="tr-TR" dirty="0"/>
              <a:t>. </a:t>
            </a:r>
            <a:r>
              <a:rPr lang="tr-TR" dirty="0" smtClean="0"/>
              <a:t>Yeryüzünde </a:t>
            </a:r>
            <a:r>
              <a:rPr lang="tr-TR" dirty="0"/>
              <a:t>çinko % 1.5 x 10</a:t>
            </a:r>
            <a:r>
              <a:rPr lang="tr-TR" baseline="30000" dirty="0"/>
              <a:t>-3</a:t>
            </a:r>
            <a:r>
              <a:rPr lang="tr-TR" dirty="0"/>
              <a:t> oranında bulunmaktadır.</a:t>
            </a:r>
          </a:p>
          <a:p>
            <a:r>
              <a:rPr lang="tr-TR" dirty="0"/>
              <a:t>Jeokimyada </a:t>
            </a:r>
            <a:r>
              <a:rPr lang="tr-TR" dirty="0" smtClean="0"/>
              <a:t>çinko </a:t>
            </a:r>
            <a:r>
              <a:rPr lang="tr-TR" dirty="0"/>
              <a:t>kapsayan 64 mineral vardır. Bu minerallerden Çinko </a:t>
            </a:r>
            <a:r>
              <a:rPr lang="tr-TR" dirty="0" err="1"/>
              <a:t>Blende</a:t>
            </a:r>
            <a:r>
              <a:rPr lang="tr-TR" dirty="0"/>
              <a:t> (</a:t>
            </a:r>
            <a:r>
              <a:rPr lang="tr-TR" dirty="0" err="1"/>
              <a:t>ZnS</a:t>
            </a:r>
            <a:r>
              <a:rPr lang="tr-TR" dirty="0"/>
              <a:t>), </a:t>
            </a:r>
            <a:r>
              <a:rPr lang="tr-TR" dirty="0" err="1"/>
              <a:t>Smit</a:t>
            </a:r>
            <a:r>
              <a:rPr lang="tr-TR" dirty="0"/>
              <a:t> </a:t>
            </a:r>
            <a:r>
              <a:rPr lang="tr-TR" dirty="0" err="1"/>
              <a:t>Sonit</a:t>
            </a:r>
            <a:r>
              <a:rPr lang="tr-TR" dirty="0"/>
              <a:t> (ZnCO</a:t>
            </a:r>
            <a:r>
              <a:rPr lang="tr-TR" baseline="-25000" dirty="0"/>
              <a:t>3</a:t>
            </a:r>
            <a:r>
              <a:rPr lang="tr-TR" dirty="0"/>
              <a:t>), Kalamin (Zn</a:t>
            </a:r>
            <a:r>
              <a:rPr lang="tr-TR" baseline="-25000" dirty="0"/>
              <a:t>2</a:t>
            </a:r>
            <a:r>
              <a:rPr lang="tr-TR" dirty="0"/>
              <a:t>SiO</a:t>
            </a:r>
            <a:r>
              <a:rPr lang="tr-TR" baseline="-25000" dirty="0"/>
              <a:t>4</a:t>
            </a:r>
            <a:r>
              <a:rPr lang="tr-TR" dirty="0"/>
              <a:t> </a:t>
            </a:r>
            <a:r>
              <a:rPr lang="tr-TR" b="1" dirty="0"/>
              <a:t>.</a:t>
            </a:r>
            <a:r>
              <a:rPr lang="tr-TR" dirty="0"/>
              <a:t> H</a:t>
            </a:r>
            <a:r>
              <a:rPr lang="tr-TR" baseline="-25000" dirty="0"/>
              <a:t>2</a:t>
            </a:r>
            <a:r>
              <a:rPr lang="tr-TR" dirty="0"/>
              <a:t>O), </a:t>
            </a:r>
            <a:r>
              <a:rPr lang="tr-TR" dirty="0" err="1"/>
              <a:t>Franklinit</a:t>
            </a:r>
            <a:r>
              <a:rPr lang="tr-TR" dirty="0"/>
              <a:t> [</a:t>
            </a:r>
            <a:r>
              <a:rPr lang="tr-TR" dirty="0" err="1"/>
              <a:t>Zn</a:t>
            </a:r>
            <a:r>
              <a:rPr lang="tr-TR" dirty="0"/>
              <a:t>(FeO</a:t>
            </a:r>
            <a:r>
              <a:rPr lang="tr-TR" baseline="-25000" dirty="0"/>
              <a:t>2</a:t>
            </a:r>
            <a:r>
              <a:rPr lang="tr-TR" dirty="0"/>
              <a:t>)] ve </a:t>
            </a:r>
            <a:r>
              <a:rPr lang="tr-TR" dirty="0" err="1"/>
              <a:t>Willemit</a:t>
            </a:r>
            <a:r>
              <a:rPr lang="tr-TR" dirty="0"/>
              <a:t> [Zn</a:t>
            </a:r>
            <a:r>
              <a:rPr lang="tr-TR" baseline="-25000" dirty="0"/>
              <a:t>2</a:t>
            </a:r>
            <a:r>
              <a:rPr lang="tr-TR" dirty="0"/>
              <a:t>(FeO</a:t>
            </a:r>
            <a:r>
              <a:rPr lang="tr-TR" baseline="-25000" dirty="0"/>
              <a:t>2</a:t>
            </a:r>
            <a:r>
              <a:rPr lang="tr-TR" dirty="0"/>
              <a:t>)</a:t>
            </a:r>
            <a:r>
              <a:rPr lang="tr-TR" baseline="-25000" dirty="0"/>
              <a:t>2</a:t>
            </a:r>
            <a:r>
              <a:rPr lang="tr-TR" dirty="0"/>
              <a:t>] geniş yer tutmaktadır. </a:t>
            </a:r>
          </a:p>
          <a:p>
            <a:r>
              <a:rPr lang="tr-TR" dirty="0"/>
              <a:t>Çinko </a:t>
            </a:r>
            <a:r>
              <a:rPr lang="tr-TR" dirty="0" smtClean="0"/>
              <a:t>toprakta</a:t>
            </a:r>
            <a:r>
              <a:rPr lang="tr-TR" dirty="0"/>
              <a:t>, sularda, okyanus, deniz sularında ve bütün canlılarda çok az miktarda bulunmaktadır.</a:t>
            </a:r>
          </a:p>
          <a:p>
            <a:endParaRPr lang="tr-TR"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Topraklarda çinko, </a:t>
            </a:r>
            <a:endParaRPr lang="tr-TR" dirty="0" smtClean="0"/>
          </a:p>
          <a:p>
            <a:r>
              <a:rPr lang="tr-TR" dirty="0" smtClean="0"/>
              <a:t>toprak </a:t>
            </a:r>
            <a:r>
              <a:rPr lang="tr-TR" dirty="0"/>
              <a:t>komplekslerine bağlanmış</a:t>
            </a:r>
            <a:r>
              <a:rPr lang="tr-TR" dirty="0" smtClean="0"/>
              <a:t>,</a:t>
            </a:r>
          </a:p>
          <a:p>
            <a:r>
              <a:rPr lang="tr-TR" dirty="0" smtClean="0"/>
              <a:t> </a:t>
            </a:r>
            <a:r>
              <a:rPr lang="tr-TR" dirty="0"/>
              <a:t>suda çözünebilir, </a:t>
            </a:r>
            <a:endParaRPr lang="tr-TR" dirty="0" smtClean="0"/>
          </a:p>
          <a:p>
            <a:r>
              <a:rPr lang="tr-TR" dirty="0" smtClean="0"/>
              <a:t>değişebilir </a:t>
            </a:r>
            <a:r>
              <a:rPr lang="tr-TR" dirty="0"/>
              <a:t>ve bitkiler tarafından yararlanılamaz şekilde bulunur. </a:t>
            </a:r>
            <a:endParaRPr lang="tr-TR" dirty="0" smtClean="0"/>
          </a:p>
          <a:p>
            <a:r>
              <a:rPr lang="tr-TR" dirty="0" smtClean="0"/>
              <a:t>Toprakta </a:t>
            </a:r>
            <a:r>
              <a:rPr lang="tr-TR" dirty="0"/>
              <a:t>olan çinko elementinin miktarı, ana materyale bağlıdır. Püskürük ana materyalde, özellikle bazaltlarda çinko </a:t>
            </a:r>
            <a:r>
              <a:rPr lang="tr-TR" dirty="0" err="1"/>
              <a:t>mikroelementinin</a:t>
            </a:r>
            <a:r>
              <a:rPr lang="tr-TR" dirty="0"/>
              <a:t> miktarı başka topraklara göre yüksek oranda bulunmaktadır. Örneğin, granitlerde çinkonun miktarı bazaltlara göre iki kat daha azdır. </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r>
              <a:rPr lang="tr-TR" dirty="0" smtClean="0"/>
              <a:t>Çinkonun, </a:t>
            </a:r>
            <a:r>
              <a:rPr lang="tr-TR" dirty="0" err="1" smtClean="0"/>
              <a:t>çernozyemlerde</a:t>
            </a:r>
            <a:r>
              <a:rPr lang="tr-TR" dirty="0" smtClean="0"/>
              <a:t> </a:t>
            </a:r>
            <a:r>
              <a:rPr lang="tr-TR" dirty="0"/>
              <a:t>yüksek miktarda </a:t>
            </a:r>
            <a:r>
              <a:rPr lang="tr-TR" dirty="0" smtClean="0"/>
              <a:t>olması, bu </a:t>
            </a:r>
            <a:r>
              <a:rPr lang="tr-TR" dirty="0"/>
              <a:t>toprakların </a:t>
            </a:r>
            <a:r>
              <a:rPr lang="tr-TR" dirty="0" err="1"/>
              <a:t>humusca</a:t>
            </a:r>
            <a:r>
              <a:rPr lang="tr-TR" dirty="0"/>
              <a:t> zengin olmasına bağlıdır. </a:t>
            </a:r>
            <a:endParaRPr lang="tr-TR" dirty="0" smtClean="0"/>
          </a:p>
          <a:p>
            <a:r>
              <a:rPr lang="tr-TR" dirty="0" err="1" smtClean="0"/>
              <a:t>Krasnozyem</a:t>
            </a:r>
            <a:r>
              <a:rPr lang="tr-TR" dirty="0" smtClean="0"/>
              <a:t> </a:t>
            </a:r>
            <a:r>
              <a:rPr lang="tr-TR" dirty="0"/>
              <a:t>topraklarda </a:t>
            </a:r>
            <a:r>
              <a:rPr lang="tr-TR" dirty="0" smtClean="0"/>
              <a:t>yüksek </a:t>
            </a:r>
            <a:r>
              <a:rPr lang="tr-TR" dirty="0"/>
              <a:t>olması ise ana materyalde (andezit, bazalt) çinkonun yüksek miktarda bulunmasına bağlıdır. </a:t>
            </a:r>
            <a:endParaRPr lang="tr-TR" dirty="0" smtClean="0"/>
          </a:p>
          <a:p>
            <a:r>
              <a:rPr lang="tr-TR" dirty="0" smtClean="0"/>
              <a:t>Tundra </a:t>
            </a:r>
            <a:r>
              <a:rPr lang="tr-TR" dirty="0"/>
              <a:t>topraklarında ise </a:t>
            </a:r>
            <a:r>
              <a:rPr lang="tr-TR" dirty="0" smtClean="0"/>
              <a:t>yüksek </a:t>
            </a:r>
            <a:r>
              <a:rPr lang="tr-TR" dirty="0"/>
              <a:t>miktarda bulunuşu, ana materyalin kimyasal bileşimine ve tundra bitkilerin etkisine bağlıdır. </a:t>
            </a:r>
            <a:endParaRPr lang="tr-TR" dirty="0" smtClean="0"/>
          </a:p>
          <a:p>
            <a:r>
              <a:rPr lang="tr-TR" dirty="0" err="1" smtClean="0"/>
              <a:t>Podzollerde</a:t>
            </a:r>
            <a:r>
              <a:rPr lang="tr-TR" dirty="0" smtClean="0"/>
              <a:t> </a:t>
            </a:r>
            <a:r>
              <a:rPr lang="tr-TR" dirty="0"/>
              <a:t>boz orman ve </a:t>
            </a:r>
            <a:r>
              <a:rPr lang="tr-TR" dirty="0" err="1"/>
              <a:t>serozyem</a:t>
            </a:r>
            <a:r>
              <a:rPr lang="tr-TR" dirty="0"/>
              <a:t> topraklarında çinko elementinin miktarı azalmaktadır. </a:t>
            </a:r>
            <a:endParaRPr lang="tr-TR" dirty="0" smtClean="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Çinko noksanlığı, kireçli topraklarda, organik ve sulama için tesviye edilmiş topraklarda çok sık ve yaygın şekilde görülür. Kirecin ve fosforun yüksek şekilde olması, organik maddenin yeterli olmaması, toprak </a:t>
            </a:r>
            <a:r>
              <a:rPr lang="tr-TR" dirty="0" err="1" smtClean="0"/>
              <a:t>pH</a:t>
            </a:r>
            <a:r>
              <a:rPr lang="tr-TR" dirty="0" smtClean="0"/>
              <a:t>’ sı, çinko elementinin noksanlığına neden olur. </a:t>
            </a:r>
          </a:p>
          <a:p>
            <a:endParaRPr lang="tr-TR"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Bu nedenle, </a:t>
            </a:r>
            <a:r>
              <a:rPr lang="tr-TR" dirty="0" err="1"/>
              <a:t>pH</a:t>
            </a:r>
            <a:r>
              <a:rPr lang="tr-TR" dirty="0"/>
              <a:t>’ </a:t>
            </a:r>
            <a:r>
              <a:rPr lang="tr-TR" dirty="0" err="1"/>
              <a:t>nın</a:t>
            </a:r>
            <a:r>
              <a:rPr lang="tr-TR" dirty="0"/>
              <a:t>, kalsiyumun fazlalığı ve organik maddelerin az olması, toprakta olan çinko elementinin miktarını etkilemektedir </a:t>
            </a:r>
            <a:endParaRPr lang="tr-TR" dirty="0" smtClean="0"/>
          </a:p>
          <a:p>
            <a:r>
              <a:rPr lang="tr-TR" dirty="0"/>
              <a:t>Yeryüzünü oluşturan elementlerden birisi olan çinkonun toprakta bulunuş oranı 220 </a:t>
            </a:r>
            <a:r>
              <a:rPr lang="tr-TR" dirty="0" err="1"/>
              <a:t>ppm</a:t>
            </a:r>
            <a:r>
              <a:rPr lang="tr-TR" dirty="0"/>
              <a:t>’ </a:t>
            </a:r>
            <a:r>
              <a:rPr lang="tr-TR" dirty="0" err="1"/>
              <a:t>dir</a:t>
            </a:r>
            <a:r>
              <a:rPr lang="tr-TR" dirty="0"/>
              <a:t> </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Çinko elementi çok az miktarda da olsa bütün bitkilerde bulunmaktadır. Çinko elementinin bitkide olan miktarı, bitkinin biyolojik özelliklerine ve topraklarda bulunan çinkonun yarayışlılığına bağlıdır.</a:t>
            </a:r>
          </a:p>
          <a:p>
            <a:endParaRPr lang="tr-TR"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baklagillerde yapılan araştırmalarda, çinko elementinin baklagillere çok büyük  etkisinin olduğunu belirtmiştir. Baklagillerde çinko elementinin çok az miktarda bulunması, baklagillerin gelişmesini engellemektedir. Baklagillerin solmasına, yaprak dökülmesine ve tohumların oluşmamasına neden olur. Bitkilere çinkolu gübre uygulandıkça  baklagillerin gelişmesi artmaktadır. </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Çinko elementinin 40 bitki için çok önemli olduğu ispatlanmıştır. Pazı yapraklarında çinko elementinin miktarı 240 mg/kg, Patateste ise 200 mg/kg’ </a:t>
            </a:r>
            <a:r>
              <a:rPr lang="tr-TR" dirty="0" err="1" smtClean="0"/>
              <a:t>dir</a:t>
            </a:r>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p:txBody>
          <a:bodyPr/>
          <a:lstStyle/>
          <a:p>
            <a:pPr eaLnBrk="1" hangingPunct="1"/>
            <a:r>
              <a:rPr lang="en-US" sz="3200" b="0" smtClean="0">
                <a:ea typeface="ＭＳ Ｐゴシック" pitchFamily="-112" charset="-128"/>
              </a:rPr>
              <a:t>How do elements move through the biogeochemical cycle?</a:t>
            </a:r>
          </a:p>
        </p:txBody>
      </p:sp>
      <p:grpSp>
        <p:nvGrpSpPr>
          <p:cNvPr id="2" name="Group 38"/>
          <p:cNvGrpSpPr>
            <a:grpSpLocks/>
          </p:cNvGrpSpPr>
          <p:nvPr/>
        </p:nvGrpSpPr>
        <p:grpSpPr bwMode="auto">
          <a:xfrm>
            <a:off x="762000" y="2111375"/>
            <a:ext cx="7391400" cy="4670425"/>
            <a:chOff x="480" y="1330"/>
            <a:chExt cx="4656" cy="2942"/>
          </a:xfrm>
        </p:grpSpPr>
        <p:grpSp>
          <p:nvGrpSpPr>
            <p:cNvPr id="3" name="Group 19"/>
            <p:cNvGrpSpPr>
              <a:grpSpLocks/>
            </p:cNvGrpSpPr>
            <p:nvPr/>
          </p:nvGrpSpPr>
          <p:grpSpPr bwMode="auto">
            <a:xfrm>
              <a:off x="1440" y="2520"/>
              <a:ext cx="2664" cy="1752"/>
              <a:chOff x="1824" y="1872"/>
              <a:chExt cx="2664" cy="1752"/>
            </a:xfrm>
          </p:grpSpPr>
          <p:sp>
            <p:nvSpPr>
              <p:cNvPr id="33808" name="AutoShape 6"/>
              <p:cNvSpPr>
                <a:spLocks noChangeArrowheads="1"/>
              </p:cNvSpPr>
              <p:nvPr/>
            </p:nvSpPr>
            <p:spPr bwMode="auto">
              <a:xfrm rot="-2385066">
                <a:off x="3936" y="1920"/>
                <a:ext cx="552" cy="45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6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alpha val="32941"/>
                </a:schemeClr>
              </a:solidFill>
              <a:ln w="9525">
                <a:solidFill>
                  <a:schemeClr val="tx1"/>
                </a:solidFill>
                <a:miter lim="800000"/>
                <a:headEnd/>
                <a:tailEnd/>
              </a:ln>
            </p:spPr>
            <p:txBody>
              <a:bodyPr rot="10800000" vert="eaVert" wrap="none" anchor="ctr"/>
              <a:lstStyle/>
              <a:p>
                <a:pPr algn="ctr"/>
                <a:endParaRPr lang="en-US" b="1"/>
              </a:p>
              <a:p>
                <a:pPr algn="ctr"/>
                <a:r>
                  <a:rPr lang="en-US" b="1"/>
                  <a:t>Elements</a:t>
                </a:r>
              </a:p>
              <a:p>
                <a:pPr algn="ctr"/>
                <a:endParaRPr lang="en-US" b="1"/>
              </a:p>
            </p:txBody>
          </p:sp>
          <p:grpSp>
            <p:nvGrpSpPr>
              <p:cNvPr id="4" name="Group 18"/>
              <p:cNvGrpSpPr>
                <a:grpSpLocks/>
              </p:cNvGrpSpPr>
              <p:nvPr/>
            </p:nvGrpSpPr>
            <p:grpSpPr bwMode="auto">
              <a:xfrm>
                <a:off x="1824" y="1872"/>
                <a:ext cx="2592" cy="1752"/>
                <a:chOff x="1824" y="1848"/>
                <a:chExt cx="2592" cy="1752"/>
              </a:xfrm>
            </p:grpSpPr>
            <p:grpSp>
              <p:nvGrpSpPr>
                <p:cNvPr id="5" name="Group 7"/>
                <p:cNvGrpSpPr>
                  <a:grpSpLocks/>
                </p:cNvGrpSpPr>
                <p:nvPr/>
              </p:nvGrpSpPr>
              <p:grpSpPr bwMode="auto">
                <a:xfrm>
                  <a:off x="2014" y="1848"/>
                  <a:ext cx="2018" cy="1752"/>
                  <a:chOff x="2014" y="1848"/>
                  <a:chExt cx="2018" cy="1752"/>
                </a:xfrm>
              </p:grpSpPr>
              <p:sp>
                <p:nvSpPr>
                  <p:cNvPr id="33815" name="AutoShape 4"/>
                  <p:cNvSpPr>
                    <a:spLocks noChangeArrowheads="1"/>
                  </p:cNvSpPr>
                  <p:nvPr/>
                </p:nvSpPr>
                <p:spPr bwMode="auto">
                  <a:xfrm>
                    <a:off x="2400" y="2304"/>
                    <a:ext cx="1632" cy="1296"/>
                  </a:xfrm>
                  <a:prstGeom prst="flowChartAlternateProcess">
                    <a:avLst/>
                  </a:prstGeom>
                  <a:solidFill>
                    <a:schemeClr val="accent1"/>
                  </a:solidFill>
                  <a:ln w="9525">
                    <a:solidFill>
                      <a:schemeClr val="tx1"/>
                    </a:solidFill>
                    <a:miter lim="800000"/>
                    <a:headEnd/>
                    <a:tailEnd/>
                  </a:ln>
                </p:spPr>
                <p:txBody>
                  <a:bodyPr wrap="none" anchor="ctr"/>
                  <a:lstStyle/>
                  <a:p>
                    <a:pPr algn="ctr"/>
                    <a:r>
                      <a:rPr lang="en-US"/>
                      <a:t>Organisms use </a:t>
                    </a:r>
                  </a:p>
                  <a:p>
                    <a:pPr algn="ctr"/>
                    <a:r>
                      <a:rPr lang="en-US"/>
                      <a:t>elements as </a:t>
                    </a:r>
                  </a:p>
                  <a:p>
                    <a:pPr algn="ctr"/>
                    <a:r>
                      <a:rPr lang="en-US"/>
                      <a:t>nutrients </a:t>
                    </a:r>
                  </a:p>
                  <a:p>
                    <a:pPr algn="ctr"/>
                    <a:r>
                      <a:rPr lang="en-US"/>
                      <a:t>and put </a:t>
                    </a:r>
                  </a:p>
                  <a:p>
                    <a:pPr algn="ctr"/>
                    <a:r>
                      <a:rPr lang="en-US"/>
                      <a:t>nutrients back</a:t>
                    </a:r>
                  </a:p>
                  <a:p>
                    <a:pPr algn="ctr"/>
                    <a:r>
                      <a:rPr lang="en-US"/>
                      <a:t> into the </a:t>
                    </a:r>
                  </a:p>
                  <a:p>
                    <a:pPr algn="ctr"/>
                    <a:r>
                      <a:rPr lang="en-US"/>
                      <a:t>environment</a:t>
                    </a:r>
                  </a:p>
                </p:txBody>
              </p:sp>
              <p:sp>
                <p:nvSpPr>
                  <p:cNvPr id="33816" name="AutoShape 5"/>
                  <p:cNvSpPr>
                    <a:spLocks noChangeArrowheads="1"/>
                  </p:cNvSpPr>
                  <p:nvPr/>
                </p:nvSpPr>
                <p:spPr bwMode="auto">
                  <a:xfrm rot="2987220">
                    <a:off x="1966" y="1896"/>
                    <a:ext cx="552" cy="45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6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alpha val="32941"/>
                    </a:schemeClr>
                  </a:solidFill>
                  <a:ln w="9525">
                    <a:solidFill>
                      <a:schemeClr val="tx1"/>
                    </a:solidFill>
                    <a:miter lim="800000"/>
                    <a:headEnd/>
                    <a:tailEnd/>
                  </a:ln>
                </p:spPr>
                <p:txBody>
                  <a:bodyPr rot="10800000" vert="eaVert" wrap="none" anchor="ctr"/>
                  <a:lstStyle/>
                  <a:p>
                    <a:pPr algn="ctr"/>
                    <a:r>
                      <a:rPr lang="en-US" b="1"/>
                      <a:t>Elements</a:t>
                    </a:r>
                  </a:p>
                  <a:p>
                    <a:pPr algn="ctr"/>
                    <a:endParaRPr lang="en-US" b="1"/>
                  </a:p>
                </p:txBody>
              </p:sp>
            </p:grpSp>
            <p:pic>
              <p:nvPicPr>
                <p:cNvPr id="33811" name="Picture 10" descr="MCj04380480000[1]"/>
                <p:cNvPicPr>
                  <a:picLocks noChangeAspect="1" noChangeArrowheads="1"/>
                </p:cNvPicPr>
                <p:nvPr/>
              </p:nvPicPr>
              <p:blipFill>
                <a:blip r:embed="rId2" cstate="print"/>
                <a:srcRect/>
                <a:stretch>
                  <a:fillRect/>
                </a:stretch>
              </p:blipFill>
              <p:spPr bwMode="auto">
                <a:xfrm>
                  <a:off x="3792" y="2544"/>
                  <a:ext cx="624" cy="624"/>
                </a:xfrm>
                <a:prstGeom prst="rect">
                  <a:avLst/>
                </a:prstGeom>
                <a:noFill/>
                <a:ln w="9525">
                  <a:noFill/>
                  <a:miter lim="800000"/>
                  <a:headEnd/>
                  <a:tailEnd/>
                </a:ln>
              </p:spPr>
            </p:pic>
            <p:pic>
              <p:nvPicPr>
                <p:cNvPr id="33812" name="Picture 11" descr="MCj03264920000[1]"/>
                <p:cNvPicPr>
                  <a:picLocks noChangeAspect="1" noChangeArrowheads="1"/>
                </p:cNvPicPr>
                <p:nvPr/>
              </p:nvPicPr>
              <p:blipFill>
                <a:blip r:embed="rId3" cstate="print"/>
                <a:srcRect/>
                <a:stretch>
                  <a:fillRect/>
                </a:stretch>
              </p:blipFill>
              <p:spPr bwMode="auto">
                <a:xfrm>
                  <a:off x="3696" y="3093"/>
                  <a:ext cx="685" cy="507"/>
                </a:xfrm>
                <a:prstGeom prst="rect">
                  <a:avLst/>
                </a:prstGeom>
                <a:noFill/>
                <a:ln w="9525">
                  <a:noFill/>
                  <a:miter lim="800000"/>
                  <a:headEnd/>
                  <a:tailEnd/>
                </a:ln>
              </p:spPr>
            </p:pic>
            <p:pic>
              <p:nvPicPr>
                <p:cNvPr id="33813" name="Picture 13" descr="MCAN02447_0000[1]"/>
                <p:cNvPicPr>
                  <a:picLocks noChangeAspect="1" noChangeArrowheads="1"/>
                </p:cNvPicPr>
                <p:nvPr/>
              </p:nvPicPr>
              <p:blipFill>
                <a:blip r:embed="rId4" cstate="print"/>
                <a:srcRect/>
                <a:stretch>
                  <a:fillRect/>
                </a:stretch>
              </p:blipFill>
              <p:spPr bwMode="auto">
                <a:xfrm>
                  <a:off x="2084" y="3216"/>
                  <a:ext cx="604" cy="358"/>
                </a:xfrm>
                <a:prstGeom prst="rect">
                  <a:avLst/>
                </a:prstGeom>
                <a:noFill/>
                <a:ln w="9525">
                  <a:noFill/>
                  <a:miter lim="800000"/>
                  <a:headEnd/>
                  <a:tailEnd/>
                </a:ln>
              </p:spPr>
            </p:pic>
            <p:pic>
              <p:nvPicPr>
                <p:cNvPr id="33814" name="Picture 17" descr="MCj03379780000[1]"/>
                <p:cNvPicPr>
                  <a:picLocks noChangeAspect="1" noChangeArrowheads="1"/>
                </p:cNvPicPr>
                <p:nvPr/>
              </p:nvPicPr>
              <p:blipFill>
                <a:blip r:embed="rId5" cstate="print"/>
                <a:srcRect/>
                <a:stretch>
                  <a:fillRect/>
                </a:stretch>
              </p:blipFill>
              <p:spPr bwMode="auto">
                <a:xfrm>
                  <a:off x="1824" y="2674"/>
                  <a:ext cx="864" cy="350"/>
                </a:xfrm>
                <a:prstGeom prst="rect">
                  <a:avLst/>
                </a:prstGeom>
                <a:noFill/>
                <a:ln w="9525">
                  <a:noFill/>
                  <a:miter lim="800000"/>
                  <a:headEnd/>
                  <a:tailEnd/>
                </a:ln>
              </p:spPr>
            </p:pic>
          </p:grpSp>
        </p:grpSp>
        <p:pic>
          <p:nvPicPr>
            <p:cNvPr id="33798" name="Picture 21" descr="MCj04418090000[1]"/>
            <p:cNvPicPr>
              <a:picLocks noChangeAspect="1" noChangeArrowheads="1"/>
            </p:cNvPicPr>
            <p:nvPr/>
          </p:nvPicPr>
          <p:blipFill>
            <a:blip r:embed="rId6" cstate="print"/>
            <a:srcRect/>
            <a:stretch>
              <a:fillRect/>
            </a:stretch>
          </p:blipFill>
          <p:spPr bwMode="auto">
            <a:xfrm>
              <a:off x="480" y="1632"/>
              <a:ext cx="1248" cy="1248"/>
            </a:xfrm>
            <a:prstGeom prst="rect">
              <a:avLst/>
            </a:prstGeom>
            <a:noFill/>
            <a:ln w="9525">
              <a:noFill/>
              <a:miter lim="800000"/>
              <a:headEnd/>
              <a:tailEnd/>
            </a:ln>
          </p:spPr>
        </p:pic>
        <p:pic>
          <p:nvPicPr>
            <p:cNvPr id="33799" name="Picture 24" descr="MCj02921980000[1]"/>
            <p:cNvPicPr>
              <a:picLocks noChangeAspect="1" noChangeArrowheads="1"/>
            </p:cNvPicPr>
            <p:nvPr/>
          </p:nvPicPr>
          <p:blipFill>
            <a:blip r:embed="rId7" cstate="print"/>
            <a:srcRect t="32477"/>
            <a:stretch>
              <a:fillRect/>
            </a:stretch>
          </p:blipFill>
          <p:spPr bwMode="auto">
            <a:xfrm>
              <a:off x="1968" y="1330"/>
              <a:ext cx="1728" cy="749"/>
            </a:xfrm>
            <a:prstGeom prst="rect">
              <a:avLst/>
            </a:prstGeom>
            <a:noFill/>
            <a:ln w="9525">
              <a:noFill/>
              <a:miter lim="800000"/>
              <a:headEnd/>
              <a:tailEnd/>
            </a:ln>
          </p:spPr>
        </p:pic>
        <p:pic>
          <p:nvPicPr>
            <p:cNvPr id="33800" name="Picture 26" descr="MCBD09032_0000[1]"/>
            <p:cNvPicPr>
              <a:picLocks noChangeAspect="1" noChangeArrowheads="1"/>
            </p:cNvPicPr>
            <p:nvPr/>
          </p:nvPicPr>
          <p:blipFill>
            <a:blip r:embed="rId8" cstate="print"/>
            <a:srcRect/>
            <a:stretch>
              <a:fillRect/>
            </a:stretch>
          </p:blipFill>
          <p:spPr bwMode="auto">
            <a:xfrm>
              <a:off x="4080" y="1686"/>
              <a:ext cx="1056" cy="906"/>
            </a:xfrm>
            <a:prstGeom prst="rect">
              <a:avLst/>
            </a:prstGeom>
            <a:noFill/>
            <a:ln w="9525">
              <a:noFill/>
              <a:miter lim="800000"/>
              <a:headEnd/>
              <a:tailEnd/>
            </a:ln>
          </p:spPr>
        </p:pic>
        <p:sp>
          <p:nvSpPr>
            <p:cNvPr id="33801" name="AutoShape 34"/>
            <p:cNvSpPr>
              <a:spLocks noChangeArrowheads="1"/>
            </p:cNvSpPr>
            <p:nvPr/>
          </p:nvSpPr>
          <p:spPr bwMode="auto">
            <a:xfrm>
              <a:off x="2112" y="1920"/>
              <a:ext cx="1440" cy="672"/>
            </a:xfrm>
            <a:prstGeom prst="flowChartAlternateProcess">
              <a:avLst/>
            </a:prstGeom>
            <a:solidFill>
              <a:schemeClr val="accent1"/>
            </a:solidFill>
            <a:ln w="9525">
              <a:solidFill>
                <a:schemeClr val="tx1"/>
              </a:solidFill>
              <a:miter lim="800000"/>
              <a:headEnd/>
              <a:tailEnd/>
            </a:ln>
          </p:spPr>
          <p:txBody>
            <a:bodyPr wrap="none" anchor="ctr"/>
            <a:lstStyle/>
            <a:p>
              <a:pPr algn="ctr"/>
              <a:r>
                <a:rPr lang="en-US" sz="1400"/>
                <a:t>Elements travel </a:t>
              </a:r>
            </a:p>
            <a:p>
              <a:pPr algn="ctr"/>
              <a:r>
                <a:rPr lang="en-US" sz="1400"/>
                <a:t>among air, land and sea</a:t>
              </a:r>
            </a:p>
            <a:p>
              <a:pPr algn="ctr"/>
              <a:r>
                <a:rPr lang="en-US" sz="1400"/>
                <a:t> through </a:t>
              </a:r>
            </a:p>
            <a:p>
              <a:pPr algn="ctr"/>
              <a:r>
                <a:rPr lang="en-US" sz="1400"/>
                <a:t>physical processes</a:t>
              </a:r>
            </a:p>
          </p:txBody>
        </p:sp>
        <p:grpSp>
          <p:nvGrpSpPr>
            <p:cNvPr id="6" name="Group 30"/>
            <p:cNvGrpSpPr>
              <a:grpSpLocks/>
            </p:cNvGrpSpPr>
            <p:nvPr/>
          </p:nvGrpSpPr>
          <p:grpSpPr bwMode="auto">
            <a:xfrm>
              <a:off x="3600" y="1920"/>
              <a:ext cx="480" cy="432"/>
              <a:chOff x="1680" y="1680"/>
              <a:chExt cx="528" cy="624"/>
            </a:xfrm>
          </p:grpSpPr>
          <p:sp>
            <p:nvSpPr>
              <p:cNvPr id="33806" name="AutoShape 31"/>
              <p:cNvSpPr>
                <a:spLocks noChangeArrowheads="1"/>
              </p:cNvSpPr>
              <p:nvPr/>
            </p:nvSpPr>
            <p:spPr bwMode="auto">
              <a:xfrm rot="-5829478">
                <a:off x="1872" y="1968"/>
                <a:ext cx="240" cy="432"/>
              </a:xfrm>
              <a:prstGeom prst="curvedRightArrow">
                <a:avLst>
                  <a:gd name="adj1" fmla="val 36000"/>
                  <a:gd name="adj2" fmla="val 72000"/>
                  <a:gd name="adj3" fmla="val 33333"/>
                </a:avLst>
              </a:prstGeom>
              <a:solidFill>
                <a:schemeClr val="accent1"/>
              </a:solidFill>
              <a:ln w="9525">
                <a:solidFill>
                  <a:schemeClr val="tx1"/>
                </a:solidFill>
                <a:miter lim="800000"/>
                <a:headEnd/>
                <a:tailEnd/>
              </a:ln>
            </p:spPr>
            <p:txBody>
              <a:bodyPr wrap="none" anchor="ctr"/>
              <a:lstStyle/>
              <a:p>
                <a:endParaRPr lang="tr-TR"/>
              </a:p>
            </p:txBody>
          </p:sp>
          <p:sp>
            <p:nvSpPr>
              <p:cNvPr id="33807" name="AutoShape 32"/>
              <p:cNvSpPr>
                <a:spLocks noChangeArrowheads="1"/>
              </p:cNvSpPr>
              <p:nvPr/>
            </p:nvSpPr>
            <p:spPr bwMode="auto">
              <a:xfrm rot="4653117">
                <a:off x="1776" y="1584"/>
                <a:ext cx="240" cy="432"/>
              </a:xfrm>
              <a:prstGeom prst="curvedRightArrow">
                <a:avLst>
                  <a:gd name="adj1" fmla="val 36000"/>
                  <a:gd name="adj2" fmla="val 72000"/>
                  <a:gd name="adj3" fmla="val 33333"/>
                </a:avLst>
              </a:prstGeom>
              <a:solidFill>
                <a:schemeClr val="accent1"/>
              </a:solidFill>
              <a:ln w="9525">
                <a:solidFill>
                  <a:schemeClr val="tx1"/>
                </a:solidFill>
                <a:miter lim="800000"/>
                <a:headEnd/>
                <a:tailEnd/>
              </a:ln>
            </p:spPr>
            <p:txBody>
              <a:bodyPr wrap="none" anchor="ctr"/>
              <a:lstStyle/>
              <a:p>
                <a:endParaRPr lang="tr-TR"/>
              </a:p>
            </p:txBody>
          </p:sp>
        </p:grpSp>
        <p:grpSp>
          <p:nvGrpSpPr>
            <p:cNvPr id="7" name="Group 35"/>
            <p:cNvGrpSpPr>
              <a:grpSpLocks/>
            </p:cNvGrpSpPr>
            <p:nvPr/>
          </p:nvGrpSpPr>
          <p:grpSpPr bwMode="auto">
            <a:xfrm>
              <a:off x="1584" y="1872"/>
              <a:ext cx="480" cy="432"/>
              <a:chOff x="1680" y="1680"/>
              <a:chExt cx="528" cy="624"/>
            </a:xfrm>
          </p:grpSpPr>
          <p:sp>
            <p:nvSpPr>
              <p:cNvPr id="33804" name="AutoShape 36"/>
              <p:cNvSpPr>
                <a:spLocks noChangeArrowheads="1"/>
              </p:cNvSpPr>
              <p:nvPr/>
            </p:nvSpPr>
            <p:spPr bwMode="auto">
              <a:xfrm rot="-5829478">
                <a:off x="1872" y="1968"/>
                <a:ext cx="240" cy="432"/>
              </a:xfrm>
              <a:prstGeom prst="curvedRightArrow">
                <a:avLst>
                  <a:gd name="adj1" fmla="val 36000"/>
                  <a:gd name="adj2" fmla="val 72000"/>
                  <a:gd name="adj3" fmla="val 33333"/>
                </a:avLst>
              </a:prstGeom>
              <a:solidFill>
                <a:schemeClr val="accent1"/>
              </a:solidFill>
              <a:ln w="9525">
                <a:solidFill>
                  <a:schemeClr val="tx1"/>
                </a:solidFill>
                <a:miter lim="800000"/>
                <a:headEnd/>
                <a:tailEnd/>
              </a:ln>
            </p:spPr>
            <p:txBody>
              <a:bodyPr wrap="none" anchor="ctr"/>
              <a:lstStyle/>
              <a:p>
                <a:endParaRPr lang="tr-TR"/>
              </a:p>
            </p:txBody>
          </p:sp>
          <p:sp>
            <p:nvSpPr>
              <p:cNvPr id="33805" name="AutoShape 37"/>
              <p:cNvSpPr>
                <a:spLocks noChangeArrowheads="1"/>
              </p:cNvSpPr>
              <p:nvPr/>
            </p:nvSpPr>
            <p:spPr bwMode="auto">
              <a:xfrm rot="4653117">
                <a:off x="1776" y="1584"/>
                <a:ext cx="240" cy="432"/>
              </a:xfrm>
              <a:prstGeom prst="curvedRightArrow">
                <a:avLst>
                  <a:gd name="adj1" fmla="val 36000"/>
                  <a:gd name="adj2" fmla="val 72000"/>
                  <a:gd name="adj3" fmla="val 33333"/>
                </a:avLst>
              </a:prstGeom>
              <a:solidFill>
                <a:schemeClr val="accent1"/>
              </a:solidFill>
              <a:ln w="9525">
                <a:solidFill>
                  <a:schemeClr val="tx1"/>
                </a:solidFill>
                <a:miter lim="800000"/>
                <a:headEnd/>
                <a:tailEnd/>
              </a:ln>
            </p:spPr>
            <p:txBody>
              <a:bodyPr wrap="none" anchor="ctr"/>
              <a:lstStyle/>
              <a:p>
                <a:endParaRPr lang="tr-TR"/>
              </a:p>
            </p:txBody>
          </p:sp>
        </p:grpSp>
      </p:grpSp>
      <p:sp>
        <p:nvSpPr>
          <p:cNvPr id="33796" name="Slide Number Placeholder 23"/>
          <p:cNvSpPr>
            <a:spLocks noGrp="1"/>
          </p:cNvSpPr>
          <p:nvPr>
            <p:ph type="sldNum" sz="quarter" idx="12"/>
          </p:nvPr>
        </p:nvSpPr>
        <p:spPr>
          <a:noFill/>
        </p:spPr>
        <p:txBody>
          <a:bodyPr/>
          <a:lstStyle/>
          <a:p>
            <a:fld id="{370A4936-72FB-4552-B8C8-B29542F588C7}" type="slidenum">
              <a:rPr lang="en-US"/>
              <a:pPr/>
              <a:t>12</a:t>
            </a:fld>
            <a:endParaRPr 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Çinko elementinin eksikliği en çok ağaçları etkilemektedir. Sağlıklı elma ağacının yapraklarında çinko elementi 16 mg/kg, hasta ağaçta </a:t>
            </a:r>
            <a:r>
              <a:rPr lang="tr-TR" dirty="0" err="1"/>
              <a:t>ie</a:t>
            </a:r>
            <a:r>
              <a:rPr lang="tr-TR" dirty="0"/>
              <a:t> 1,2-5 mg/kg’ dır. </a:t>
            </a:r>
          </a:p>
          <a:p>
            <a:endParaRPr lang="tr-TR"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Çinko eksikliği meyve ve turunçgiller ile elma, kayısı, erik, vişne, armut, portakal, limon, mandalina, greyfurt ve ceviz ağaçlarını etkilemektedir. </a:t>
            </a:r>
          </a:p>
          <a:p>
            <a:r>
              <a:rPr lang="tr-TR" dirty="0"/>
              <a:t>Ağaçlarda çinkonun eksikliği, yapraklarda lekelere neden olur. Bu lekeler beyaz-yeşil, bazı bitkilerde ise tam beyaz renge dönüşür. Elma ve cevizde çinkonun eksikliği, ağaçlarda küçük yaprakların gelişmesine neden olmaktadır. </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Armutta çinkonun eksikliğinin </a:t>
            </a:r>
            <a:r>
              <a:rPr lang="tr-TR" dirty="0" err="1" smtClean="0"/>
              <a:t>simptomları</a:t>
            </a:r>
            <a:r>
              <a:rPr lang="tr-TR" dirty="0" smtClean="0"/>
              <a:t> aynı elma ağacındaki gibidir. Tarla bitkilerinden en çok mısır bitkisinde çinko eksikliği görülmektedir. Mısır bitkisinde </a:t>
            </a:r>
            <a:r>
              <a:rPr lang="tr-TR" dirty="0" err="1" smtClean="0"/>
              <a:t>Zn</a:t>
            </a:r>
            <a:r>
              <a:rPr lang="tr-TR" dirty="0" smtClean="0"/>
              <a:t> eksikliği, bitkinin yaprak damarları arasında açık sarı hatların oluşması şeklinde görülmektedir.</a:t>
            </a:r>
            <a:endParaRPr lang="tr-TR"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Şunu da belirtmek gerekir, bitkilerin kloroz hastalığına tutulmasını yalnız çinko elementinin eksikliğine bağlamak yanlış olur. Bu hastalığın </a:t>
            </a:r>
            <a:r>
              <a:rPr lang="tr-TR" dirty="0" err="1"/>
              <a:t>Cu</a:t>
            </a:r>
            <a:r>
              <a:rPr lang="tr-TR" dirty="0"/>
              <a:t>, </a:t>
            </a:r>
            <a:r>
              <a:rPr lang="tr-TR" dirty="0" err="1"/>
              <a:t>Mn</a:t>
            </a:r>
            <a:r>
              <a:rPr lang="tr-TR" dirty="0"/>
              <a:t>, </a:t>
            </a:r>
            <a:r>
              <a:rPr lang="tr-TR" dirty="0" err="1"/>
              <a:t>Fe</a:t>
            </a:r>
            <a:r>
              <a:rPr lang="tr-TR" dirty="0"/>
              <a:t>, Mg, vb. elementlerle de bağlantısı vardır. Bu nedenle bitkilerde kloroz hastalığının nedenini bilmek için mutlaka yapraklarda </a:t>
            </a:r>
            <a:r>
              <a:rPr lang="tr-TR" dirty="0" err="1"/>
              <a:t>mikroelement</a:t>
            </a:r>
            <a:r>
              <a:rPr lang="tr-TR" dirty="0"/>
              <a:t> analizi yapılmalıdır. </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Bu hastalığın nedenini bilmek için şu yol da izlenebilir; klorozlu yaprak hazırlanmış olan </a:t>
            </a:r>
            <a:r>
              <a:rPr lang="tr-TR" dirty="0" err="1" smtClean="0"/>
              <a:t>Zn</a:t>
            </a:r>
            <a:r>
              <a:rPr lang="tr-TR" dirty="0" smtClean="0"/>
              <a:t> veya bir başka </a:t>
            </a:r>
            <a:r>
              <a:rPr lang="tr-TR" dirty="0" err="1" smtClean="0"/>
              <a:t>mikroelement</a:t>
            </a:r>
            <a:r>
              <a:rPr lang="tr-TR" dirty="0" smtClean="0"/>
              <a:t> tuzunun çözeltisinde ıslatıldığında yaprağın yeşil renk alması, bitkide hangi </a:t>
            </a:r>
            <a:r>
              <a:rPr lang="tr-TR" dirty="0" err="1" smtClean="0"/>
              <a:t>mikroelementin</a:t>
            </a:r>
            <a:r>
              <a:rPr lang="tr-TR" dirty="0" smtClean="0"/>
              <a:t> eksik olduğunu gösterir</a:t>
            </a:r>
            <a:endParaRPr lang="tr-TR"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Karbonatlı topraklarda çinko elementi az miktarda bulunmaktadır. Bu nedenle karbonatlı topraklarda çinko tuzlarının tarım bitkilerine verilmesi, bitkilerde  büyük gelişmeye neden olmaktadır</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err="1"/>
              <a:t>Kacar</a:t>
            </a:r>
            <a:r>
              <a:rPr lang="tr-TR" dirty="0"/>
              <a:t> (1984) tarafından bakır (</a:t>
            </a:r>
            <a:r>
              <a:rPr lang="tr-TR" dirty="0" err="1"/>
              <a:t>Cu</a:t>
            </a:r>
            <a:r>
              <a:rPr lang="tr-TR" dirty="0"/>
              <a:t>), demir (</a:t>
            </a:r>
            <a:r>
              <a:rPr lang="tr-TR" dirty="0" err="1"/>
              <a:t>Fe</a:t>
            </a:r>
            <a:r>
              <a:rPr lang="tr-TR" dirty="0"/>
              <a:t>), çinko (</a:t>
            </a:r>
            <a:r>
              <a:rPr lang="tr-TR" dirty="0" err="1"/>
              <a:t>Zn</a:t>
            </a:r>
            <a:r>
              <a:rPr lang="tr-TR" dirty="0"/>
              <a:t>), mangan (</a:t>
            </a:r>
            <a:r>
              <a:rPr lang="tr-TR" dirty="0" err="1"/>
              <a:t>Mn</a:t>
            </a:r>
            <a:r>
              <a:rPr lang="tr-TR" dirty="0"/>
              <a:t>) ve alüminyum (Al) elementlerinin gerek çay bitkisinin gelişmesinde, gerekse bundan elde edilen siyah çayın kalitesine çok büyük etkileri olduğunu belirlemişlerdir Kütük ve ark. (1995). Siyah çayın işlenme aşamalarında çinko elementinin bulaşmasını </a:t>
            </a:r>
            <a:r>
              <a:rPr lang="tr-TR" dirty="0" smtClean="0"/>
              <a:t>araştırmışlardır.</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Türkiye’ deki Çay-Kur çaylarının % 38’ inde özel sektör çaylarının % 54’ ünde çinko kapsamı 50 </a:t>
            </a:r>
            <a:r>
              <a:rPr lang="tr-TR" dirty="0" err="1" smtClean="0"/>
              <a:t>ppm</a:t>
            </a:r>
            <a:r>
              <a:rPr lang="tr-TR" dirty="0" smtClean="0"/>
              <a:t>’ in üzerinde iken, yabancı kökenli çayların % 72’ sinde bu değişim görülmektedir. Yabancı kökenli çaylardan deme geçen </a:t>
            </a:r>
            <a:r>
              <a:rPr lang="tr-TR" dirty="0" err="1" smtClean="0"/>
              <a:t>Zn</a:t>
            </a:r>
            <a:r>
              <a:rPr lang="tr-TR" dirty="0" smtClean="0"/>
              <a:t> miktarı Çay-Kur çaylarından % 22, özel sektör çaylarından</a:t>
            </a:r>
          </a:p>
          <a:p>
            <a:r>
              <a:rPr lang="tr-TR" dirty="0"/>
              <a:t>da % 98 oranında daha fazla bulunmuştur. </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Taban ve Alpaslan (1996) Mısır (</a:t>
            </a:r>
            <a:r>
              <a:rPr lang="tr-TR" dirty="0" err="1"/>
              <a:t>Hybrit</a:t>
            </a:r>
            <a:r>
              <a:rPr lang="tr-TR" dirty="0"/>
              <a:t> G-5050) bitkisinin demir, bakır ve mangan kapsamları bitkiye verilen çinkoya bağlı olarak azalırken, klorofil kapsamının arttığını belirlemişlerdir. </a:t>
            </a:r>
          </a:p>
          <a:p>
            <a:endParaRPr lang="tr-TR"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Alpaslan ve Taban (1996) Çeltikte çinko-demir ilişkisini araştırmışlardır. Bu araştırmada demirli gübreleme ile çeltik bitkisinin demir kapsamının % 26,1, 66,0 ve 105,9 oranlarında arttığını, buna karşılık çinko kapsamının % 15,7, 28,6 ve 42,6 oranında azıldığını belirlemişlerdir.</a:t>
            </a:r>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Grp="1" noChangeArrowheads="1"/>
          </p:cNvSpPr>
          <p:nvPr>
            <p:ph type="title"/>
          </p:nvPr>
        </p:nvSpPr>
        <p:spPr/>
        <p:txBody>
          <a:bodyPr/>
          <a:lstStyle/>
          <a:p>
            <a:pPr eaLnBrk="1" hangingPunct="1"/>
            <a:r>
              <a:rPr lang="en-US" sz="3200" b="0" smtClean="0">
                <a:ea typeface="ＭＳ Ｐゴシック" pitchFamily="-112" charset="-128"/>
              </a:rPr>
              <a:t>What elements are important to marine life?</a:t>
            </a:r>
          </a:p>
        </p:txBody>
      </p:sp>
      <p:sp>
        <p:nvSpPr>
          <p:cNvPr id="13315" name="Rectangle 3"/>
          <p:cNvSpPr>
            <a:spLocks noGrp="1" noChangeArrowheads="1"/>
          </p:cNvSpPr>
          <p:nvPr>
            <p:ph type="body" idx="1"/>
          </p:nvPr>
        </p:nvSpPr>
        <p:spPr/>
        <p:txBody>
          <a:bodyPr/>
          <a:lstStyle/>
          <a:p>
            <a:pPr eaLnBrk="1" hangingPunct="1"/>
            <a:r>
              <a:rPr lang="en-US" smtClean="0">
                <a:ea typeface="ＭＳ Ｐゴシック" pitchFamily="-112" charset="-128"/>
              </a:rPr>
              <a:t>Carbon (C)</a:t>
            </a:r>
          </a:p>
          <a:p>
            <a:pPr eaLnBrk="1" hangingPunct="1"/>
            <a:r>
              <a:rPr lang="en-US" smtClean="0">
                <a:ea typeface="ＭＳ Ｐゴシック" pitchFamily="-112" charset="-128"/>
              </a:rPr>
              <a:t>Nitrogen (N)</a:t>
            </a:r>
          </a:p>
          <a:p>
            <a:pPr eaLnBrk="1" hangingPunct="1"/>
            <a:r>
              <a:rPr lang="en-US" smtClean="0">
                <a:ea typeface="ＭＳ Ｐゴシック" pitchFamily="-112" charset="-128"/>
              </a:rPr>
              <a:t>Phosphorus (P)</a:t>
            </a:r>
          </a:p>
          <a:p>
            <a:pPr eaLnBrk="1" hangingPunct="1"/>
            <a:r>
              <a:rPr lang="en-US" smtClean="0">
                <a:ea typeface="ＭＳ Ｐゴシック" pitchFamily="-112" charset="-128"/>
              </a:rPr>
              <a:t>Silicon (Si)</a:t>
            </a:r>
          </a:p>
          <a:p>
            <a:pPr eaLnBrk="1" hangingPunct="1"/>
            <a:r>
              <a:rPr lang="en-US" smtClean="0">
                <a:ea typeface="ＭＳ Ｐゴシック" pitchFamily="-112" charset="-128"/>
              </a:rPr>
              <a:t>Iron (Fe)</a:t>
            </a:r>
          </a:p>
          <a:p>
            <a:pPr eaLnBrk="1" hangingPunct="1"/>
            <a:r>
              <a:rPr lang="en-US" smtClean="0">
                <a:ea typeface="ＭＳ Ｐゴシック" pitchFamily="-112" charset="-128"/>
              </a:rPr>
              <a:t>Trace metals</a:t>
            </a:r>
          </a:p>
        </p:txBody>
      </p:sp>
      <p:sp>
        <p:nvSpPr>
          <p:cNvPr id="13317" name="AutoShape 5"/>
          <p:cNvSpPr>
            <a:spLocks/>
          </p:cNvSpPr>
          <p:nvPr/>
        </p:nvSpPr>
        <p:spPr bwMode="auto">
          <a:xfrm>
            <a:off x="3657600" y="4800600"/>
            <a:ext cx="3276600" cy="914400"/>
          </a:xfrm>
          <a:prstGeom prst="borderCallout1">
            <a:avLst>
              <a:gd name="adj1" fmla="val 12500"/>
              <a:gd name="adj2" fmla="val -2324"/>
              <a:gd name="adj3" fmla="val 101218"/>
              <a:gd name="adj4" fmla="val -2324"/>
            </a:avLst>
          </a:prstGeom>
          <a:solidFill>
            <a:schemeClr val="accent1"/>
          </a:solidFill>
          <a:ln w="9525">
            <a:solidFill>
              <a:schemeClr val="tx1"/>
            </a:solidFill>
            <a:miter lim="800000"/>
            <a:headEnd/>
            <a:tailEnd/>
          </a:ln>
        </p:spPr>
        <p:txBody>
          <a:bodyPr/>
          <a:lstStyle/>
          <a:p>
            <a:pPr algn="ctr"/>
            <a:r>
              <a:rPr lang="en-US"/>
              <a:t>A trace element exists at LESS THAN 100ppm</a:t>
            </a:r>
          </a:p>
          <a:p>
            <a:pPr algn="ctr"/>
            <a:endParaRPr lang="en-US"/>
          </a:p>
        </p:txBody>
      </p:sp>
      <p:sp>
        <p:nvSpPr>
          <p:cNvPr id="34821" name="Slide Number Placeholder 4"/>
          <p:cNvSpPr>
            <a:spLocks noGrp="1"/>
          </p:cNvSpPr>
          <p:nvPr>
            <p:ph type="sldNum" sz="quarter" idx="12"/>
          </p:nvPr>
        </p:nvSpPr>
        <p:spPr>
          <a:noFill/>
        </p:spPr>
        <p:txBody>
          <a:bodyPr/>
          <a:lstStyle/>
          <a:p>
            <a:fld id="{1367A609-E7E3-4245-A1E1-F7F9004641CC}" type="slidenum">
              <a:rPr lang="en-US"/>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317"/>
                                        </p:tgtEl>
                                        <p:attrNameLst>
                                          <p:attrName>style.visibility</p:attrName>
                                        </p:attrNameLst>
                                      </p:cBhvr>
                                      <p:to>
                                        <p:strVal val="visible"/>
                                      </p:to>
                                    </p:set>
                                    <p:anim calcmode="lin" valueType="num">
                                      <p:cBhvr additive="base">
                                        <p:cTn id="43" dur="500" fill="hold"/>
                                        <p:tgtEl>
                                          <p:spTgt spid="13317"/>
                                        </p:tgtEl>
                                        <p:attrNameLst>
                                          <p:attrName>ppt_x</p:attrName>
                                        </p:attrNameLst>
                                      </p:cBhvr>
                                      <p:tavLst>
                                        <p:tav tm="0">
                                          <p:val>
                                            <p:strVal val="#ppt_x"/>
                                          </p:val>
                                        </p:tav>
                                        <p:tav tm="100000">
                                          <p:val>
                                            <p:strVal val="#ppt_x"/>
                                          </p:val>
                                        </p:tav>
                                      </p:tavLst>
                                    </p:anim>
                                    <p:anim calcmode="lin" valueType="num">
                                      <p:cBhvr additive="base">
                                        <p:cTn id="44" dur="500" fill="hold"/>
                                        <p:tgtEl>
                                          <p:spTgt spid="133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Çinko elementi bazı spesifik komplekslerin metal enzim ve bazı metal taşıyıcı enzimlerin çok önemli yapı taşıdır. </a:t>
            </a:r>
            <a:r>
              <a:rPr lang="tr-TR" dirty="0" smtClean="0"/>
              <a:t>40</a:t>
            </a:r>
            <a:r>
              <a:rPr lang="tr-TR" dirty="0"/>
              <a:t>’ tan  çok enzimde çinko elementi </a:t>
            </a:r>
            <a:r>
              <a:rPr lang="tr-TR" dirty="0" smtClean="0"/>
              <a:t>bulunmaktadır</a:t>
            </a:r>
          </a:p>
          <a:p>
            <a:r>
              <a:rPr lang="tr-TR" dirty="0"/>
              <a:t>Çinko elementinin eksikliği bitkilerde solunum prosesini, </a:t>
            </a:r>
            <a:r>
              <a:rPr lang="tr-TR" dirty="0" err="1"/>
              <a:t>nukleik</a:t>
            </a:r>
            <a:r>
              <a:rPr lang="tr-TR" dirty="0"/>
              <a:t> asitlerin metabolizmasını ve protein sentezini etkilemektedir.</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çinko elementinin </a:t>
            </a:r>
            <a:r>
              <a:rPr lang="tr-TR" dirty="0" err="1"/>
              <a:t>katalaz</a:t>
            </a:r>
            <a:r>
              <a:rPr lang="tr-TR" dirty="0"/>
              <a:t>, </a:t>
            </a:r>
            <a:r>
              <a:rPr lang="tr-TR" dirty="0" err="1"/>
              <a:t>peroksidaz</a:t>
            </a:r>
            <a:r>
              <a:rPr lang="tr-TR" dirty="0"/>
              <a:t>, </a:t>
            </a:r>
            <a:r>
              <a:rPr lang="tr-TR" dirty="0" err="1"/>
              <a:t>polifenoloksidaz</a:t>
            </a:r>
            <a:r>
              <a:rPr lang="tr-TR" dirty="0"/>
              <a:t> enzimlerini etkilediğini </a:t>
            </a:r>
            <a:r>
              <a:rPr lang="tr-TR" dirty="0" smtClean="0"/>
              <a:t>belirlenmiştir. </a:t>
            </a:r>
            <a:r>
              <a:rPr lang="tr-TR" dirty="0"/>
              <a:t>Bu enzimlerde çinko elementinin eksikliği, proteinin parçalanmasına neden olmaktadır.</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Jeokimya </a:t>
            </a:r>
            <a:r>
              <a:rPr lang="tr-TR" dirty="0"/>
              <a:t>çevresinde çok az veya çok fazla miktarda bulunan elementlere karşı hayvan organizmaları farklı etkilenmektedir. Canlı organizmalar çok uzun zaman çinko elementini kullandıklarında canlıların hücrelerinde </a:t>
            </a:r>
            <a:r>
              <a:rPr lang="tr-TR" dirty="0" err="1"/>
              <a:t>malignizasyon</a:t>
            </a:r>
            <a:r>
              <a:rPr lang="tr-TR" dirty="0"/>
              <a:t> prosesi oluşabilir, bu da kansere neden olabilir</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Çevrede (su, toprak ve gıdada) çinko elementinin yüksek miktarda bulunması, insanlarda kansere neden olmaktadır (</a:t>
            </a:r>
            <a:r>
              <a:rPr lang="tr-TR" dirty="0" err="1"/>
              <a:t>Babenko</a:t>
            </a:r>
            <a:r>
              <a:rPr lang="tr-TR" dirty="0"/>
              <a:t> 1971, </a:t>
            </a:r>
            <a:r>
              <a:rPr lang="tr-TR" dirty="0" err="1"/>
              <a:t>Falin</a:t>
            </a:r>
            <a:r>
              <a:rPr lang="tr-TR" dirty="0"/>
              <a:t> 1964, </a:t>
            </a:r>
            <a:r>
              <a:rPr lang="tr-TR" dirty="0" err="1"/>
              <a:t>Legon</a:t>
            </a:r>
            <a:r>
              <a:rPr lang="tr-TR" dirty="0"/>
              <a:t> 1952). </a:t>
            </a:r>
            <a:r>
              <a:rPr lang="tr-TR" dirty="0" smtClean="0"/>
              <a:t>Örneğin, </a:t>
            </a:r>
            <a:r>
              <a:rPr lang="tr-TR" dirty="0"/>
              <a:t>çinko elementi çok az miktarda yemlerde bulunduğunda ve bu yemlerle hayvanlar beslendiğinde hayvanlarda kanser hastalıkları görülmemektedir. Yemlerde çinko elementinin miktarı 25-30 mg/kg’ dan az olursa hayvanlarda bu elementin eksikliği görülmektedir. </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Genç hayvanlarda tüylerin dökülmesi, deri hastalıkları ve boy artmasının engellenmesine neden olmaktadır. Bu elementin hayvanlarda çok az bulunması hayvanların kısır olmasına neden olur. Çinko elementi </a:t>
            </a:r>
            <a:r>
              <a:rPr lang="tr-TR" dirty="0" err="1" smtClean="0"/>
              <a:t>insülini</a:t>
            </a:r>
            <a:r>
              <a:rPr lang="tr-TR" dirty="0" smtClean="0"/>
              <a:t> oluşturmaktadır</a:t>
            </a:r>
            <a:endParaRPr lang="tr-TR"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95288" y="228600"/>
            <a:ext cx="8229600" cy="609600"/>
          </a:xfrm>
        </p:spPr>
        <p:txBody>
          <a:bodyPr>
            <a:normAutofit/>
          </a:bodyPr>
          <a:lstStyle/>
          <a:p>
            <a:pPr eaLnBrk="1" hangingPunct="1">
              <a:defRPr/>
            </a:pPr>
            <a:r>
              <a:rPr lang="tr-TR" sz="3600" dirty="0" smtClean="0"/>
              <a:t>KOBALT</a:t>
            </a:r>
          </a:p>
        </p:txBody>
      </p:sp>
      <p:sp>
        <p:nvSpPr>
          <p:cNvPr id="36867" name="Rectangle 3"/>
          <p:cNvSpPr>
            <a:spLocks noGrp="1" noChangeArrowheads="1"/>
          </p:cNvSpPr>
          <p:nvPr>
            <p:ph idx="1"/>
          </p:nvPr>
        </p:nvSpPr>
        <p:spPr>
          <a:xfrm>
            <a:off x="468313" y="914400"/>
            <a:ext cx="8447087" cy="5715000"/>
          </a:xfrm>
        </p:spPr>
        <p:txBody>
          <a:bodyPr>
            <a:normAutofit/>
          </a:bodyPr>
          <a:lstStyle/>
          <a:p>
            <a:pPr marL="0" indent="0" algn="just" eaLnBrk="1" hangingPunct="1">
              <a:lnSpc>
                <a:spcPct val="80000"/>
              </a:lnSpc>
              <a:buFont typeface="Wingdings" pitchFamily="-64" charset="2"/>
              <a:buNone/>
              <a:defRPr/>
            </a:pPr>
            <a:r>
              <a:rPr lang="tr-TR" sz="1800" dirty="0" smtClean="0">
                <a:solidFill>
                  <a:srgbClr val="FFFF00"/>
                </a:solidFill>
              </a:rPr>
              <a:t>	</a:t>
            </a:r>
            <a:r>
              <a:rPr lang="tr-TR" sz="2800" dirty="0" smtClean="0"/>
              <a:t>Yerkabuğunda bulunan elementler arasında kobalt “çok az” elementlerden sayılır. </a:t>
            </a:r>
          </a:p>
          <a:p>
            <a:pPr marL="0" indent="0" algn="just" eaLnBrk="1" hangingPunct="1">
              <a:lnSpc>
                <a:spcPct val="80000"/>
              </a:lnSpc>
              <a:buFont typeface="Wingdings" pitchFamily="-64" charset="2"/>
              <a:buNone/>
              <a:defRPr/>
            </a:pPr>
            <a:r>
              <a:rPr lang="tr-TR" sz="2800" dirty="0" smtClean="0"/>
              <a:t>	</a:t>
            </a:r>
          </a:p>
          <a:p>
            <a:pPr marL="0" indent="0" algn="just" eaLnBrk="1" hangingPunct="1">
              <a:lnSpc>
                <a:spcPct val="80000"/>
              </a:lnSpc>
              <a:buFont typeface="Wingdings" pitchFamily="-64" charset="2"/>
              <a:buNone/>
              <a:defRPr/>
            </a:pPr>
            <a:r>
              <a:rPr lang="tr-TR" sz="2800" dirty="0" smtClean="0"/>
              <a:t>	Kobaltın % 90’ı bileşikler halinde bulunur. </a:t>
            </a:r>
            <a:r>
              <a:rPr lang="tr-TR" sz="2800" dirty="0" err="1" smtClean="0"/>
              <a:t>Co</a:t>
            </a:r>
            <a:r>
              <a:rPr lang="tr-TR" sz="2800" dirty="0" smtClean="0"/>
              <a:t> ana materyallerde çok düşük konsantrasyonlarda (%5,4.10</a:t>
            </a:r>
            <a:r>
              <a:rPr lang="tr-TR" sz="2800" baseline="30000" dirty="0" smtClean="0"/>
              <a:t>-4</a:t>
            </a:r>
            <a:r>
              <a:rPr lang="tr-TR" sz="2800" dirty="0" smtClean="0"/>
              <a:t>) bulunmaktadır. </a:t>
            </a:r>
          </a:p>
          <a:p>
            <a:pPr marL="0" indent="0" algn="just" eaLnBrk="1" hangingPunct="1">
              <a:lnSpc>
                <a:spcPct val="80000"/>
              </a:lnSpc>
              <a:buFont typeface="Wingdings" pitchFamily="-64" charset="2"/>
              <a:buNone/>
              <a:defRPr/>
            </a:pPr>
            <a:r>
              <a:rPr lang="tr-TR" sz="2800" dirty="0" smtClean="0"/>
              <a:t>	Toprak oluşturan kayaçlarda kobalt elementinin miktarı 0,06-78 mg/kg arasındadır. </a:t>
            </a:r>
            <a:r>
              <a:rPr lang="tr-TR" sz="2800" dirty="0" err="1" smtClean="0"/>
              <a:t>Co’nun</a:t>
            </a:r>
            <a:r>
              <a:rPr lang="tr-TR" sz="2800" dirty="0" smtClean="0"/>
              <a:t> miktarı; granitte 6.1-11 mg/kg, andezitte 2.0-15.0 mg/kg, bazaltta 2.8-78.0 mg/kg, kumda 4.2 mg/kg arasında bulunmaktadır. </a:t>
            </a:r>
          </a:p>
          <a:p>
            <a:pPr marL="0" indent="0" eaLnBrk="1" hangingPunct="1">
              <a:lnSpc>
                <a:spcPct val="80000"/>
              </a:lnSpc>
              <a:buFont typeface="Wingdings" pitchFamily="-64" charset="2"/>
              <a:buNone/>
              <a:defRPr/>
            </a:pPr>
            <a:r>
              <a:rPr lang="tr-TR" sz="2800" dirty="0" smtClean="0"/>
              <a:t>	</a:t>
            </a:r>
          </a:p>
          <a:p>
            <a:pPr marL="0" indent="0" eaLnBrk="1" hangingPunct="1">
              <a:lnSpc>
                <a:spcPct val="80000"/>
              </a:lnSpc>
              <a:buFont typeface="Wingdings" pitchFamily="-64" charset="2"/>
              <a:buNone/>
              <a:defRPr/>
            </a:pPr>
            <a:r>
              <a:rPr lang="tr-TR" sz="2800" dirty="0" smtClean="0"/>
              <a:t>	</a:t>
            </a:r>
            <a:r>
              <a:rPr lang="tr-TR" sz="2800" dirty="0" err="1" smtClean="0"/>
              <a:t>Co’ın</a:t>
            </a:r>
            <a:r>
              <a:rPr lang="tr-TR" sz="2800" dirty="0" smtClean="0"/>
              <a:t> çoğu (2.8-78.0 mg/kg) bazalt kayaçlarında bulunmaktadır.</a:t>
            </a:r>
          </a:p>
          <a:p>
            <a:pPr marL="0" indent="0" eaLnBrk="1" hangingPunct="1">
              <a:lnSpc>
                <a:spcPct val="80000"/>
              </a:lnSpc>
              <a:buFont typeface="Wingdings" pitchFamily="-64" charset="2"/>
              <a:buNone/>
              <a:defRPr/>
            </a:pPr>
            <a:r>
              <a:rPr lang="tr-TR" sz="2800" dirty="0" smtClean="0">
                <a:solidFill>
                  <a:srgbClr val="FFFF00"/>
                </a:solidFill>
              </a:rPr>
              <a:t> 	</a:t>
            </a:r>
            <a:endParaRPr lang="tr-TR" sz="2400" dirty="0" smtClean="0">
              <a:solidFill>
                <a:srgbClr val="FFFF00"/>
              </a:solidFill>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762000" y="1143000"/>
            <a:ext cx="8077200" cy="5152180"/>
          </a:xfrm>
          <a:prstGeom prst="rect">
            <a:avLst/>
          </a:prstGeom>
          <a:noFill/>
          <a:ln w="9525">
            <a:noFill/>
            <a:miter lim="800000"/>
            <a:headEnd/>
            <a:tailEnd/>
          </a:ln>
          <a:effectLst/>
        </p:spPr>
        <p:txBody>
          <a:bodyPr>
            <a:spAutoFit/>
          </a:bodyPr>
          <a:lstStyle/>
          <a:p>
            <a:pPr>
              <a:lnSpc>
                <a:spcPct val="80000"/>
              </a:lnSpc>
              <a:spcBef>
                <a:spcPct val="20000"/>
              </a:spcBef>
              <a:buClr>
                <a:schemeClr val="hlink"/>
              </a:buClr>
              <a:buSzPct val="65000"/>
              <a:buFont typeface="Wingdings" pitchFamily="-64" charset="2"/>
              <a:buNone/>
              <a:defRPr/>
            </a:pPr>
            <a:r>
              <a:rPr lang="tr-TR" sz="2400" dirty="0">
                <a:solidFill>
                  <a:srgbClr val="FFFF00"/>
                </a:solidFill>
                <a:effectLst>
                  <a:outerShdw blurRad="38100" dist="38100" dir="2700000" algn="tl">
                    <a:srgbClr val="000000"/>
                  </a:outerShdw>
                </a:effectLst>
              </a:rPr>
              <a:t>	</a:t>
            </a:r>
            <a:r>
              <a:rPr lang="tr-TR" sz="3200" dirty="0" err="1"/>
              <a:t>Co</a:t>
            </a:r>
            <a:r>
              <a:rPr lang="tr-TR" sz="3200" dirty="0"/>
              <a:t> topraklarda genellikle 1-15 mg/kg arasında bulunmaktadır. Kobalt en fazla bazik püskürükler üzerinde oluşan topraklarda bulunur. </a:t>
            </a:r>
          </a:p>
          <a:p>
            <a:pPr>
              <a:lnSpc>
                <a:spcPct val="80000"/>
              </a:lnSpc>
              <a:spcBef>
                <a:spcPct val="20000"/>
              </a:spcBef>
              <a:buClr>
                <a:schemeClr val="hlink"/>
              </a:buClr>
              <a:buSzPct val="65000"/>
              <a:buFont typeface="Wingdings" pitchFamily="-64" charset="2"/>
              <a:buNone/>
              <a:defRPr/>
            </a:pPr>
            <a:r>
              <a:rPr lang="tr-TR" sz="3200" dirty="0"/>
              <a:t>	</a:t>
            </a:r>
          </a:p>
          <a:p>
            <a:pPr>
              <a:lnSpc>
                <a:spcPct val="80000"/>
              </a:lnSpc>
              <a:spcBef>
                <a:spcPct val="20000"/>
              </a:spcBef>
              <a:buClr>
                <a:schemeClr val="hlink"/>
              </a:buClr>
              <a:buSzPct val="65000"/>
              <a:buFont typeface="Wingdings" pitchFamily="-64" charset="2"/>
              <a:buNone/>
              <a:defRPr/>
            </a:pPr>
            <a:r>
              <a:rPr lang="tr-TR" sz="3200" dirty="0"/>
              <a:t>	Kobalt </a:t>
            </a:r>
            <a:r>
              <a:rPr lang="tr-TR" sz="3200" dirty="0" err="1"/>
              <a:t>sierozyemde</a:t>
            </a:r>
            <a:r>
              <a:rPr lang="tr-TR" sz="3200" dirty="0"/>
              <a:t> 1,6 mg/kg, </a:t>
            </a:r>
            <a:r>
              <a:rPr lang="tr-TR" sz="3200" dirty="0" err="1"/>
              <a:t>Podzolda</a:t>
            </a:r>
            <a:r>
              <a:rPr lang="tr-TR" sz="3200" dirty="0"/>
              <a:t> 3,1 mg/kg, bataklık topraklarda ise daha az olarak 2,9 mg/kg düzeyinde bulunur. Kestane rengi topraklarda fazladır (8,6 mg/kg). </a:t>
            </a:r>
          </a:p>
          <a:p>
            <a:pPr>
              <a:lnSpc>
                <a:spcPct val="80000"/>
              </a:lnSpc>
              <a:spcBef>
                <a:spcPct val="20000"/>
              </a:spcBef>
              <a:buClr>
                <a:schemeClr val="hlink"/>
              </a:buClr>
              <a:buSzPct val="65000"/>
              <a:buFont typeface="Wingdings" pitchFamily="-64" charset="2"/>
              <a:buNone/>
              <a:defRPr/>
            </a:pPr>
            <a:r>
              <a:rPr lang="tr-TR" sz="3200" dirty="0"/>
              <a:t>Kırmızı renkli topraklarda 7,0 mg/kg, </a:t>
            </a:r>
            <a:r>
              <a:rPr lang="tr-TR" sz="3200" dirty="0" err="1"/>
              <a:t>Çernozyemde</a:t>
            </a:r>
            <a:r>
              <a:rPr lang="tr-TR" sz="3200" dirty="0"/>
              <a:t> ise 6,1 mg/kg düzeyinde bulunur.</a:t>
            </a:r>
          </a:p>
          <a:p>
            <a:pPr>
              <a:defRPr/>
            </a:pPr>
            <a:endParaRPr lang="tr-TR" sz="2800"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468313" y="381000"/>
            <a:ext cx="8229600" cy="6216650"/>
          </a:xfrm>
        </p:spPr>
        <p:txBody>
          <a:bodyPr/>
          <a:lstStyle/>
          <a:p>
            <a:pPr marL="0" indent="0" eaLnBrk="1" hangingPunct="1">
              <a:lnSpc>
                <a:spcPct val="80000"/>
              </a:lnSpc>
              <a:buFont typeface="Wingdings" pitchFamily="-64" charset="2"/>
              <a:buNone/>
              <a:defRPr/>
            </a:pPr>
            <a:endParaRPr lang="tr-TR" sz="2800" dirty="0" smtClean="0"/>
          </a:p>
          <a:p>
            <a:pPr marL="0" indent="0" algn="just" eaLnBrk="1" hangingPunct="1">
              <a:lnSpc>
                <a:spcPct val="80000"/>
              </a:lnSpc>
              <a:buFont typeface="Wingdings" pitchFamily="-64" charset="2"/>
              <a:buNone/>
              <a:defRPr/>
            </a:pPr>
            <a:r>
              <a:rPr lang="tr-TR" sz="2800" dirty="0" smtClean="0">
                <a:solidFill>
                  <a:srgbClr val="FFFF00"/>
                </a:solidFill>
              </a:rPr>
              <a:t>	</a:t>
            </a:r>
            <a:r>
              <a:rPr lang="tr-TR" sz="2800" dirty="0" err="1" smtClean="0"/>
              <a:t>Co’ın</a:t>
            </a:r>
            <a:r>
              <a:rPr lang="tr-TR" sz="2800" dirty="0" smtClean="0"/>
              <a:t> tarım ve sağlık açısından dolayısıyla insan ve hayvanlar için çok önemli fizyolojik rolü vardır. </a:t>
            </a:r>
          </a:p>
          <a:p>
            <a:pPr marL="0" indent="0" algn="just" eaLnBrk="1" hangingPunct="1">
              <a:lnSpc>
                <a:spcPct val="80000"/>
              </a:lnSpc>
              <a:buFont typeface="Wingdings" pitchFamily="-64" charset="2"/>
              <a:buNone/>
              <a:defRPr/>
            </a:pPr>
            <a:r>
              <a:rPr lang="tr-TR" sz="2800" dirty="0" smtClean="0"/>
              <a:t>	</a:t>
            </a:r>
          </a:p>
          <a:p>
            <a:pPr marL="0" indent="0" algn="just" eaLnBrk="1" hangingPunct="1">
              <a:lnSpc>
                <a:spcPct val="80000"/>
              </a:lnSpc>
              <a:buFont typeface="Wingdings" pitchFamily="-64" charset="2"/>
              <a:buNone/>
              <a:defRPr/>
            </a:pPr>
            <a:r>
              <a:rPr lang="tr-TR" sz="2800" dirty="0" smtClean="0"/>
              <a:t>	</a:t>
            </a:r>
            <a:r>
              <a:rPr lang="tr-TR" sz="2800" dirty="0" err="1" smtClean="0"/>
              <a:t>Co</a:t>
            </a:r>
            <a:r>
              <a:rPr lang="tr-TR" sz="2800" dirty="0" smtClean="0"/>
              <a:t>, B</a:t>
            </a:r>
            <a:r>
              <a:rPr lang="tr-TR" sz="2800" baseline="-25000" dirty="0" smtClean="0"/>
              <a:t>12</a:t>
            </a:r>
            <a:r>
              <a:rPr lang="tr-TR" sz="2800" dirty="0" smtClean="0"/>
              <a:t> vitamininin yapı maddesidir. Hemoglobinin oluşmasında </a:t>
            </a:r>
            <a:r>
              <a:rPr lang="tr-TR" sz="2800" dirty="0" err="1" smtClean="0"/>
              <a:t>Co’nun</a:t>
            </a:r>
            <a:r>
              <a:rPr lang="tr-TR" sz="2800" dirty="0" smtClean="0"/>
              <a:t> çok büyük rolü vardır. </a:t>
            </a:r>
            <a:r>
              <a:rPr lang="tr-TR" sz="2800" dirty="0" err="1" smtClean="0"/>
              <a:t>Co</a:t>
            </a:r>
            <a:r>
              <a:rPr lang="tr-TR" sz="2800" dirty="0" smtClean="0"/>
              <a:t> yalnız vitamin B</a:t>
            </a:r>
            <a:r>
              <a:rPr lang="tr-TR" sz="2800" baseline="-25000" dirty="0" smtClean="0"/>
              <a:t>12</a:t>
            </a:r>
            <a:r>
              <a:rPr lang="tr-TR" sz="2800" dirty="0" smtClean="0"/>
              <a:t> bileşeni gibi hayvanlarda olan etkisi ile sınırlanmamaktadır. </a:t>
            </a:r>
          </a:p>
          <a:p>
            <a:pPr marL="0" indent="0" algn="just" eaLnBrk="1" hangingPunct="1">
              <a:lnSpc>
                <a:spcPct val="80000"/>
              </a:lnSpc>
              <a:buFont typeface="Wingdings" pitchFamily="-64" charset="2"/>
              <a:buNone/>
              <a:defRPr/>
            </a:pPr>
            <a:r>
              <a:rPr lang="tr-TR" sz="2800" dirty="0" smtClean="0"/>
              <a:t>	</a:t>
            </a:r>
          </a:p>
          <a:p>
            <a:pPr marL="0" indent="0" algn="just" eaLnBrk="1" hangingPunct="1">
              <a:lnSpc>
                <a:spcPct val="80000"/>
              </a:lnSpc>
              <a:buFont typeface="Wingdings" pitchFamily="-64" charset="2"/>
              <a:buNone/>
              <a:defRPr/>
            </a:pPr>
            <a:r>
              <a:rPr lang="tr-TR" sz="2800" dirty="0" smtClean="0"/>
              <a:t>	İnsan ve hayvan gıdası kobalt elementi ile zengin olmalıdır. </a:t>
            </a:r>
            <a:r>
              <a:rPr lang="tr-TR" sz="2800" dirty="0" err="1" smtClean="0"/>
              <a:t>Co’ın</a:t>
            </a:r>
            <a:r>
              <a:rPr lang="tr-TR" sz="2400" dirty="0" smtClean="0"/>
              <a:t> </a:t>
            </a:r>
            <a:r>
              <a:rPr lang="tr-TR" sz="2800" dirty="0" smtClean="0"/>
              <a:t>endemik guatr hastalığına tutulan insanların olduğu bölgelerin toprak ve sularında çok yüksek miktarda (% 27) bulunduğu belirlenmiştir. </a:t>
            </a:r>
            <a:r>
              <a:rPr lang="tr-TR" sz="2800" dirty="0" err="1" smtClean="0"/>
              <a:t>Co’ın</a:t>
            </a:r>
            <a:r>
              <a:rPr lang="tr-TR" sz="2800" dirty="0" smtClean="0"/>
              <a:t> miktarının normal olduğu bölgelerde ise</a:t>
            </a:r>
            <a:r>
              <a:rPr lang="tr-TR" sz="2400" dirty="0" smtClean="0"/>
              <a:t> </a:t>
            </a:r>
            <a:r>
              <a:rPr lang="tr-TR" sz="2800" dirty="0" smtClean="0"/>
              <a:t>guatr hastalığı görülmemektedir.</a:t>
            </a:r>
          </a:p>
          <a:p>
            <a:pPr marL="0" indent="0" algn="just" eaLnBrk="1" hangingPunct="1">
              <a:lnSpc>
                <a:spcPct val="80000"/>
              </a:lnSpc>
              <a:buFont typeface="Wingdings" pitchFamily="-64" charset="2"/>
              <a:buNone/>
              <a:defRPr/>
            </a:pPr>
            <a:endParaRPr lang="tr-TR" sz="2800" dirty="0" smtClean="0">
              <a:solidFill>
                <a:srgbClr val="FFFF00"/>
              </a:solidFill>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7" name="Rectangle 9"/>
          <p:cNvSpPr>
            <a:spLocks noGrp="1" noChangeArrowheads="1"/>
          </p:cNvSpPr>
          <p:nvPr>
            <p:ph type="subTitle" idx="1"/>
          </p:nvPr>
        </p:nvSpPr>
        <p:spPr>
          <a:xfrm>
            <a:off x="395288" y="5589588"/>
            <a:ext cx="8569325" cy="719137"/>
          </a:xfrm>
        </p:spPr>
        <p:txBody>
          <a:bodyPr/>
          <a:lstStyle/>
          <a:p>
            <a:pPr eaLnBrk="1" hangingPunct="1">
              <a:lnSpc>
                <a:spcPct val="80000"/>
              </a:lnSpc>
              <a:defRPr/>
            </a:pPr>
            <a:r>
              <a:rPr lang="tr-TR" sz="2400" smtClean="0"/>
              <a:t>Kobalt noksanlığı görülen ineklerde omurga bozukluğu ve kobalt verildikten 35 gün sonra ineklerde görülen düzelme</a:t>
            </a:r>
          </a:p>
        </p:txBody>
      </p:sp>
      <p:pic>
        <p:nvPicPr>
          <p:cNvPr id="15363" name="Picture 6" descr="omurga"/>
          <p:cNvPicPr>
            <a:picLocks noGrp="1" noChangeAspect="1" noChangeArrowheads="1"/>
          </p:cNvPicPr>
          <p:nvPr>
            <p:ph idx="4294967295"/>
          </p:nvPr>
        </p:nvPicPr>
        <p:blipFill>
          <a:blip r:embed="rId2" cstate="print"/>
          <a:srcRect/>
          <a:stretch>
            <a:fillRect/>
          </a:stretch>
        </p:blipFill>
        <p:spPr>
          <a:xfrm>
            <a:off x="0" y="0"/>
            <a:ext cx="4319588" cy="5516563"/>
          </a:xfrm>
          <a:noFill/>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057">
                                            <p:txEl>
                                              <p:pRg st="0" end="0"/>
                                            </p:txEl>
                                          </p:spTgt>
                                        </p:tgtEl>
                                        <p:attrNameLst>
                                          <p:attrName>style.visibility</p:attrName>
                                        </p:attrNameLst>
                                      </p:cBhvr>
                                      <p:to>
                                        <p:strVal val="visible"/>
                                      </p:to>
                                    </p:set>
                                    <p:animEffect transition="in" filter="fade">
                                      <p:cBhvr>
                                        <p:cTn id="7" dur="1000"/>
                                        <p:tgtEl>
                                          <p:spTgt spid="2057">
                                            <p:txEl>
                                              <p:pRg st="0" end="0"/>
                                            </p:txEl>
                                          </p:spTgt>
                                        </p:tgtEl>
                                      </p:cBhvr>
                                    </p:animEffect>
                                    <p:anim calcmode="lin" valueType="num">
                                      <p:cBhvr>
                                        <p:cTn id="8" dur="1000" fill="hold"/>
                                        <p:tgtEl>
                                          <p:spTgt spid="205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5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323527" y="692696"/>
            <a:ext cx="7848873" cy="5616029"/>
          </a:xfrm>
        </p:spPr>
        <p:txBody>
          <a:bodyPr>
            <a:normAutofit lnSpcReduction="10000"/>
          </a:bodyPr>
          <a:lstStyle/>
          <a:p>
            <a:pPr marL="0" indent="0" algn="just" eaLnBrk="1" hangingPunct="1">
              <a:lnSpc>
                <a:spcPct val="80000"/>
              </a:lnSpc>
              <a:buFont typeface="Wingdings" pitchFamily="2" charset="2"/>
              <a:buChar char="q"/>
              <a:defRPr/>
            </a:pPr>
            <a:r>
              <a:rPr lang="tr-TR" sz="2800" dirty="0" smtClean="0">
                <a:solidFill>
                  <a:srgbClr val="FFFF00"/>
                </a:solidFill>
              </a:rPr>
              <a:t>	</a:t>
            </a:r>
            <a:r>
              <a:rPr lang="tr-TR" dirty="0" smtClean="0"/>
              <a:t>İyotlaşma prosesinde kobalt katalizörlük rolünü yapan elementtir. </a:t>
            </a:r>
          </a:p>
          <a:p>
            <a:pPr marL="0" indent="0" algn="just" eaLnBrk="1" hangingPunct="1">
              <a:lnSpc>
                <a:spcPct val="80000"/>
              </a:lnSpc>
              <a:buFont typeface="Wingdings" pitchFamily="2" charset="2"/>
              <a:buChar char="q"/>
              <a:defRPr/>
            </a:pPr>
            <a:r>
              <a:rPr lang="tr-TR" dirty="0" smtClean="0"/>
              <a:t>Bu nedenle biyokimya prosesinde </a:t>
            </a:r>
            <a:r>
              <a:rPr lang="tr-TR" dirty="0" err="1" smtClean="0"/>
              <a:t>tiroid</a:t>
            </a:r>
            <a:r>
              <a:rPr lang="tr-TR" dirty="0" smtClean="0"/>
              <a:t> hormonunun oluşmasında kobalt elementinin doğrudan rolü vardır.</a:t>
            </a:r>
          </a:p>
          <a:p>
            <a:pPr marL="0" indent="0" algn="just" eaLnBrk="1" hangingPunct="1">
              <a:lnSpc>
                <a:spcPct val="80000"/>
              </a:lnSpc>
              <a:buNone/>
              <a:defRPr/>
            </a:pPr>
            <a:endParaRPr lang="tr-TR" dirty="0" smtClean="0"/>
          </a:p>
          <a:p>
            <a:pPr marL="0" indent="0" algn="just" eaLnBrk="1" hangingPunct="1">
              <a:lnSpc>
                <a:spcPct val="80000"/>
              </a:lnSpc>
              <a:buFont typeface="Wingdings" pitchFamily="2" charset="2"/>
              <a:buChar char="q"/>
              <a:defRPr/>
            </a:pPr>
            <a:r>
              <a:rPr lang="tr-TR" dirty="0" smtClean="0"/>
              <a:t> Organizmada </a:t>
            </a:r>
            <a:r>
              <a:rPr lang="tr-TR" dirty="0" err="1" smtClean="0"/>
              <a:t>Co’ın</a:t>
            </a:r>
            <a:r>
              <a:rPr lang="tr-TR" dirty="0" smtClean="0"/>
              <a:t> yetersizliği, </a:t>
            </a:r>
            <a:r>
              <a:rPr lang="tr-TR" dirty="0" err="1" smtClean="0"/>
              <a:t>iyotun</a:t>
            </a:r>
            <a:r>
              <a:rPr lang="tr-TR" dirty="0" smtClean="0"/>
              <a:t> eksikliğine neden olmaktadır, bu da endemik guatr hastalığı oluşmasına neden olmaktadır.</a:t>
            </a:r>
          </a:p>
          <a:p>
            <a:pPr marL="0" indent="0" algn="just" eaLnBrk="1" hangingPunct="1">
              <a:lnSpc>
                <a:spcPct val="80000"/>
              </a:lnSpc>
              <a:buFont typeface="Wingdings" pitchFamily="2" charset="2"/>
              <a:buChar char="q"/>
              <a:defRPr/>
            </a:pPr>
            <a:endParaRPr lang="tr-TR" dirty="0" smtClean="0"/>
          </a:p>
          <a:p>
            <a:pPr marL="0" indent="0" algn="just" eaLnBrk="1" hangingPunct="1">
              <a:lnSpc>
                <a:spcPct val="80000"/>
              </a:lnSpc>
              <a:buFont typeface="Wingdings" pitchFamily="2" charset="2"/>
              <a:buChar char="q"/>
              <a:defRPr/>
            </a:pPr>
            <a:r>
              <a:rPr lang="tr-TR" dirty="0" smtClean="0"/>
              <a:t> Yem bitkilerinde </a:t>
            </a:r>
            <a:r>
              <a:rPr lang="tr-TR" dirty="0" err="1" smtClean="0"/>
              <a:t>Co’ın</a:t>
            </a:r>
            <a:r>
              <a:rPr lang="tr-TR" dirty="0" smtClean="0"/>
              <a:t> miktarı 0,07 mg/kg’ dan az olursa hayvanlarda boy artışı ve süt verimi azalır. Çok aşırı </a:t>
            </a:r>
            <a:r>
              <a:rPr lang="tr-TR" dirty="0" err="1" smtClean="0"/>
              <a:t>Co</a:t>
            </a:r>
            <a:r>
              <a:rPr lang="tr-TR" dirty="0" smtClean="0"/>
              <a:t> noksanlığında ise hayvanlarda kan azlığı, göz hastalığı ve bataklık gibi hastalıklar oluşur.</a:t>
            </a:r>
          </a:p>
          <a:p>
            <a:pPr marL="0" indent="0" algn="just" eaLnBrk="1" hangingPunct="1">
              <a:lnSpc>
                <a:spcPct val="80000"/>
              </a:lnSpc>
              <a:buFont typeface="Wingdings" pitchFamily="-64" charset="2"/>
              <a:buNone/>
              <a:defRPr/>
            </a:pPr>
            <a:r>
              <a:rPr lang="tr-TR" sz="2800" dirty="0" smtClean="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hangingPunct="1">
              <a:defRPr/>
            </a:pPr>
            <a:r>
              <a:rPr lang="tr-TR" dirty="0" smtClean="0"/>
              <a:t>K</a:t>
            </a:r>
            <a:r>
              <a:rPr lang="en-US" dirty="0" err="1" smtClean="0"/>
              <a:t>arbon</a:t>
            </a:r>
            <a:r>
              <a:rPr lang="en-US" dirty="0" smtClean="0"/>
              <a:t/>
            </a:r>
            <a:br>
              <a:rPr lang="en-US" dirty="0" smtClean="0"/>
            </a:br>
            <a:r>
              <a:rPr lang="tr-TR" dirty="0" smtClean="0"/>
              <a:t>DÖNGÜSÜ</a:t>
            </a:r>
            <a:endParaRPr lang="en-US" dirty="0" smtClean="0"/>
          </a:p>
        </p:txBody>
      </p:sp>
      <p:sp>
        <p:nvSpPr>
          <p:cNvPr id="1027" name="Rectangle 3"/>
          <p:cNvSpPr>
            <a:spLocks noGrp="1" noChangeArrowheads="1"/>
          </p:cNvSpPr>
          <p:nvPr>
            <p:ph type="body" idx="1"/>
          </p:nvPr>
        </p:nvSpPr>
        <p:spPr>
          <a:xfrm>
            <a:off x="0" y="1981200"/>
            <a:ext cx="3505200" cy="4114800"/>
          </a:xfrm>
        </p:spPr>
        <p:txBody>
          <a:bodyPr/>
          <a:lstStyle/>
          <a:p>
            <a:pPr>
              <a:buFont typeface="Wingdings" charset="2"/>
              <a:buChar char="§"/>
              <a:defRPr/>
            </a:pPr>
            <a:r>
              <a:rPr lang="tr-TR" dirty="0" smtClean="0"/>
              <a:t>K</a:t>
            </a:r>
            <a:r>
              <a:rPr lang="en-US" dirty="0" err="1" smtClean="0"/>
              <a:t>arbon</a:t>
            </a:r>
            <a:r>
              <a:rPr lang="en-US" dirty="0" smtClean="0"/>
              <a:t> </a:t>
            </a:r>
            <a:r>
              <a:rPr lang="tr-TR" dirty="0" smtClean="0"/>
              <a:t>döngüsünde 2 temel olay nedir?</a:t>
            </a:r>
            <a:r>
              <a:rPr lang="en-US" dirty="0" smtClean="0"/>
              <a:t> </a:t>
            </a:r>
          </a:p>
        </p:txBody>
      </p:sp>
      <p:pic>
        <p:nvPicPr>
          <p:cNvPr id="5124" name="Picture 1"/>
          <p:cNvPicPr>
            <a:picLocks noChangeAspect="1"/>
          </p:cNvPicPr>
          <p:nvPr/>
        </p:nvPicPr>
        <p:blipFill>
          <a:blip r:embed="rId2" cstate="print"/>
          <a:srcRect/>
          <a:stretch>
            <a:fillRect/>
          </a:stretch>
        </p:blipFill>
        <p:spPr bwMode="auto">
          <a:xfrm>
            <a:off x="3275856" y="908720"/>
            <a:ext cx="4819234" cy="46080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762000" y="609600"/>
            <a:ext cx="8153400" cy="5607689"/>
          </a:xfrm>
          <a:prstGeom prst="rect">
            <a:avLst/>
          </a:prstGeom>
          <a:noFill/>
          <a:ln w="9525">
            <a:noFill/>
            <a:miter lim="800000"/>
            <a:headEnd/>
            <a:tailEnd/>
          </a:ln>
          <a:effectLst/>
        </p:spPr>
        <p:txBody>
          <a:bodyPr>
            <a:spAutoFit/>
          </a:bodyPr>
          <a:lstStyle/>
          <a:p>
            <a:pPr>
              <a:lnSpc>
                <a:spcPct val="80000"/>
              </a:lnSpc>
              <a:spcBef>
                <a:spcPct val="20000"/>
              </a:spcBef>
              <a:buClr>
                <a:schemeClr val="hlink"/>
              </a:buClr>
              <a:buSzPct val="65000"/>
              <a:buFont typeface="Wingdings" pitchFamily="2" charset="2"/>
              <a:buChar char="v"/>
              <a:defRPr/>
            </a:pPr>
            <a:r>
              <a:rPr lang="tr-TR" sz="2800" dirty="0">
                <a:solidFill>
                  <a:srgbClr val="FFFF00"/>
                </a:solidFill>
                <a:effectLst>
                  <a:outerShdw blurRad="38100" dist="38100" dir="2700000" algn="tl">
                    <a:srgbClr val="000000"/>
                  </a:outerShdw>
                </a:effectLst>
              </a:rPr>
              <a:t>	</a:t>
            </a:r>
            <a:r>
              <a:rPr lang="tr-TR" sz="2800" dirty="0"/>
              <a:t>Hayvanlarda ilk noksanlık belirtileri, büyüme yavaşlaması</a:t>
            </a:r>
            <a:r>
              <a:rPr lang="tr-TR" sz="2800" dirty="0" smtClean="0"/>
              <a:t>,</a:t>
            </a:r>
          </a:p>
          <a:p>
            <a:pPr>
              <a:lnSpc>
                <a:spcPct val="80000"/>
              </a:lnSpc>
              <a:spcBef>
                <a:spcPct val="20000"/>
              </a:spcBef>
              <a:buClr>
                <a:schemeClr val="hlink"/>
              </a:buClr>
              <a:buSzPct val="65000"/>
              <a:buFont typeface="Wingdings" pitchFamily="2" charset="2"/>
              <a:buChar char="v"/>
              <a:defRPr/>
            </a:pPr>
            <a:r>
              <a:rPr lang="tr-TR" sz="2800" dirty="0" smtClean="0"/>
              <a:t> </a:t>
            </a:r>
            <a:r>
              <a:rPr lang="tr-TR" sz="2800" dirty="0"/>
              <a:t>iştahsızlık, zayıflama, </a:t>
            </a:r>
            <a:endParaRPr lang="tr-TR" sz="2800" dirty="0" smtClean="0"/>
          </a:p>
          <a:p>
            <a:pPr>
              <a:lnSpc>
                <a:spcPct val="80000"/>
              </a:lnSpc>
              <a:spcBef>
                <a:spcPct val="20000"/>
              </a:spcBef>
              <a:buClr>
                <a:schemeClr val="hlink"/>
              </a:buClr>
              <a:buSzPct val="65000"/>
              <a:buFont typeface="Wingdings" pitchFamily="2" charset="2"/>
              <a:buChar char="v"/>
              <a:defRPr/>
            </a:pPr>
            <a:r>
              <a:rPr lang="tr-TR" sz="2800" dirty="0" smtClean="0"/>
              <a:t>tüylerin </a:t>
            </a:r>
            <a:r>
              <a:rPr lang="tr-TR" sz="2800" dirty="0"/>
              <a:t>(yün) incelenmesi ve </a:t>
            </a:r>
            <a:endParaRPr lang="tr-TR" sz="2800" dirty="0" smtClean="0"/>
          </a:p>
          <a:p>
            <a:pPr>
              <a:lnSpc>
                <a:spcPct val="80000"/>
              </a:lnSpc>
              <a:spcBef>
                <a:spcPct val="20000"/>
              </a:spcBef>
              <a:buClr>
                <a:schemeClr val="hlink"/>
              </a:buClr>
              <a:buSzPct val="65000"/>
              <a:buFont typeface="Wingdings" pitchFamily="2" charset="2"/>
              <a:buChar char="v"/>
              <a:defRPr/>
            </a:pPr>
            <a:r>
              <a:rPr lang="tr-TR" sz="2800" dirty="0" smtClean="0"/>
              <a:t>kanda </a:t>
            </a:r>
            <a:r>
              <a:rPr lang="tr-TR" sz="2800" dirty="0"/>
              <a:t>hemoglobinin çok azalması </a:t>
            </a:r>
            <a:endParaRPr lang="tr-TR" sz="2800" dirty="0" smtClean="0"/>
          </a:p>
          <a:p>
            <a:pPr>
              <a:lnSpc>
                <a:spcPct val="80000"/>
              </a:lnSpc>
              <a:spcBef>
                <a:spcPct val="20000"/>
              </a:spcBef>
              <a:buClr>
                <a:schemeClr val="hlink"/>
              </a:buClr>
              <a:buSzPct val="65000"/>
              <a:buFont typeface="Wingdings" pitchFamily="2" charset="2"/>
              <a:buChar char="v"/>
              <a:defRPr/>
            </a:pPr>
            <a:endParaRPr lang="tr-TR" sz="2800" dirty="0" smtClean="0"/>
          </a:p>
          <a:p>
            <a:pPr>
              <a:lnSpc>
                <a:spcPct val="80000"/>
              </a:lnSpc>
              <a:spcBef>
                <a:spcPct val="20000"/>
              </a:spcBef>
              <a:buClr>
                <a:schemeClr val="hlink"/>
              </a:buClr>
              <a:buSzPct val="65000"/>
              <a:buFont typeface="Wingdings" pitchFamily="2" charset="2"/>
              <a:buChar char="v"/>
              <a:defRPr/>
            </a:pPr>
            <a:r>
              <a:rPr lang="tr-TR" sz="2800" dirty="0" smtClean="0"/>
              <a:t> </a:t>
            </a:r>
            <a:r>
              <a:rPr lang="tr-TR" sz="2800" dirty="0"/>
              <a:t>Bu hastalıklara en fazla Rusya, </a:t>
            </a:r>
            <a:r>
              <a:rPr lang="tr-TR" sz="2800" dirty="0" err="1"/>
              <a:t>Litvanya</a:t>
            </a:r>
            <a:r>
              <a:rPr lang="tr-TR" sz="2800" dirty="0"/>
              <a:t>, </a:t>
            </a:r>
            <a:r>
              <a:rPr lang="tr-TR" sz="2800" dirty="0" err="1"/>
              <a:t>Estonya</a:t>
            </a:r>
            <a:r>
              <a:rPr lang="tr-TR" sz="2800" dirty="0"/>
              <a:t>, Avustralya ve ABD’ de rastlanır. </a:t>
            </a:r>
          </a:p>
          <a:p>
            <a:pPr>
              <a:lnSpc>
                <a:spcPct val="80000"/>
              </a:lnSpc>
              <a:spcBef>
                <a:spcPct val="20000"/>
              </a:spcBef>
              <a:buClr>
                <a:schemeClr val="hlink"/>
              </a:buClr>
              <a:buSzPct val="65000"/>
              <a:buFont typeface="Wingdings" pitchFamily="2" charset="2"/>
              <a:buChar char="v"/>
              <a:defRPr/>
            </a:pPr>
            <a:endParaRPr lang="tr-TR" sz="2800" dirty="0"/>
          </a:p>
          <a:p>
            <a:pPr>
              <a:lnSpc>
                <a:spcPct val="80000"/>
              </a:lnSpc>
              <a:spcBef>
                <a:spcPct val="20000"/>
              </a:spcBef>
              <a:buClr>
                <a:schemeClr val="hlink"/>
              </a:buClr>
              <a:buSzPct val="65000"/>
              <a:buFont typeface="Wingdings" pitchFamily="2" charset="2"/>
              <a:buChar char="v"/>
              <a:defRPr/>
            </a:pPr>
            <a:r>
              <a:rPr lang="tr-TR" sz="2800" dirty="0"/>
              <a:t>	Uzun zaman bu hastalıkların nedeni bilinememiş ve hayvanların yeni otlaklarda otlatılmasıyla bu hastalıklar önlenmeye çalışılmıştır.</a:t>
            </a:r>
          </a:p>
          <a:p>
            <a:pPr>
              <a:defRPr/>
            </a:pPr>
            <a:endParaRPr lang="tr-TR" sz="2800"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1609416"/>
            <a:ext cx="8291264" cy="4846320"/>
          </a:xfrm>
        </p:spPr>
        <p:txBody>
          <a:bodyPr/>
          <a:lstStyle/>
          <a:p>
            <a:pPr>
              <a:buFont typeface="Wingdings" charset="2"/>
              <a:buChar char="§"/>
              <a:defRPr/>
            </a:pPr>
            <a:r>
              <a:rPr lang="tr-TR" sz="2400" dirty="0" smtClean="0"/>
              <a:t>K</a:t>
            </a:r>
            <a:r>
              <a:rPr lang="en-US" sz="2400" dirty="0" err="1" smtClean="0"/>
              <a:t>arbon</a:t>
            </a:r>
            <a:r>
              <a:rPr lang="en-US" sz="2400" dirty="0" smtClean="0"/>
              <a:t> (C) </a:t>
            </a:r>
            <a:r>
              <a:rPr lang="tr-TR" sz="2400" dirty="0" smtClean="0"/>
              <a:t>biyosfere fotosentez sırasında girer</a:t>
            </a:r>
            <a:r>
              <a:rPr lang="en-US" sz="2400" dirty="0" smtClean="0"/>
              <a:t>:</a:t>
            </a:r>
          </a:p>
          <a:p>
            <a:pPr>
              <a:buFont typeface="Wingdings" charset="2"/>
              <a:buChar char="§"/>
              <a:defRPr/>
            </a:pPr>
            <a:r>
              <a:rPr lang="en-US" sz="2400" dirty="0" smtClean="0"/>
              <a:t> CO</a:t>
            </a:r>
            <a:r>
              <a:rPr lang="en-US" sz="2400" baseline="-25000" dirty="0" smtClean="0"/>
              <a:t>2</a:t>
            </a:r>
            <a:r>
              <a:rPr lang="en-US" sz="2400" dirty="0" smtClean="0"/>
              <a:t> + H</a:t>
            </a:r>
            <a:r>
              <a:rPr lang="en-US" sz="2400" baseline="-25000" dirty="0" smtClean="0"/>
              <a:t>2</a:t>
            </a:r>
            <a:r>
              <a:rPr lang="en-US" sz="2400" dirty="0" smtClean="0"/>
              <a:t>O---&gt; C</a:t>
            </a:r>
            <a:r>
              <a:rPr lang="en-US" sz="2400" baseline="-25000" dirty="0" smtClean="0"/>
              <a:t>6</a:t>
            </a:r>
            <a:r>
              <a:rPr lang="en-US" sz="2400" dirty="0" smtClean="0"/>
              <a:t>H</a:t>
            </a:r>
            <a:r>
              <a:rPr lang="en-US" sz="2400" baseline="-25000" dirty="0" smtClean="0"/>
              <a:t>12</a:t>
            </a:r>
            <a:r>
              <a:rPr lang="en-US" sz="2400" dirty="0" smtClean="0"/>
              <a:t>O</a:t>
            </a:r>
            <a:r>
              <a:rPr lang="en-US" sz="2400" baseline="-25000" dirty="0" smtClean="0"/>
              <a:t>6</a:t>
            </a:r>
            <a:r>
              <a:rPr lang="en-US" sz="2400" dirty="0" smtClean="0"/>
              <a:t> + O</a:t>
            </a:r>
            <a:r>
              <a:rPr lang="en-US" sz="2400" baseline="-25000" dirty="0" smtClean="0"/>
              <a:t>2</a:t>
            </a:r>
            <a:r>
              <a:rPr lang="en-US" sz="2400" dirty="0" smtClean="0"/>
              <a:t> +H</a:t>
            </a:r>
            <a:r>
              <a:rPr lang="en-US" sz="2400" baseline="-25000" dirty="0" smtClean="0"/>
              <a:t>2</a:t>
            </a:r>
            <a:r>
              <a:rPr lang="en-US" sz="2400" dirty="0" smtClean="0"/>
              <a:t>O(</a:t>
            </a:r>
            <a:r>
              <a:rPr lang="tr-TR" sz="2400" dirty="0" smtClean="0"/>
              <a:t>şeker</a:t>
            </a:r>
            <a:r>
              <a:rPr lang="en-US" sz="2400" dirty="0" smtClean="0"/>
              <a:t>+o</a:t>
            </a:r>
            <a:r>
              <a:rPr lang="tr-TR" sz="2400" dirty="0" err="1" smtClean="0"/>
              <a:t>ksijen</a:t>
            </a:r>
            <a:r>
              <a:rPr lang="en-US" sz="2400" dirty="0" smtClean="0"/>
              <a:t>+</a:t>
            </a:r>
            <a:r>
              <a:rPr lang="tr-TR" sz="2400" dirty="0" smtClean="0"/>
              <a:t>su</a:t>
            </a:r>
            <a:r>
              <a:rPr lang="en-US" sz="2400" dirty="0" smtClean="0"/>
              <a:t>)</a:t>
            </a:r>
          </a:p>
          <a:p>
            <a:pPr>
              <a:buFont typeface="Wingdings" charset="2"/>
              <a:buChar char="§"/>
              <a:defRPr/>
            </a:pPr>
            <a:r>
              <a:rPr lang="tr-TR" sz="2400" dirty="0" smtClean="0"/>
              <a:t>Karbon</a:t>
            </a:r>
            <a:r>
              <a:rPr lang="en-US" sz="2400" dirty="0" smtClean="0"/>
              <a:t> </a:t>
            </a:r>
            <a:r>
              <a:rPr lang="tr-TR" sz="2400" dirty="0" smtClean="0"/>
              <a:t>biyosfere hücre solumu yolu ile girer</a:t>
            </a:r>
            <a:r>
              <a:rPr lang="en-US" sz="2400" dirty="0" smtClean="0"/>
              <a:t>:</a:t>
            </a:r>
          </a:p>
          <a:p>
            <a:pPr>
              <a:buFont typeface="Wingdings" charset="2"/>
              <a:buChar char="§"/>
              <a:defRPr/>
            </a:pPr>
            <a:r>
              <a:rPr lang="en-US" sz="2400" dirty="0" smtClean="0"/>
              <a:t>O</a:t>
            </a:r>
            <a:r>
              <a:rPr lang="en-US" sz="2400" baseline="-25000" dirty="0" smtClean="0"/>
              <a:t>2</a:t>
            </a:r>
            <a:r>
              <a:rPr lang="en-US" sz="2400" dirty="0" smtClean="0"/>
              <a:t> +H</a:t>
            </a:r>
            <a:r>
              <a:rPr lang="en-US" sz="2400" baseline="-25000" dirty="0" smtClean="0"/>
              <a:t>2</a:t>
            </a:r>
            <a:r>
              <a:rPr lang="en-US" sz="2400" dirty="0" smtClean="0"/>
              <a:t>O + C</a:t>
            </a:r>
            <a:r>
              <a:rPr lang="en-US" sz="2400" baseline="-25000" dirty="0" smtClean="0"/>
              <a:t>6</a:t>
            </a:r>
            <a:r>
              <a:rPr lang="en-US" sz="2400" dirty="0" smtClean="0"/>
              <a:t>H</a:t>
            </a:r>
            <a:r>
              <a:rPr lang="en-US" sz="2400" baseline="-25000" dirty="0" smtClean="0"/>
              <a:t>12</a:t>
            </a:r>
            <a:r>
              <a:rPr lang="en-US" sz="2400" dirty="0" smtClean="0"/>
              <a:t>O</a:t>
            </a:r>
            <a:r>
              <a:rPr lang="en-US" sz="2400" baseline="-25000" dirty="0" smtClean="0"/>
              <a:t>6</a:t>
            </a:r>
            <a:r>
              <a:rPr lang="en-US" sz="2400" dirty="0" smtClean="0"/>
              <a:t> ---&gt; CO</a:t>
            </a:r>
            <a:r>
              <a:rPr lang="en-US" sz="2400" baseline="-25000" dirty="0" smtClean="0"/>
              <a:t>2</a:t>
            </a:r>
            <a:r>
              <a:rPr lang="en-US" sz="2400" dirty="0" smtClean="0"/>
              <a:t> +H</a:t>
            </a:r>
            <a:r>
              <a:rPr lang="en-US" sz="2400" baseline="-25000" dirty="0" smtClean="0"/>
              <a:t>2</a:t>
            </a:r>
            <a:r>
              <a:rPr lang="en-US" sz="2400" dirty="0" smtClean="0"/>
              <a:t>O + </a:t>
            </a:r>
            <a:r>
              <a:rPr lang="en-US" sz="2400" dirty="0" err="1" smtClean="0"/>
              <a:t>ener</a:t>
            </a:r>
            <a:r>
              <a:rPr lang="tr-TR" sz="2400" dirty="0" err="1" smtClean="0"/>
              <a:t>ji</a:t>
            </a:r>
            <a:endParaRPr lang="en-US" sz="2400" dirty="0" smtClean="0"/>
          </a:p>
          <a:p>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hangingPunct="1">
              <a:defRPr/>
            </a:pP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k</a:t>
            </a:r>
            <a:r>
              <a:rPr lang="en-US" dirty="0" err="1" smtClean="0"/>
              <a:t>arbon</a:t>
            </a:r>
            <a:r>
              <a:rPr lang="en-US" dirty="0" smtClean="0"/>
              <a:t> </a:t>
            </a:r>
          </a:p>
        </p:txBody>
      </p:sp>
      <p:sp>
        <p:nvSpPr>
          <p:cNvPr id="13315" name="Rectangle 3"/>
          <p:cNvSpPr>
            <a:spLocks noGrp="1" noChangeArrowheads="1"/>
          </p:cNvSpPr>
          <p:nvPr>
            <p:ph type="body" idx="1"/>
          </p:nvPr>
        </p:nvSpPr>
        <p:spPr>
          <a:xfrm>
            <a:off x="395536" y="1484784"/>
            <a:ext cx="7772400" cy="4876800"/>
          </a:xfrm>
        </p:spPr>
        <p:txBody>
          <a:bodyPr>
            <a:normAutofit/>
          </a:bodyPr>
          <a:lstStyle/>
          <a:p>
            <a:pPr>
              <a:buFont typeface="Wingdings" charset="2"/>
              <a:buChar char="§"/>
              <a:defRPr/>
            </a:pPr>
            <a:r>
              <a:rPr lang="tr-TR" sz="2800" dirty="0" smtClean="0"/>
              <a:t>Her yıl mevsimsel değişimlere bağlı olarak </a:t>
            </a:r>
            <a:r>
              <a:rPr lang="en-US" sz="2800" dirty="0" err="1" smtClean="0"/>
              <a:t>atmos</a:t>
            </a:r>
            <a:r>
              <a:rPr lang="tr-TR" sz="2800" dirty="0" smtClean="0"/>
              <a:t>ferdeki</a:t>
            </a:r>
            <a:r>
              <a:rPr lang="en-US" sz="2800" dirty="0" smtClean="0"/>
              <a:t> CO</a:t>
            </a:r>
            <a:r>
              <a:rPr lang="en-US" sz="2800" baseline="-25000" dirty="0" smtClean="0"/>
              <a:t>2</a:t>
            </a:r>
            <a:r>
              <a:rPr lang="en-US" sz="2800" dirty="0" smtClean="0"/>
              <a:t> </a:t>
            </a:r>
            <a:r>
              <a:rPr lang="tr-TR" sz="2800" dirty="0" err="1" smtClean="0"/>
              <a:t>derişiminde</a:t>
            </a:r>
            <a:r>
              <a:rPr lang="tr-TR" sz="2800" dirty="0" smtClean="0"/>
              <a:t> ölçülebilir fark oluşmaktadır.</a:t>
            </a:r>
          </a:p>
          <a:p>
            <a:pPr lvl="1">
              <a:buFont typeface="Wingdings" charset="2"/>
              <a:buChar char=""/>
              <a:defRPr/>
            </a:pPr>
            <a:r>
              <a:rPr lang="tr-TR" sz="3200" dirty="0" smtClean="0"/>
              <a:t>Örneğin kışın fotosentez yok denecek kadar azdır </a:t>
            </a:r>
            <a:r>
              <a:rPr lang="en-US" sz="3200" dirty="0" smtClean="0"/>
              <a:t>( </a:t>
            </a:r>
            <a:r>
              <a:rPr lang="tr-TR" sz="3200" dirty="0" smtClean="0"/>
              <a:t>yüksek</a:t>
            </a:r>
            <a:r>
              <a:rPr lang="en-US" sz="3200" dirty="0" smtClean="0"/>
              <a:t> CO</a:t>
            </a:r>
            <a:r>
              <a:rPr lang="en-US" sz="3200" baseline="-25000" dirty="0" smtClean="0"/>
              <a:t>2 </a:t>
            </a:r>
            <a:r>
              <a:rPr lang="en-US" sz="3200" dirty="0" smtClean="0"/>
              <a:t>)</a:t>
            </a:r>
            <a:r>
              <a:rPr lang="tr-TR" sz="3200" dirty="0" smtClean="0"/>
              <a:t>.</a:t>
            </a:r>
          </a:p>
          <a:p>
            <a:pPr lvl="1">
              <a:buFont typeface="Wingdings" charset="2"/>
              <a:buChar char=""/>
              <a:defRPr/>
            </a:pPr>
            <a:r>
              <a:rPr lang="tr-TR" sz="3200" dirty="0" smtClean="0"/>
              <a:t>Gelişme mevsiminde her gün atmosferik </a:t>
            </a:r>
            <a:r>
              <a:rPr lang="en-US" sz="3200" dirty="0" smtClean="0"/>
              <a:t>CO</a:t>
            </a:r>
            <a:r>
              <a:rPr lang="en-US" sz="3200" baseline="-25000" dirty="0" smtClean="0"/>
              <a:t>2</a:t>
            </a:r>
            <a:r>
              <a:rPr lang="en-US" sz="3200" dirty="0" smtClean="0"/>
              <a:t> </a:t>
            </a:r>
            <a:r>
              <a:rPr lang="tr-TR" sz="3200" dirty="0" smtClean="0"/>
              <a:t>konsantrasyonunda ölçülebilir fark oluşur.</a:t>
            </a:r>
          </a:p>
          <a:p>
            <a:pPr lvl="1" eaLnBrk="1" hangingPunct="1">
              <a:buFont typeface="Wingdings" charset="2"/>
              <a:buChar char=""/>
              <a:defRPr/>
            </a:pPr>
            <a:r>
              <a:rPr lang="en-US" sz="3200" dirty="0" smtClean="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52600" y="0"/>
            <a:ext cx="6324600" cy="1143000"/>
          </a:xfrm>
        </p:spPr>
        <p:txBody>
          <a:bodyPr/>
          <a:lstStyle/>
          <a:p>
            <a:pPr eaLnBrk="1" hangingPunct="1">
              <a:defRPr/>
            </a:pPr>
            <a:r>
              <a:rPr lang="en-US" smtClean="0"/>
              <a:t>Nitrogen cycle</a:t>
            </a:r>
          </a:p>
        </p:txBody>
      </p:sp>
      <p:pic>
        <p:nvPicPr>
          <p:cNvPr id="8195" name="Picture 1"/>
          <p:cNvPicPr>
            <a:picLocks noChangeAspect="1"/>
          </p:cNvPicPr>
          <p:nvPr/>
        </p:nvPicPr>
        <p:blipFill>
          <a:blip r:embed="rId2" cstate="print"/>
          <a:srcRect/>
          <a:stretch>
            <a:fillRect/>
          </a:stretch>
        </p:blipFill>
        <p:spPr bwMode="auto">
          <a:xfrm>
            <a:off x="1655763" y="938213"/>
            <a:ext cx="5659437" cy="5783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tr-TR" dirty="0" smtClean="0"/>
              <a:t>Azot</a:t>
            </a:r>
            <a:endParaRPr lang="en-US" dirty="0" smtClean="0"/>
          </a:p>
        </p:txBody>
      </p:sp>
      <p:sp>
        <p:nvSpPr>
          <p:cNvPr id="15363" name="Rectangle 3"/>
          <p:cNvSpPr>
            <a:spLocks noGrp="1" noChangeArrowheads="1"/>
          </p:cNvSpPr>
          <p:nvPr>
            <p:ph type="body" idx="1"/>
          </p:nvPr>
        </p:nvSpPr>
        <p:spPr/>
        <p:txBody>
          <a:bodyPr/>
          <a:lstStyle/>
          <a:p>
            <a:pPr>
              <a:buFont typeface="Wingdings" charset="2"/>
              <a:buChar char="§"/>
              <a:defRPr/>
            </a:pPr>
            <a:r>
              <a:rPr lang="en-US" dirty="0" smtClean="0"/>
              <a:t>N</a:t>
            </a:r>
            <a:r>
              <a:rPr lang="tr-TR" dirty="0" smtClean="0"/>
              <a:t>, </a:t>
            </a:r>
            <a:r>
              <a:rPr lang="en-US" dirty="0" smtClean="0"/>
              <a:t>protein</a:t>
            </a:r>
            <a:r>
              <a:rPr lang="tr-TR" dirty="0" smtClean="0"/>
              <a:t>in,DNA,RNA ve klorofilin temel bileşenidir.</a:t>
            </a:r>
          </a:p>
          <a:p>
            <a:pPr eaLnBrk="1" hangingPunct="1">
              <a:buFont typeface="Wingdings" charset="2"/>
              <a:buChar char="§"/>
              <a:defRPr/>
            </a:pPr>
            <a:r>
              <a:rPr lang="en-US" dirty="0" smtClean="0"/>
              <a:t>N</a:t>
            </a:r>
            <a:r>
              <a:rPr lang="tr-TR" dirty="0" smtClean="0"/>
              <a:t> atmosferde en fazla bulunan gazdır</a:t>
            </a:r>
          </a:p>
          <a:p>
            <a:pPr eaLnBrk="1" hangingPunct="1">
              <a:buFont typeface="Wingdings" charset="2"/>
              <a:buChar char="§"/>
              <a:defRPr/>
            </a:pPr>
            <a:r>
              <a:rPr lang="en-US" dirty="0" smtClean="0"/>
              <a:t>N</a:t>
            </a:r>
            <a:r>
              <a:rPr lang="tr-TR" dirty="0" smtClean="0"/>
              <a:t> </a:t>
            </a:r>
            <a:r>
              <a:rPr lang="tr-TR" dirty="0" err="1" smtClean="0"/>
              <a:t>fikse</a:t>
            </a:r>
            <a:r>
              <a:rPr lang="tr-TR" dirty="0" smtClean="0"/>
              <a:t> edilmeli ya da kullanılabilir forma dönüşmelidir.</a:t>
            </a:r>
            <a:endParaRPr lang="en-U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4800" y="381000"/>
            <a:ext cx="8686800" cy="1143000"/>
          </a:xfrm>
        </p:spPr>
        <p:txBody>
          <a:bodyPr>
            <a:normAutofit/>
          </a:bodyPr>
          <a:lstStyle/>
          <a:p>
            <a:pPr eaLnBrk="1" hangingPunct="1">
              <a:defRPr/>
            </a:pPr>
            <a:r>
              <a:rPr lang="en-US" dirty="0" smtClean="0"/>
              <a:t>O</a:t>
            </a:r>
            <a:r>
              <a:rPr lang="tr-TR" dirty="0" smtClean="0"/>
              <a:t>KSİJEN </a:t>
            </a:r>
            <a:r>
              <a:rPr lang="tr-TR" dirty="0" err="1" smtClean="0"/>
              <a:t>DöNGÜGÜ</a:t>
            </a:r>
            <a:r>
              <a:rPr lang="en-US" dirty="0" smtClean="0"/>
              <a:t> (</a:t>
            </a:r>
            <a:r>
              <a:rPr lang="tr-TR" dirty="0" smtClean="0"/>
              <a:t>FOTOSENTEZ</a:t>
            </a:r>
            <a:r>
              <a:rPr lang="en-US" dirty="0" smtClean="0"/>
              <a:t>)</a:t>
            </a:r>
          </a:p>
        </p:txBody>
      </p:sp>
      <p:pic>
        <p:nvPicPr>
          <p:cNvPr id="10243" name="Picture 1"/>
          <p:cNvPicPr>
            <a:picLocks noChangeAspect="1"/>
          </p:cNvPicPr>
          <p:nvPr/>
        </p:nvPicPr>
        <p:blipFill>
          <a:blip r:embed="rId2" cstate="print"/>
          <a:srcRect/>
          <a:stretch>
            <a:fillRect/>
          </a:stretch>
        </p:blipFill>
        <p:spPr bwMode="auto">
          <a:xfrm>
            <a:off x="395536" y="1916832"/>
            <a:ext cx="7618870" cy="4577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1026" name="Picture 2"/>
          <p:cNvPicPr>
            <a:picLocks noChangeAspect="1" noChangeArrowheads="1"/>
          </p:cNvPicPr>
          <p:nvPr/>
        </p:nvPicPr>
        <p:blipFill>
          <a:blip r:embed="rId2" cstate="print"/>
          <a:srcRect/>
          <a:stretch>
            <a:fillRect/>
          </a:stretch>
        </p:blipFill>
        <p:spPr bwMode="auto">
          <a:xfrm>
            <a:off x="762000" y="714375"/>
            <a:ext cx="7620000" cy="542925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7772400" cy="4114800"/>
          </a:xfrm>
        </p:spPr>
        <p:txBody>
          <a:bodyPr>
            <a:normAutofit fontScale="92500" lnSpcReduction="20000"/>
          </a:bodyPr>
          <a:lstStyle/>
          <a:p>
            <a:pPr marL="0" indent="0">
              <a:buFont typeface="Wingdings" charset="2"/>
              <a:buNone/>
              <a:defRPr/>
            </a:pPr>
            <a:r>
              <a:rPr lang="en-US" dirty="0" smtClean="0"/>
              <a:t> </a:t>
            </a:r>
            <a:r>
              <a:rPr lang="tr-TR" dirty="0" smtClean="0"/>
              <a:t>Oksijenin Kaynakları</a:t>
            </a:r>
            <a:r>
              <a:rPr lang="en-US" dirty="0" smtClean="0"/>
              <a:t>:</a:t>
            </a:r>
          </a:p>
          <a:p>
            <a:pPr marL="0" indent="0">
              <a:buFont typeface="Wingdings" charset="2"/>
              <a:buNone/>
              <a:defRPr/>
            </a:pPr>
            <a:r>
              <a:rPr lang="en-US" dirty="0" smtClean="0"/>
              <a:t> </a:t>
            </a:r>
            <a:endParaRPr lang="en-US" sz="1600" dirty="0" smtClean="0"/>
          </a:p>
          <a:p>
            <a:pPr>
              <a:buFont typeface="Wingdings" charset="2"/>
              <a:buChar char="§"/>
              <a:defRPr/>
            </a:pPr>
            <a:r>
              <a:rPr lang="tr-TR" sz="2400" dirty="0" smtClean="0"/>
              <a:t>Fotosentez ve solunum</a:t>
            </a:r>
          </a:p>
          <a:p>
            <a:pPr>
              <a:buFont typeface="Wingdings" charset="2"/>
              <a:buChar char="§"/>
              <a:defRPr/>
            </a:pPr>
            <a:r>
              <a:rPr lang="en-US" sz="2400" dirty="0" smtClean="0"/>
              <a:t>Photo disassociation of H</a:t>
            </a:r>
            <a:r>
              <a:rPr lang="en-US" sz="2400" baseline="-25000" dirty="0" smtClean="0"/>
              <a:t>2</a:t>
            </a:r>
            <a:r>
              <a:rPr lang="en-US" sz="2400" dirty="0" smtClean="0"/>
              <a:t>O vapor </a:t>
            </a:r>
          </a:p>
          <a:p>
            <a:pPr>
              <a:buFont typeface="Wingdings" charset="2"/>
              <a:buChar char="§"/>
              <a:defRPr/>
            </a:pPr>
            <a:r>
              <a:rPr lang="en-US" sz="2400" dirty="0" smtClean="0"/>
              <a:t>CO</a:t>
            </a:r>
            <a:r>
              <a:rPr lang="en-US" sz="2400" baseline="-25000" dirty="0" smtClean="0"/>
              <a:t>2</a:t>
            </a:r>
            <a:r>
              <a:rPr lang="en-US" sz="2400" dirty="0" smtClean="0"/>
              <a:t> and </a:t>
            </a:r>
            <a:r>
              <a:rPr lang="en-US" sz="2400" dirty="0" smtClean="0">
                <a:solidFill>
                  <a:srgbClr val="FFFFFF"/>
                </a:solidFill>
              </a:rPr>
              <a:t>O</a:t>
            </a:r>
            <a:r>
              <a:rPr lang="en-US" sz="2400" baseline="-25000" dirty="0" smtClean="0">
                <a:solidFill>
                  <a:srgbClr val="FFFFFF"/>
                </a:solidFill>
              </a:rPr>
              <a:t>2 </a:t>
            </a:r>
            <a:r>
              <a:rPr lang="en-US" sz="2400" dirty="0" smtClean="0"/>
              <a:t>circulates freely throughout the biosphere. </a:t>
            </a:r>
          </a:p>
          <a:p>
            <a:pPr>
              <a:buFont typeface="Wingdings" charset="2"/>
              <a:buChar char="§"/>
              <a:defRPr/>
            </a:pPr>
            <a:r>
              <a:rPr lang="en-US" sz="2400" dirty="0" smtClean="0"/>
              <a:t>Some </a:t>
            </a:r>
            <a:r>
              <a:rPr lang="en-US" sz="2400" dirty="0">
                <a:solidFill>
                  <a:srgbClr val="FFFFFF"/>
                </a:solidFill>
              </a:rPr>
              <a:t>CO</a:t>
            </a:r>
            <a:r>
              <a:rPr lang="en-US" sz="2400" baseline="-25000" dirty="0">
                <a:solidFill>
                  <a:srgbClr val="FFFFFF"/>
                </a:solidFill>
              </a:rPr>
              <a:t>2</a:t>
            </a:r>
            <a:r>
              <a:rPr lang="en-US" sz="2400" dirty="0" smtClean="0"/>
              <a:t> combines with </a:t>
            </a:r>
            <a:r>
              <a:rPr lang="en-US" sz="2400" dirty="0" err="1" smtClean="0"/>
              <a:t>Ca</a:t>
            </a:r>
            <a:r>
              <a:rPr lang="en-US" sz="2400" dirty="0" smtClean="0"/>
              <a:t> to form carbonates. </a:t>
            </a:r>
          </a:p>
          <a:p>
            <a:pPr>
              <a:buFont typeface="Wingdings" charset="2"/>
              <a:buChar char="§"/>
              <a:defRPr/>
            </a:pPr>
            <a:r>
              <a:rPr lang="en-US" sz="2400" dirty="0" smtClean="0">
                <a:solidFill>
                  <a:srgbClr val="FFFFFF"/>
                </a:solidFill>
              </a:rPr>
              <a:t>O</a:t>
            </a:r>
            <a:r>
              <a:rPr lang="en-US" sz="2400" baseline="-25000" dirty="0" smtClean="0">
                <a:solidFill>
                  <a:srgbClr val="FFFFFF"/>
                </a:solidFill>
              </a:rPr>
              <a:t>2</a:t>
            </a:r>
            <a:r>
              <a:rPr lang="en-US" sz="2400" dirty="0" smtClean="0"/>
              <a:t> combines with nitrogen compounds to form nitrates. </a:t>
            </a:r>
          </a:p>
          <a:p>
            <a:pPr>
              <a:buFont typeface="Wingdings" charset="2"/>
              <a:buChar char="§"/>
              <a:defRPr/>
            </a:pPr>
            <a:r>
              <a:rPr lang="en-US" sz="2400" dirty="0" smtClean="0">
                <a:solidFill>
                  <a:srgbClr val="FFFFFF"/>
                </a:solidFill>
              </a:rPr>
              <a:t>O</a:t>
            </a:r>
            <a:r>
              <a:rPr lang="en-US" sz="2400" baseline="-25000" dirty="0" smtClean="0">
                <a:solidFill>
                  <a:srgbClr val="FFFFFF"/>
                </a:solidFill>
              </a:rPr>
              <a:t>2</a:t>
            </a:r>
            <a:r>
              <a:rPr lang="en-US" sz="2400" dirty="0" smtClean="0"/>
              <a:t> combines with iron compounds to form ferric oxides. </a:t>
            </a:r>
          </a:p>
          <a:p>
            <a:pPr>
              <a:buFont typeface="Wingdings" charset="2"/>
              <a:buChar char="§"/>
              <a:defRPr/>
            </a:pPr>
            <a:r>
              <a:rPr lang="en-US" sz="2400" dirty="0">
                <a:solidFill>
                  <a:srgbClr val="FFFFFF"/>
                </a:solidFill>
              </a:rPr>
              <a:t>O</a:t>
            </a:r>
            <a:r>
              <a:rPr lang="en-US" sz="2400" baseline="-25000" dirty="0">
                <a:solidFill>
                  <a:srgbClr val="FFFFFF"/>
                </a:solidFill>
              </a:rPr>
              <a:t>2 </a:t>
            </a:r>
            <a:r>
              <a:rPr lang="en-US" sz="2400" dirty="0" smtClean="0"/>
              <a:t>in the troposphere is reduced to O3 (ozone). </a:t>
            </a:r>
          </a:p>
          <a:p>
            <a:pPr>
              <a:buFont typeface="Wingdings" charset="2"/>
              <a:buChar char="§"/>
              <a:defRPr/>
            </a:pPr>
            <a:r>
              <a:rPr lang="en-US" sz="2400" dirty="0" smtClean="0"/>
              <a:t>Ground level </a:t>
            </a:r>
            <a:r>
              <a:rPr lang="en-US" sz="2400" dirty="0" smtClean="0">
                <a:solidFill>
                  <a:srgbClr val="FFFFFF"/>
                </a:solidFill>
              </a:rPr>
              <a:t>O</a:t>
            </a:r>
            <a:r>
              <a:rPr lang="en-US" sz="2400" baseline="-25000" dirty="0" smtClean="0">
                <a:solidFill>
                  <a:srgbClr val="FFFFFF"/>
                </a:solidFill>
              </a:rPr>
              <a:t>3</a:t>
            </a:r>
            <a:r>
              <a:rPr lang="en-US" sz="2400" dirty="0" smtClean="0">
                <a:solidFill>
                  <a:srgbClr val="FFFFFF"/>
                </a:solidFill>
              </a:rPr>
              <a:t> (ozone)</a:t>
            </a:r>
            <a:r>
              <a:rPr lang="en-US" sz="2400" dirty="0" smtClean="0"/>
              <a:t> is a pollutant which damages lungs.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7772400" cy="4114800"/>
          </a:xfrm>
        </p:spPr>
        <p:txBody>
          <a:bodyPr>
            <a:normAutofit fontScale="92500" lnSpcReduction="20000"/>
          </a:bodyPr>
          <a:lstStyle/>
          <a:p>
            <a:pPr marL="0" indent="0">
              <a:buFont typeface="Wingdings" charset="2"/>
              <a:buNone/>
              <a:defRPr/>
            </a:pPr>
            <a:r>
              <a:rPr lang="en-US" dirty="0" smtClean="0"/>
              <a:t> Sources of Oxygen:</a:t>
            </a:r>
          </a:p>
          <a:p>
            <a:pPr marL="0" indent="0">
              <a:buFont typeface="Wingdings" charset="2"/>
              <a:buNone/>
              <a:defRPr/>
            </a:pPr>
            <a:r>
              <a:rPr lang="en-US" dirty="0" smtClean="0"/>
              <a:t> </a:t>
            </a:r>
            <a:endParaRPr lang="en-US" sz="1600" dirty="0" smtClean="0"/>
          </a:p>
          <a:p>
            <a:pPr>
              <a:buFont typeface="Wingdings" charset="2"/>
              <a:buChar char="§"/>
              <a:defRPr/>
            </a:pPr>
            <a:r>
              <a:rPr lang="en-US" sz="2400" dirty="0"/>
              <a:t>Photosynthesis and respiration </a:t>
            </a:r>
          </a:p>
          <a:p>
            <a:pPr>
              <a:buFont typeface="Wingdings" charset="2"/>
              <a:buChar char="§"/>
              <a:defRPr/>
            </a:pPr>
            <a:r>
              <a:rPr lang="en-US" sz="2400" dirty="0" smtClean="0"/>
              <a:t>Photo disassociation of H</a:t>
            </a:r>
            <a:r>
              <a:rPr lang="en-US" sz="2400" baseline="-25000" dirty="0" smtClean="0"/>
              <a:t>2</a:t>
            </a:r>
            <a:r>
              <a:rPr lang="en-US" sz="2400" dirty="0" smtClean="0"/>
              <a:t>O vapor </a:t>
            </a:r>
          </a:p>
          <a:p>
            <a:pPr>
              <a:buFont typeface="Wingdings" charset="2"/>
              <a:buChar char="§"/>
              <a:defRPr/>
            </a:pPr>
            <a:r>
              <a:rPr lang="en-US" sz="2400" dirty="0" smtClean="0"/>
              <a:t>CO</a:t>
            </a:r>
            <a:r>
              <a:rPr lang="en-US" sz="2400" baseline="-25000" dirty="0" smtClean="0"/>
              <a:t>2</a:t>
            </a:r>
            <a:r>
              <a:rPr lang="en-US" sz="2400" dirty="0" smtClean="0"/>
              <a:t> and </a:t>
            </a:r>
            <a:r>
              <a:rPr lang="en-US" sz="2400" dirty="0" smtClean="0">
                <a:solidFill>
                  <a:srgbClr val="FFFFFF"/>
                </a:solidFill>
              </a:rPr>
              <a:t>O</a:t>
            </a:r>
            <a:r>
              <a:rPr lang="en-US" sz="2400" baseline="-25000" dirty="0" smtClean="0">
                <a:solidFill>
                  <a:srgbClr val="FFFFFF"/>
                </a:solidFill>
              </a:rPr>
              <a:t>2 </a:t>
            </a:r>
            <a:r>
              <a:rPr lang="en-US" sz="2400" dirty="0" smtClean="0"/>
              <a:t>circulates freely throughout the biosphere. </a:t>
            </a:r>
          </a:p>
          <a:p>
            <a:pPr>
              <a:buFont typeface="Wingdings" charset="2"/>
              <a:buChar char="§"/>
              <a:defRPr/>
            </a:pPr>
            <a:r>
              <a:rPr lang="en-US" sz="2400" dirty="0" smtClean="0"/>
              <a:t>Some </a:t>
            </a:r>
            <a:r>
              <a:rPr lang="en-US" sz="2400" dirty="0">
                <a:solidFill>
                  <a:srgbClr val="FFFFFF"/>
                </a:solidFill>
              </a:rPr>
              <a:t>CO</a:t>
            </a:r>
            <a:r>
              <a:rPr lang="en-US" sz="2400" baseline="-25000" dirty="0">
                <a:solidFill>
                  <a:srgbClr val="FFFFFF"/>
                </a:solidFill>
              </a:rPr>
              <a:t>2</a:t>
            </a:r>
            <a:r>
              <a:rPr lang="en-US" sz="2400" dirty="0" smtClean="0"/>
              <a:t> combines with </a:t>
            </a:r>
            <a:r>
              <a:rPr lang="en-US" sz="2400" dirty="0" err="1" smtClean="0"/>
              <a:t>Ca</a:t>
            </a:r>
            <a:r>
              <a:rPr lang="en-US" sz="2400" dirty="0" smtClean="0"/>
              <a:t> to form carbonates. </a:t>
            </a:r>
          </a:p>
          <a:p>
            <a:pPr>
              <a:buFont typeface="Wingdings" charset="2"/>
              <a:buChar char="§"/>
              <a:defRPr/>
            </a:pPr>
            <a:r>
              <a:rPr lang="en-US" sz="2400" dirty="0" smtClean="0">
                <a:solidFill>
                  <a:srgbClr val="FFFFFF"/>
                </a:solidFill>
              </a:rPr>
              <a:t>O</a:t>
            </a:r>
            <a:r>
              <a:rPr lang="en-US" sz="2400" baseline="-25000" dirty="0" smtClean="0">
                <a:solidFill>
                  <a:srgbClr val="FFFFFF"/>
                </a:solidFill>
              </a:rPr>
              <a:t>2</a:t>
            </a:r>
            <a:r>
              <a:rPr lang="en-US" sz="2400" dirty="0" smtClean="0"/>
              <a:t> combines with nitrogen compounds to form nitrates. </a:t>
            </a:r>
          </a:p>
          <a:p>
            <a:pPr>
              <a:buFont typeface="Wingdings" charset="2"/>
              <a:buChar char="§"/>
              <a:defRPr/>
            </a:pPr>
            <a:r>
              <a:rPr lang="en-US" sz="2400" dirty="0" smtClean="0">
                <a:solidFill>
                  <a:srgbClr val="FFFFFF"/>
                </a:solidFill>
              </a:rPr>
              <a:t>O</a:t>
            </a:r>
            <a:r>
              <a:rPr lang="en-US" sz="2400" baseline="-25000" dirty="0" smtClean="0">
                <a:solidFill>
                  <a:srgbClr val="FFFFFF"/>
                </a:solidFill>
              </a:rPr>
              <a:t>2</a:t>
            </a:r>
            <a:r>
              <a:rPr lang="en-US" sz="2400" dirty="0" smtClean="0"/>
              <a:t> combines with iron compounds to form ferric oxides. </a:t>
            </a:r>
          </a:p>
          <a:p>
            <a:pPr>
              <a:buFont typeface="Wingdings" charset="2"/>
              <a:buChar char="§"/>
              <a:defRPr/>
            </a:pPr>
            <a:r>
              <a:rPr lang="en-US" sz="2400" dirty="0">
                <a:solidFill>
                  <a:srgbClr val="FFFFFF"/>
                </a:solidFill>
              </a:rPr>
              <a:t>O</a:t>
            </a:r>
            <a:r>
              <a:rPr lang="en-US" sz="2400" baseline="-25000" dirty="0">
                <a:solidFill>
                  <a:srgbClr val="FFFFFF"/>
                </a:solidFill>
              </a:rPr>
              <a:t>2 </a:t>
            </a:r>
            <a:r>
              <a:rPr lang="en-US" sz="2400" dirty="0" smtClean="0"/>
              <a:t>in the troposphere is reduced to O3 (ozone). </a:t>
            </a:r>
          </a:p>
          <a:p>
            <a:pPr>
              <a:buFont typeface="Wingdings" charset="2"/>
              <a:buChar char="§"/>
              <a:defRPr/>
            </a:pPr>
            <a:r>
              <a:rPr lang="en-US" sz="2400" dirty="0" smtClean="0"/>
              <a:t>Ground level </a:t>
            </a:r>
            <a:r>
              <a:rPr lang="en-US" sz="2400" dirty="0" smtClean="0">
                <a:solidFill>
                  <a:srgbClr val="FFFFFF"/>
                </a:solidFill>
              </a:rPr>
              <a:t>O</a:t>
            </a:r>
            <a:r>
              <a:rPr lang="en-US" sz="2400" baseline="-25000" dirty="0" smtClean="0">
                <a:solidFill>
                  <a:srgbClr val="FFFFFF"/>
                </a:solidFill>
              </a:rPr>
              <a:t>3</a:t>
            </a:r>
            <a:r>
              <a:rPr lang="en-US" sz="2400" dirty="0" smtClean="0">
                <a:solidFill>
                  <a:srgbClr val="FFFFFF"/>
                </a:solidFill>
              </a:rPr>
              <a:t> (ozone)</a:t>
            </a:r>
            <a:r>
              <a:rPr lang="en-US" sz="2400" dirty="0" smtClean="0"/>
              <a:t> is a pollutant which damages lungs.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228600"/>
            <a:ext cx="2743200" cy="2971800"/>
          </a:xfrm>
        </p:spPr>
        <p:txBody>
          <a:bodyPr/>
          <a:lstStyle/>
          <a:p>
            <a:pPr>
              <a:defRPr/>
            </a:pPr>
            <a:r>
              <a:rPr lang="en-US" sz="3600" smtClean="0"/>
              <a:t>Phosphorus (P) Cycle</a:t>
            </a:r>
          </a:p>
        </p:txBody>
      </p:sp>
      <p:pic>
        <p:nvPicPr>
          <p:cNvPr id="12291" name="Picture 5"/>
          <p:cNvPicPr>
            <a:picLocks noChangeAspect="1"/>
          </p:cNvPicPr>
          <p:nvPr/>
        </p:nvPicPr>
        <p:blipFill>
          <a:blip r:embed="rId2" cstate="print"/>
          <a:srcRect/>
          <a:stretch>
            <a:fillRect/>
          </a:stretch>
        </p:blipFill>
        <p:spPr bwMode="auto">
          <a:xfrm>
            <a:off x="2590800" y="120650"/>
            <a:ext cx="6443663" cy="658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defRPr/>
            </a:pPr>
            <a:r>
              <a:rPr lang="en-US" smtClean="0"/>
              <a:t>Phosphorus (P) Cycle</a:t>
            </a:r>
          </a:p>
        </p:txBody>
      </p:sp>
      <p:sp>
        <p:nvSpPr>
          <p:cNvPr id="3" name="Content Placeholder 2"/>
          <p:cNvSpPr>
            <a:spLocks noGrp="1"/>
          </p:cNvSpPr>
          <p:nvPr>
            <p:ph idx="1"/>
          </p:nvPr>
        </p:nvSpPr>
        <p:spPr>
          <a:xfrm>
            <a:off x="0" y="1981200"/>
            <a:ext cx="9144000" cy="4114800"/>
          </a:xfrm>
        </p:spPr>
        <p:txBody>
          <a:bodyPr>
            <a:normAutofit fontScale="92500" lnSpcReduction="10000"/>
          </a:bodyPr>
          <a:lstStyle/>
          <a:p>
            <a:pPr marL="0" indent="0">
              <a:buFont typeface="Wingdings" charset="2"/>
              <a:buNone/>
              <a:defRPr/>
            </a:pPr>
            <a:r>
              <a:rPr lang="en-US" sz="2400" dirty="0" smtClean="0"/>
              <a:t>Component of DNA, RNA, ATP, proteins and enzymes </a:t>
            </a:r>
          </a:p>
          <a:p>
            <a:pPr marL="0" indent="0">
              <a:buFont typeface="Wingdings" charset="2"/>
              <a:buNone/>
              <a:defRPr/>
            </a:pPr>
            <a:r>
              <a:rPr lang="en-US" sz="2400" dirty="0" smtClean="0"/>
              <a:t>        - Cycles in a sedimentary cycle </a:t>
            </a:r>
          </a:p>
          <a:p>
            <a:pPr marL="0" indent="0">
              <a:buFont typeface="Wingdings" charset="2"/>
              <a:buNone/>
              <a:defRPr/>
            </a:pPr>
            <a:r>
              <a:rPr lang="en-US" sz="2400" dirty="0" smtClean="0"/>
              <a:t>        - A good example of how a mineral element becomes part of 	an organism. </a:t>
            </a:r>
          </a:p>
          <a:p>
            <a:pPr marL="0" indent="0">
              <a:buFont typeface="Wingdings" charset="2"/>
              <a:buNone/>
              <a:defRPr/>
            </a:pPr>
            <a:r>
              <a:rPr lang="en-US" sz="2400" dirty="0" smtClean="0"/>
              <a:t>        - The source of Phosphorus (P) is rock. </a:t>
            </a:r>
          </a:p>
          <a:p>
            <a:pPr marL="0" indent="0">
              <a:buFont typeface="Wingdings" charset="2"/>
              <a:buNone/>
              <a:defRPr/>
            </a:pPr>
            <a:r>
              <a:rPr lang="en-US" sz="2400" dirty="0" smtClean="0"/>
              <a:t>        - Phosphorus is released into the cycle through erosion or 	mining. </a:t>
            </a:r>
          </a:p>
          <a:p>
            <a:pPr marL="0" indent="0">
              <a:buFont typeface="Wingdings" charset="2"/>
              <a:buNone/>
              <a:defRPr/>
            </a:pPr>
            <a:r>
              <a:rPr lang="en-US" sz="2400" dirty="0" smtClean="0"/>
              <a:t>        - Phosphorus is soluble in H2O as phosphate (PO4) </a:t>
            </a:r>
          </a:p>
          <a:p>
            <a:pPr marL="0" indent="0">
              <a:buFont typeface="Wingdings" charset="2"/>
              <a:buNone/>
              <a:defRPr/>
            </a:pPr>
            <a:r>
              <a:rPr lang="en-US" sz="2400" dirty="0" smtClean="0"/>
              <a:t>        -Phosphorus is taken up by plant roots, then travels through 	food chains. </a:t>
            </a:r>
          </a:p>
          <a:p>
            <a:pPr marL="0" indent="0">
              <a:buFont typeface="Wingdings" charset="2"/>
              <a:buNone/>
              <a:defRPr/>
            </a:pPr>
            <a:r>
              <a:rPr lang="en-US" sz="2400" dirty="0" smtClean="0"/>
              <a:t>        - It is returned to sediment </a:t>
            </a:r>
          </a:p>
          <a:p>
            <a:pPr marL="0" indent="0">
              <a:buFont typeface="Wingdings" charset="2"/>
              <a:buNone/>
              <a:defRPr/>
            </a:pP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p:cNvPicPr>
          <p:nvPr/>
        </p:nvPicPr>
        <p:blipFill>
          <a:blip r:embed="rId2" cstate="print"/>
          <a:srcRect/>
          <a:stretch>
            <a:fillRect/>
          </a:stretch>
        </p:blipFill>
        <p:spPr bwMode="auto">
          <a:xfrm>
            <a:off x="838200" y="52388"/>
            <a:ext cx="8077200" cy="6729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609600"/>
            <a:ext cx="7772400" cy="609600"/>
          </a:xfrm>
        </p:spPr>
        <p:txBody>
          <a:bodyPr/>
          <a:lstStyle/>
          <a:p>
            <a:pPr>
              <a:defRPr/>
            </a:pPr>
            <a:r>
              <a:rPr lang="en-US" smtClean="0"/>
              <a:t>Sulfur (s) Cycle</a:t>
            </a:r>
          </a:p>
        </p:txBody>
      </p:sp>
      <p:sp>
        <p:nvSpPr>
          <p:cNvPr id="3" name="Content Placeholder 2"/>
          <p:cNvSpPr>
            <a:spLocks noGrp="1"/>
          </p:cNvSpPr>
          <p:nvPr>
            <p:ph idx="1"/>
          </p:nvPr>
        </p:nvSpPr>
        <p:spPr>
          <a:xfrm>
            <a:off x="0" y="1371600"/>
            <a:ext cx="9144000" cy="4114800"/>
          </a:xfrm>
        </p:spPr>
        <p:txBody>
          <a:bodyPr>
            <a:normAutofit fontScale="85000" lnSpcReduction="10000"/>
          </a:bodyPr>
          <a:lstStyle/>
          <a:p>
            <a:pPr>
              <a:buFont typeface="Wingdings" charset="2"/>
              <a:buChar char="§"/>
              <a:defRPr/>
            </a:pPr>
            <a:r>
              <a:rPr lang="en-US" sz="2400" b="1" dirty="0" smtClean="0"/>
              <a:t>Component of protein</a:t>
            </a:r>
            <a:r>
              <a:rPr lang="en-US" sz="2400" dirty="0" smtClean="0"/>
              <a:t> </a:t>
            </a:r>
            <a:endParaRPr lang="en-US" sz="2400" dirty="0"/>
          </a:p>
          <a:p>
            <a:pPr>
              <a:buFont typeface="Wingdings" charset="2"/>
              <a:buChar char="§"/>
              <a:defRPr/>
            </a:pPr>
            <a:r>
              <a:rPr lang="en-US" sz="2400" b="1" dirty="0" smtClean="0"/>
              <a:t>Cycles in both a gas and sedimentary cycle.</a:t>
            </a:r>
            <a:r>
              <a:rPr lang="en-US" sz="2400" dirty="0" smtClean="0"/>
              <a:t> </a:t>
            </a:r>
            <a:endParaRPr lang="en-US" sz="2400" dirty="0"/>
          </a:p>
          <a:p>
            <a:pPr>
              <a:buFont typeface="Wingdings" charset="2"/>
              <a:buChar char="§"/>
              <a:defRPr/>
            </a:pPr>
            <a:r>
              <a:rPr lang="en-US" sz="2400" b="1" dirty="0" smtClean="0"/>
              <a:t>The source of Sulfur is the lithosphere (earth's</a:t>
            </a:r>
            <a:r>
              <a:rPr lang="en-US" sz="2400" dirty="0" smtClean="0"/>
              <a:t> </a:t>
            </a:r>
            <a:r>
              <a:rPr lang="en-US" sz="2400" b="1" dirty="0" smtClean="0"/>
              <a:t>crust)</a:t>
            </a:r>
          </a:p>
          <a:p>
            <a:pPr>
              <a:buFont typeface="Wingdings" charset="2"/>
              <a:buChar char="§"/>
              <a:defRPr/>
            </a:pPr>
            <a:r>
              <a:rPr lang="en-US" sz="2400" b="1" dirty="0" smtClean="0"/>
              <a:t>Sulfur (S) enters the atmosphere as  hydrogen</a:t>
            </a:r>
            <a:r>
              <a:rPr lang="en-US" sz="2400" dirty="0" smtClean="0"/>
              <a:t> </a:t>
            </a:r>
            <a:br>
              <a:rPr lang="en-US" sz="2400" dirty="0" smtClean="0"/>
            </a:br>
            <a:r>
              <a:rPr lang="en-US" sz="2400" b="1" dirty="0" smtClean="0"/>
              <a:t>sulfide (H2S) during fossil fuel combustion, volcanic</a:t>
            </a:r>
            <a:r>
              <a:rPr lang="en-US" sz="2400" dirty="0" smtClean="0"/>
              <a:t> </a:t>
            </a:r>
            <a:br>
              <a:rPr lang="en-US" sz="2400" dirty="0" smtClean="0"/>
            </a:br>
            <a:r>
              <a:rPr lang="en-US" sz="2400" b="1" dirty="0" smtClean="0"/>
              <a:t>eruptions, gas exchange at ocean surfaces, and</a:t>
            </a:r>
            <a:r>
              <a:rPr lang="en-US" sz="2400" dirty="0" smtClean="0"/>
              <a:t> </a:t>
            </a:r>
            <a:r>
              <a:rPr lang="en-US" sz="2400" b="1" dirty="0" smtClean="0"/>
              <a:t>decomposition.</a:t>
            </a:r>
          </a:p>
          <a:p>
            <a:pPr>
              <a:buFont typeface="Wingdings" charset="2"/>
              <a:buChar char="§"/>
              <a:defRPr/>
            </a:pPr>
            <a:r>
              <a:rPr lang="en-US" sz="2400" b="1" dirty="0" smtClean="0"/>
              <a:t>SO</a:t>
            </a:r>
            <a:r>
              <a:rPr lang="en-US" sz="2400" b="1" baseline="-25000" dirty="0" smtClean="0"/>
              <a:t>2</a:t>
            </a:r>
            <a:r>
              <a:rPr lang="en-US" sz="2400" b="1" dirty="0" smtClean="0"/>
              <a:t> and water vapor makes H</a:t>
            </a:r>
            <a:r>
              <a:rPr lang="en-US" sz="2400" b="1" baseline="-25000" dirty="0" smtClean="0"/>
              <a:t>2</a:t>
            </a:r>
            <a:r>
              <a:rPr lang="en-US" sz="2400" b="1" dirty="0" smtClean="0"/>
              <a:t>SO</a:t>
            </a:r>
            <a:r>
              <a:rPr lang="en-US" sz="2400" b="1" baseline="-25000" dirty="0" smtClean="0"/>
              <a:t>4</a:t>
            </a:r>
            <a:r>
              <a:rPr lang="en-US" sz="2400" b="1" dirty="0" smtClean="0"/>
              <a:t> ( a weak sulfuric acid),</a:t>
            </a:r>
            <a:r>
              <a:rPr lang="en-US" sz="2400" dirty="0" smtClean="0"/>
              <a:t> </a:t>
            </a:r>
            <a:br>
              <a:rPr lang="en-US" sz="2400" dirty="0" smtClean="0"/>
            </a:br>
            <a:r>
              <a:rPr lang="en-US" sz="2400" b="1" dirty="0" smtClean="0"/>
              <a:t> which is then carried to Earth in rainfall.</a:t>
            </a:r>
            <a:endParaRPr lang="en-US" sz="2400" dirty="0"/>
          </a:p>
          <a:p>
            <a:pPr>
              <a:buFont typeface="Wingdings" charset="2"/>
              <a:buChar char="§"/>
              <a:defRPr/>
            </a:pPr>
            <a:r>
              <a:rPr lang="en-US" sz="2400" b="1" dirty="0" smtClean="0"/>
              <a:t>Sulfur in soluble form is taken up by plant roots and</a:t>
            </a:r>
            <a:r>
              <a:rPr lang="en-US" sz="2400" dirty="0" smtClean="0"/>
              <a:t> </a:t>
            </a:r>
            <a:br>
              <a:rPr lang="en-US" sz="2400" dirty="0" smtClean="0"/>
            </a:br>
            <a:r>
              <a:rPr lang="en-US" sz="2400" b="1" dirty="0" smtClean="0"/>
              <a:t>incorporated into amino acids such as cysteine. It then</a:t>
            </a:r>
            <a:r>
              <a:rPr lang="en-US" sz="2400" dirty="0" smtClean="0"/>
              <a:t> </a:t>
            </a:r>
            <a:r>
              <a:rPr lang="en-US" sz="2400" b="1" dirty="0" smtClean="0"/>
              <a:t>travels through the food chain and is eventually released</a:t>
            </a:r>
            <a:r>
              <a:rPr lang="en-US" sz="2400" dirty="0" smtClean="0"/>
              <a:t> </a:t>
            </a:r>
            <a:r>
              <a:rPr lang="en-US" sz="2400" b="1" dirty="0" smtClean="0"/>
              <a:t>through decomposition.</a:t>
            </a:r>
            <a:r>
              <a:rPr lang="en-US" sz="2400" dirty="0" smtClean="0"/>
              <a:t> </a:t>
            </a:r>
            <a:br>
              <a:rPr lang="en-US" sz="2400" dirty="0" smtClean="0"/>
            </a:br>
            <a:r>
              <a:rPr lang="en-US" sz="2400" dirty="0" smtClean="0"/>
              <a:t>  </a:t>
            </a:r>
            <a:br>
              <a:rPr lang="en-US" sz="2400" dirty="0" smtClean="0"/>
            </a:b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defRPr/>
            </a:pPr>
            <a:r>
              <a:rPr lang="en-US" smtClean="0"/>
              <a:t>Summary</a:t>
            </a:r>
          </a:p>
        </p:txBody>
      </p:sp>
      <p:sp>
        <p:nvSpPr>
          <p:cNvPr id="3" name="Content Placeholder 2"/>
          <p:cNvSpPr>
            <a:spLocks noGrp="1"/>
          </p:cNvSpPr>
          <p:nvPr>
            <p:ph idx="1"/>
          </p:nvPr>
        </p:nvSpPr>
        <p:spPr/>
        <p:txBody>
          <a:bodyPr>
            <a:normAutofit lnSpcReduction="10000"/>
          </a:bodyPr>
          <a:lstStyle/>
          <a:p>
            <a:pPr>
              <a:buFont typeface="Wingdings" charset="2"/>
              <a:buChar char="§"/>
              <a:defRPr/>
            </a:pPr>
            <a:r>
              <a:rPr lang="en-US" sz="2800" dirty="0"/>
              <a:t>T</a:t>
            </a:r>
            <a:r>
              <a:rPr lang="en-US" sz="2800" dirty="0" smtClean="0"/>
              <a:t>he building blocks of life :Water ,Nitrogen, Carbon Dioxide, Phosphorus, Sulfur</a:t>
            </a:r>
          </a:p>
          <a:p>
            <a:pPr>
              <a:buFont typeface="Wingdings" charset="2"/>
              <a:buChar char="§"/>
              <a:defRPr/>
            </a:pPr>
            <a:r>
              <a:rPr lang="en-US" sz="2800" dirty="0"/>
              <a:t>C</a:t>
            </a:r>
            <a:r>
              <a:rPr lang="en-US" sz="2800" dirty="0" smtClean="0"/>
              <a:t>ontinually cycle through Earth's systems, the atmosphere, hydrosphere, biosphere, and lithosphere, on time scales that range from a few days to millions of years. </a:t>
            </a:r>
          </a:p>
          <a:p>
            <a:pPr>
              <a:buFont typeface="Wingdings" charset="2"/>
              <a:buChar char="§"/>
              <a:defRPr/>
            </a:pPr>
            <a:r>
              <a:rPr lang="en-US" sz="2800" dirty="0" smtClean="0"/>
              <a:t>These cycles are called biogeochemical cycles, because they include a variety of biological, geological, and chemical processes. </a:t>
            </a:r>
            <a:endParaRPr 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fao.org/assets/infographics/pdfimg/NRL_Nutrition_Web_800.jpg"/>
          <p:cNvPicPr>
            <a:picLocks noChangeAspect="1" noChangeArrowheads="1"/>
          </p:cNvPicPr>
          <p:nvPr/>
        </p:nvPicPr>
        <p:blipFill>
          <a:blip r:embed="rId2" cstate="print"/>
          <a:srcRect/>
          <a:stretch>
            <a:fillRect/>
          </a:stretch>
        </p:blipFill>
        <p:spPr bwMode="auto">
          <a:xfrm>
            <a:off x="323528" y="332656"/>
            <a:ext cx="8640960" cy="611348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692696"/>
            <a:ext cx="7239000" cy="1143000"/>
          </a:xfrm>
        </p:spPr>
        <p:txBody>
          <a:bodyPr>
            <a:normAutofit fontScale="90000"/>
          </a:bodyPr>
          <a:lstStyle/>
          <a:p>
            <a:r>
              <a:rPr lang="tr-TR" dirty="0" smtClean="0"/>
              <a:t>Yaşamın iki sırrı vardır: </a:t>
            </a:r>
            <a:br>
              <a:rPr lang="tr-TR" dirty="0" smtClean="0"/>
            </a:br>
            <a:r>
              <a:rPr lang="tr-TR" dirty="0" smtClean="0"/>
              <a:t>I-enerji akışı ve II-madde döngüsü</a:t>
            </a:r>
            <a:endParaRPr lang="tr-TR" dirty="0"/>
          </a:p>
        </p:txBody>
      </p:sp>
      <p:sp>
        <p:nvSpPr>
          <p:cNvPr id="3" name="2 İçerik Yer Tutucusu"/>
          <p:cNvSpPr>
            <a:spLocks noGrp="1"/>
          </p:cNvSpPr>
          <p:nvPr>
            <p:ph idx="1"/>
          </p:nvPr>
        </p:nvSpPr>
        <p:spPr>
          <a:xfrm>
            <a:off x="5364088" y="1916832"/>
            <a:ext cx="3538736" cy="3921299"/>
          </a:xfrm>
        </p:spPr>
        <p:txBody>
          <a:bodyPr/>
          <a:lstStyle/>
          <a:p>
            <a:r>
              <a:rPr lang="tr-TR" dirty="0" smtClean="0"/>
              <a:t>Ekosistem bu sayede varlığını sürdürür</a:t>
            </a:r>
            <a:endParaRPr lang="tr-TR" dirty="0"/>
          </a:p>
        </p:txBody>
      </p:sp>
      <p:pic>
        <p:nvPicPr>
          <p:cNvPr id="4" name="Picture1" descr="0314"/>
          <p:cNvPicPr>
            <a:picLocks noChangeAspect="1" noChangeArrowheads="1"/>
          </p:cNvPicPr>
          <p:nvPr/>
        </p:nvPicPr>
        <p:blipFill>
          <a:blip r:embed="rId2" cstate="print"/>
          <a:srcRect/>
          <a:stretch>
            <a:fillRect/>
          </a:stretch>
        </p:blipFill>
        <p:spPr bwMode="auto">
          <a:xfrm>
            <a:off x="428596" y="1857364"/>
            <a:ext cx="5040560" cy="4335196"/>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sz="4400" dirty="0" smtClean="0"/>
              <a:t>Ekosistemdeki enerjiye ne olur?</a:t>
            </a:r>
          </a:p>
          <a:p>
            <a:r>
              <a:rPr lang="tr-TR" sz="4400" dirty="0" smtClean="0"/>
              <a:t>Ekosistemdeki maddeye ne olur?</a:t>
            </a:r>
            <a:endParaRPr lang="tr-TR" sz="4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Yeryüzünde yaşamın sürekliliği nasıl sağlanır?</a:t>
            </a:r>
            <a:endParaRPr lang="tr-TR" dirty="0"/>
          </a:p>
        </p:txBody>
      </p:sp>
      <p:sp>
        <p:nvSpPr>
          <p:cNvPr id="3" name="2 İçerik Yer Tutucusu"/>
          <p:cNvSpPr>
            <a:spLocks noGrp="1"/>
          </p:cNvSpPr>
          <p:nvPr>
            <p:ph idx="1"/>
          </p:nvPr>
        </p:nvSpPr>
        <p:spPr>
          <a:xfrm>
            <a:off x="5940152" y="2492896"/>
            <a:ext cx="3024336" cy="3888432"/>
          </a:xfrm>
        </p:spPr>
        <p:txBody>
          <a:bodyPr/>
          <a:lstStyle/>
          <a:p>
            <a:r>
              <a:rPr lang="tr-TR" dirty="0" smtClean="0"/>
              <a:t>güneş enerjisi</a:t>
            </a:r>
          </a:p>
          <a:p>
            <a:r>
              <a:rPr lang="tr-TR" dirty="0" smtClean="0"/>
              <a:t>madde döngüsü</a:t>
            </a:r>
          </a:p>
          <a:p>
            <a:r>
              <a:rPr lang="tr-TR" dirty="0" smtClean="0"/>
              <a:t>yerçekimi</a:t>
            </a:r>
            <a:endParaRPr lang="tr-TR" dirty="0"/>
          </a:p>
        </p:txBody>
      </p:sp>
      <p:pic>
        <p:nvPicPr>
          <p:cNvPr id="4" name="Picture1" descr="0307"/>
          <p:cNvPicPr preferRelativeResize="0">
            <a:picLocks noChangeAspect="1" noChangeArrowheads="1"/>
          </p:cNvPicPr>
          <p:nvPr/>
        </p:nvPicPr>
        <p:blipFill>
          <a:blip r:embed="rId2" cstate="print"/>
          <a:srcRect/>
          <a:stretch>
            <a:fillRect/>
          </a:stretch>
        </p:blipFill>
        <p:spPr bwMode="auto">
          <a:xfrm>
            <a:off x="323528" y="1628800"/>
            <a:ext cx="5334000" cy="4764088"/>
          </a:xfrm>
          <a:prstGeom prst="rect">
            <a:avLst/>
          </a:prstGeom>
          <a:solidFill>
            <a:schemeClr val="accent2"/>
          </a:solidFill>
          <a:ln w="38100">
            <a:solidFill>
              <a:schemeClr val="accent1"/>
            </a:solidFill>
            <a:miter lim="800000"/>
            <a:headEnd/>
            <a:tailEnd/>
          </a:ln>
          <a:effectLst/>
        </p:spPr>
      </p:pic>
      <p:sp>
        <p:nvSpPr>
          <p:cNvPr id="5" name="4 Metin kutusu"/>
          <p:cNvSpPr txBox="1"/>
          <p:nvPr/>
        </p:nvSpPr>
        <p:spPr>
          <a:xfrm>
            <a:off x="539552" y="4581128"/>
            <a:ext cx="864096"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1600" dirty="0" smtClean="0"/>
              <a:t>Karbo</a:t>
            </a:r>
            <a:r>
              <a:rPr lang="tr-TR" dirty="0" smtClean="0"/>
              <a:t>n </a:t>
            </a:r>
            <a:endParaRPr lang="tr-TR" dirty="0"/>
          </a:p>
        </p:txBody>
      </p:sp>
      <p:sp>
        <p:nvSpPr>
          <p:cNvPr id="6" name="5 Metin kutusu"/>
          <p:cNvSpPr txBox="1"/>
          <p:nvPr/>
        </p:nvSpPr>
        <p:spPr>
          <a:xfrm>
            <a:off x="1619673" y="4581128"/>
            <a:ext cx="79208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tr-TR" sz="1600" dirty="0" smtClean="0"/>
              <a:t>Fosfo</a:t>
            </a:r>
            <a:r>
              <a:rPr lang="tr-TR" dirty="0" smtClean="0"/>
              <a:t>r</a:t>
            </a:r>
          </a:p>
        </p:txBody>
      </p:sp>
      <p:sp>
        <p:nvSpPr>
          <p:cNvPr id="7" name="6 Metin kutusu"/>
          <p:cNvSpPr txBox="1"/>
          <p:nvPr/>
        </p:nvSpPr>
        <p:spPr>
          <a:xfrm>
            <a:off x="2627784" y="4581128"/>
            <a:ext cx="86409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Azot </a:t>
            </a:r>
            <a:endParaRPr lang="tr-TR" dirty="0"/>
          </a:p>
        </p:txBody>
      </p:sp>
      <p:sp>
        <p:nvSpPr>
          <p:cNvPr id="8" name="7 Metin kutusu"/>
          <p:cNvSpPr txBox="1"/>
          <p:nvPr/>
        </p:nvSpPr>
        <p:spPr>
          <a:xfrm>
            <a:off x="3779912" y="4581128"/>
            <a:ext cx="412292"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tr-TR" dirty="0" smtClean="0"/>
              <a:t>Su</a:t>
            </a:r>
            <a:endParaRPr lang="tr-TR" dirty="0"/>
          </a:p>
        </p:txBody>
      </p:sp>
      <p:sp>
        <p:nvSpPr>
          <p:cNvPr id="9" name="8 Metin kutusu"/>
          <p:cNvSpPr txBox="1"/>
          <p:nvPr/>
        </p:nvSpPr>
        <p:spPr>
          <a:xfrm>
            <a:off x="4572000" y="4581128"/>
            <a:ext cx="936104"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tr-TR" sz="1600" dirty="0" smtClean="0"/>
              <a:t>Oksije</a:t>
            </a:r>
            <a:r>
              <a:rPr lang="tr-TR" dirty="0" smtClean="0"/>
              <a:t>n</a:t>
            </a:r>
            <a:endParaRPr lang="tr-TR" dirty="0"/>
          </a:p>
        </p:txBody>
      </p:sp>
      <p:sp>
        <p:nvSpPr>
          <p:cNvPr id="10" name="9 Metin kutusu"/>
          <p:cNvSpPr txBox="1"/>
          <p:nvPr/>
        </p:nvSpPr>
        <p:spPr>
          <a:xfrm>
            <a:off x="2195736" y="5301208"/>
            <a:ext cx="1512168"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          çevredeki ısı</a:t>
            </a:r>
            <a:endParaRPr lang="tr-TR" dirty="0"/>
          </a:p>
        </p:txBody>
      </p:sp>
      <p:sp>
        <p:nvSpPr>
          <p:cNvPr id="11" name="10 Metin kutusu"/>
          <p:cNvSpPr txBox="1"/>
          <p:nvPr/>
        </p:nvSpPr>
        <p:spPr>
          <a:xfrm>
            <a:off x="755576" y="6165304"/>
            <a:ext cx="504056"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 Isı</a:t>
            </a:r>
            <a:endParaRPr lang="tr-TR" dirty="0"/>
          </a:p>
        </p:txBody>
      </p:sp>
      <p:sp>
        <p:nvSpPr>
          <p:cNvPr id="12" name="11 Metin kutusu"/>
          <p:cNvSpPr txBox="1"/>
          <p:nvPr/>
        </p:nvSpPr>
        <p:spPr>
          <a:xfrm>
            <a:off x="2699792" y="6165304"/>
            <a:ext cx="504056"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 Isı</a:t>
            </a:r>
            <a:endParaRPr lang="tr-TR" dirty="0"/>
          </a:p>
        </p:txBody>
      </p:sp>
      <p:sp>
        <p:nvSpPr>
          <p:cNvPr id="13" name="12 Metin kutusu"/>
          <p:cNvSpPr txBox="1"/>
          <p:nvPr/>
        </p:nvSpPr>
        <p:spPr>
          <a:xfrm>
            <a:off x="4644008" y="6165304"/>
            <a:ext cx="504056"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 Isı</a:t>
            </a:r>
            <a:endParaRPr lang="tr-TR" dirty="0"/>
          </a:p>
        </p:txBody>
      </p:sp>
      <p:sp>
        <p:nvSpPr>
          <p:cNvPr id="14" name="13 Metin kutusu"/>
          <p:cNvSpPr txBox="1"/>
          <p:nvPr/>
        </p:nvSpPr>
        <p:spPr>
          <a:xfrm>
            <a:off x="2699792" y="2564904"/>
            <a:ext cx="933910"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tr-TR" dirty="0" smtClean="0"/>
              <a:t>Biyosfer</a:t>
            </a:r>
            <a:endParaRPr lang="tr-T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21858" name="Picture 2" descr="biogeochemistry ile ilgili görsel sonucu"/>
          <p:cNvPicPr>
            <a:picLocks noChangeAspect="1" noChangeArrowheads="1"/>
          </p:cNvPicPr>
          <p:nvPr/>
        </p:nvPicPr>
        <p:blipFill>
          <a:blip r:embed="rId2" cstate="print"/>
          <a:srcRect/>
          <a:stretch>
            <a:fillRect/>
          </a:stretch>
        </p:blipFill>
        <p:spPr bwMode="auto">
          <a:xfrm>
            <a:off x="179512" y="0"/>
            <a:ext cx="8062083" cy="648072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pic>
        <p:nvPicPr>
          <p:cNvPr id="123906" name="Picture 2" descr="biogeochemistry ile ilgili görsel sonucu"/>
          <p:cNvPicPr>
            <a:picLocks noChangeAspect="1" noChangeArrowheads="1"/>
          </p:cNvPicPr>
          <p:nvPr/>
        </p:nvPicPr>
        <p:blipFill>
          <a:blip r:embed="rId2" cstate="print"/>
          <a:srcRect/>
          <a:stretch>
            <a:fillRect/>
          </a:stretch>
        </p:blipFill>
        <p:spPr bwMode="auto">
          <a:xfrm>
            <a:off x="46475" y="1052736"/>
            <a:ext cx="8250242" cy="5256584"/>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1331640" y="4869160"/>
            <a:ext cx="6364560" cy="1586576"/>
          </a:xfrm>
        </p:spPr>
        <p:txBody>
          <a:bodyPr>
            <a:normAutofit fontScale="55000" lnSpcReduction="20000"/>
          </a:bodyPr>
          <a:lstStyle/>
          <a:p>
            <a:r>
              <a:rPr lang="en-US" b="1" cap="all" dirty="0" smtClean="0"/>
              <a:t>RESEARCH &amp; FACILITIES</a:t>
            </a:r>
          </a:p>
          <a:p>
            <a:r>
              <a:rPr lang="en-US" b="1" dirty="0" smtClean="0"/>
              <a:t>Example Research Projects - Bill Burgos and Lance Larson</a:t>
            </a:r>
            <a:endParaRPr lang="tr-TR" b="1" dirty="0" smtClean="0"/>
          </a:p>
          <a:p>
            <a:r>
              <a:rPr lang="en-US" dirty="0" smtClean="0"/>
              <a:t>Dr. Bill Burgos and Biogeochemistry scholar Lance Larson investigate an iron oxide mound surrounding an acid mine drainage spring impacting a Pennsylvania watershed.</a:t>
            </a:r>
            <a:br>
              <a:rPr lang="en-US" dirty="0" smtClean="0"/>
            </a:br>
            <a:endParaRPr lang="en-US" dirty="0" smtClean="0"/>
          </a:p>
          <a:p>
            <a:r>
              <a:rPr lang="en-US" dirty="0" smtClean="0"/>
              <a:t>More about project to come...</a:t>
            </a:r>
          </a:p>
          <a:p>
            <a:endParaRPr lang="en-US" b="1" dirty="0" smtClean="0"/>
          </a:p>
          <a:p>
            <a:endParaRPr lang="tr-TR" dirty="0"/>
          </a:p>
        </p:txBody>
      </p:sp>
      <p:pic>
        <p:nvPicPr>
          <p:cNvPr id="126978" name="Picture 2" descr="Bill Burgos"/>
          <p:cNvPicPr>
            <a:picLocks noChangeAspect="1" noChangeArrowheads="1"/>
          </p:cNvPicPr>
          <p:nvPr/>
        </p:nvPicPr>
        <p:blipFill>
          <a:blip r:embed="rId2" cstate="print"/>
          <a:srcRect/>
          <a:stretch>
            <a:fillRect/>
          </a:stretch>
        </p:blipFill>
        <p:spPr bwMode="auto">
          <a:xfrm>
            <a:off x="1259632" y="980728"/>
            <a:ext cx="6191250" cy="3810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28002" name="Picture 2" descr="slide image"/>
          <p:cNvPicPr>
            <a:picLocks noChangeAspect="1" noChangeArrowheads="1"/>
          </p:cNvPicPr>
          <p:nvPr/>
        </p:nvPicPr>
        <p:blipFill>
          <a:blip r:embed="rId2" cstate="print"/>
          <a:srcRect/>
          <a:stretch>
            <a:fillRect/>
          </a:stretch>
        </p:blipFill>
        <p:spPr bwMode="auto">
          <a:xfrm>
            <a:off x="323528" y="980728"/>
            <a:ext cx="5111130" cy="3145311"/>
          </a:xfrm>
          <a:prstGeom prst="rect">
            <a:avLst/>
          </a:prstGeom>
          <a:noFill/>
        </p:spPr>
      </p:pic>
      <p:pic>
        <p:nvPicPr>
          <p:cNvPr id="5" name="Picture 2" descr="slide image"/>
          <p:cNvPicPr>
            <a:picLocks noChangeAspect="1" noChangeArrowheads="1"/>
          </p:cNvPicPr>
          <p:nvPr/>
        </p:nvPicPr>
        <p:blipFill>
          <a:blip r:embed="rId3" cstate="print"/>
          <a:srcRect/>
          <a:stretch>
            <a:fillRect/>
          </a:stretch>
        </p:blipFill>
        <p:spPr bwMode="auto">
          <a:xfrm>
            <a:off x="4067944" y="3789040"/>
            <a:ext cx="4553068" cy="2801888"/>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29028" name="Picture 4" descr="slide image"/>
          <p:cNvPicPr>
            <a:picLocks noChangeAspect="1" noChangeArrowheads="1"/>
          </p:cNvPicPr>
          <p:nvPr/>
        </p:nvPicPr>
        <p:blipFill>
          <a:blip r:embed="rId2" cstate="print"/>
          <a:srcRect/>
          <a:stretch>
            <a:fillRect/>
          </a:stretch>
        </p:blipFill>
        <p:spPr bwMode="auto">
          <a:xfrm>
            <a:off x="1115616" y="1412776"/>
            <a:ext cx="6191250" cy="38100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34146" name="Picture 2" descr="İlgili resim"/>
          <p:cNvPicPr>
            <a:picLocks noChangeAspect="1" noChangeArrowheads="1"/>
          </p:cNvPicPr>
          <p:nvPr/>
        </p:nvPicPr>
        <p:blipFill>
          <a:blip r:embed="rId2" cstate="print"/>
          <a:srcRect/>
          <a:stretch>
            <a:fillRect/>
          </a:stretch>
        </p:blipFill>
        <p:spPr bwMode="auto">
          <a:xfrm>
            <a:off x="1259632" y="2276872"/>
            <a:ext cx="6286500" cy="314325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539552" y="404664"/>
            <a:ext cx="7128792" cy="3693319"/>
          </a:xfrm>
          <a:prstGeom prst="rect">
            <a:avLst/>
          </a:prstGeom>
        </p:spPr>
        <p:txBody>
          <a:bodyPr wrap="square">
            <a:spAutoFit/>
          </a:bodyPr>
          <a:lstStyle/>
          <a:p>
            <a:r>
              <a:rPr lang="en-US" b="1" dirty="0" smtClean="0"/>
              <a:t>Fall seminar about Manganese Biogeochemistry on October 23</a:t>
            </a:r>
          </a:p>
          <a:p>
            <a:endParaRPr lang="tr-TR" dirty="0" smtClean="0"/>
          </a:p>
          <a:p>
            <a:r>
              <a:rPr lang="en-US" dirty="0" smtClean="0"/>
              <a:t>SAESE would like to invite you to an exciting talk about manganese biogeochemistry by Dr. William Burgos, Professor of Civil and Environmental Engineering.</a:t>
            </a:r>
            <a:endParaRPr lang="tr-TR" dirty="0" smtClean="0"/>
          </a:p>
          <a:p>
            <a:endParaRPr lang="tr-TR" dirty="0" smtClean="0"/>
          </a:p>
          <a:p>
            <a:r>
              <a:rPr lang="en-US" dirty="0" smtClean="0"/>
              <a:t> Dr. Burgos has been looking at biogeochemical cycles in the environment for more than a decade, and in this talk he will focus on </a:t>
            </a:r>
            <a:r>
              <a:rPr lang="en-US" dirty="0" err="1" smtClean="0"/>
              <a:t>Mn</a:t>
            </a:r>
            <a:r>
              <a:rPr lang="en-US" dirty="0" smtClean="0"/>
              <a:t> oxides that can act as </a:t>
            </a:r>
            <a:r>
              <a:rPr lang="en-US" dirty="0" err="1" smtClean="0"/>
              <a:t>biofilters</a:t>
            </a:r>
            <a:r>
              <a:rPr lang="en-US" dirty="0" smtClean="0"/>
              <a:t>. </a:t>
            </a:r>
            <a:endParaRPr lang="tr-TR" dirty="0" smtClean="0"/>
          </a:p>
          <a:p>
            <a:r>
              <a:rPr lang="en-US" dirty="0" smtClean="0"/>
              <a:t>Come join us and hear about some innovative research happening right here at Penn State!</a:t>
            </a:r>
          </a:p>
          <a:p>
            <a:r>
              <a:rPr lang="en-US" dirty="0" smtClean="0"/>
              <a:t>When: Monday, October 23 at 4 pm</a:t>
            </a:r>
          </a:p>
          <a:p>
            <a:r>
              <a:rPr lang="en-US" dirty="0" smtClean="0"/>
              <a:t>Where: 160 Willard</a:t>
            </a:r>
            <a:endParaRPr lang="en-US" dirty="0"/>
          </a:p>
        </p:txBody>
      </p:sp>
      <p:pic>
        <p:nvPicPr>
          <p:cNvPr id="5" name="Picture 2" descr="https://sites.psu.edu/saese/files/2017/10/SAESE-Oct-2017-seminar-1t71jpg-300x174.png">
            <a:hlinkClick r:id="rId2"/>
          </p:cNvPr>
          <p:cNvPicPr>
            <a:picLocks noGrp="1" noChangeAspect="1" noChangeArrowheads="1"/>
          </p:cNvPicPr>
          <p:nvPr>
            <p:ph idx="1"/>
          </p:nvPr>
        </p:nvPicPr>
        <p:blipFill>
          <a:blip r:embed="rId3" cstate="print"/>
          <a:srcRect/>
          <a:stretch>
            <a:fillRect/>
          </a:stretch>
        </p:blipFill>
        <p:spPr bwMode="auto">
          <a:xfrm>
            <a:off x="4499992" y="4149080"/>
            <a:ext cx="2857143" cy="165714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Canlıların ilk ortaya çıkışından bu yana, organizmalar Dünya'nın yüzeyinin ve atmosferinin kimyasal koşullarını kontrol etmişlerdir. </a:t>
            </a:r>
          </a:p>
          <a:p>
            <a:r>
              <a:rPr lang="tr-TR" dirty="0" smtClean="0"/>
              <a:t>Bugün, bir tür, </a:t>
            </a:r>
            <a:r>
              <a:rPr lang="tr-TR" dirty="0" err="1" smtClean="0"/>
              <a:t>Homo</a:t>
            </a:r>
            <a:r>
              <a:rPr lang="tr-TR" dirty="0" smtClean="0"/>
              <a:t> </a:t>
            </a:r>
            <a:r>
              <a:rPr lang="tr-TR" dirty="0" err="1" smtClean="0"/>
              <a:t>sapiens</a:t>
            </a:r>
            <a:r>
              <a:rPr lang="tr-TR" dirty="0" smtClean="0"/>
              <a:t>, insan toplumunun geliştiği çevrenin istikrarını tehdit eden benzeri görülmemiş oranlarda Dünya'nın kimyasını değiştiriyor. </a:t>
            </a:r>
          </a:p>
          <a:p>
            <a:r>
              <a:rPr lang="tr-TR" dirty="0" smtClean="0"/>
              <a:t>İklim değişiminden okyanusların asitleşmesine kadar…..!!!!!</a:t>
            </a:r>
          </a:p>
          <a:p>
            <a:endParaRPr lang="tr-T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33122" name="Picture 2" descr="biogeochemistry ile ilgili görsel sonucu"/>
          <p:cNvPicPr>
            <a:picLocks noChangeAspect="1" noChangeArrowheads="1"/>
          </p:cNvPicPr>
          <p:nvPr/>
        </p:nvPicPr>
        <p:blipFill>
          <a:blip r:embed="rId2" cstate="print"/>
          <a:srcRect/>
          <a:stretch>
            <a:fillRect/>
          </a:stretch>
        </p:blipFill>
        <p:spPr bwMode="auto">
          <a:xfrm>
            <a:off x="683568" y="404664"/>
            <a:ext cx="6905625" cy="57150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Bitkiler, </a:t>
            </a:r>
          </a:p>
          <a:p>
            <a:r>
              <a:rPr lang="tr-TR" dirty="0" smtClean="0"/>
              <a:t>miktarına </a:t>
            </a:r>
            <a:r>
              <a:rPr lang="tr-TR" dirty="0"/>
              <a:t>bağlı olmaksızın </a:t>
            </a:r>
            <a:r>
              <a:rPr lang="tr-TR" dirty="0" smtClean="0"/>
              <a:t>bazı </a:t>
            </a:r>
            <a:r>
              <a:rPr lang="tr-TR" dirty="0"/>
              <a:t>elementleri fazla, bazılarını ise az miktarda almaktadır. </a:t>
            </a:r>
            <a:endParaRPr lang="tr-TR" dirty="0" smtClean="0"/>
          </a:p>
          <a:p>
            <a:endParaRPr lang="tr-TR" dirty="0" smtClean="0"/>
          </a:p>
          <a:p>
            <a:endParaRPr lang="tr-TR" dirty="0" smtClean="0"/>
          </a:p>
          <a:p>
            <a:r>
              <a:rPr lang="tr-TR" dirty="0"/>
              <a:t>Bazı durumlarda, topraklarda belirli elementler yeterli oranda bulunmasına rağmen bitki bu elementlerden yararlanamamaktadır.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179512" y="333375"/>
            <a:ext cx="7704856" cy="6335713"/>
          </a:xfrm>
        </p:spPr>
        <p:txBody>
          <a:bodyPr>
            <a:normAutofit fontScale="92500" lnSpcReduction="10000"/>
          </a:bodyPr>
          <a:lstStyle/>
          <a:p>
            <a:pPr marL="0" indent="0" algn="just" eaLnBrk="1" hangingPunct="1">
              <a:lnSpc>
                <a:spcPct val="80000"/>
              </a:lnSpc>
              <a:buFont typeface="Wingdings" pitchFamily="-64" charset="2"/>
              <a:buNone/>
              <a:defRPr/>
            </a:pPr>
            <a:r>
              <a:rPr lang="tr-TR" sz="2000" dirty="0" smtClean="0"/>
              <a:t>	</a:t>
            </a:r>
            <a:endParaRPr lang="tr-TR" sz="2400" dirty="0" smtClean="0">
              <a:solidFill>
                <a:srgbClr val="FFFF00"/>
              </a:solidFill>
            </a:endParaRPr>
          </a:p>
          <a:p>
            <a:pPr marL="0" indent="0" algn="just" eaLnBrk="1" hangingPunct="1">
              <a:lnSpc>
                <a:spcPct val="80000"/>
              </a:lnSpc>
              <a:buFont typeface="Wingdings" pitchFamily="-64" charset="2"/>
              <a:buNone/>
              <a:defRPr/>
            </a:pPr>
            <a:r>
              <a:rPr lang="tr-TR" sz="2400" dirty="0" smtClean="0">
                <a:solidFill>
                  <a:srgbClr val="FFFF00"/>
                </a:solidFill>
              </a:rPr>
              <a:t>	</a:t>
            </a:r>
            <a:r>
              <a:rPr lang="tr-TR" sz="2800" dirty="0" smtClean="0"/>
              <a:t>Bu nedenle </a:t>
            </a:r>
          </a:p>
          <a:p>
            <a:pPr marL="0" indent="0" algn="just" eaLnBrk="1" hangingPunct="1">
              <a:lnSpc>
                <a:spcPct val="80000"/>
              </a:lnSpc>
              <a:buFont typeface="Wingdings" pitchFamily="-64" charset="2"/>
              <a:buNone/>
              <a:defRPr/>
            </a:pPr>
            <a:endParaRPr lang="tr-TR" sz="2800" dirty="0" smtClean="0"/>
          </a:p>
          <a:p>
            <a:pPr marL="0" indent="0" algn="just" eaLnBrk="1" hangingPunct="1">
              <a:lnSpc>
                <a:spcPct val="80000"/>
              </a:lnSpc>
              <a:buFont typeface="Wingdings" pitchFamily="-64" charset="2"/>
              <a:buNone/>
              <a:defRPr/>
            </a:pPr>
            <a:r>
              <a:rPr lang="tr-TR" sz="2800" dirty="0" smtClean="0"/>
              <a:t>	ana materyal-kayaç-toprak-bitki-hayvan-insan sisteminde</a:t>
            </a:r>
          </a:p>
          <a:p>
            <a:pPr marL="0" indent="0" algn="just" eaLnBrk="1" hangingPunct="1">
              <a:lnSpc>
                <a:spcPct val="80000"/>
              </a:lnSpc>
              <a:buFont typeface="Wingdings" pitchFamily="-64" charset="2"/>
              <a:buNone/>
              <a:defRPr/>
            </a:pPr>
            <a:r>
              <a:rPr lang="tr-TR" sz="2800" dirty="0" smtClean="0"/>
              <a:t> elementlerin </a:t>
            </a:r>
            <a:r>
              <a:rPr lang="tr-TR" sz="2800" dirty="0" err="1" smtClean="0"/>
              <a:t>biyojeokimyasının</a:t>
            </a:r>
            <a:r>
              <a:rPr lang="tr-TR" sz="2800" dirty="0" smtClean="0"/>
              <a:t> araştırılması çok önemlidir.</a:t>
            </a:r>
          </a:p>
          <a:p>
            <a:pPr marL="0" indent="0" algn="just" eaLnBrk="1" hangingPunct="1">
              <a:lnSpc>
                <a:spcPct val="80000"/>
              </a:lnSpc>
              <a:buFont typeface="Wingdings" pitchFamily="-64" charset="2"/>
              <a:buNone/>
              <a:defRPr/>
            </a:pPr>
            <a:r>
              <a:rPr lang="tr-TR" sz="2800" dirty="0" smtClean="0"/>
              <a:t>	</a:t>
            </a:r>
          </a:p>
          <a:p>
            <a:pPr marL="0" indent="0" algn="just" eaLnBrk="1" hangingPunct="1">
              <a:lnSpc>
                <a:spcPct val="80000"/>
              </a:lnSpc>
              <a:buFont typeface="Wingdings" pitchFamily="-64" charset="2"/>
              <a:buNone/>
              <a:defRPr/>
            </a:pPr>
            <a:r>
              <a:rPr lang="tr-TR" sz="2800" dirty="0" smtClean="0"/>
              <a:t>	</a:t>
            </a:r>
            <a:r>
              <a:rPr lang="tr-TR" sz="2800" dirty="0" err="1" smtClean="0"/>
              <a:t>Biyojeokimya</a:t>
            </a:r>
            <a:r>
              <a:rPr lang="tr-TR" sz="2800" dirty="0" smtClean="0"/>
              <a:t> araştırmalarında suların döngü proseslerinde bünyesindeki farklı maddelerin terkibini ve bunların miktarlarını bilmek çok önemlidir. Yerkabuğunda elementlerin sularla taşınması da maddelerin yer değiştirmesine neden olur. </a:t>
            </a:r>
          </a:p>
          <a:p>
            <a:pPr marL="0" indent="0" algn="just" eaLnBrk="1" hangingPunct="1">
              <a:lnSpc>
                <a:spcPct val="80000"/>
              </a:lnSpc>
              <a:buFont typeface="Wingdings" pitchFamily="-64" charset="2"/>
              <a:buNone/>
              <a:defRPr/>
            </a:pPr>
            <a:r>
              <a:rPr lang="tr-TR" sz="2400" dirty="0" smtClean="0"/>
              <a:t>		</a:t>
            </a:r>
          </a:p>
          <a:p>
            <a:pPr marL="0" indent="0" algn="just" eaLnBrk="1" hangingPunct="1">
              <a:lnSpc>
                <a:spcPct val="80000"/>
              </a:lnSpc>
              <a:buFont typeface="Wingdings" pitchFamily="-64" charset="2"/>
              <a:buNone/>
              <a:defRPr/>
            </a:pPr>
            <a:r>
              <a:rPr lang="tr-TR" sz="2400" dirty="0" smtClean="0"/>
              <a:t>	</a:t>
            </a:r>
            <a:r>
              <a:rPr lang="tr-TR" sz="2800" dirty="0" smtClean="0"/>
              <a:t>Ana materyalde, kayaçlarda, toprakta, bitkilerde, sularda ve hayvanlarda bu elementlerin az veya çok fazla olması çeşitli hastalıklara neden olur. I, </a:t>
            </a:r>
            <a:r>
              <a:rPr lang="tr-TR" sz="2800" dirty="0" err="1" smtClean="0"/>
              <a:t>Zn</a:t>
            </a:r>
            <a:r>
              <a:rPr lang="tr-TR" sz="2800" dirty="0" smtClean="0"/>
              <a:t>, </a:t>
            </a:r>
            <a:r>
              <a:rPr lang="tr-TR" sz="2800" dirty="0" err="1" smtClean="0"/>
              <a:t>Co</a:t>
            </a:r>
            <a:r>
              <a:rPr lang="tr-TR" sz="2800" dirty="0" smtClean="0"/>
              <a:t>, </a:t>
            </a:r>
            <a:r>
              <a:rPr lang="tr-TR" sz="2800" dirty="0" err="1" smtClean="0"/>
              <a:t>Mn</a:t>
            </a:r>
            <a:r>
              <a:rPr lang="tr-TR" sz="2800" dirty="0" smtClean="0"/>
              <a:t>, </a:t>
            </a:r>
            <a:r>
              <a:rPr lang="tr-TR" sz="2800" dirty="0" err="1" smtClean="0"/>
              <a:t>Cu</a:t>
            </a:r>
            <a:r>
              <a:rPr lang="tr-TR" sz="2800" dirty="0" smtClean="0"/>
              <a:t> ve </a:t>
            </a:r>
            <a:r>
              <a:rPr lang="tr-TR" sz="2800" dirty="0" err="1" smtClean="0"/>
              <a:t>Se</a:t>
            </a:r>
            <a:r>
              <a:rPr lang="tr-TR" sz="2800" dirty="0" smtClean="0"/>
              <a:t>’ u gösterebiliriz</a:t>
            </a:r>
            <a:r>
              <a:rPr lang="tr-TR" sz="2400" dirty="0" smtClean="0"/>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Farklı jeolojik çökeltilerden oluşan </a:t>
            </a:r>
            <a:r>
              <a:rPr lang="tr-TR" dirty="0" smtClean="0"/>
              <a:t>topraklarda</a:t>
            </a:r>
          </a:p>
          <a:p>
            <a:pPr>
              <a:buNone/>
            </a:pPr>
            <a:r>
              <a:rPr lang="tr-TR" dirty="0" smtClean="0"/>
              <a:t>-bitki </a:t>
            </a:r>
            <a:r>
              <a:rPr lang="tr-TR" dirty="0"/>
              <a:t>çeşidi, </a:t>
            </a:r>
            <a:endParaRPr lang="tr-TR" dirty="0" smtClean="0"/>
          </a:p>
          <a:p>
            <a:pPr>
              <a:buNone/>
            </a:pPr>
            <a:r>
              <a:rPr lang="tr-TR" dirty="0" smtClean="0"/>
              <a:t>-sıcaklık</a:t>
            </a:r>
            <a:r>
              <a:rPr lang="tr-TR" dirty="0"/>
              <a:t>, </a:t>
            </a:r>
            <a:endParaRPr lang="tr-TR" dirty="0" smtClean="0"/>
          </a:p>
          <a:p>
            <a:pPr>
              <a:buNone/>
            </a:pPr>
            <a:r>
              <a:rPr lang="tr-TR" dirty="0" smtClean="0"/>
              <a:t>-su </a:t>
            </a:r>
            <a:r>
              <a:rPr lang="tr-TR" dirty="0"/>
              <a:t>rejimi, </a:t>
            </a:r>
            <a:endParaRPr lang="tr-TR" dirty="0" smtClean="0"/>
          </a:p>
          <a:p>
            <a:pPr>
              <a:buNone/>
            </a:pPr>
            <a:r>
              <a:rPr lang="tr-TR" dirty="0" smtClean="0"/>
              <a:t>-deniz </a:t>
            </a:r>
            <a:r>
              <a:rPr lang="tr-TR" dirty="0"/>
              <a:t>seviyesinden yükseklik </a:t>
            </a:r>
            <a:endParaRPr lang="tr-TR" dirty="0" smtClean="0"/>
          </a:p>
          <a:p>
            <a:pPr>
              <a:buNone/>
            </a:pPr>
            <a:r>
              <a:rPr lang="tr-TR" dirty="0" smtClean="0"/>
              <a:t>gibi </a:t>
            </a:r>
            <a:r>
              <a:rPr lang="tr-TR" dirty="0"/>
              <a:t>faktörler farklı elementlerin değişik oranlarda bulunmasına neden olur</a:t>
            </a:r>
            <a:r>
              <a:rPr lang="tr-TR" dirty="0" smtClean="0"/>
              <a:t>.</a:t>
            </a:r>
            <a:r>
              <a:rPr lang="tr-TR" dirty="0"/>
              <a:t> </a:t>
            </a:r>
            <a:endParaRPr lang="tr-TR" dirty="0" smtClean="0"/>
          </a:p>
          <a:p>
            <a:pPr>
              <a:buNone/>
            </a:pPr>
            <a:r>
              <a:rPr lang="tr-TR" dirty="0" smtClean="0"/>
              <a:t>Bu </a:t>
            </a:r>
            <a:r>
              <a:rPr lang="tr-TR" dirty="0"/>
              <a:t>elementler biyolojik döngüyü etkiler.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1934’de </a:t>
            </a:r>
            <a:r>
              <a:rPr lang="tr-TR" dirty="0"/>
              <a:t>Rus bilim adamı </a:t>
            </a:r>
            <a:r>
              <a:rPr lang="tr-TR" dirty="0" err="1"/>
              <a:t>Prof.Dr</a:t>
            </a:r>
            <a:r>
              <a:rPr lang="tr-TR" dirty="0"/>
              <a:t>. </a:t>
            </a:r>
            <a:r>
              <a:rPr lang="tr-TR" dirty="0" err="1"/>
              <a:t>Vernadskiy</a:t>
            </a:r>
            <a:r>
              <a:rPr lang="tr-TR" dirty="0"/>
              <a:t> </a:t>
            </a:r>
            <a:r>
              <a:rPr lang="tr-TR" dirty="0" smtClean="0"/>
              <a:t> </a:t>
            </a:r>
            <a:r>
              <a:rPr lang="tr-TR" dirty="0"/>
              <a:t>bu elementlerin canlılar için mutlak gerekli olduğunu belirtmiş ve </a:t>
            </a:r>
            <a:r>
              <a:rPr lang="tr-TR" dirty="0" err="1"/>
              <a:t>mikroelementlerin</a:t>
            </a:r>
            <a:r>
              <a:rPr lang="tr-TR" dirty="0"/>
              <a:t> işlevlerinin öğrenilmesinin temelini atmıştır. </a:t>
            </a:r>
            <a:endParaRPr lang="tr-TR" dirty="0" smtClean="0"/>
          </a:p>
          <a:p>
            <a:endParaRPr lang="tr-TR" dirty="0" smtClean="0"/>
          </a:p>
          <a:p>
            <a:endParaRPr lang="tr-TR" dirty="0" smtClean="0"/>
          </a:p>
          <a:p>
            <a:r>
              <a:rPr lang="tr-TR" dirty="0" err="1" smtClean="0"/>
              <a:t>Vernadskiy</a:t>
            </a:r>
            <a:r>
              <a:rPr lang="tr-TR" dirty="0" smtClean="0"/>
              <a:t> </a:t>
            </a:r>
            <a:r>
              <a:rPr lang="tr-TR" dirty="0" err="1" smtClean="0"/>
              <a:t>biyojeokimyanın</a:t>
            </a:r>
            <a:r>
              <a:rPr lang="tr-TR" dirty="0" smtClean="0"/>
              <a:t> bilim dalı </a:t>
            </a:r>
            <a:r>
              <a:rPr lang="tr-TR" dirty="0"/>
              <a:t>olmasına öncülük etmiştir.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Sonuç:</a:t>
            </a:r>
          </a:p>
          <a:p>
            <a:endParaRPr lang="tr-TR" dirty="0" smtClean="0"/>
          </a:p>
          <a:p>
            <a:pPr algn="ctr">
              <a:buNone/>
            </a:pPr>
            <a:r>
              <a:rPr lang="tr-TR" dirty="0" smtClean="0"/>
              <a:t>Bitkilerdeki </a:t>
            </a:r>
            <a:r>
              <a:rPr lang="tr-TR" dirty="0"/>
              <a:t>elementlerin miktarı yetiştikleri toprağa bağlı olarak değişiklik gösterir. </a:t>
            </a:r>
            <a:endParaRPr lang="tr-TR" dirty="0" smtClean="0"/>
          </a:p>
          <a:p>
            <a:pPr>
              <a:buNone/>
            </a:pPr>
            <a:endParaRPr lang="tr-TR" dirty="0" smtClean="0"/>
          </a:p>
          <a:p>
            <a:pPr>
              <a:buNone/>
            </a:pPr>
            <a:r>
              <a:rPr lang="tr-TR" dirty="0" smtClean="0"/>
              <a:t>Biyolojik </a:t>
            </a:r>
            <a:r>
              <a:rPr lang="tr-TR" dirty="0"/>
              <a:t>ürün insanların kullanması açısından çok önemlidir.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err="1"/>
              <a:t>Mikroelementlerin</a:t>
            </a:r>
            <a:r>
              <a:rPr lang="tr-TR" dirty="0"/>
              <a:t> </a:t>
            </a:r>
            <a:r>
              <a:rPr lang="tr-TR" dirty="0" err="1"/>
              <a:t>biyojeokimyası</a:t>
            </a:r>
            <a:r>
              <a:rPr lang="tr-TR" dirty="0"/>
              <a:t> ne demektir? </a:t>
            </a:r>
            <a:endParaRPr lang="tr-TR" dirty="0" smtClean="0"/>
          </a:p>
          <a:p>
            <a:endParaRPr lang="tr-TR" dirty="0" smtClean="0"/>
          </a:p>
          <a:p>
            <a:r>
              <a:rPr lang="tr-TR" dirty="0" smtClean="0"/>
              <a:t> </a:t>
            </a:r>
            <a:r>
              <a:rPr lang="tr-TR" dirty="0" err="1"/>
              <a:t>Mikroelementler</a:t>
            </a:r>
            <a:r>
              <a:rPr lang="tr-TR" dirty="0"/>
              <a:t> çevrede az veya çok bulunduğunda insan ve hayvanlarda endemik hastalıklara neden olur, bu gibi elementlere </a:t>
            </a:r>
            <a:r>
              <a:rPr lang="tr-TR" dirty="0" err="1"/>
              <a:t>biyojeokimya</a:t>
            </a:r>
            <a:r>
              <a:rPr lang="tr-TR" dirty="0"/>
              <a:t> elementleri </a:t>
            </a:r>
            <a:r>
              <a:rPr lang="tr-TR" dirty="0" smtClean="0"/>
              <a:t>denir</a:t>
            </a:r>
            <a:r>
              <a:rPr lang="tr-TR" dirty="0"/>
              <a:t>.</a:t>
            </a:r>
          </a:p>
          <a:p>
            <a:endParaRPr lang="tr-T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err="1"/>
              <a:t>Vinogradov</a:t>
            </a:r>
            <a:r>
              <a:rPr lang="tr-TR" dirty="0"/>
              <a:t> (1957)’ un araştırmalarına göre </a:t>
            </a:r>
            <a:r>
              <a:rPr lang="tr-TR" dirty="0" err="1"/>
              <a:t>biyojeokimyasal</a:t>
            </a:r>
            <a:r>
              <a:rPr lang="tr-TR" dirty="0"/>
              <a:t> alanlar yeryüzünde bulunan bölgelerin element içeriği </a:t>
            </a:r>
            <a:r>
              <a:rPr lang="tr-TR" dirty="0" smtClean="0"/>
              <a:t>ve</a:t>
            </a:r>
          </a:p>
          <a:p>
            <a:endParaRPr lang="tr-TR" dirty="0" smtClean="0"/>
          </a:p>
          <a:p>
            <a:endParaRPr lang="tr-TR" dirty="0" smtClean="0"/>
          </a:p>
          <a:p>
            <a:r>
              <a:rPr lang="tr-TR" dirty="0" smtClean="0"/>
              <a:t> </a:t>
            </a:r>
            <a:r>
              <a:rPr lang="tr-TR" dirty="0"/>
              <a:t>buna bağlı olarak flora ve faunasının gösterdiği biyolojik reaksiyonlar nedeniyle birbirinden farklılık göstermektedir.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1970-80’ </a:t>
            </a:r>
            <a:r>
              <a:rPr lang="tr-TR" dirty="0" err="1"/>
              <a:t>li</a:t>
            </a:r>
            <a:r>
              <a:rPr lang="tr-TR" dirty="0"/>
              <a:t> yıllarda </a:t>
            </a:r>
            <a:r>
              <a:rPr lang="tr-TR" dirty="0" err="1"/>
              <a:t>biyojeokimya</a:t>
            </a:r>
            <a:r>
              <a:rPr lang="tr-TR" dirty="0"/>
              <a:t> bölgelerinin araştırılmaları için ekoloji-jeokimya bilim dalı gelişmiştir. Bu bilim dalının temeli, Prof. Dr. </a:t>
            </a:r>
            <a:r>
              <a:rPr lang="tr-TR" dirty="0" err="1"/>
              <a:t>Kovalskiy</a:t>
            </a:r>
            <a:r>
              <a:rPr lang="tr-TR" dirty="0"/>
              <a:t> (1974) tarafından atılmıştır. Bu dalın esas ana hattı, jeokimya biliminin canlılara olan etkisinin öğrenilmesidir.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Biyosfer </a:t>
            </a:r>
            <a:r>
              <a:rPr lang="tr-TR" dirty="0" err="1"/>
              <a:t>zonlarını</a:t>
            </a:r>
            <a:r>
              <a:rPr lang="tr-TR" dirty="0"/>
              <a:t> </a:t>
            </a:r>
            <a:r>
              <a:rPr lang="tr-TR" dirty="0" err="1"/>
              <a:t>biyojeokimyevi</a:t>
            </a:r>
            <a:r>
              <a:rPr lang="tr-TR" dirty="0"/>
              <a:t> bölgelere ayırmanın esas nedeni jeokimya ekolojisidir. Toprakta, içme suyunda, hayvan yemlerinde ve bitkilerde kimyevi elementlerin sınır değerleri hakkında bilginin olması, </a:t>
            </a:r>
            <a:r>
              <a:rPr lang="tr-TR" dirty="0" err="1"/>
              <a:t>biyojeokimya</a:t>
            </a:r>
            <a:r>
              <a:rPr lang="tr-TR" dirty="0"/>
              <a:t> gıda halkasının oluşmasına neden olur, bu ise bölgede </a:t>
            </a:r>
            <a:r>
              <a:rPr lang="tr-TR" dirty="0" err="1"/>
              <a:t>biyojeokimya</a:t>
            </a:r>
            <a:r>
              <a:rPr lang="tr-TR" dirty="0"/>
              <a:t> haritalarının yapılmasında esas kriterlerden birisidir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smtClean="0"/>
          </a:p>
          <a:p>
            <a:endParaRPr lang="tr-TR" dirty="0" smtClean="0"/>
          </a:p>
          <a:p>
            <a:r>
              <a:rPr lang="tr-TR" dirty="0" smtClean="0"/>
              <a:t>Dersin esas amacı: Gezegenimizin yani yeryüzündeki doğal kimyasal sistemlerde değişimlere neden olan olayların geçmişteki ve bugünkü hızlı değişimini anlama.</a:t>
            </a:r>
          </a:p>
          <a:p>
            <a:r>
              <a:rPr lang="tr-TR" dirty="0" smtClean="0"/>
              <a:t>Birçok bilim dalı ile iç içedir.</a:t>
            </a:r>
          </a:p>
          <a:p>
            <a:endParaRPr lang="tr-T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pic>
        <p:nvPicPr>
          <p:cNvPr id="131074" name="Picture 2" descr="biogeochemistry ile ilgili görsel sonucu"/>
          <p:cNvPicPr>
            <a:picLocks noChangeAspect="1" noChangeArrowheads="1"/>
          </p:cNvPicPr>
          <p:nvPr/>
        </p:nvPicPr>
        <p:blipFill>
          <a:blip r:embed="rId2" cstate="print"/>
          <a:srcRect/>
          <a:stretch>
            <a:fillRect/>
          </a:stretch>
        </p:blipFill>
        <p:spPr bwMode="auto">
          <a:xfrm>
            <a:off x="1115616" y="2060848"/>
            <a:ext cx="4124325" cy="1104901"/>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biogeochemistry ile ilgili görsel sonucu"/>
          <p:cNvPicPr>
            <a:picLocks noChangeAspect="1" noChangeArrowheads="1"/>
          </p:cNvPicPr>
          <p:nvPr/>
        </p:nvPicPr>
        <p:blipFill>
          <a:blip r:embed="rId2" cstate="print"/>
          <a:srcRect/>
          <a:stretch>
            <a:fillRect/>
          </a:stretch>
        </p:blipFill>
        <p:spPr bwMode="auto">
          <a:xfrm>
            <a:off x="275523" y="548680"/>
            <a:ext cx="7175781" cy="5381837"/>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endParaRPr lang="tr-TR" dirty="0"/>
          </a:p>
        </p:txBody>
      </p:sp>
      <p:sp>
        <p:nvSpPr>
          <p:cNvPr id="1026" name="AutoShape 2" descr="biogeochemistry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28" name="Picture 4" descr="biogeochemistry ile ilgili görsel sonucu"/>
          <p:cNvPicPr>
            <a:picLocks noChangeAspect="1" noChangeArrowheads="1"/>
          </p:cNvPicPr>
          <p:nvPr/>
        </p:nvPicPr>
        <p:blipFill>
          <a:blip r:embed="rId2" cstate="print"/>
          <a:srcRect/>
          <a:stretch>
            <a:fillRect/>
          </a:stretch>
        </p:blipFill>
        <p:spPr bwMode="auto">
          <a:xfrm>
            <a:off x="3491880" y="1196752"/>
            <a:ext cx="4416524" cy="4346420"/>
          </a:xfrm>
          <a:prstGeom prst="rect">
            <a:avLst/>
          </a:prstGeom>
          <a:noFill/>
        </p:spPr>
      </p:pic>
      <p:pic>
        <p:nvPicPr>
          <p:cNvPr id="1030" name="Picture 6" descr="İlgili resim"/>
          <p:cNvPicPr>
            <a:picLocks noChangeAspect="1" noChangeArrowheads="1"/>
          </p:cNvPicPr>
          <p:nvPr/>
        </p:nvPicPr>
        <p:blipFill>
          <a:blip r:embed="rId3" cstate="print"/>
          <a:srcRect/>
          <a:stretch>
            <a:fillRect/>
          </a:stretch>
        </p:blipFill>
        <p:spPr bwMode="auto">
          <a:xfrm>
            <a:off x="251520" y="3356992"/>
            <a:ext cx="3333750" cy="2466975"/>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25954" name="Picture 2" descr="https://www.researchgate.net/publication/299401897/figure/fig1/AS:514878094151680@1499767912001/NEON-biogeochemistry-measurements-within-a-site-showing-variables-that-are-part-of-the.png"/>
          <p:cNvPicPr>
            <a:picLocks noChangeAspect="1" noChangeArrowheads="1"/>
          </p:cNvPicPr>
          <p:nvPr/>
        </p:nvPicPr>
        <p:blipFill>
          <a:blip r:embed="rId2" cstate="print"/>
          <a:srcRect/>
          <a:stretch>
            <a:fillRect/>
          </a:stretch>
        </p:blipFill>
        <p:spPr bwMode="auto">
          <a:xfrm>
            <a:off x="395536" y="1556792"/>
            <a:ext cx="8096250" cy="3962401"/>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24930" name="Picture 2" descr="biogeochemistry ile ilgili görsel sonucu"/>
          <p:cNvPicPr>
            <a:picLocks noChangeAspect="1" noChangeArrowheads="1"/>
          </p:cNvPicPr>
          <p:nvPr/>
        </p:nvPicPr>
        <p:blipFill>
          <a:blip r:embed="rId2" cstate="print"/>
          <a:srcRect/>
          <a:stretch>
            <a:fillRect/>
          </a:stretch>
        </p:blipFill>
        <p:spPr bwMode="auto">
          <a:xfrm>
            <a:off x="467544" y="1412776"/>
            <a:ext cx="2719189" cy="2719189"/>
          </a:xfrm>
          <a:prstGeom prst="rect">
            <a:avLst/>
          </a:prstGeom>
          <a:noFill/>
        </p:spPr>
      </p:pic>
      <p:pic>
        <p:nvPicPr>
          <p:cNvPr id="124932" name="Picture 4" descr="biogeochemistry ile ilgili görsel sonucu"/>
          <p:cNvPicPr>
            <a:picLocks noChangeAspect="1" noChangeArrowheads="1"/>
          </p:cNvPicPr>
          <p:nvPr/>
        </p:nvPicPr>
        <p:blipFill>
          <a:blip r:embed="rId3" cstate="print"/>
          <a:srcRect/>
          <a:stretch>
            <a:fillRect/>
          </a:stretch>
        </p:blipFill>
        <p:spPr bwMode="auto">
          <a:xfrm>
            <a:off x="3058720" y="1268760"/>
            <a:ext cx="3332184" cy="2495923"/>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smtClean="0"/>
              <a:t>Ana </a:t>
            </a:r>
            <a:r>
              <a:rPr lang="tr-TR" dirty="0"/>
              <a:t>materyal-toprak-bitki-hayvan-insan sisteminde </a:t>
            </a:r>
            <a:r>
              <a:rPr lang="tr-TR" dirty="0" err="1"/>
              <a:t>mikroelementlerin</a:t>
            </a:r>
            <a:r>
              <a:rPr lang="tr-TR" dirty="0"/>
              <a:t> </a:t>
            </a:r>
            <a:r>
              <a:rPr lang="tr-TR" dirty="0" err="1"/>
              <a:t>biyojeokimyasının</a:t>
            </a:r>
            <a:r>
              <a:rPr lang="tr-TR" dirty="0"/>
              <a:t> araştırılmasında çok önemlidir. </a:t>
            </a:r>
            <a:endParaRPr lang="tr-TR" dirty="0" smtClean="0"/>
          </a:p>
          <a:p>
            <a:r>
              <a:rPr lang="tr-TR" dirty="0" smtClean="0"/>
              <a:t>Doğal </a:t>
            </a:r>
            <a:r>
              <a:rPr lang="tr-TR" dirty="0"/>
              <a:t>sulara toprak-yer altı ve yer üstü suları (çok büyük nehirler, göller ve barajlar vs) aittir. Bu nedenle unutmamak gerekir ki, kayaçlar yalnız mekanik erozyona </a:t>
            </a:r>
            <a:r>
              <a:rPr lang="tr-TR" dirty="0" smtClean="0"/>
              <a:t>uğramamıştır, </a:t>
            </a:r>
          </a:p>
          <a:p>
            <a:r>
              <a:rPr lang="tr-TR" dirty="0" smtClean="0"/>
              <a:t>aynı </a:t>
            </a:r>
            <a:r>
              <a:rPr lang="tr-TR" dirty="0"/>
              <a:t>zamanda kayaçlarda oluşan fiziksel ve kimyasal </a:t>
            </a:r>
            <a:r>
              <a:rPr lang="tr-TR" dirty="0" smtClean="0"/>
              <a:t>olaylarda </a:t>
            </a:r>
            <a:r>
              <a:rPr lang="tr-TR" dirty="0"/>
              <a:t>suların etkisi altında olur.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Bu nedenle </a:t>
            </a:r>
            <a:r>
              <a:rPr lang="tr-TR" dirty="0" err="1"/>
              <a:t>biyojeokimya</a:t>
            </a:r>
            <a:r>
              <a:rPr lang="tr-TR" dirty="0"/>
              <a:t> araştırmalarında </a:t>
            </a:r>
            <a:r>
              <a:rPr lang="tr-TR" dirty="0" smtClean="0"/>
              <a:t>su döngüsü sırasında suda bulunan </a:t>
            </a:r>
            <a:r>
              <a:rPr lang="tr-TR" dirty="0"/>
              <a:t>farklı maddelerin </a:t>
            </a:r>
            <a:r>
              <a:rPr lang="tr-TR" dirty="0" smtClean="0"/>
              <a:t>içeriğini ve </a:t>
            </a:r>
            <a:r>
              <a:rPr lang="tr-TR" dirty="0"/>
              <a:t>bunların miktarlarını bilmek çok önemlidir. </a:t>
            </a:r>
            <a:endParaRPr lang="tr-TR" dirty="0" smtClean="0"/>
          </a:p>
          <a:p>
            <a:endParaRPr lang="tr-TR" dirty="0" smtClean="0"/>
          </a:p>
          <a:p>
            <a:r>
              <a:rPr lang="tr-TR" dirty="0" smtClean="0"/>
              <a:t>Yerkabuğunda </a:t>
            </a:r>
            <a:r>
              <a:rPr lang="tr-TR" dirty="0"/>
              <a:t>elementlerin sularla taşınması da maddelerin yer değiştirmesine neden olur. </a:t>
            </a:r>
          </a:p>
          <a:p>
            <a:endParaRPr lang="tr-T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Elementler </a:t>
            </a:r>
            <a:r>
              <a:rPr lang="tr-TR" dirty="0" err="1"/>
              <a:t>kolloid</a:t>
            </a:r>
            <a:r>
              <a:rPr lang="tr-TR" dirty="0"/>
              <a:t> ve iyonik moleküler sıvı şeklinde bulunmaktadır. </a:t>
            </a:r>
            <a:endParaRPr lang="tr-TR" dirty="0" smtClean="0"/>
          </a:p>
          <a:p>
            <a:endParaRPr lang="tr-TR" dirty="0" smtClean="0"/>
          </a:p>
          <a:p>
            <a:endParaRPr lang="tr-TR" dirty="0" smtClean="0"/>
          </a:p>
          <a:p>
            <a:r>
              <a:rPr lang="tr-TR" dirty="0" err="1"/>
              <a:t>Perelman</a:t>
            </a:r>
            <a:r>
              <a:rPr lang="tr-TR" dirty="0"/>
              <a:t> (1966)’ </a:t>
            </a:r>
            <a:r>
              <a:rPr lang="tr-TR" dirty="0" err="1"/>
              <a:t>ın</a:t>
            </a:r>
            <a:r>
              <a:rPr lang="tr-TR" dirty="0"/>
              <a:t> sınıflandırmasına göre suyla taşınım açısından  </a:t>
            </a:r>
            <a:r>
              <a:rPr lang="tr-TR" dirty="0" err="1"/>
              <a:t>mikroelementlerden</a:t>
            </a:r>
            <a:r>
              <a:rPr lang="tr-TR" dirty="0"/>
              <a:t> B ve </a:t>
            </a:r>
            <a:r>
              <a:rPr lang="tr-TR" dirty="0" err="1"/>
              <a:t>Zn</a:t>
            </a:r>
            <a:r>
              <a:rPr lang="tr-TR" dirty="0"/>
              <a:t> çok hareketli ve hareketli, </a:t>
            </a:r>
            <a:r>
              <a:rPr lang="tr-TR" dirty="0" err="1"/>
              <a:t>Cu</a:t>
            </a:r>
            <a:r>
              <a:rPr lang="tr-TR" dirty="0"/>
              <a:t>, </a:t>
            </a:r>
            <a:r>
              <a:rPr lang="tr-TR" dirty="0" err="1"/>
              <a:t>Mo</a:t>
            </a:r>
            <a:r>
              <a:rPr lang="tr-TR" dirty="0"/>
              <a:t> ve </a:t>
            </a:r>
            <a:r>
              <a:rPr lang="tr-TR" dirty="0" err="1"/>
              <a:t>Co</a:t>
            </a:r>
            <a:r>
              <a:rPr lang="tr-TR" dirty="0"/>
              <a:t> hareketli, </a:t>
            </a:r>
            <a:r>
              <a:rPr lang="tr-TR" dirty="0" err="1"/>
              <a:t>Mn</a:t>
            </a:r>
            <a:r>
              <a:rPr lang="tr-TR" dirty="0"/>
              <a:t> hareketli ve az hareketli gruba aittirler.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err="1"/>
              <a:t>Agayev</a:t>
            </a:r>
            <a:r>
              <a:rPr lang="tr-TR" dirty="0"/>
              <a:t> (1994) e göre </a:t>
            </a:r>
            <a:r>
              <a:rPr lang="tr-TR" dirty="0" err="1"/>
              <a:t>mikroelementlerin</a:t>
            </a:r>
            <a:r>
              <a:rPr lang="tr-TR" dirty="0"/>
              <a:t> doğal sularda bulunan ortalama konsantrasyonları </a:t>
            </a:r>
            <a:r>
              <a:rPr lang="tr-TR" dirty="0" err="1"/>
              <a:t>Mn</a:t>
            </a:r>
            <a:r>
              <a:rPr lang="tr-TR" dirty="0"/>
              <a:t>&gt;B&gt;</a:t>
            </a:r>
            <a:r>
              <a:rPr lang="tr-TR" dirty="0" err="1"/>
              <a:t>Zn</a:t>
            </a:r>
            <a:r>
              <a:rPr lang="tr-TR" dirty="0"/>
              <a:t>&gt;</a:t>
            </a:r>
            <a:r>
              <a:rPr lang="tr-TR" dirty="0" err="1"/>
              <a:t>Cu</a:t>
            </a:r>
            <a:r>
              <a:rPr lang="tr-TR" dirty="0"/>
              <a:t>&gt;</a:t>
            </a:r>
            <a:r>
              <a:rPr lang="tr-TR" dirty="0" err="1"/>
              <a:t>Mo</a:t>
            </a:r>
            <a:r>
              <a:rPr lang="tr-TR" dirty="0"/>
              <a:t>&gt;</a:t>
            </a:r>
            <a:r>
              <a:rPr lang="tr-TR" dirty="0" err="1"/>
              <a:t>Co</a:t>
            </a:r>
            <a:r>
              <a:rPr lang="tr-TR" dirty="0"/>
              <a:t> sırasını izlemektedir.</a:t>
            </a:r>
          </a:p>
          <a:p>
            <a:endParaRPr lang="tr-T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endParaRPr lang="tr-TR" dirty="0" smtClean="0"/>
          </a:p>
          <a:p>
            <a:endParaRPr lang="tr-TR" dirty="0" smtClean="0"/>
          </a:p>
          <a:p>
            <a:r>
              <a:rPr lang="tr-TR" dirty="0" smtClean="0"/>
              <a:t>BYK= </a:t>
            </a:r>
            <a:r>
              <a:rPr lang="tr-TR" u="sng" dirty="0" smtClean="0"/>
              <a:t>Bitki külündeki miktarı (%)</a:t>
            </a:r>
          </a:p>
          <a:p>
            <a:pPr>
              <a:buNone/>
            </a:pPr>
            <a:r>
              <a:rPr lang="tr-TR" dirty="0" smtClean="0"/>
              <a:t>           Yerkabuğundaki miktarı (%)</a:t>
            </a:r>
          </a:p>
          <a:p>
            <a:r>
              <a:rPr lang="tr-TR" dirty="0" smtClean="0"/>
              <a:t>Biyolojik yararlanma katsayısı:</a:t>
            </a:r>
          </a:p>
          <a:p>
            <a:r>
              <a:rPr lang="tr-TR" dirty="0" smtClean="0"/>
              <a:t>Topraktan elementleri almakta olan bazı bitkilerin </a:t>
            </a:r>
            <a:r>
              <a:rPr lang="tr-TR" dirty="0" err="1" smtClean="0"/>
              <a:t>özellkileri</a:t>
            </a:r>
            <a:r>
              <a:rPr lang="tr-TR" dirty="0" smtClean="0"/>
              <a:t> BYK ile gösterilmektedir.</a:t>
            </a:r>
          </a:p>
          <a:p>
            <a:r>
              <a:rPr lang="tr-TR" dirty="0" smtClean="0"/>
              <a:t>İki gruba ayrılır</a:t>
            </a:r>
          </a:p>
          <a:p>
            <a:r>
              <a:rPr lang="tr-TR" dirty="0" smtClean="0"/>
              <a:t>1--bitki külündeki miktarı yerkabuğundaki miktarından fazla olan elementler</a:t>
            </a:r>
          </a:p>
          <a:p>
            <a:r>
              <a:rPr lang="tr-TR" dirty="0" smtClean="0"/>
              <a:t>BKY: 10 veya 100 den fazla</a:t>
            </a:r>
          </a:p>
          <a:p>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609600" y="228600"/>
            <a:ext cx="7534300" cy="6080125"/>
          </a:xfrm>
        </p:spPr>
        <p:txBody>
          <a:bodyPr>
            <a:normAutofit lnSpcReduction="10000"/>
          </a:bodyPr>
          <a:lstStyle/>
          <a:p>
            <a:pPr marL="0" indent="0" algn="just" eaLnBrk="1" hangingPunct="1">
              <a:lnSpc>
                <a:spcPct val="80000"/>
              </a:lnSpc>
              <a:buFont typeface="Wingdings" pitchFamily="-64" charset="2"/>
              <a:buNone/>
              <a:defRPr/>
            </a:pPr>
            <a:r>
              <a:rPr lang="tr-TR" sz="2000" dirty="0" smtClean="0"/>
              <a:t>	</a:t>
            </a:r>
          </a:p>
          <a:p>
            <a:pPr marL="0" indent="0" algn="just" eaLnBrk="1" hangingPunct="1">
              <a:lnSpc>
                <a:spcPct val="80000"/>
              </a:lnSpc>
              <a:buFont typeface="Wingdings" pitchFamily="-64" charset="2"/>
              <a:buNone/>
              <a:defRPr/>
            </a:pPr>
            <a:r>
              <a:rPr lang="tr-TR" sz="2800" dirty="0" smtClean="0">
                <a:solidFill>
                  <a:srgbClr val="FFFF00"/>
                </a:solidFill>
              </a:rPr>
              <a:t>	</a:t>
            </a:r>
          </a:p>
          <a:p>
            <a:pPr marL="0" indent="0" algn="just" eaLnBrk="1" hangingPunct="1">
              <a:lnSpc>
                <a:spcPct val="80000"/>
              </a:lnSpc>
              <a:buFont typeface="Wingdings" pitchFamily="-64" charset="2"/>
              <a:buNone/>
              <a:defRPr/>
            </a:pPr>
            <a:r>
              <a:rPr lang="tr-TR" sz="2800" dirty="0" smtClean="0">
                <a:solidFill>
                  <a:srgbClr val="FFFF00"/>
                </a:solidFill>
              </a:rPr>
              <a:t>	</a:t>
            </a:r>
            <a:r>
              <a:rPr lang="tr-TR" sz="2800" dirty="0" smtClean="0"/>
              <a:t>İnsan, hayvan ve bitki bünyesinde belirli kimyasal elementler bulunur. </a:t>
            </a:r>
          </a:p>
          <a:p>
            <a:pPr marL="0" indent="0" algn="just" eaLnBrk="1" hangingPunct="1">
              <a:lnSpc>
                <a:spcPct val="80000"/>
              </a:lnSpc>
              <a:buFont typeface="Wingdings" pitchFamily="-64" charset="2"/>
              <a:buNone/>
              <a:defRPr/>
            </a:pPr>
            <a:r>
              <a:rPr lang="tr-TR" sz="2800" dirty="0" smtClean="0"/>
              <a:t>	</a:t>
            </a:r>
          </a:p>
          <a:p>
            <a:pPr marL="0" indent="0" algn="just" eaLnBrk="1" hangingPunct="1">
              <a:lnSpc>
                <a:spcPct val="80000"/>
              </a:lnSpc>
              <a:buFont typeface="Wingdings" pitchFamily="-64" charset="2"/>
              <a:buNone/>
              <a:defRPr/>
            </a:pPr>
            <a:r>
              <a:rPr lang="tr-TR" sz="2800" dirty="0" smtClean="0"/>
              <a:t>	Bitkilerde 74 farklı elementin bulunduğu belirlenmiştir. </a:t>
            </a:r>
          </a:p>
          <a:p>
            <a:pPr marL="0" indent="0" algn="just" eaLnBrk="1" hangingPunct="1">
              <a:lnSpc>
                <a:spcPct val="80000"/>
              </a:lnSpc>
              <a:buFont typeface="Wingdings" pitchFamily="-64" charset="2"/>
              <a:buNone/>
              <a:defRPr/>
            </a:pPr>
            <a:r>
              <a:rPr lang="tr-TR" sz="2800" dirty="0" smtClean="0"/>
              <a:t>11’ i </a:t>
            </a:r>
          </a:p>
          <a:p>
            <a:pPr marL="0" indent="0" algn="just" eaLnBrk="1" hangingPunct="1">
              <a:lnSpc>
                <a:spcPct val="80000"/>
              </a:lnSpc>
              <a:buFont typeface="Wingdings" pitchFamily="-64" charset="2"/>
              <a:buNone/>
              <a:defRPr/>
            </a:pPr>
            <a:r>
              <a:rPr lang="tr-TR" sz="2800" dirty="0" smtClean="0"/>
              <a:t> C, H</a:t>
            </a:r>
            <a:r>
              <a:rPr lang="tr-TR" sz="2800" baseline="-25000" dirty="0" smtClean="0"/>
              <a:t>2</a:t>
            </a:r>
            <a:r>
              <a:rPr lang="tr-TR" sz="2800" dirty="0" smtClean="0"/>
              <a:t>,O</a:t>
            </a:r>
            <a:r>
              <a:rPr lang="tr-TR" sz="2800" baseline="-25000" dirty="0" smtClean="0"/>
              <a:t>2</a:t>
            </a:r>
            <a:r>
              <a:rPr lang="tr-TR" sz="2800" dirty="0" smtClean="0"/>
              <a:t>, N,</a:t>
            </a:r>
          </a:p>
          <a:p>
            <a:pPr marL="0" indent="0" algn="just" eaLnBrk="1" hangingPunct="1">
              <a:lnSpc>
                <a:spcPct val="80000"/>
              </a:lnSpc>
              <a:buFont typeface="Wingdings" pitchFamily="-64" charset="2"/>
              <a:buNone/>
              <a:defRPr/>
            </a:pPr>
            <a:r>
              <a:rPr lang="tr-TR" sz="2800" dirty="0" smtClean="0"/>
              <a:t> S, P, </a:t>
            </a:r>
            <a:r>
              <a:rPr lang="tr-TR" sz="2800" dirty="0" err="1" smtClean="0"/>
              <a:t>Ca</a:t>
            </a:r>
            <a:r>
              <a:rPr lang="tr-TR" sz="2800" dirty="0" smtClean="0"/>
              <a:t>, Mg,K,</a:t>
            </a:r>
            <a:r>
              <a:rPr lang="tr-TR" sz="2800" dirty="0" err="1" smtClean="0"/>
              <a:t>Na</a:t>
            </a:r>
            <a:r>
              <a:rPr lang="tr-TR" sz="2800" dirty="0" smtClean="0"/>
              <a:t>, Si </a:t>
            </a:r>
          </a:p>
          <a:p>
            <a:pPr marL="0" indent="0" algn="just" eaLnBrk="1" hangingPunct="1">
              <a:lnSpc>
                <a:spcPct val="80000"/>
              </a:lnSpc>
              <a:buFont typeface="Wingdings" pitchFamily="-64" charset="2"/>
              <a:buNone/>
              <a:defRPr/>
            </a:pPr>
            <a:r>
              <a:rPr lang="tr-TR" sz="2800" dirty="0" smtClean="0"/>
              <a:t>canlıların % 99.95’ ini oluşturur. </a:t>
            </a:r>
          </a:p>
          <a:p>
            <a:pPr marL="0" indent="0" algn="just" eaLnBrk="1" hangingPunct="1">
              <a:lnSpc>
                <a:spcPct val="80000"/>
              </a:lnSpc>
              <a:buFont typeface="Wingdings" pitchFamily="-64" charset="2"/>
              <a:buNone/>
              <a:defRPr/>
            </a:pPr>
            <a:endParaRPr lang="tr-TR" sz="2800" dirty="0" smtClean="0"/>
          </a:p>
          <a:p>
            <a:pPr marL="0" indent="0" algn="just" eaLnBrk="1" hangingPunct="1">
              <a:lnSpc>
                <a:spcPct val="80000"/>
              </a:lnSpc>
              <a:buFont typeface="Wingdings" pitchFamily="-64" charset="2"/>
              <a:buNone/>
              <a:defRPr/>
            </a:pPr>
            <a:r>
              <a:rPr lang="tr-TR" sz="2800" dirty="0" smtClean="0"/>
              <a:t>% 0.05’i 63’den fazla diğer </a:t>
            </a:r>
          </a:p>
          <a:p>
            <a:pPr marL="0" indent="0" algn="just" eaLnBrk="1" hangingPunct="1">
              <a:lnSpc>
                <a:spcPct val="80000"/>
              </a:lnSpc>
              <a:buFont typeface="Wingdings" pitchFamily="-64" charset="2"/>
              <a:buNone/>
              <a:defRPr/>
            </a:pPr>
            <a:r>
              <a:rPr lang="tr-TR" sz="2800" dirty="0" err="1" smtClean="0"/>
              <a:t>mikroelementlerden</a:t>
            </a:r>
            <a:r>
              <a:rPr lang="tr-TR" sz="2800" dirty="0" smtClean="0"/>
              <a:t> oluşmaktadır.</a:t>
            </a:r>
            <a:r>
              <a:rPr lang="tr-TR" sz="2400" dirty="0" smtClean="0"/>
              <a:t> </a:t>
            </a:r>
          </a:p>
          <a:p>
            <a:pPr marL="0" indent="0" algn="just" eaLnBrk="1" hangingPunct="1">
              <a:lnSpc>
                <a:spcPct val="80000"/>
              </a:lnSpc>
              <a:buFont typeface="Wingdings" pitchFamily="-64" charset="2"/>
              <a:buNone/>
              <a:defRPr/>
            </a:pPr>
            <a:r>
              <a:rPr lang="tr-TR" sz="2400" dirty="0" smtClean="0">
                <a:solidFill>
                  <a:srgbClr val="FFFF00"/>
                </a:solidFill>
              </a:rPr>
              <a:t> 	</a:t>
            </a:r>
          </a:p>
          <a:p>
            <a:pPr marL="0" indent="0" algn="just" eaLnBrk="1" hangingPunct="1">
              <a:lnSpc>
                <a:spcPct val="80000"/>
              </a:lnSpc>
              <a:buFont typeface="Wingdings" pitchFamily="-64" charset="2"/>
              <a:buNone/>
              <a:defRPr/>
            </a:pPr>
            <a:r>
              <a:rPr lang="tr-TR" sz="2400" dirty="0" smtClean="0">
                <a:solidFill>
                  <a:srgbClr val="FFFF00"/>
                </a:solidFill>
              </a:rPr>
              <a:t>	</a:t>
            </a:r>
          </a:p>
        </p:txBody>
      </p:sp>
      <p:pic>
        <p:nvPicPr>
          <p:cNvPr id="1026" name="Picture 2" descr="http://sopiocards.files.wordpress.com/2012/04/dsc_element.jpg"/>
          <p:cNvPicPr>
            <a:picLocks noChangeAspect="1" noChangeArrowheads="1"/>
          </p:cNvPicPr>
          <p:nvPr/>
        </p:nvPicPr>
        <p:blipFill>
          <a:blip r:embed="rId2" cstate="print"/>
          <a:srcRect/>
          <a:stretch>
            <a:fillRect/>
          </a:stretch>
        </p:blipFill>
        <p:spPr bwMode="auto">
          <a:xfrm>
            <a:off x="10361645" y="-18406081"/>
            <a:ext cx="43099055" cy="38900100"/>
          </a:xfrm>
          <a:prstGeom prst="rect">
            <a:avLst/>
          </a:prstGeom>
          <a:noFill/>
        </p:spPr>
      </p:pic>
      <p:pic>
        <p:nvPicPr>
          <p:cNvPr id="5" name="Picture 4" descr="element ile ilgili görsel sonucu"/>
          <p:cNvPicPr>
            <a:picLocks noChangeAspect="1" noChangeArrowheads="1"/>
          </p:cNvPicPr>
          <p:nvPr/>
        </p:nvPicPr>
        <p:blipFill>
          <a:blip r:embed="rId3" cstate="print"/>
          <a:srcRect/>
          <a:stretch>
            <a:fillRect/>
          </a:stretch>
        </p:blipFill>
        <p:spPr bwMode="auto">
          <a:xfrm>
            <a:off x="6228184" y="2996952"/>
            <a:ext cx="2209800" cy="20669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1000"/>
                                  </p:stCondLst>
                                  <p:childTnLst>
                                    <p:set>
                                      <p:cBhvr rctx="PPT">
                                        <p:cTn id="6" dur="indefinite"/>
                                        <p:tgtEl>
                                          <p:spTgt spid="27651">
                                            <p:txEl>
                                              <p:pRg st="0" end="0"/>
                                            </p:txEl>
                                          </p:spTgt>
                                        </p:tgtEl>
                                        <p:attrNameLst>
                                          <p:attrName>style.opacity</p:attrName>
                                        </p:attrNameLst>
                                      </p:cBhvr>
                                      <p:to>
                                        <p:strVal val="0.5"/>
                                      </p:to>
                                    </p:set>
                                    <p:animEffect filter="image" prLst="opacity: 0.5">
                                      <p:cBhvr rctx="IE">
                                        <p:cTn id="7" dur="indefinite"/>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0" nodeType="clickEffect">
                                  <p:stCondLst>
                                    <p:cond delay="0"/>
                                  </p:stCondLst>
                                  <p:childTnLst>
                                    <p:set>
                                      <p:cBhvr rctx="PPT">
                                        <p:cTn id="11" dur="indefinite"/>
                                        <p:tgtEl>
                                          <p:spTgt spid="27651">
                                            <p:txEl>
                                              <p:pRg st="1" end="1"/>
                                            </p:txEl>
                                          </p:spTgt>
                                        </p:tgtEl>
                                        <p:attrNameLst>
                                          <p:attrName>style.opacity</p:attrName>
                                        </p:attrNameLst>
                                      </p:cBhvr>
                                      <p:to>
                                        <p:strVal val="0.5"/>
                                      </p:to>
                                    </p:set>
                                    <p:animEffect filter="image" prLst="opacity: 0.5">
                                      <p:cBhvr rctx="IE">
                                        <p:cTn id="12" dur="indefinite"/>
                                        <p:tgtEl>
                                          <p:spTgt spid="27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mph" presetSubtype="0" grpId="0" nodeType="clickEffect">
                                  <p:stCondLst>
                                    <p:cond delay="0"/>
                                  </p:stCondLst>
                                  <p:childTnLst>
                                    <p:set>
                                      <p:cBhvr rctx="PPT">
                                        <p:cTn id="16" dur="indefinite"/>
                                        <p:tgtEl>
                                          <p:spTgt spid="27651">
                                            <p:txEl>
                                              <p:pRg st="2" end="2"/>
                                            </p:txEl>
                                          </p:spTgt>
                                        </p:tgtEl>
                                        <p:attrNameLst>
                                          <p:attrName>style.opacity</p:attrName>
                                        </p:attrNameLst>
                                      </p:cBhvr>
                                      <p:to>
                                        <p:strVal val="0.5"/>
                                      </p:to>
                                    </p:set>
                                    <p:animEffect filter="image" prLst="opacity: 0.5">
                                      <p:cBhvr rctx="IE">
                                        <p:cTn id="17" dur="indefinite"/>
                                        <p:tgtEl>
                                          <p:spTgt spid="276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mph" presetSubtype="0" grpId="0" nodeType="clickEffect">
                                  <p:stCondLst>
                                    <p:cond delay="0"/>
                                  </p:stCondLst>
                                  <p:childTnLst>
                                    <p:set>
                                      <p:cBhvr rctx="PPT">
                                        <p:cTn id="21" dur="indefinite"/>
                                        <p:tgtEl>
                                          <p:spTgt spid="27651">
                                            <p:txEl>
                                              <p:pRg st="3" end="3"/>
                                            </p:txEl>
                                          </p:spTgt>
                                        </p:tgtEl>
                                        <p:attrNameLst>
                                          <p:attrName>style.opacity</p:attrName>
                                        </p:attrNameLst>
                                      </p:cBhvr>
                                      <p:to>
                                        <p:strVal val="0.5"/>
                                      </p:to>
                                    </p:set>
                                    <p:animEffect filter="image" prLst="opacity: 0.5">
                                      <p:cBhvr rctx="IE">
                                        <p:cTn id="22" dur="indefinite"/>
                                        <p:tgtEl>
                                          <p:spTgt spid="276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mph" presetSubtype="0" grpId="0" nodeType="clickEffect">
                                  <p:stCondLst>
                                    <p:cond delay="0"/>
                                  </p:stCondLst>
                                  <p:childTnLst>
                                    <p:set>
                                      <p:cBhvr rctx="PPT">
                                        <p:cTn id="26" dur="indefinite"/>
                                        <p:tgtEl>
                                          <p:spTgt spid="27651">
                                            <p:txEl>
                                              <p:pRg st="4" end="4"/>
                                            </p:txEl>
                                          </p:spTgt>
                                        </p:tgtEl>
                                        <p:attrNameLst>
                                          <p:attrName>style.opacity</p:attrName>
                                        </p:attrNameLst>
                                      </p:cBhvr>
                                      <p:to>
                                        <p:strVal val="0.5"/>
                                      </p:to>
                                    </p:set>
                                    <p:animEffect filter="image" prLst="opacity: 0.5">
                                      <p:cBhvr rctx="IE">
                                        <p:cTn id="27" dur="indefinite"/>
                                        <p:tgtEl>
                                          <p:spTgt spid="276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mph" presetSubtype="0" grpId="0" nodeType="clickEffect">
                                  <p:stCondLst>
                                    <p:cond delay="0"/>
                                  </p:stCondLst>
                                  <p:childTnLst>
                                    <p:set>
                                      <p:cBhvr rctx="PPT">
                                        <p:cTn id="31" dur="indefinite"/>
                                        <p:tgtEl>
                                          <p:spTgt spid="27651">
                                            <p:txEl>
                                              <p:pRg st="5" end="5"/>
                                            </p:txEl>
                                          </p:spTgt>
                                        </p:tgtEl>
                                        <p:attrNameLst>
                                          <p:attrName>style.opacity</p:attrName>
                                        </p:attrNameLst>
                                      </p:cBhvr>
                                      <p:to>
                                        <p:strVal val="0.5"/>
                                      </p:to>
                                    </p:set>
                                    <p:animEffect filter="image" prLst="opacity: 0.5">
                                      <p:cBhvr rctx="IE">
                                        <p:cTn id="32" dur="indefinite"/>
                                        <p:tgtEl>
                                          <p:spTgt spid="276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mph" presetSubtype="0" grpId="0" nodeType="clickEffect">
                                  <p:stCondLst>
                                    <p:cond delay="0"/>
                                  </p:stCondLst>
                                  <p:childTnLst>
                                    <p:set>
                                      <p:cBhvr rctx="PPT">
                                        <p:cTn id="36" dur="indefinite"/>
                                        <p:tgtEl>
                                          <p:spTgt spid="27651">
                                            <p:txEl>
                                              <p:pRg st="6" end="6"/>
                                            </p:txEl>
                                          </p:spTgt>
                                        </p:tgtEl>
                                        <p:attrNameLst>
                                          <p:attrName>style.opacity</p:attrName>
                                        </p:attrNameLst>
                                      </p:cBhvr>
                                      <p:to>
                                        <p:strVal val="0.5"/>
                                      </p:to>
                                    </p:set>
                                    <p:animEffect filter="image" prLst="opacity: 0.5">
                                      <p:cBhvr rctx="IE">
                                        <p:cTn id="37" dur="indefinite"/>
                                        <p:tgtEl>
                                          <p:spTgt spid="276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mph" presetSubtype="0" grpId="0" nodeType="clickEffect">
                                  <p:stCondLst>
                                    <p:cond delay="0"/>
                                  </p:stCondLst>
                                  <p:childTnLst>
                                    <p:set>
                                      <p:cBhvr rctx="PPT">
                                        <p:cTn id="41" dur="indefinite"/>
                                        <p:tgtEl>
                                          <p:spTgt spid="27651">
                                            <p:txEl>
                                              <p:pRg st="7" end="7"/>
                                            </p:txEl>
                                          </p:spTgt>
                                        </p:tgtEl>
                                        <p:attrNameLst>
                                          <p:attrName>style.opacity</p:attrName>
                                        </p:attrNameLst>
                                      </p:cBhvr>
                                      <p:to>
                                        <p:strVal val="0.5"/>
                                      </p:to>
                                    </p:set>
                                    <p:animEffect filter="image" prLst="opacity: 0.5">
                                      <p:cBhvr rctx="IE">
                                        <p:cTn id="42" dur="indefinite"/>
                                        <p:tgtEl>
                                          <p:spTgt spid="2765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mph" presetSubtype="0" grpId="0" nodeType="clickEffect">
                                  <p:stCondLst>
                                    <p:cond delay="0"/>
                                  </p:stCondLst>
                                  <p:childTnLst>
                                    <p:set>
                                      <p:cBhvr rctx="PPT">
                                        <p:cTn id="46" dur="indefinite"/>
                                        <p:tgtEl>
                                          <p:spTgt spid="27651">
                                            <p:txEl>
                                              <p:pRg st="8" end="8"/>
                                            </p:txEl>
                                          </p:spTgt>
                                        </p:tgtEl>
                                        <p:attrNameLst>
                                          <p:attrName>style.opacity</p:attrName>
                                        </p:attrNameLst>
                                      </p:cBhvr>
                                      <p:to>
                                        <p:strVal val="0.5"/>
                                      </p:to>
                                    </p:set>
                                    <p:animEffect filter="image" prLst="opacity: 0.5">
                                      <p:cBhvr rctx="IE">
                                        <p:cTn id="47" dur="indefinite"/>
                                        <p:tgtEl>
                                          <p:spTgt spid="2765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mph" presetSubtype="0" grpId="0" nodeType="clickEffect">
                                  <p:stCondLst>
                                    <p:cond delay="0"/>
                                  </p:stCondLst>
                                  <p:childTnLst>
                                    <p:set>
                                      <p:cBhvr rctx="PPT">
                                        <p:cTn id="51" dur="indefinite"/>
                                        <p:tgtEl>
                                          <p:spTgt spid="27651">
                                            <p:txEl>
                                              <p:pRg st="10" end="10"/>
                                            </p:txEl>
                                          </p:spTgt>
                                        </p:tgtEl>
                                        <p:attrNameLst>
                                          <p:attrName>style.opacity</p:attrName>
                                        </p:attrNameLst>
                                      </p:cBhvr>
                                      <p:to>
                                        <p:strVal val="0.5"/>
                                      </p:to>
                                    </p:set>
                                    <p:animEffect filter="image" prLst="opacity: 0.5">
                                      <p:cBhvr rctx="IE">
                                        <p:cTn id="52" dur="indefinite"/>
                                        <p:tgtEl>
                                          <p:spTgt spid="27651">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mph" presetSubtype="0" grpId="0" nodeType="clickEffect">
                                  <p:stCondLst>
                                    <p:cond delay="0"/>
                                  </p:stCondLst>
                                  <p:childTnLst>
                                    <p:set>
                                      <p:cBhvr rctx="PPT">
                                        <p:cTn id="56" dur="indefinite"/>
                                        <p:tgtEl>
                                          <p:spTgt spid="27651">
                                            <p:txEl>
                                              <p:pRg st="11" end="11"/>
                                            </p:txEl>
                                          </p:spTgt>
                                        </p:tgtEl>
                                        <p:attrNameLst>
                                          <p:attrName>style.opacity</p:attrName>
                                        </p:attrNameLst>
                                      </p:cBhvr>
                                      <p:to>
                                        <p:strVal val="0.5"/>
                                      </p:to>
                                    </p:set>
                                    <p:animEffect filter="image" prLst="opacity: 0.5">
                                      <p:cBhvr rctx="IE">
                                        <p:cTn id="57" dur="indefinite"/>
                                        <p:tgtEl>
                                          <p:spTgt spid="27651">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mph" presetSubtype="0" grpId="0" nodeType="clickEffect">
                                  <p:stCondLst>
                                    <p:cond delay="0"/>
                                  </p:stCondLst>
                                  <p:childTnLst>
                                    <p:set>
                                      <p:cBhvr rctx="PPT">
                                        <p:cTn id="61" dur="indefinite"/>
                                        <p:tgtEl>
                                          <p:spTgt spid="27651">
                                            <p:txEl>
                                              <p:pRg st="12" end="12"/>
                                            </p:txEl>
                                          </p:spTgt>
                                        </p:tgtEl>
                                        <p:attrNameLst>
                                          <p:attrName>style.opacity</p:attrName>
                                        </p:attrNameLst>
                                      </p:cBhvr>
                                      <p:to>
                                        <p:strVal val="0.5"/>
                                      </p:to>
                                    </p:set>
                                    <p:animEffect filter="image" prLst="opacity: 0.5">
                                      <p:cBhvr rctx="IE">
                                        <p:cTn id="62" dur="indefinite"/>
                                        <p:tgtEl>
                                          <p:spTgt spid="27651">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mph" presetSubtype="0" grpId="0" nodeType="clickEffect">
                                  <p:stCondLst>
                                    <p:cond delay="0"/>
                                  </p:stCondLst>
                                  <p:childTnLst>
                                    <p:set>
                                      <p:cBhvr rctx="PPT">
                                        <p:cTn id="66" dur="indefinite"/>
                                        <p:tgtEl>
                                          <p:spTgt spid="27651">
                                            <p:txEl>
                                              <p:pRg st="13" end="13"/>
                                            </p:txEl>
                                          </p:spTgt>
                                        </p:tgtEl>
                                        <p:attrNameLst>
                                          <p:attrName>style.opacity</p:attrName>
                                        </p:attrNameLst>
                                      </p:cBhvr>
                                      <p:to>
                                        <p:strVal val="0.5"/>
                                      </p:to>
                                    </p:set>
                                    <p:animEffect filter="image" prLst="opacity: 0.5">
                                      <p:cBhvr rctx="IE">
                                        <p:cTn id="67" dur="indefinite"/>
                                        <p:tgtEl>
                                          <p:spTgt spid="2765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2-Oransal olarak daha düşük yaralanma katsayısına sahip elementler.</a:t>
            </a:r>
          </a:p>
          <a:p>
            <a:r>
              <a:rPr lang="tr-TR" dirty="0" smtClean="0"/>
              <a:t>Bitki külündeki miktarı yerkabuğundaki miktarından azdır.</a:t>
            </a:r>
          </a:p>
          <a:p>
            <a:r>
              <a:rPr lang="tr-TR" dirty="0" smtClean="0"/>
              <a:t>Elementlerin biyolojik taşınım oranı bu elementlerin yerkabuğundaki miktarından bağımsızdır. En hareketli olan iyot!!!! (%0,00003). </a:t>
            </a:r>
          </a:p>
          <a:p>
            <a:r>
              <a:rPr lang="tr-TR" dirty="0" smtClean="0"/>
              <a:t>Yerkabuğunun 1/3 i Si dan oluşmakla birlikte iyot dan çok daha azdır.</a:t>
            </a:r>
            <a:endParaRPr lang="tr-T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Çevrede çok az bulunmasına rağmen canlı organizmalarda çok önemli rolü olan elementlerin biyolojik hareketi daha fazla</a:t>
            </a:r>
          </a:p>
          <a:p>
            <a:r>
              <a:rPr lang="tr-TR" dirty="0" smtClean="0"/>
              <a:t>Organizmalar bunları seçerek alıp  bünyelerinde biriktirirler.</a:t>
            </a:r>
          </a:p>
          <a:p>
            <a:r>
              <a:rPr lang="tr-TR" dirty="0" smtClean="0"/>
              <a:t>Diğer elementlerin daha fazla bulunması daha fazla alınacağını göstermez. Canlılar bunları bulabileceklerinden dolayı biriktirme yapmazlar.</a:t>
            </a:r>
            <a:endParaRPr lang="tr-T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iyot</a:t>
            </a:r>
            <a:endParaRPr lang="tr-TR" dirty="0"/>
          </a:p>
        </p:txBody>
      </p:sp>
      <p:sp>
        <p:nvSpPr>
          <p:cNvPr id="3" name="2 İçerik Yer Tutucusu"/>
          <p:cNvSpPr>
            <a:spLocks noGrp="1"/>
          </p:cNvSpPr>
          <p:nvPr>
            <p:ph idx="1"/>
          </p:nvPr>
        </p:nvSpPr>
        <p:spPr/>
        <p:txBody>
          <a:bodyPr>
            <a:normAutofit/>
          </a:bodyPr>
          <a:lstStyle/>
          <a:p>
            <a:r>
              <a:rPr lang="tr-TR" dirty="0"/>
              <a:t>İyot, </a:t>
            </a:r>
            <a:r>
              <a:rPr lang="tr-TR" dirty="0" smtClean="0"/>
              <a:t> </a:t>
            </a:r>
            <a:r>
              <a:rPr lang="tr-TR" dirty="0"/>
              <a:t>periyodik </a:t>
            </a:r>
            <a:r>
              <a:rPr lang="tr-TR" dirty="0" smtClean="0"/>
              <a:t>tabloda </a:t>
            </a:r>
            <a:r>
              <a:rPr lang="tr-TR" dirty="0"/>
              <a:t>7. grupta yer alır ve F, </a:t>
            </a:r>
            <a:r>
              <a:rPr lang="tr-TR" dirty="0" err="1"/>
              <a:t>Cl</a:t>
            </a:r>
            <a:r>
              <a:rPr lang="tr-TR" dirty="0"/>
              <a:t>, </a:t>
            </a:r>
            <a:r>
              <a:rPr lang="tr-TR" dirty="0" err="1"/>
              <a:t>Br</a:t>
            </a:r>
            <a:r>
              <a:rPr lang="tr-TR" dirty="0"/>
              <a:t> ile birlikte halojenler grubunu oluşturur</a:t>
            </a:r>
            <a:r>
              <a:rPr lang="tr-TR" dirty="0" smtClean="0"/>
              <a:t>. </a:t>
            </a:r>
          </a:p>
          <a:p>
            <a:r>
              <a:rPr lang="tr-TR" dirty="0" smtClean="0"/>
              <a:t>Bu gruba dahil olan elementlerin </a:t>
            </a:r>
            <a:r>
              <a:rPr lang="tr-TR" dirty="0" err="1" smtClean="0"/>
              <a:t>ametalik</a:t>
            </a:r>
            <a:r>
              <a:rPr lang="tr-TR" dirty="0" smtClean="0"/>
              <a:t> özellikleri daha belirgindir. İyodun atom ağırlığı 126,91 gramdır, serbest halde koyu gri renkli, metal pırıltılı, keskin kokulu ve sert bir elementtir. </a:t>
            </a:r>
          </a:p>
          <a:p>
            <a:endParaRPr lang="tr-TR" dirty="0"/>
          </a:p>
          <a:p>
            <a:endParaRPr lang="tr-T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1819 da guatr hastalığının tedavisi için iyot önerilmiş, 1820’de  guatr hastalığının tedavisinde iyodun ne kadar önemli olduğunu vurgulanmıştır.</a:t>
            </a:r>
          </a:p>
          <a:p>
            <a:endParaRPr lang="tr-T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smtClean="0"/>
              <a:t>İyot</a:t>
            </a:r>
            <a:r>
              <a:rPr lang="tr-TR" dirty="0"/>
              <a:t>, </a:t>
            </a:r>
            <a:endParaRPr lang="tr-TR" dirty="0" smtClean="0"/>
          </a:p>
          <a:p>
            <a:pPr>
              <a:buNone/>
            </a:pPr>
            <a:r>
              <a:rPr lang="tr-TR" dirty="0"/>
              <a:t> </a:t>
            </a:r>
            <a:r>
              <a:rPr lang="tr-TR" dirty="0" smtClean="0"/>
              <a:t>   benzin</a:t>
            </a:r>
            <a:r>
              <a:rPr lang="tr-TR" dirty="0"/>
              <a:t>, alkol, petrol ve benzolde iyi çözünür</a:t>
            </a:r>
            <a:r>
              <a:rPr lang="tr-TR" dirty="0" smtClean="0"/>
              <a:t>.</a:t>
            </a:r>
          </a:p>
          <a:p>
            <a:pPr>
              <a:buNone/>
            </a:pPr>
            <a:r>
              <a:rPr lang="tr-TR" dirty="0"/>
              <a:t> </a:t>
            </a:r>
            <a:r>
              <a:rPr lang="tr-TR" dirty="0" smtClean="0"/>
              <a:t>   </a:t>
            </a:r>
            <a:r>
              <a:rPr lang="tr-TR" dirty="0"/>
              <a:t>İyot, H</a:t>
            </a:r>
            <a:r>
              <a:rPr lang="tr-TR" baseline="30000" dirty="0"/>
              <a:t>+</a:t>
            </a:r>
            <a:r>
              <a:rPr lang="tr-TR" dirty="0"/>
              <a:t> ile birleştiğinde suda çözünür ve </a:t>
            </a:r>
            <a:r>
              <a:rPr lang="tr-TR" dirty="0" err="1"/>
              <a:t>hidroiyodik</a:t>
            </a:r>
            <a:r>
              <a:rPr lang="tr-TR" dirty="0"/>
              <a:t> asit (HI) oluşur. </a:t>
            </a:r>
            <a:endParaRPr lang="tr-TR" dirty="0" smtClean="0"/>
          </a:p>
          <a:p>
            <a:pPr>
              <a:buNone/>
            </a:pPr>
            <a:r>
              <a:rPr lang="tr-TR" dirty="0"/>
              <a:t> </a:t>
            </a:r>
            <a:r>
              <a:rPr lang="tr-TR" dirty="0" smtClean="0"/>
              <a:t>   Bu </a:t>
            </a:r>
            <a:r>
              <a:rPr lang="tr-TR" dirty="0"/>
              <a:t>asit çok kolaylıkla yeniden </a:t>
            </a:r>
            <a:r>
              <a:rPr lang="tr-TR" dirty="0" err="1"/>
              <a:t>elementel</a:t>
            </a:r>
            <a:r>
              <a:rPr lang="tr-TR" dirty="0"/>
              <a:t> hale gelebilir. İyodun güçlü olmayan bileşikleri doğadaki döngüsünde büyük öneme sahiptir, ancak iyodun organik maddelerin moleküllerine girmesi iyodun yerinden kolaylıkla ayrılmasını önler.</a:t>
            </a:r>
          </a:p>
          <a:p>
            <a:endParaRPr lang="tr-T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normAutofit/>
          </a:bodyPr>
          <a:lstStyle/>
          <a:p>
            <a:r>
              <a:rPr lang="tr-TR" dirty="0" err="1" smtClean="0"/>
              <a:t>Boane</a:t>
            </a:r>
            <a:r>
              <a:rPr lang="tr-TR" dirty="0"/>
              <a:t>, cerrahide ilk kez iyodu antiseptik olarak kullanmıştır. </a:t>
            </a:r>
            <a:endParaRPr lang="tr-TR" dirty="0" smtClean="0"/>
          </a:p>
          <a:p>
            <a:r>
              <a:rPr lang="tr-TR" dirty="0" err="1" smtClean="0"/>
              <a:t>Rigin</a:t>
            </a:r>
            <a:r>
              <a:rPr lang="tr-TR" dirty="0" smtClean="0"/>
              <a:t> </a:t>
            </a:r>
            <a:r>
              <a:rPr lang="tr-TR" dirty="0"/>
              <a:t>adlı bir İtalyan eczacısı, 1862 yılında Belçika ilim Akademisi </a:t>
            </a:r>
            <a:r>
              <a:rPr lang="tr-TR" dirty="0" smtClean="0"/>
              <a:t>ödülünü almıştır</a:t>
            </a:r>
            <a:r>
              <a:rPr lang="tr-TR" dirty="0"/>
              <a:t>. </a:t>
            </a:r>
            <a:endParaRPr lang="tr-TR" dirty="0" smtClean="0"/>
          </a:p>
          <a:p>
            <a:r>
              <a:rPr lang="tr-TR" dirty="0" smtClean="0"/>
              <a:t>Bu </a:t>
            </a:r>
            <a:r>
              <a:rPr lang="tr-TR" dirty="0"/>
              <a:t>ödül onun “</a:t>
            </a:r>
            <a:r>
              <a:rPr lang="tr-TR" dirty="0" err="1"/>
              <a:t>İyodoformun</a:t>
            </a:r>
            <a:r>
              <a:rPr lang="tr-TR" dirty="0"/>
              <a:t> bazı hastalıkların tedavisi için kullanılması” adlı eseri için verilmiştir. Bu hastalıklar; verem, çeşitli şişlikler, kemik erimesi, göğüs bezleri hastalığı, göz hastalığı, derin yaralar ve prostat bezi </a:t>
            </a:r>
            <a:r>
              <a:rPr lang="tr-TR" dirty="0" smtClean="0"/>
              <a:t>hastalığıdır. </a:t>
            </a:r>
            <a:endParaRPr lang="tr-TR" dirty="0"/>
          </a:p>
          <a:p>
            <a:endParaRPr lang="tr-T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1879’de </a:t>
            </a:r>
            <a:r>
              <a:rPr lang="tr-TR" dirty="0" err="1" smtClean="0"/>
              <a:t>iyodoform</a:t>
            </a:r>
            <a:r>
              <a:rPr lang="tr-TR" dirty="0" smtClean="0"/>
              <a:t> cerrahide geniş olarak kullanmış ve iyi sonuçlar almıştır. </a:t>
            </a:r>
          </a:p>
          <a:p>
            <a:pPr>
              <a:buNone/>
            </a:pPr>
            <a:endParaRPr lang="tr-TR" dirty="0" smtClean="0"/>
          </a:p>
          <a:p>
            <a:r>
              <a:rPr lang="tr-TR" dirty="0" smtClean="0"/>
              <a:t>Birinci Dünya savaşında </a:t>
            </a:r>
            <a:r>
              <a:rPr lang="tr-TR" dirty="0" err="1" smtClean="0"/>
              <a:t>Filençikof</a:t>
            </a:r>
            <a:r>
              <a:rPr lang="tr-TR" dirty="0" smtClean="0"/>
              <a:t>, adlı bir doktor iyodun sulu çözeltisi ile %5 ve %10’luk alkollü çözeltisini yaralıların tedavisinde kullanmıştır (</a:t>
            </a:r>
            <a:r>
              <a:rPr lang="tr-TR" dirty="0" err="1" smtClean="0"/>
              <a:t>Guliyev</a:t>
            </a:r>
            <a:r>
              <a:rPr lang="tr-TR" dirty="0" smtClean="0"/>
              <a:t>, 1967).</a:t>
            </a:r>
            <a:endParaRPr lang="tr-T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İyot, gün ışığı ve sıcaklığın etkisiyle kolayca buharlaşır</a:t>
            </a:r>
            <a:r>
              <a:rPr lang="tr-TR" dirty="0" smtClean="0"/>
              <a:t>.</a:t>
            </a:r>
          </a:p>
          <a:p>
            <a:endParaRPr lang="tr-TR" dirty="0" smtClean="0"/>
          </a:p>
          <a:p>
            <a:r>
              <a:rPr lang="tr-TR" dirty="0" smtClean="0"/>
              <a:t> </a:t>
            </a:r>
            <a:r>
              <a:rPr lang="tr-TR" dirty="0"/>
              <a:t>Alkali ortam ve iyot tuzları buharlaşma kayıplarını önler. </a:t>
            </a:r>
            <a:endParaRPr lang="tr-TR" dirty="0" smtClean="0"/>
          </a:p>
          <a:p>
            <a:pPr>
              <a:buNone/>
            </a:pPr>
            <a:endParaRPr lang="tr-TR" dirty="0" smtClean="0"/>
          </a:p>
          <a:p>
            <a:r>
              <a:rPr lang="tr-TR" dirty="0" smtClean="0"/>
              <a:t>İyot</a:t>
            </a:r>
            <a:r>
              <a:rPr lang="tr-TR" dirty="0"/>
              <a:t>, doğada çok yaygın olup, hem organik hem de </a:t>
            </a:r>
            <a:r>
              <a:rPr lang="tr-TR" dirty="0" smtClean="0"/>
              <a:t>inorganik </a:t>
            </a:r>
            <a:r>
              <a:rPr lang="tr-TR" dirty="0"/>
              <a:t>maddelerde az miktarda bulunur.</a:t>
            </a:r>
          </a:p>
          <a:p>
            <a:endParaRPr lang="tr-T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İyot, dağ ana materyallerindeki minerallerde yaygın şekilde bulunur</a:t>
            </a:r>
            <a:r>
              <a:rPr lang="tr-TR" dirty="0" smtClean="0"/>
              <a:t>.</a:t>
            </a:r>
          </a:p>
          <a:p>
            <a:endParaRPr lang="tr-TR" dirty="0" smtClean="0"/>
          </a:p>
          <a:p>
            <a:r>
              <a:rPr lang="tr-TR" dirty="0" smtClean="0"/>
              <a:t>iyot </a:t>
            </a:r>
            <a:r>
              <a:rPr lang="tr-TR" dirty="0"/>
              <a:t>yalnız iyonlar şeklinde olabilir. </a:t>
            </a:r>
            <a:endParaRPr lang="tr-TR" dirty="0" smtClean="0"/>
          </a:p>
          <a:p>
            <a:endParaRPr lang="tr-TR" dirty="0" smtClean="0"/>
          </a:p>
          <a:p>
            <a:r>
              <a:rPr lang="tr-TR" dirty="0" smtClean="0"/>
              <a:t>İyodun </a:t>
            </a:r>
            <a:r>
              <a:rPr lang="tr-TR" dirty="0"/>
              <a:t>mineralleri dayanıksızdır, yer küresinde ancak </a:t>
            </a:r>
            <a:r>
              <a:rPr lang="tr-TR" dirty="0" err="1"/>
              <a:t>sekonder</a:t>
            </a:r>
            <a:r>
              <a:rPr lang="tr-TR" dirty="0"/>
              <a:t> bileşikler şeklinde rastlanır. </a:t>
            </a:r>
            <a:endParaRPr lang="tr-TR" dirty="0" smtClean="0"/>
          </a:p>
          <a:p>
            <a:endParaRPr lang="tr-T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İyot, </a:t>
            </a:r>
            <a:r>
              <a:rPr lang="tr-TR" dirty="0" err="1" smtClean="0"/>
              <a:t>lantent</a:t>
            </a:r>
            <a:r>
              <a:rPr lang="tr-TR" dirty="0" smtClean="0"/>
              <a:t> isimli mineraller dışında diğer minerallerde az miktarda bulunur. </a:t>
            </a:r>
          </a:p>
          <a:p>
            <a:r>
              <a:rPr lang="tr-TR" dirty="0" smtClean="0"/>
              <a:t>Hidrojen iyodür (HI), </a:t>
            </a:r>
          </a:p>
          <a:p>
            <a:r>
              <a:rPr lang="tr-TR" dirty="0" err="1" smtClean="0"/>
              <a:t>iyodirit</a:t>
            </a:r>
            <a:r>
              <a:rPr lang="tr-TR" dirty="0" smtClean="0"/>
              <a:t> (</a:t>
            </a:r>
            <a:r>
              <a:rPr lang="tr-TR" dirty="0" err="1" smtClean="0"/>
              <a:t>AgI</a:t>
            </a:r>
            <a:r>
              <a:rPr lang="tr-TR" dirty="0" smtClean="0"/>
              <a:t>), </a:t>
            </a:r>
          </a:p>
          <a:p>
            <a:r>
              <a:rPr lang="tr-TR" dirty="0" err="1" smtClean="0"/>
              <a:t>mayrsit</a:t>
            </a:r>
            <a:r>
              <a:rPr lang="tr-TR" dirty="0" smtClean="0"/>
              <a:t> (</a:t>
            </a:r>
            <a:r>
              <a:rPr lang="tr-TR" dirty="0" err="1" smtClean="0"/>
              <a:t>CuI</a:t>
            </a:r>
            <a:r>
              <a:rPr lang="tr-TR" dirty="0" smtClean="0"/>
              <a:t>,</a:t>
            </a:r>
            <a:r>
              <a:rPr lang="tr-TR" dirty="0" err="1" smtClean="0"/>
              <a:t>AgI</a:t>
            </a:r>
            <a:r>
              <a:rPr lang="tr-TR" dirty="0" smtClean="0"/>
              <a:t>) ve</a:t>
            </a:r>
          </a:p>
          <a:p>
            <a:r>
              <a:rPr lang="tr-TR" dirty="0" smtClean="0"/>
              <a:t> </a:t>
            </a:r>
            <a:r>
              <a:rPr lang="tr-TR" dirty="0" err="1" smtClean="0"/>
              <a:t>iyodobromid</a:t>
            </a:r>
            <a:r>
              <a:rPr lang="tr-TR" dirty="0" smtClean="0"/>
              <a:t> </a:t>
            </a:r>
            <a:r>
              <a:rPr lang="tr-TR" dirty="0" err="1" smtClean="0"/>
              <a:t>Ag</a:t>
            </a:r>
            <a:r>
              <a:rPr lang="tr-TR" dirty="0" smtClean="0"/>
              <a:t> (</a:t>
            </a:r>
            <a:r>
              <a:rPr lang="tr-TR" dirty="0" err="1" smtClean="0"/>
              <a:t>Br</a:t>
            </a:r>
            <a:r>
              <a:rPr lang="tr-TR" dirty="0" smtClean="0"/>
              <a:t>,I,CI),</a:t>
            </a:r>
          </a:p>
          <a:p>
            <a:pPr>
              <a:buNone/>
            </a:pPr>
            <a:r>
              <a:rPr lang="tr-TR" dirty="0" smtClean="0"/>
              <a:t> iyot içeren bazı minerallerdendir.</a:t>
            </a:r>
          </a:p>
          <a:p>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4000" dirty="0" err="1" smtClean="0"/>
              <a:t>Bİyojeokİmya</a:t>
            </a:r>
            <a:r>
              <a:rPr lang="tr-TR" sz="4000" dirty="0" smtClean="0"/>
              <a:t>,</a:t>
            </a:r>
            <a:endParaRPr lang="tr-TR" dirty="0"/>
          </a:p>
        </p:txBody>
      </p:sp>
      <p:sp>
        <p:nvSpPr>
          <p:cNvPr id="3" name="2 İçerik Yer Tutucusu"/>
          <p:cNvSpPr>
            <a:spLocks noGrp="1"/>
          </p:cNvSpPr>
          <p:nvPr>
            <p:ph idx="1"/>
          </p:nvPr>
        </p:nvSpPr>
        <p:spPr/>
        <p:txBody>
          <a:bodyPr/>
          <a:lstStyle/>
          <a:p>
            <a:r>
              <a:rPr lang="tr-TR" sz="4400" dirty="0" smtClean="0"/>
              <a:t>canlıların </a:t>
            </a:r>
            <a:r>
              <a:rPr lang="tr-TR" sz="4400" dirty="0"/>
              <a:t>biyosferde elementlerin </a:t>
            </a:r>
            <a:r>
              <a:rPr lang="tr-TR" sz="4400" dirty="0" err="1"/>
              <a:t>taşınımına</a:t>
            </a:r>
            <a:r>
              <a:rPr lang="tr-TR" sz="4400" dirty="0"/>
              <a:t> olan etkisini öğreten bir bilimdir</a:t>
            </a:r>
            <a:r>
              <a:rPr lang="tr-TR" sz="4400" dirty="0" smtClean="0"/>
              <a:t>.</a:t>
            </a:r>
          </a:p>
          <a:p>
            <a:endParaRPr lang="tr-T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Toprakların iyot kapsamı, kayaçlardan 20-30 kez daha </a:t>
            </a:r>
            <a:r>
              <a:rPr lang="tr-TR" dirty="0" smtClean="0"/>
              <a:t>fazladır</a:t>
            </a:r>
          </a:p>
          <a:p>
            <a:pPr>
              <a:buNone/>
            </a:pPr>
            <a:endParaRPr lang="tr-TR" dirty="0" smtClean="0"/>
          </a:p>
          <a:p>
            <a:r>
              <a:rPr lang="tr-TR" dirty="0"/>
              <a:t>kumlu toprakta 0.09 </a:t>
            </a:r>
            <a:r>
              <a:rPr lang="tr-TR" dirty="0" err="1"/>
              <a:t>ppm</a:t>
            </a:r>
            <a:r>
              <a:rPr lang="tr-TR" dirty="0"/>
              <a:t>, </a:t>
            </a:r>
            <a:endParaRPr lang="tr-TR" dirty="0" smtClean="0"/>
          </a:p>
          <a:p>
            <a:endParaRPr lang="tr-TR" dirty="0" smtClean="0"/>
          </a:p>
          <a:p>
            <a:r>
              <a:rPr lang="tr-TR" dirty="0"/>
              <a:t>su etkisi altındaki organik </a:t>
            </a:r>
            <a:r>
              <a:rPr lang="tr-TR" dirty="0" smtClean="0"/>
              <a:t>toprak- </a:t>
            </a:r>
            <a:r>
              <a:rPr lang="tr-TR" dirty="0"/>
              <a:t>25 </a:t>
            </a:r>
            <a:r>
              <a:rPr lang="tr-TR" dirty="0" err="1"/>
              <a:t>ppm</a:t>
            </a:r>
            <a:r>
              <a:rPr lang="tr-TR" dirty="0"/>
              <a:t>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r>
              <a:rPr lang="tr-TR" dirty="0"/>
              <a:t>İyot, bitkiler için mutlak gerekli elementler arasında yer almaz</a:t>
            </a:r>
            <a:r>
              <a:rPr lang="tr-TR" dirty="0" smtClean="0"/>
              <a:t>.</a:t>
            </a:r>
          </a:p>
          <a:p>
            <a:r>
              <a:rPr lang="tr-TR" dirty="0" smtClean="0"/>
              <a:t> </a:t>
            </a:r>
            <a:r>
              <a:rPr lang="tr-TR" dirty="0"/>
              <a:t>İyodürlü gübrelerle çeşitli bitkilerde verim artışı sağlanabildiği yer yer kaynaklarda belirtilmekte ise de, bu etkinin </a:t>
            </a:r>
            <a:r>
              <a:rPr lang="tr-TR" dirty="0" err="1"/>
              <a:t>mikrobiyal</a:t>
            </a:r>
            <a:r>
              <a:rPr lang="tr-TR" dirty="0"/>
              <a:t> değişimden veya henüz tam aydınlatılmamış bir takım biyokimyasal tepkimelerden kaynaklanma olasılığı çok yüksektir. </a:t>
            </a:r>
            <a:endParaRPr lang="tr-TR" dirty="0" smtClean="0"/>
          </a:p>
          <a:p>
            <a:r>
              <a:rPr lang="tr-TR" dirty="0" smtClean="0"/>
              <a:t>Bununla </a:t>
            </a:r>
            <a:r>
              <a:rPr lang="tr-TR" dirty="0"/>
              <a:t>birlikte bitkiler, diğer bir çok iyon gibi iyodu da bünyesine alıp, diyetle insan ve hayvanlara ulaştırabilmektedir. Aşırı iyodun bitkilerde zehirlenmelere yol açabildiği bilinmektedir.</a:t>
            </a:r>
          </a:p>
          <a:p>
            <a:endParaRPr lang="tr-T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Soya fasulyesi, pamuk tohumu, yer fıstığı gibi proteinli yağ bitkilerinde iyot miktarı 0.1-0.2 </a:t>
            </a:r>
            <a:r>
              <a:rPr lang="tr-TR" dirty="0" err="1"/>
              <a:t>ppm</a:t>
            </a:r>
            <a:r>
              <a:rPr lang="tr-TR" dirty="0"/>
              <a:t>, tahıllarda ise 0.04-0.1 </a:t>
            </a:r>
            <a:r>
              <a:rPr lang="tr-TR" dirty="0" err="1"/>
              <a:t>pmm</a:t>
            </a:r>
            <a:r>
              <a:rPr lang="tr-TR" dirty="0"/>
              <a:t> arasında değişmektedir</a:t>
            </a:r>
            <a:r>
              <a:rPr lang="tr-TR" dirty="0" smtClean="0"/>
              <a:t>.</a:t>
            </a:r>
          </a:p>
          <a:p>
            <a:endParaRPr lang="tr-TR" dirty="0"/>
          </a:p>
          <a:p>
            <a:r>
              <a:rPr lang="tr-TR" dirty="0"/>
              <a:t>buğday tanesinde 0.17 </a:t>
            </a:r>
            <a:r>
              <a:rPr lang="tr-TR" dirty="0" err="1"/>
              <a:t>ppm</a:t>
            </a:r>
            <a:r>
              <a:rPr lang="tr-TR" dirty="0"/>
              <a:t> iyot </a:t>
            </a:r>
            <a:endParaRPr lang="tr-TR" dirty="0" smtClean="0"/>
          </a:p>
          <a:p>
            <a:r>
              <a:rPr lang="tr-TR" dirty="0"/>
              <a:t>İyot miktarı fazla olan toprakta yetişen bitkilerin, iyot kapsamı yüksektir.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Ancak, topraktaki iyot miktarı ile bitkilerdeki iyot miktarı arasında her zaman doğrusal bir ilişki </a:t>
            </a:r>
            <a:r>
              <a:rPr lang="tr-TR" dirty="0" smtClean="0"/>
              <a:t>bulunmaz</a:t>
            </a:r>
          </a:p>
          <a:p>
            <a:r>
              <a:rPr lang="tr-TR" dirty="0" smtClean="0"/>
              <a:t>toprakta </a:t>
            </a:r>
            <a:r>
              <a:rPr lang="tr-TR" dirty="0"/>
              <a:t>bulunan iyot formları ile bitkilerce alınabilir iyot formları çoğu zaman aynı değildir. </a:t>
            </a:r>
            <a:endParaRPr lang="tr-TR" dirty="0" smtClean="0"/>
          </a:p>
          <a:p>
            <a:r>
              <a:rPr lang="tr-TR" dirty="0" smtClean="0"/>
              <a:t>Genellikle </a:t>
            </a:r>
            <a:r>
              <a:rPr lang="tr-TR" dirty="0"/>
              <a:t>iyodun, iyodür ya da  </a:t>
            </a:r>
            <a:r>
              <a:rPr lang="tr-TR" dirty="0" err="1"/>
              <a:t>elementel</a:t>
            </a:r>
            <a:r>
              <a:rPr lang="tr-TR" dirty="0"/>
              <a:t> iyot şeklinde uygulanması bitkilere yarayışlılığı azaltır, ancak </a:t>
            </a:r>
            <a:r>
              <a:rPr lang="tr-TR" dirty="0" err="1"/>
              <a:t>iyodat</a:t>
            </a:r>
            <a:r>
              <a:rPr lang="tr-TR" dirty="0"/>
              <a:t> şeklinde uygulama bitkiler için daha etkilidir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Kireç ve klorür de bitkiler için yarayışlı iyodun azalmasına neden olurlar.</a:t>
            </a:r>
          </a:p>
          <a:p>
            <a:r>
              <a:rPr lang="tr-TR" dirty="0"/>
              <a:t>İyodun bitkiler için mutlak gerekli elementler arasında yer almamasına rağmen yapılan çalışmalar bitkiler üzerinde önemli etkileri olduğunu göstermektedir. </a:t>
            </a:r>
            <a:endParaRPr lang="tr-TR" dirty="0" smtClean="0"/>
          </a:p>
          <a:p>
            <a:r>
              <a:rPr lang="tr-TR" dirty="0" smtClean="0"/>
              <a:t>Örneğin</a:t>
            </a:r>
            <a:r>
              <a:rPr lang="tr-TR" dirty="0"/>
              <a:t>, iyot domates bitkilerinde kök çürüklüğü hastalığının ortaya çıkmasına ve yaprakların kıvrılmasına engel olur, üründe kuru madde ağırlığını arttırır ve toprakta </a:t>
            </a:r>
            <a:r>
              <a:rPr lang="tr-TR" dirty="0" err="1"/>
              <a:t>nitrifikasyon</a:t>
            </a:r>
            <a:r>
              <a:rPr lang="tr-TR" dirty="0"/>
              <a:t> olayını hızlandırır.</a:t>
            </a:r>
          </a:p>
          <a:p>
            <a:endParaRPr lang="tr-TR"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err="1"/>
              <a:t>Verner’in</a:t>
            </a:r>
            <a:r>
              <a:rPr lang="tr-TR" dirty="0"/>
              <a:t> (1959), yaptığı bir araştırmada, içinde iyot elementi bulunan besin çözeltisi ile ayçiçeği bitkisi yetiştirilmiştir. Bitkilerin tohumunda, yağ miktarı kontrole göre %0.2’den %0.8’e artış göstermiştir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Pamuk tohumunda ise bu oran %0.41’den %2.34’e kadar yükselmiştir. </a:t>
            </a:r>
            <a:endParaRPr lang="tr-TR" dirty="0" smtClean="0"/>
          </a:p>
          <a:p>
            <a:r>
              <a:rPr lang="tr-TR" dirty="0" err="1"/>
              <a:t>Yefimov</a:t>
            </a:r>
            <a:r>
              <a:rPr lang="tr-TR" dirty="0"/>
              <a:t> (1960), arpa tanelerini %0.02’lik KI çözeltisinde ıslattıktan sonra ekmiş ve ürün miktarının çok daha fazla olduğunu gözlemlemiştir. </a:t>
            </a:r>
            <a:endParaRPr lang="tr-TR" dirty="0" smtClean="0"/>
          </a:p>
          <a:p>
            <a:r>
              <a:rPr lang="tr-TR" dirty="0" err="1" smtClean="0"/>
              <a:t>Lewis</a:t>
            </a:r>
            <a:r>
              <a:rPr lang="tr-TR" dirty="0" smtClean="0"/>
              <a:t> </a:t>
            </a:r>
            <a:r>
              <a:rPr lang="tr-TR" dirty="0"/>
              <a:t>ve </a:t>
            </a:r>
            <a:r>
              <a:rPr lang="tr-TR" dirty="0" err="1"/>
              <a:t>Powers</a:t>
            </a:r>
            <a:r>
              <a:rPr lang="tr-TR" dirty="0"/>
              <a:t> (1941), yonca ve üçgül bitkisine </a:t>
            </a:r>
            <a:r>
              <a:rPr lang="tr-TR" dirty="0" err="1"/>
              <a:t>NaI</a:t>
            </a:r>
            <a:r>
              <a:rPr lang="tr-TR" dirty="0"/>
              <a:t> uyguladıktan sonra ürün artışı olduğunu belirtmişlerdir.</a:t>
            </a:r>
          </a:p>
          <a:p>
            <a:endParaRPr lang="tr-TR"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iyodun bitkide </a:t>
            </a:r>
            <a:r>
              <a:rPr lang="tr-TR" dirty="0" smtClean="0"/>
              <a:t>hidrokarbonların </a:t>
            </a:r>
            <a:r>
              <a:rPr lang="tr-TR" dirty="0"/>
              <a:t>meydana gelmesine ve nişastanın birikmesine etkisi olduğunu göstermiştir</a:t>
            </a:r>
            <a:r>
              <a:rPr lang="tr-TR" dirty="0" smtClean="0"/>
              <a:t>.</a:t>
            </a:r>
          </a:p>
          <a:p>
            <a:r>
              <a:rPr lang="tr-TR" dirty="0" smtClean="0"/>
              <a:t> </a:t>
            </a:r>
            <a:r>
              <a:rPr lang="tr-TR" dirty="0"/>
              <a:t>İyot, patates yumrusunda nişastanın artmasına, fotosentez olayının hızlandırılmasına neden olur. </a:t>
            </a:r>
            <a:endParaRPr lang="tr-TR" dirty="0" smtClean="0"/>
          </a:p>
          <a:p>
            <a:r>
              <a:rPr lang="tr-TR" dirty="0" smtClean="0"/>
              <a:t>Ayrıca </a:t>
            </a:r>
            <a:r>
              <a:rPr lang="tr-TR" dirty="0" err="1"/>
              <a:t>katalaz</a:t>
            </a:r>
            <a:r>
              <a:rPr lang="tr-TR" dirty="0"/>
              <a:t>, </a:t>
            </a:r>
            <a:r>
              <a:rPr lang="tr-TR" dirty="0" err="1"/>
              <a:t>peroksidaz</a:t>
            </a:r>
            <a:r>
              <a:rPr lang="tr-TR" dirty="0"/>
              <a:t>, amilaz ve </a:t>
            </a:r>
            <a:r>
              <a:rPr lang="tr-TR" dirty="0" err="1"/>
              <a:t>tirazinaz</a:t>
            </a:r>
            <a:r>
              <a:rPr lang="tr-TR" dirty="0"/>
              <a:t> enzimlerinin aktivasyonunda etkili olur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r>
              <a:rPr lang="tr-TR" dirty="0"/>
              <a:t>Topraktaki iyodun temel kaynağı atmosferdeki iyottur</a:t>
            </a:r>
            <a:r>
              <a:rPr lang="tr-TR" dirty="0" smtClean="0"/>
              <a:t>.</a:t>
            </a:r>
          </a:p>
          <a:p>
            <a:r>
              <a:rPr lang="tr-TR" dirty="0"/>
              <a:t>Atmosferdeki iyodun asıl kaynağı ise deniz ve okyanuslardır. </a:t>
            </a:r>
            <a:endParaRPr lang="tr-TR" dirty="0" smtClean="0"/>
          </a:p>
          <a:p>
            <a:r>
              <a:rPr lang="tr-TR" dirty="0" smtClean="0"/>
              <a:t>İyot</a:t>
            </a:r>
            <a:r>
              <a:rPr lang="tr-TR" dirty="0"/>
              <a:t>, kimyasal </a:t>
            </a:r>
            <a:r>
              <a:rPr lang="tr-TR" dirty="0" smtClean="0"/>
              <a:t>olaylar </a:t>
            </a:r>
            <a:r>
              <a:rPr lang="tr-TR" dirty="0"/>
              <a:t>ve deniz ve okyanus sularının kıyıya çarparak geri çekilmesi ile buharlaşarak atmosfere karışır. </a:t>
            </a:r>
            <a:endParaRPr lang="tr-TR" dirty="0" smtClean="0"/>
          </a:p>
          <a:p>
            <a:r>
              <a:rPr lang="tr-TR" dirty="0" smtClean="0"/>
              <a:t>Deniz </a:t>
            </a:r>
            <a:r>
              <a:rPr lang="tr-TR" dirty="0"/>
              <a:t>suları ve okyanus suları dünyanın %70’ini oluşturur, bu nedenle atmosfere daha fazla iyot geri döner. </a:t>
            </a:r>
            <a:endParaRPr lang="tr-TR" dirty="0" smtClean="0"/>
          </a:p>
          <a:p>
            <a:r>
              <a:rPr lang="tr-TR" dirty="0" smtClean="0"/>
              <a:t>Atmosfere </a:t>
            </a:r>
            <a:r>
              <a:rPr lang="tr-TR" dirty="0"/>
              <a:t>karışan iyot, yağışlar vasıtasıyla karalara ulaşır.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okyanus </a:t>
            </a:r>
            <a:r>
              <a:rPr lang="tr-TR" dirty="0"/>
              <a:t>üzerindeki havada bulunan iyot </a:t>
            </a:r>
            <a:r>
              <a:rPr lang="tr-TR" dirty="0" smtClean="0"/>
              <a:t>miktarı10 </a:t>
            </a:r>
            <a:r>
              <a:rPr lang="tr-TR" dirty="0"/>
              <a:t>µg/m</a:t>
            </a:r>
            <a:r>
              <a:rPr lang="tr-TR" baseline="30000" dirty="0"/>
              <a:t>3</a:t>
            </a:r>
            <a:r>
              <a:rPr lang="tr-TR" dirty="0"/>
              <a:t>, kıta üzerinde bulunan havada ise 0.5 µg/cm</a:t>
            </a:r>
            <a:r>
              <a:rPr lang="tr-TR" baseline="30000" dirty="0"/>
              <a:t>3</a:t>
            </a:r>
            <a:r>
              <a:rPr lang="tr-TR" dirty="0"/>
              <a:t> iyot </a:t>
            </a:r>
            <a:r>
              <a:rPr lang="tr-TR" dirty="0" smtClean="0"/>
              <a:t>. </a:t>
            </a:r>
          </a:p>
          <a:p>
            <a:r>
              <a:rPr lang="tr-TR" dirty="0" smtClean="0"/>
              <a:t>Deniz </a:t>
            </a:r>
            <a:r>
              <a:rPr lang="tr-TR" dirty="0"/>
              <a:t>sularından havaya fazla miktarda iyot buharlaşır. </a:t>
            </a:r>
            <a:endParaRPr lang="tr-TR" dirty="0" smtClean="0"/>
          </a:p>
          <a:p>
            <a:r>
              <a:rPr lang="tr-TR" dirty="0" smtClean="0"/>
              <a:t>Havanın </a:t>
            </a:r>
            <a:r>
              <a:rPr lang="tr-TR" dirty="0"/>
              <a:t>alt katmanları, üst katmanlarına oranla iyotça zengindir.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251521" y="404664"/>
            <a:ext cx="7920880" cy="5640388"/>
          </a:xfrm>
        </p:spPr>
        <p:txBody>
          <a:bodyPr/>
          <a:lstStyle/>
          <a:p>
            <a:pPr marL="0" indent="0" algn="just" eaLnBrk="1" hangingPunct="1">
              <a:lnSpc>
                <a:spcPct val="90000"/>
              </a:lnSpc>
              <a:buFont typeface="Wingdings" pitchFamily="-64" charset="2"/>
              <a:buNone/>
              <a:defRPr/>
            </a:pPr>
            <a:r>
              <a:rPr lang="tr-TR" sz="2400" dirty="0" smtClean="0"/>
              <a:t>	</a:t>
            </a:r>
            <a:endParaRPr lang="tr-TR" sz="2400" dirty="0" smtClean="0">
              <a:solidFill>
                <a:srgbClr val="FFFF00"/>
              </a:solidFill>
            </a:endParaRPr>
          </a:p>
          <a:p>
            <a:pPr marL="0" indent="0" algn="just" eaLnBrk="1" hangingPunct="1">
              <a:lnSpc>
                <a:spcPct val="90000"/>
              </a:lnSpc>
              <a:buFont typeface="Wingdings" pitchFamily="-64" charset="2"/>
              <a:buNone/>
              <a:defRPr/>
            </a:pPr>
            <a:r>
              <a:rPr lang="tr-TR" sz="2400" dirty="0" smtClean="0">
                <a:solidFill>
                  <a:srgbClr val="FFFF00"/>
                </a:solidFill>
              </a:rPr>
              <a:t>	</a:t>
            </a:r>
            <a:r>
              <a:rPr lang="tr-TR" sz="2800" dirty="0" smtClean="0"/>
              <a:t>Daha sonra </a:t>
            </a:r>
            <a:r>
              <a:rPr lang="tr-TR" sz="2800" dirty="0" err="1" smtClean="0"/>
              <a:t>Fersman</a:t>
            </a:r>
            <a:r>
              <a:rPr lang="tr-TR" sz="2800" dirty="0" smtClean="0"/>
              <a:t> (1959), </a:t>
            </a:r>
            <a:r>
              <a:rPr lang="tr-TR" sz="2800" dirty="0" err="1" smtClean="0"/>
              <a:t>Vinogradov</a:t>
            </a:r>
            <a:r>
              <a:rPr lang="tr-TR" sz="2800" dirty="0" smtClean="0"/>
              <a:t> (1957), </a:t>
            </a:r>
            <a:r>
              <a:rPr lang="tr-TR" sz="2800" dirty="0" err="1" smtClean="0"/>
              <a:t>Kovalskiy</a:t>
            </a:r>
            <a:r>
              <a:rPr lang="tr-TR" sz="2800" dirty="0" smtClean="0"/>
              <a:t> (1968) ve </a:t>
            </a:r>
            <a:r>
              <a:rPr lang="tr-TR" sz="2800" dirty="0" err="1" smtClean="0"/>
              <a:t>Gülahmedov</a:t>
            </a:r>
            <a:r>
              <a:rPr lang="tr-TR" sz="2800" dirty="0" smtClean="0"/>
              <a:t> (1961) </a:t>
            </a:r>
            <a:r>
              <a:rPr lang="tr-TR" sz="2800" dirty="0" err="1" smtClean="0"/>
              <a:t>biyojeokimyanın</a:t>
            </a:r>
            <a:r>
              <a:rPr lang="tr-TR" sz="2800" dirty="0" smtClean="0"/>
              <a:t> esasını açıklamışlar ve çevredeki kimyasal elementlerin anormalliğini ortaya koymuşlardır. </a:t>
            </a:r>
          </a:p>
          <a:p>
            <a:pPr marL="0" indent="0" algn="just" eaLnBrk="1" hangingPunct="1">
              <a:lnSpc>
                <a:spcPct val="90000"/>
              </a:lnSpc>
              <a:buFont typeface="Wingdings" pitchFamily="-64" charset="2"/>
              <a:buNone/>
              <a:defRPr/>
            </a:pPr>
            <a:endParaRPr lang="tr-TR" sz="2800" dirty="0" smtClean="0"/>
          </a:p>
          <a:p>
            <a:pPr marL="0" indent="0" algn="just" eaLnBrk="1" hangingPunct="1">
              <a:lnSpc>
                <a:spcPct val="90000"/>
              </a:lnSpc>
              <a:buFont typeface="Wingdings" pitchFamily="-64" charset="2"/>
              <a:buNone/>
              <a:defRPr/>
            </a:pPr>
            <a:r>
              <a:rPr lang="tr-TR" sz="2800" dirty="0" smtClean="0"/>
              <a:t>	</a:t>
            </a:r>
            <a:r>
              <a:rPr lang="tr-TR" sz="2800" dirty="0" err="1" smtClean="0"/>
              <a:t>Mikroelementler</a:t>
            </a:r>
            <a:r>
              <a:rPr lang="tr-TR" sz="2800" dirty="0" smtClean="0"/>
              <a:t> çevrede az veya çok bulunduğunda insan ve hayvanlarda endemik hastalıklara neden olur, bu gibi elementlere </a:t>
            </a:r>
            <a:r>
              <a:rPr lang="tr-TR" sz="2800" dirty="0" err="1" smtClean="0"/>
              <a:t>biyojeokimya</a:t>
            </a:r>
            <a:r>
              <a:rPr lang="tr-TR" sz="2800" dirty="0" smtClean="0"/>
              <a:t> elementleri denilir. </a:t>
            </a:r>
            <a:r>
              <a:rPr lang="tr-TR" sz="2800" dirty="0" err="1" smtClean="0"/>
              <a:t>Vinogradov</a:t>
            </a:r>
            <a:r>
              <a:rPr lang="tr-TR" sz="2800" dirty="0" smtClean="0"/>
              <a:t> (1963)’ a göre 30’ dan fazla </a:t>
            </a:r>
            <a:r>
              <a:rPr lang="tr-TR" sz="2800" dirty="0" err="1" smtClean="0"/>
              <a:t>biyojeokimya</a:t>
            </a:r>
            <a:r>
              <a:rPr lang="tr-TR" sz="2800" dirty="0" smtClean="0"/>
              <a:t> </a:t>
            </a:r>
            <a:r>
              <a:rPr lang="tr-TR" sz="2800" dirty="0" err="1" smtClean="0"/>
              <a:t>mikroelementleri</a:t>
            </a:r>
            <a:r>
              <a:rPr lang="tr-TR" sz="2800" dirty="0" smtClean="0"/>
              <a:t> bulunmaktadır.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8675">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28675">
                                            <p:txEl>
                                              <p:pRg st="1" end="1"/>
                                            </p:txEl>
                                          </p:spTgt>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2000" fill="hold"/>
                                        <p:tgtEl>
                                          <p:spTgt spid="28675">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Sanayi merkezi olan yerlerdeki havada bulunan iyot miktarı daha fazla olur, bu da taş kömürünün yakılması ile ilgilidir. </a:t>
            </a:r>
            <a:endParaRPr lang="tr-TR" dirty="0" smtClean="0"/>
          </a:p>
          <a:p>
            <a:r>
              <a:rPr lang="tr-TR" dirty="0" smtClean="0"/>
              <a:t>Çünkü</a:t>
            </a:r>
            <a:r>
              <a:rPr lang="tr-TR" dirty="0"/>
              <a:t>, taş kömüründe iyot miktarı fazladır. </a:t>
            </a:r>
            <a:r>
              <a:rPr lang="tr-TR" dirty="0" err="1"/>
              <a:t>Selivanov</a:t>
            </a:r>
            <a:r>
              <a:rPr lang="tr-TR" dirty="0"/>
              <a:t> (1946), yaptığı araştırmalarda Moskova </a:t>
            </a:r>
            <a:r>
              <a:rPr lang="tr-TR" dirty="0" smtClean="0"/>
              <a:t> </a:t>
            </a:r>
            <a:r>
              <a:rPr lang="tr-TR" dirty="0"/>
              <a:t>havasında iyodu, 0.41 µg/m</a:t>
            </a:r>
            <a:r>
              <a:rPr lang="tr-TR" baseline="30000" dirty="0"/>
              <a:t>3 </a:t>
            </a:r>
            <a:r>
              <a:rPr lang="tr-TR" dirty="0"/>
              <a:t>, 1 kg yağmur suyunda (kıta üzerinde) 1-2 µg olarak bulmuştur. Yapılan hesaplamalara göre 1 yılda yağmurla 1 hektara 9-50 g kadar iyot düştüğü belirlenmiştir. Bu da okyanusların yakınlığı ile ilişkilidir.</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Aslında, iyodun atmosferden karalara ulaşan miktarı okyanuslara, denizlere yakınlığına, yağan yağmur miktarına ve hakim rüzgarlara bağlıdır. İyot elementi dağ ana materyallerinden su ile </a:t>
            </a:r>
            <a:r>
              <a:rPr lang="tr-TR" dirty="0" err="1"/>
              <a:t>iyodidler</a:t>
            </a:r>
            <a:r>
              <a:rPr lang="tr-TR" dirty="0"/>
              <a:t> (tuzlar) şeklinde ayrılır. Burada, </a:t>
            </a:r>
            <a:r>
              <a:rPr lang="tr-TR" dirty="0" err="1"/>
              <a:t>Fe</a:t>
            </a:r>
            <a:r>
              <a:rPr lang="tr-TR" dirty="0"/>
              <a:t> ve </a:t>
            </a:r>
            <a:r>
              <a:rPr lang="tr-TR" dirty="0" err="1"/>
              <a:t>Mn’ın</a:t>
            </a:r>
            <a:r>
              <a:rPr lang="tr-TR" dirty="0"/>
              <a:t> yardımıyla (katalizör) </a:t>
            </a:r>
            <a:r>
              <a:rPr lang="tr-TR" dirty="0" err="1"/>
              <a:t>iyodidler</a:t>
            </a:r>
            <a:r>
              <a:rPr lang="tr-TR" dirty="0"/>
              <a:t> parçalanır ve </a:t>
            </a:r>
            <a:r>
              <a:rPr lang="tr-TR" dirty="0" err="1"/>
              <a:t>elementel</a:t>
            </a:r>
            <a:r>
              <a:rPr lang="tr-TR" dirty="0"/>
              <a:t> iyot atmosfere uçar.</a:t>
            </a:r>
          </a:p>
          <a:p>
            <a:endParaRPr lang="tr-TR"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r>
              <a:rPr lang="tr-TR" dirty="0"/>
              <a:t>Akarsularda iyot mevsime bağlı olarak değişir. </a:t>
            </a:r>
            <a:r>
              <a:rPr lang="tr-TR" dirty="0" smtClean="0"/>
              <a:t> </a:t>
            </a:r>
            <a:r>
              <a:rPr lang="tr-TR" dirty="0"/>
              <a:t>kışın çok, yazın az olur. </a:t>
            </a:r>
            <a:endParaRPr lang="tr-TR" dirty="0" smtClean="0"/>
          </a:p>
          <a:p>
            <a:r>
              <a:rPr lang="tr-TR" dirty="0" smtClean="0"/>
              <a:t>Akarsular</a:t>
            </a:r>
            <a:r>
              <a:rPr lang="tr-TR" dirty="0"/>
              <a:t>, kaynak sularından daha fazla iyoda sahiptir. </a:t>
            </a:r>
            <a:endParaRPr lang="tr-TR" dirty="0" smtClean="0"/>
          </a:p>
          <a:p>
            <a:r>
              <a:rPr lang="tr-TR" dirty="0" smtClean="0"/>
              <a:t>Akarsularla </a:t>
            </a:r>
            <a:r>
              <a:rPr lang="tr-TR" dirty="0"/>
              <a:t>denize dökülüp giden </a:t>
            </a:r>
            <a:r>
              <a:rPr lang="tr-TR" dirty="0" err="1"/>
              <a:t>iyodidler</a:t>
            </a:r>
            <a:r>
              <a:rPr lang="tr-TR" dirty="0"/>
              <a:t> yol boyunca bir dizi değişikliklere uğrar. </a:t>
            </a:r>
            <a:endParaRPr lang="tr-TR" dirty="0" smtClean="0"/>
          </a:p>
          <a:p>
            <a:r>
              <a:rPr lang="tr-TR" dirty="0" smtClean="0"/>
              <a:t>Bir </a:t>
            </a:r>
            <a:r>
              <a:rPr lang="tr-TR" dirty="0"/>
              <a:t>kısmı, </a:t>
            </a:r>
            <a:r>
              <a:rPr lang="tr-TR" dirty="0" err="1"/>
              <a:t>Fe</a:t>
            </a:r>
            <a:r>
              <a:rPr lang="tr-TR" dirty="0"/>
              <a:t> ve </a:t>
            </a:r>
            <a:r>
              <a:rPr lang="tr-TR" dirty="0" err="1"/>
              <a:t>Mn</a:t>
            </a:r>
            <a:r>
              <a:rPr lang="tr-TR" dirty="0"/>
              <a:t> etkisiyle parçalanarak havaya uçar, büyük bir kısmı tatlı su bitkileri ve hayvanlar tarafından alınır. Tatlı sularda yetişen bazı bitki ve hayvanların organlarında fazla miktarda iyot elementi bulunur. Örneğin, kurutulmuş yosunların da 7000-8000 µg/kg iyot bulunur.</a:t>
            </a:r>
          </a:p>
          <a:p>
            <a:endParaRPr lang="tr-TR"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r>
              <a:rPr lang="tr-TR" dirty="0"/>
              <a:t>Tatlı sulardaki bitki ve hayvanlar öldükten sonra, parçalanma sürecinde iyot tekrar doğaya döner, akarsulardaki iyot denizlere dökülür. Denizler İyotça zengin olup, deniz  suyundaki iyot miktarı akarsulara oranla  3-4  kez daha fazladır (ortalama 23 µg/</a:t>
            </a:r>
            <a:r>
              <a:rPr lang="tr-TR" dirty="0" err="1"/>
              <a:t>l’ye</a:t>
            </a:r>
            <a:r>
              <a:rPr lang="tr-TR" dirty="0"/>
              <a:t> yakındır). Ancak, iyot en çok denizde yaşayan canlılarda birikir. Deniz bitkileri çözünmüş iyodu alarak önemli bir kısmını organik hale çevirir. Deniz yosunlarının bazı çeşitlerinin 1 kg kuru maddesinde 900000 µg iyot bulunur. Bu değer, tatlı su yosunlarına göre 100 kez fazladır.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Deniz hayvanları içerisinde süngerlerdeki iyot miktarı 3870000 </a:t>
            </a:r>
            <a:r>
              <a:rPr lang="tr-TR" dirty="0" smtClean="0"/>
              <a:t>µg/</a:t>
            </a:r>
            <a:r>
              <a:rPr lang="tr-TR" dirty="0" err="1" smtClean="0"/>
              <a:t>kg’dır</a:t>
            </a:r>
            <a:r>
              <a:rPr lang="tr-TR" dirty="0" smtClean="0"/>
              <a:t>.</a:t>
            </a:r>
          </a:p>
          <a:p>
            <a:r>
              <a:rPr lang="tr-TR" dirty="0" smtClean="0"/>
              <a:t> </a:t>
            </a:r>
            <a:r>
              <a:rPr lang="tr-TR" dirty="0"/>
              <a:t>Mercanlarda da iyot fazladır. Sünger ve mercanlardaki iyot </a:t>
            </a:r>
            <a:r>
              <a:rPr lang="tr-TR" dirty="0" err="1"/>
              <a:t>gorgon</a:t>
            </a:r>
            <a:r>
              <a:rPr lang="tr-TR" dirty="0"/>
              <a:t> asidi şeklinde bulunur. Buda yapısal olarak </a:t>
            </a:r>
            <a:r>
              <a:rPr lang="tr-TR" dirty="0" err="1"/>
              <a:t>dipotrozine</a:t>
            </a:r>
            <a:r>
              <a:rPr lang="tr-TR" dirty="0"/>
              <a:t> benzer, yani tiroksin hormonuna yakındır.</a:t>
            </a:r>
          </a:p>
          <a:p>
            <a:endParaRPr lang="tr-TR"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Denizlerde yaşayan balıklar da iyotça zengindir. Balık yağında ve ciğerinde fazla miktarda iyot bulunur. Kuru morina balığının 1kg’ </a:t>
            </a:r>
            <a:r>
              <a:rPr lang="tr-TR" dirty="0" err="1"/>
              <a:t>ında</a:t>
            </a:r>
            <a:r>
              <a:rPr lang="tr-TR" dirty="0"/>
              <a:t> 24000 µg kadar iyot bulunur.</a:t>
            </a:r>
          </a:p>
          <a:p>
            <a:endParaRPr lang="tr-TR"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Yağmur sularında iyot miktarı 5.3 µg/kg, kar sularında ise 0.6-1.8 µg/kg kadardır (</a:t>
            </a:r>
            <a:r>
              <a:rPr lang="tr-TR" dirty="0" err="1"/>
              <a:t>Guliyev</a:t>
            </a:r>
            <a:r>
              <a:rPr lang="tr-TR" dirty="0"/>
              <a:t>, 1967). </a:t>
            </a:r>
            <a:endParaRPr lang="tr-TR" dirty="0" smtClean="0"/>
          </a:p>
          <a:p>
            <a:r>
              <a:rPr lang="tr-TR" dirty="0" smtClean="0"/>
              <a:t>İyodun </a:t>
            </a:r>
            <a:r>
              <a:rPr lang="tr-TR" dirty="0"/>
              <a:t>yukarıda verilen miktarları yağmurla birlikte yeniden toprağa, akarsulara, deniz ve okyanuslara döner. </a:t>
            </a:r>
            <a:endParaRPr lang="tr-TR" dirty="0" smtClean="0"/>
          </a:p>
          <a:p>
            <a:r>
              <a:rPr lang="tr-TR" dirty="0" smtClean="0"/>
              <a:t>İsviçre’de </a:t>
            </a:r>
            <a:r>
              <a:rPr lang="tr-TR" dirty="0"/>
              <a:t>her yıl yağmurlarla birlikte 23 tona yakın iyodun toprağa dahil olduğu belirlenmiştir.</a:t>
            </a:r>
          </a:p>
          <a:p>
            <a:endParaRPr lang="tr-TR"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İnsan ve hayvan organizması </a:t>
            </a:r>
            <a:endParaRPr lang="tr-TR" dirty="0" smtClean="0"/>
          </a:p>
          <a:p>
            <a:r>
              <a:rPr lang="tr-TR" dirty="0" smtClean="0"/>
              <a:t>iyodun </a:t>
            </a:r>
            <a:r>
              <a:rPr lang="tr-TR" dirty="0" err="1"/>
              <a:t>tiroid</a:t>
            </a:r>
            <a:r>
              <a:rPr lang="tr-TR" dirty="0"/>
              <a:t> bezlerindeki tiroksin </a:t>
            </a:r>
            <a:r>
              <a:rPr lang="tr-TR" dirty="0" err="1"/>
              <a:t>hormanlarında</a:t>
            </a:r>
            <a:r>
              <a:rPr lang="tr-TR" dirty="0"/>
              <a:t> bulunduğu ve bu </a:t>
            </a:r>
            <a:r>
              <a:rPr lang="tr-TR" dirty="0" err="1"/>
              <a:t>hormanların</a:t>
            </a:r>
            <a:r>
              <a:rPr lang="tr-TR" dirty="0"/>
              <a:t> %65.2’sinin iyot olduğu belirlenmiştir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539552" y="836712"/>
            <a:ext cx="8147248" cy="5289451"/>
          </a:xfrm>
        </p:spPr>
        <p:txBody>
          <a:bodyPr>
            <a:normAutofit fontScale="92500" lnSpcReduction="10000"/>
          </a:bodyPr>
          <a:lstStyle/>
          <a:p>
            <a:r>
              <a:rPr lang="tr-TR" dirty="0"/>
              <a:t>İyot esas olarak hücrelerde </a:t>
            </a:r>
            <a:r>
              <a:rPr lang="tr-TR" dirty="0" err="1"/>
              <a:t>oksidasyon</a:t>
            </a:r>
            <a:r>
              <a:rPr lang="tr-TR" dirty="0"/>
              <a:t> ve redüksiyon olaylarında rol oynar. </a:t>
            </a:r>
            <a:endParaRPr lang="tr-TR" dirty="0" smtClean="0"/>
          </a:p>
          <a:p>
            <a:r>
              <a:rPr lang="tr-TR" dirty="0" smtClean="0"/>
              <a:t>İnsan </a:t>
            </a:r>
            <a:r>
              <a:rPr lang="tr-TR" dirty="0"/>
              <a:t>organizması için gerekli günlük iyot miktarı 100-200 </a:t>
            </a:r>
            <a:r>
              <a:rPr lang="tr-TR" dirty="0" err="1"/>
              <a:t>mg’dır</a:t>
            </a:r>
            <a:r>
              <a:rPr lang="tr-TR" dirty="0"/>
              <a:t>. </a:t>
            </a:r>
            <a:endParaRPr lang="tr-TR" dirty="0" smtClean="0"/>
          </a:p>
          <a:p>
            <a:r>
              <a:rPr lang="tr-TR" dirty="0" smtClean="0"/>
              <a:t>İnsan </a:t>
            </a:r>
            <a:r>
              <a:rPr lang="tr-TR" dirty="0"/>
              <a:t>ve hayvan organizmasında bulunan iyodun azlığı </a:t>
            </a:r>
            <a:r>
              <a:rPr lang="tr-TR" dirty="0" err="1"/>
              <a:t>tiroid</a:t>
            </a:r>
            <a:r>
              <a:rPr lang="tr-TR" dirty="0"/>
              <a:t> bezleri fonksiyonlarının değişmesine neden olur, </a:t>
            </a:r>
            <a:r>
              <a:rPr lang="tr-TR" dirty="0" err="1"/>
              <a:t>tiroid</a:t>
            </a:r>
            <a:r>
              <a:rPr lang="tr-TR" dirty="0"/>
              <a:t> bezleri büyür, daha sonra da guatr hastalığına sebep olur. </a:t>
            </a:r>
            <a:endParaRPr lang="tr-TR" dirty="0" smtClean="0"/>
          </a:p>
          <a:p>
            <a:r>
              <a:rPr lang="tr-TR" dirty="0" smtClean="0"/>
              <a:t>Bu </a:t>
            </a:r>
            <a:r>
              <a:rPr lang="tr-TR" dirty="0"/>
              <a:t>hastalığa yakalanan canlılarda halsizlik görülür, </a:t>
            </a:r>
            <a:r>
              <a:rPr lang="tr-TR" dirty="0" err="1"/>
              <a:t>oksidasyon</a:t>
            </a:r>
            <a:r>
              <a:rPr lang="tr-TR" dirty="0"/>
              <a:t> olayı, azotlu ve karbonlu maddelerin değişimi gibi </a:t>
            </a:r>
            <a:r>
              <a:rPr lang="tr-TR" dirty="0" err="1"/>
              <a:t>metabolik</a:t>
            </a:r>
            <a:r>
              <a:rPr lang="tr-TR" dirty="0"/>
              <a:t> olaylar azalır, hayvanların büyümeleri durur, verimlilikleri ve doğum oranları azalır, doğum sonucu ölen yavru yüzdesi artar, kümes hayvanlarında yumurtlama azalır.</a:t>
            </a:r>
          </a:p>
          <a:p>
            <a:endParaRPr lang="tr-TR"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Her insan 24 saatte en az 100 µg (0.1 mg) iyot almalıdır. Bu miktar alınmadıkça guatr hastalığına yakalanma riski artmaktadır. </a:t>
            </a:r>
            <a:r>
              <a:rPr lang="tr-TR" dirty="0" err="1"/>
              <a:t>Tiroid</a:t>
            </a:r>
            <a:r>
              <a:rPr lang="tr-TR" dirty="0"/>
              <a:t> bezi birbirleriyle bağlı olan üç görevi yerine getirir.</a:t>
            </a:r>
          </a:p>
          <a:p>
            <a:pPr lvl="0"/>
            <a:r>
              <a:rPr lang="tr-TR" dirty="0"/>
              <a:t>Kan plazmasından iyodu toplar,</a:t>
            </a:r>
          </a:p>
          <a:p>
            <a:pPr lvl="0"/>
            <a:r>
              <a:rPr lang="tr-TR" dirty="0"/>
              <a:t>Hormon sentezini yapar,</a:t>
            </a:r>
          </a:p>
          <a:p>
            <a:pPr lvl="0"/>
            <a:r>
              <a:rPr lang="tr-TR" dirty="0"/>
              <a:t>Bu hormonu kana gönderir.</a:t>
            </a:r>
          </a:p>
          <a:p>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defRPr/>
            </a:pPr>
            <a:r>
              <a:rPr lang="en-US" dirty="0" smtClean="0"/>
              <a:t>Bi</a:t>
            </a:r>
            <a:r>
              <a:rPr lang="tr-TR" dirty="0" err="1" smtClean="0"/>
              <a:t>yojeokimyasal</a:t>
            </a:r>
            <a:r>
              <a:rPr lang="tr-TR" dirty="0" smtClean="0"/>
              <a:t> döngü</a:t>
            </a:r>
            <a:r>
              <a:rPr lang="en-US" dirty="0" smtClean="0"/>
              <a:t> :</a:t>
            </a:r>
          </a:p>
        </p:txBody>
      </p:sp>
      <p:sp>
        <p:nvSpPr>
          <p:cNvPr id="11267" name="Rectangle 3"/>
          <p:cNvSpPr>
            <a:spLocks noGrp="1" noChangeArrowheads="1"/>
          </p:cNvSpPr>
          <p:nvPr>
            <p:ph type="body" idx="1"/>
          </p:nvPr>
        </p:nvSpPr>
        <p:spPr/>
        <p:txBody>
          <a:bodyPr>
            <a:normAutofit lnSpcReduction="10000"/>
          </a:bodyPr>
          <a:lstStyle/>
          <a:p>
            <a:pPr eaLnBrk="1" hangingPunct="1">
              <a:lnSpc>
                <a:spcPct val="90000"/>
              </a:lnSpc>
              <a:buFont typeface="Wingdings" charset="2"/>
              <a:buChar char="§"/>
              <a:defRPr/>
            </a:pPr>
            <a:r>
              <a:rPr lang="tr-TR" sz="2800" dirty="0" smtClean="0"/>
              <a:t>Yaşam için gerekli ki</a:t>
            </a:r>
            <a:r>
              <a:rPr lang="en-US" sz="2800" dirty="0" smtClean="0"/>
              <a:t>m</a:t>
            </a:r>
            <a:r>
              <a:rPr lang="tr-TR" sz="2800" dirty="0" smtClean="0"/>
              <a:t>yasa</a:t>
            </a:r>
            <a:r>
              <a:rPr lang="en-US" sz="2800" dirty="0" smtClean="0"/>
              <a:t>l element</a:t>
            </a:r>
            <a:r>
              <a:rPr lang="tr-TR" sz="2800" dirty="0" err="1" smtClean="0"/>
              <a:t>ler</a:t>
            </a:r>
            <a:r>
              <a:rPr lang="tr-TR" sz="2800" dirty="0" smtClean="0"/>
              <a:t> doğanın veya çevrenin canlı ve canlı olmayan kısımlarından sağlanır</a:t>
            </a:r>
          </a:p>
          <a:p>
            <a:pPr eaLnBrk="1" hangingPunct="1">
              <a:lnSpc>
                <a:spcPct val="90000"/>
              </a:lnSpc>
              <a:buFont typeface="Wingdings" charset="2"/>
              <a:buChar char="§"/>
              <a:defRPr/>
            </a:pPr>
            <a:r>
              <a:rPr lang="tr-TR" sz="2800" dirty="0" smtClean="0"/>
              <a:t>Bu</a:t>
            </a:r>
            <a:r>
              <a:rPr lang="en-US" sz="2800" dirty="0" smtClean="0"/>
              <a:t> element</a:t>
            </a:r>
            <a:r>
              <a:rPr lang="tr-TR" sz="2800" dirty="0" err="1" smtClean="0"/>
              <a:t>lerin</a:t>
            </a:r>
            <a:r>
              <a:rPr lang="tr-TR" sz="2800" dirty="0" smtClean="0"/>
              <a:t> gaz yada </a:t>
            </a:r>
            <a:r>
              <a:rPr lang="tr-TR" sz="2800" dirty="0" err="1" smtClean="0"/>
              <a:t>sediment</a:t>
            </a:r>
            <a:r>
              <a:rPr lang="tr-TR" sz="2800" dirty="0" smtClean="0"/>
              <a:t> döngüleri vardır.</a:t>
            </a:r>
            <a:endParaRPr lang="en-US" sz="2800" dirty="0" smtClean="0"/>
          </a:p>
          <a:p>
            <a:pPr eaLnBrk="1" hangingPunct="1">
              <a:lnSpc>
                <a:spcPct val="90000"/>
              </a:lnSpc>
              <a:buFont typeface="Wingdings" charset="2"/>
              <a:buChar char="§"/>
              <a:defRPr/>
            </a:pPr>
            <a:r>
              <a:rPr lang="tr-TR" sz="2800" dirty="0" smtClean="0"/>
              <a:t>Gaz döngüsünde</a:t>
            </a:r>
            <a:r>
              <a:rPr lang="en-US" sz="2800" dirty="0" smtClean="0"/>
              <a:t> element</a:t>
            </a:r>
            <a:r>
              <a:rPr lang="tr-TR" sz="2800" dirty="0" err="1" smtClean="0"/>
              <a:t>ler</a:t>
            </a:r>
            <a:r>
              <a:rPr lang="tr-TR" sz="2800" dirty="0" smtClean="0"/>
              <a:t> atmosfere doğru hareket eder</a:t>
            </a:r>
            <a:r>
              <a:rPr lang="en-US" sz="2800" dirty="0" smtClean="0"/>
              <a:t>.</a:t>
            </a:r>
          </a:p>
          <a:p>
            <a:pPr eaLnBrk="1" hangingPunct="1">
              <a:lnSpc>
                <a:spcPct val="90000"/>
              </a:lnSpc>
              <a:buFont typeface="Wingdings" charset="2"/>
              <a:buChar char="§"/>
              <a:defRPr/>
            </a:pPr>
            <a:r>
              <a:rPr lang="tr-TR" sz="2800" dirty="0" smtClean="0"/>
              <a:t>Esas depolama alanları </a:t>
            </a:r>
            <a:r>
              <a:rPr lang="en-US" sz="2800" dirty="0" err="1" smtClean="0"/>
              <a:t>atmos</a:t>
            </a:r>
            <a:r>
              <a:rPr lang="tr-TR" sz="2800" dirty="0" smtClean="0"/>
              <a:t>fer ve okyanuslardır.</a:t>
            </a:r>
            <a:endParaRPr lang="en-US" sz="2800" dirty="0" smtClean="0"/>
          </a:p>
          <a:p>
            <a:pPr eaLnBrk="1" hangingPunct="1">
              <a:lnSpc>
                <a:spcPct val="90000"/>
              </a:lnSpc>
              <a:buFont typeface="Wingdings" charset="2"/>
              <a:buChar char="§"/>
              <a:defRPr/>
            </a:pPr>
            <a:r>
              <a:rPr lang="en-US" sz="2800" dirty="0" smtClean="0"/>
              <a:t>Sediment</a:t>
            </a:r>
            <a:r>
              <a:rPr lang="tr-TR" sz="2800" dirty="0" smtClean="0"/>
              <a:t>er döngülerde</a:t>
            </a:r>
            <a:r>
              <a:rPr lang="en-US" sz="2800" dirty="0" smtClean="0"/>
              <a:t> element</a:t>
            </a:r>
            <a:r>
              <a:rPr lang="tr-TR" sz="2800" dirty="0" err="1" smtClean="0"/>
              <a:t>ler</a:t>
            </a:r>
            <a:r>
              <a:rPr lang="tr-TR" sz="2800" dirty="0" smtClean="0"/>
              <a:t> karadan suya ve </a:t>
            </a:r>
            <a:r>
              <a:rPr lang="tr-TR" sz="2800" dirty="0" err="1" smtClean="0"/>
              <a:t>sedimente</a:t>
            </a:r>
            <a:r>
              <a:rPr lang="tr-TR" sz="2800" dirty="0" smtClean="0"/>
              <a:t> hareket ederler.</a:t>
            </a:r>
            <a:endParaRPr lang="en-US" sz="2800" dirty="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Organizmada bulunan tüm iyodun %20’si </a:t>
            </a:r>
            <a:r>
              <a:rPr lang="tr-TR" dirty="0" err="1"/>
              <a:t>tiroid</a:t>
            </a:r>
            <a:r>
              <a:rPr lang="tr-TR" dirty="0"/>
              <a:t> bezinde toplanır, bunun da %15’i tiroksin şeklinde, %5’i ise tuzlar şeklindedir. </a:t>
            </a:r>
            <a:r>
              <a:rPr lang="tr-TR" dirty="0" err="1"/>
              <a:t>Tiroid</a:t>
            </a:r>
            <a:r>
              <a:rPr lang="tr-TR" dirty="0"/>
              <a:t> bezinde bulunan iyot miktarı kandakine göre 500 kez daha fazladır. İnsan kanında iyot miktarı sürekli aynıdır, yalnız mevsimlere göre biraz değişir.</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err="1"/>
              <a:t>Guatrojen</a:t>
            </a:r>
            <a:r>
              <a:rPr lang="tr-TR" dirty="0"/>
              <a:t> maddeler, iyot eksikliği konusunda büyük bir olasılıkla en az yetersiz iyot kadar etkilidir. </a:t>
            </a:r>
            <a:r>
              <a:rPr lang="tr-TR" dirty="0" err="1"/>
              <a:t>Guatrojenler</a:t>
            </a:r>
            <a:r>
              <a:rPr lang="tr-TR" dirty="0"/>
              <a:t>, </a:t>
            </a:r>
            <a:r>
              <a:rPr lang="tr-TR" dirty="0" err="1"/>
              <a:t>tiroid</a:t>
            </a:r>
            <a:r>
              <a:rPr lang="tr-TR" dirty="0"/>
              <a:t> hormonunun sentezini bozarak, tiroidin büyümesine neden olurlar. Tiroidin aşırı büyümesinin başlıca nedeni, hipofizdeki </a:t>
            </a:r>
            <a:r>
              <a:rPr lang="tr-TR" dirty="0" err="1"/>
              <a:t>tiroid</a:t>
            </a:r>
            <a:r>
              <a:rPr lang="tr-TR" dirty="0"/>
              <a:t> uyarıcı hormonunun, </a:t>
            </a:r>
            <a:r>
              <a:rPr lang="tr-TR" dirty="0" err="1"/>
              <a:t>tiroid</a:t>
            </a:r>
            <a:r>
              <a:rPr lang="tr-TR" dirty="0"/>
              <a:t> </a:t>
            </a:r>
            <a:r>
              <a:rPr lang="tr-TR" dirty="0" err="1"/>
              <a:t>hormunu</a:t>
            </a:r>
            <a:r>
              <a:rPr lang="tr-TR" dirty="0"/>
              <a:t> üretimini arttırmak için </a:t>
            </a:r>
            <a:r>
              <a:rPr lang="tr-TR" dirty="0" err="1"/>
              <a:t>tiroid</a:t>
            </a:r>
            <a:r>
              <a:rPr lang="tr-TR" dirty="0"/>
              <a:t> bezini artan oranda uyarmasıdır.</a:t>
            </a:r>
          </a:p>
          <a:p>
            <a:endParaRPr lang="tr-TR"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Önemli doğal </a:t>
            </a:r>
            <a:r>
              <a:rPr lang="tr-TR" dirty="0" err="1"/>
              <a:t>guatrojen</a:t>
            </a:r>
            <a:r>
              <a:rPr lang="tr-TR" dirty="0"/>
              <a:t> kaynakları, lahana, içme sularındaki jeolojik organik </a:t>
            </a:r>
            <a:r>
              <a:rPr lang="tr-TR" dirty="0" err="1"/>
              <a:t>sedimentlerde</a:t>
            </a:r>
            <a:r>
              <a:rPr lang="tr-TR" dirty="0"/>
              <a:t> yer alan doygun ve doygun olmayan hidrokarbonların </a:t>
            </a:r>
            <a:r>
              <a:rPr lang="tr-TR" dirty="0" err="1"/>
              <a:t>disülfitleri</a:t>
            </a:r>
            <a:r>
              <a:rPr lang="tr-TR" dirty="0"/>
              <a:t>, içme suyundaki </a:t>
            </a:r>
            <a:r>
              <a:rPr lang="tr-TR" i="1" dirty="0" err="1"/>
              <a:t>Escherichia</a:t>
            </a:r>
            <a:r>
              <a:rPr lang="tr-TR" i="1" dirty="0"/>
              <a:t> </a:t>
            </a:r>
            <a:r>
              <a:rPr lang="tr-TR" i="1" dirty="0" err="1"/>
              <a:t>Coli</a:t>
            </a:r>
            <a:r>
              <a:rPr lang="tr-TR" dirty="0" err="1"/>
              <a:t>’nin</a:t>
            </a:r>
            <a:r>
              <a:rPr lang="tr-TR" dirty="0"/>
              <a:t> bakteriyel ürünleri, soya fasulyesi, pamuk tohumu, keten tohumu, bezelye, yer fıstığı; fazlalık dolayısıyla </a:t>
            </a:r>
            <a:r>
              <a:rPr lang="tr-TR" dirty="0" err="1"/>
              <a:t>guatrojen</a:t>
            </a:r>
            <a:r>
              <a:rPr lang="tr-TR" dirty="0"/>
              <a:t> olan kaynaklar ise deniz yosunu ve kahverengi ve yeşil yüzer su yosunlarındaki iyot aşırılığıdır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Lahana, </a:t>
            </a:r>
            <a:r>
              <a:rPr lang="tr-TR" dirty="0" err="1"/>
              <a:t>brüksel</a:t>
            </a:r>
            <a:r>
              <a:rPr lang="tr-TR" dirty="0"/>
              <a:t> lahanası, brokoli, karnabahar, şalgam gibi  </a:t>
            </a:r>
            <a:r>
              <a:rPr lang="tr-TR" i="1" dirty="0" err="1"/>
              <a:t>Brassica</a:t>
            </a:r>
            <a:r>
              <a:rPr lang="tr-TR" dirty="0"/>
              <a:t> (</a:t>
            </a:r>
            <a:r>
              <a:rPr lang="tr-TR" dirty="0" err="1"/>
              <a:t>hardalgil</a:t>
            </a:r>
            <a:r>
              <a:rPr lang="tr-TR" dirty="0"/>
              <a:t>) türleri aktif </a:t>
            </a:r>
            <a:r>
              <a:rPr lang="tr-TR" dirty="0" err="1"/>
              <a:t>guatrojenler</a:t>
            </a:r>
            <a:r>
              <a:rPr lang="tr-TR" dirty="0"/>
              <a:t> üretir. Birçok </a:t>
            </a:r>
            <a:r>
              <a:rPr lang="tr-TR" i="1" dirty="0" err="1"/>
              <a:t>Brassica</a:t>
            </a:r>
            <a:r>
              <a:rPr lang="tr-TR" dirty="0"/>
              <a:t> türü hayvanların yayıldığı çayırlarda da yer alır.</a:t>
            </a:r>
          </a:p>
          <a:p>
            <a:r>
              <a:rPr lang="tr-TR" dirty="0"/>
              <a:t>İyot metabolizmasını bozan </a:t>
            </a:r>
            <a:r>
              <a:rPr lang="tr-TR" dirty="0" err="1"/>
              <a:t>antagonistik</a:t>
            </a:r>
            <a:r>
              <a:rPr lang="tr-TR" dirty="0"/>
              <a:t> maddeler ise, yüksek arsenik, flor veya kalsiyum diyeti, düşük veya yüksek kobalt düzeyleri ve düşük mangandır. Yüksek kalsiyum diyetinin yanı sıra, sert sular da iyot açığını arttırır.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Artan potasyum diyetinin, idrarla iyot kayıplarını yükselttiği, azotlu gübrelemenin ise yem bitkilerindeki iyot </a:t>
            </a:r>
            <a:r>
              <a:rPr lang="tr-TR" dirty="0" err="1" smtClean="0"/>
              <a:t>derişimini</a:t>
            </a:r>
            <a:r>
              <a:rPr lang="tr-TR" dirty="0" smtClean="0"/>
              <a:t> düşürdüğü belirlenmiştir.</a:t>
            </a:r>
          </a:p>
          <a:p>
            <a:r>
              <a:rPr lang="tr-TR" dirty="0" smtClean="0"/>
              <a:t>Ortam sıcaklığı da dolaylı bir </a:t>
            </a:r>
            <a:r>
              <a:rPr lang="tr-TR" dirty="0" err="1" smtClean="0"/>
              <a:t>guatrojendir</a:t>
            </a:r>
            <a:r>
              <a:rPr lang="tr-TR" dirty="0" smtClean="0"/>
              <a:t>. Mayıs ayında idrarla atılan iyot miktarı günde ortalama 100-110 mg, temmuz ayında ise 45-55 mg kadardır.	</a:t>
            </a:r>
          </a:p>
          <a:p>
            <a:endParaRPr lang="tr-TR"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İyot eksikliği,  en önemli belirtisi guatr olmak üzere her iklim, mevsim ve hava koşulu altında görülebilir</a:t>
            </a:r>
            <a:r>
              <a:rPr lang="tr-TR" dirty="0" smtClean="0"/>
              <a:t>.</a:t>
            </a:r>
          </a:p>
          <a:p>
            <a:r>
              <a:rPr lang="tr-TR" dirty="0" smtClean="0"/>
              <a:t> </a:t>
            </a:r>
            <a:r>
              <a:rPr lang="tr-TR" dirty="0"/>
              <a:t>İyot eksikliği rahatsızlıkları, insan için endemik bölgelerde çoğu kez hayvanlarda da görülür. Hayvanlar yöresel besinlere insanlardan daha bağımlı olduğundan, guatr sıklığı daha yüksektir. </a:t>
            </a:r>
            <a:endParaRPr lang="tr-TR" dirty="0" smtClean="0"/>
          </a:p>
          <a:p>
            <a:r>
              <a:rPr lang="tr-TR" dirty="0" smtClean="0"/>
              <a:t>İnsan </a:t>
            </a:r>
            <a:r>
              <a:rPr lang="tr-TR" dirty="0"/>
              <a:t>ve hayvanlarda eksikliği en çok gözlenen mineral iyottur.</a:t>
            </a:r>
          </a:p>
          <a:p>
            <a:endParaRPr lang="tr-TR"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Denizel yağışın iyodu taşıyamadığı iç alanlar ile, iyotça yoksul yoğun yağışların alındığı veya yağışı yetersiz bölgelerin topraklarında iyot eksikliği yaygındır.</a:t>
            </a:r>
          </a:p>
          <a:p>
            <a:endParaRPr lang="tr-TR"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lvl="0"/>
            <a:r>
              <a:rPr lang="tr-TR" dirty="0" smtClean="0"/>
              <a:t>Kümes </a:t>
            </a:r>
            <a:r>
              <a:rPr lang="tr-TR" dirty="0"/>
              <a:t>hayvanları</a:t>
            </a:r>
          </a:p>
          <a:p>
            <a:pPr>
              <a:buNone/>
            </a:pPr>
            <a:r>
              <a:rPr lang="tr-TR" dirty="0"/>
              <a:t>Yetersiz </a:t>
            </a:r>
            <a:r>
              <a:rPr lang="tr-TR" dirty="0" err="1"/>
              <a:t>tiroid</a:t>
            </a:r>
            <a:r>
              <a:rPr lang="tr-TR" dirty="0"/>
              <a:t> hormonu gelişmesine ve az sayıda ve küçük yumurtalara neden olur, Damızlıklarda iyot eksikliği, az yumurtlama, civciv çıkışındaki </a:t>
            </a:r>
            <a:r>
              <a:rPr lang="tr-TR" dirty="0" smtClean="0"/>
              <a:t>azalma</a:t>
            </a:r>
          </a:p>
          <a:p>
            <a:pPr>
              <a:buNone/>
            </a:pPr>
            <a:r>
              <a:rPr lang="tr-TR" dirty="0"/>
              <a:t>aşırı şişmanlığa, anormal, uzun-ince tüy </a:t>
            </a:r>
            <a:r>
              <a:rPr lang="tr-TR" dirty="0" smtClean="0"/>
              <a:t>oluşumu </a:t>
            </a:r>
            <a:endParaRPr lang="tr-TR"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Geviş getiren hayvanların yavrularında iyot eksikliği genel olarak halsizlik, kör doğum, tüysüzlük ve ölü yavruya neden olur. Hafif eksikliklerde tüy ve yün eksikliğinden çok guatr yaygındır. Koyunlarda, embriyonun beyin gelişimi geriler, yünün miktarı ve kalitesi azalır, kuzularda iyot eksikliği gelişme tamamlandığında yapağı kalitesinin düşmesiyle ortaya çıkar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a:bodyPr>
          <a:lstStyle/>
          <a:p>
            <a:r>
              <a:rPr lang="tr-TR" dirty="0"/>
              <a:t>İnsanlarda iyot eksikliğinde görülen bozukluklar şiddetine göre üç gruba ayrılır.</a:t>
            </a:r>
          </a:p>
          <a:p>
            <a:r>
              <a:rPr lang="tr-TR" dirty="0"/>
              <a:t> </a:t>
            </a:r>
          </a:p>
          <a:p>
            <a:r>
              <a:rPr lang="tr-TR" dirty="0"/>
              <a:t>I- Hafif eksiklik: Okul çocuklarında %5-20 guatr sıklığı görülür. Ortalama idrar iyodu 3.5-5.0 µg/</a:t>
            </a:r>
            <a:r>
              <a:rPr lang="tr-TR" dirty="0" err="1"/>
              <a:t>dL</a:t>
            </a:r>
            <a:r>
              <a:rPr lang="tr-TR" dirty="0"/>
              <a:t>’ </a:t>
            </a:r>
            <a:r>
              <a:rPr lang="tr-TR" dirty="0" err="1"/>
              <a:t>dir</a:t>
            </a:r>
            <a:r>
              <a:rPr lang="tr-TR" dirty="0"/>
              <a:t>. </a:t>
            </a:r>
          </a:p>
          <a:p>
            <a:r>
              <a:rPr lang="tr-TR" dirty="0"/>
              <a:t>II- Orta eksiklik: guatr sıklığı %30’a kadar çıkar, idrarda iyot 2.0-3.5 µg/</a:t>
            </a:r>
            <a:r>
              <a:rPr lang="tr-TR" dirty="0" err="1"/>
              <a:t>dL</a:t>
            </a:r>
            <a:r>
              <a:rPr lang="tr-TR" dirty="0"/>
              <a:t> düzeyindedir ve yer yer </a:t>
            </a:r>
            <a:r>
              <a:rPr lang="tr-TR" dirty="0" err="1"/>
              <a:t>hipotiroid</a:t>
            </a:r>
            <a:r>
              <a:rPr lang="tr-TR" dirty="0"/>
              <a:t> gözlenir. </a:t>
            </a:r>
          </a:p>
          <a:p>
            <a:r>
              <a:rPr lang="tr-TR" dirty="0"/>
              <a:t>III- Şiddetli eksiklik: guatr sıklığı %30’un üzerindedir, idrarda iyot düzeyi 2.0 µg/</a:t>
            </a:r>
            <a:r>
              <a:rPr lang="tr-TR" dirty="0" err="1"/>
              <a:t>dL’nin</a:t>
            </a:r>
            <a:r>
              <a:rPr lang="tr-TR" dirty="0"/>
              <a:t> altındadır, endemik kretenizm %1-10 sıklıktadır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engin">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Zengi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Zengin">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748</TotalTime>
  <Words>4721</Words>
  <Application>Microsoft Office PowerPoint</Application>
  <PresentationFormat>Ekran Gösterisi (4:3)</PresentationFormat>
  <Paragraphs>466</Paragraphs>
  <Slides>141</Slides>
  <Notes>3</Notes>
  <HiddenSlides>0</HiddenSlides>
  <MMClips>0</MMClips>
  <ScaleCrop>false</ScaleCrop>
  <HeadingPairs>
    <vt:vector size="4" baseType="variant">
      <vt:variant>
        <vt:lpstr>Tema</vt:lpstr>
      </vt:variant>
      <vt:variant>
        <vt:i4>1</vt:i4>
      </vt:variant>
      <vt:variant>
        <vt:lpstr>Slayt Başlıkları</vt:lpstr>
      </vt:variant>
      <vt:variant>
        <vt:i4>141</vt:i4>
      </vt:variant>
    </vt:vector>
  </HeadingPairs>
  <TitlesOfParts>
    <vt:vector size="142" baseType="lpstr">
      <vt:lpstr>Zengin</vt:lpstr>
      <vt:lpstr>elementlerİn BİyojeokİmyasI</vt:lpstr>
      <vt:lpstr>Slayt 2</vt:lpstr>
      <vt:lpstr>Slayt 3</vt:lpstr>
      <vt:lpstr>Slayt 4</vt:lpstr>
      <vt:lpstr>Slayt 5</vt:lpstr>
      <vt:lpstr>Slayt 6</vt:lpstr>
      <vt:lpstr>Bİyojeokİmya,</vt:lpstr>
      <vt:lpstr>Slayt 8</vt:lpstr>
      <vt:lpstr>Biyojeokimyasal döngü :</vt:lpstr>
      <vt:lpstr>Today we will learn more about organic ocean chemistry</vt:lpstr>
      <vt:lpstr>The biogeochemical cycle</vt:lpstr>
      <vt:lpstr>How do elements move through the biogeochemical cycle?</vt:lpstr>
      <vt:lpstr>What elements are important to marine life?</vt:lpstr>
      <vt:lpstr>Karbon DÖNGÜSÜ</vt:lpstr>
      <vt:lpstr>Slayt 15</vt:lpstr>
      <vt:lpstr>        karbon </vt:lpstr>
      <vt:lpstr>Nitrogen cycle</vt:lpstr>
      <vt:lpstr>Azot</vt:lpstr>
      <vt:lpstr>OKSİJEN DöNGÜGÜ (FOTOSENTEZ)</vt:lpstr>
      <vt:lpstr>Slayt 20</vt:lpstr>
      <vt:lpstr>Slayt 21</vt:lpstr>
      <vt:lpstr>Slayt 22</vt:lpstr>
      <vt:lpstr>Phosphorus (P) Cycle</vt:lpstr>
      <vt:lpstr>Phosphorus (P) Cycle</vt:lpstr>
      <vt:lpstr>Slayt 25</vt:lpstr>
      <vt:lpstr>Sulfur (s) Cycle</vt:lpstr>
      <vt:lpstr>Summary</vt:lpstr>
      <vt:lpstr>Slayt 28</vt:lpstr>
      <vt:lpstr>Slayt 29</vt:lpstr>
      <vt:lpstr>Yaşamın iki sırrı vardır:  I-enerji akışı ve II-madde döngüsü</vt:lpstr>
      <vt:lpstr>Slayt 31</vt:lpstr>
      <vt:lpstr>Yeryüzünde yaşamın sürekliliği nasıl sağlanır?</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iyot</vt:lpstr>
      <vt:lpstr>Slayt 63</vt:lpstr>
      <vt:lpstr>Slayt 64</vt:lpstr>
      <vt:lpstr>Slayt 65</vt:lpstr>
      <vt:lpstr>Slayt 66</vt:lpstr>
      <vt:lpstr>Slayt 67</vt:lpstr>
      <vt:lpstr>Slayt 68</vt:lpstr>
      <vt:lpstr>Slayt 69</vt:lpstr>
      <vt:lpstr>Slayt 70</vt:lpstr>
      <vt:lpstr>Slayt 71</vt:lpstr>
      <vt:lpstr>Slayt 72</vt:lpstr>
      <vt:lpstr>Slayt 73</vt:lpstr>
      <vt:lpstr>Slayt 74</vt:lpstr>
      <vt:lpstr>Slayt 75</vt:lpstr>
      <vt:lpstr>Slayt 76</vt:lpstr>
      <vt:lpstr>Slayt 77</vt:lpstr>
      <vt:lpstr>Slayt 78</vt:lpstr>
      <vt:lpstr>Slayt 79</vt:lpstr>
      <vt:lpstr>Slayt 80</vt:lpstr>
      <vt:lpstr>Slayt 81</vt:lpstr>
      <vt:lpstr>Slayt 82</vt:lpstr>
      <vt:lpstr>Slayt 83</vt:lpstr>
      <vt:lpstr>Slayt 84</vt:lpstr>
      <vt:lpstr>Slayt 85</vt:lpstr>
      <vt:lpstr>Slayt 86</vt:lpstr>
      <vt:lpstr>Slayt 87</vt:lpstr>
      <vt:lpstr>Slayt 88</vt:lpstr>
      <vt:lpstr>Slayt 89</vt:lpstr>
      <vt:lpstr>Slayt 90</vt:lpstr>
      <vt:lpstr>Slayt 91</vt:lpstr>
      <vt:lpstr>Slayt 92</vt:lpstr>
      <vt:lpstr>Slayt 93</vt:lpstr>
      <vt:lpstr>Slayt 94</vt:lpstr>
      <vt:lpstr>Slayt 95</vt:lpstr>
      <vt:lpstr>Slayt 96</vt:lpstr>
      <vt:lpstr>Slayt 97</vt:lpstr>
      <vt:lpstr>Slayt 98</vt:lpstr>
      <vt:lpstr>Slayt 99</vt:lpstr>
      <vt:lpstr>Slayt 100</vt:lpstr>
      <vt:lpstr>Slayt 101</vt:lpstr>
      <vt:lpstr>Slayt 102</vt:lpstr>
      <vt:lpstr>Slayt 103</vt:lpstr>
      <vt:lpstr>Slayt 104</vt:lpstr>
      <vt:lpstr>Slayt 105</vt:lpstr>
      <vt:lpstr>Slayt 106</vt:lpstr>
      <vt:lpstr>Slayt 107</vt:lpstr>
      <vt:lpstr>Slayt 108</vt:lpstr>
      <vt:lpstr>Slayt 109</vt:lpstr>
      <vt:lpstr>Slayt 110</vt:lpstr>
      <vt:lpstr>Slayt 111</vt:lpstr>
      <vt:lpstr>Çinko</vt:lpstr>
      <vt:lpstr>Slayt 113</vt:lpstr>
      <vt:lpstr>Slayt 114</vt:lpstr>
      <vt:lpstr>Slayt 115</vt:lpstr>
      <vt:lpstr>Slayt 116</vt:lpstr>
      <vt:lpstr>Slayt 117</vt:lpstr>
      <vt:lpstr>Slayt 118</vt:lpstr>
      <vt:lpstr>Slayt 119</vt:lpstr>
      <vt:lpstr>Slayt 120</vt:lpstr>
      <vt:lpstr>Slayt 121</vt:lpstr>
      <vt:lpstr>Slayt 122</vt:lpstr>
      <vt:lpstr>Slayt 123</vt:lpstr>
      <vt:lpstr>Slayt 124</vt:lpstr>
      <vt:lpstr>Slayt 125</vt:lpstr>
      <vt:lpstr>Slayt 126</vt:lpstr>
      <vt:lpstr>Slayt 127</vt:lpstr>
      <vt:lpstr>Slayt 128</vt:lpstr>
      <vt:lpstr>Slayt 129</vt:lpstr>
      <vt:lpstr>Slayt 130</vt:lpstr>
      <vt:lpstr>Slayt 131</vt:lpstr>
      <vt:lpstr>Slayt 132</vt:lpstr>
      <vt:lpstr>Slayt 133</vt:lpstr>
      <vt:lpstr>Slayt 134</vt:lpstr>
      <vt:lpstr>KOBALT</vt:lpstr>
      <vt:lpstr>Slayt 136</vt:lpstr>
      <vt:lpstr>Slayt 137</vt:lpstr>
      <vt:lpstr>Slayt 138</vt:lpstr>
      <vt:lpstr>Slayt 139</vt:lpstr>
      <vt:lpstr>Slayt 140</vt:lpstr>
      <vt:lpstr>Slayt 141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pc</dc:creator>
  <cp:lastModifiedBy>sonay</cp:lastModifiedBy>
  <cp:revision>30</cp:revision>
  <dcterms:created xsi:type="dcterms:W3CDTF">2013-10-21T19:32:31Z</dcterms:created>
  <dcterms:modified xsi:type="dcterms:W3CDTF">2018-10-10T10:13:32Z</dcterms:modified>
</cp:coreProperties>
</file>