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24" r:id="rId2"/>
    <p:sldId id="323" r:id="rId3"/>
    <p:sldId id="330" r:id="rId4"/>
    <p:sldId id="325" r:id="rId5"/>
    <p:sldId id="329" r:id="rId6"/>
    <p:sldId id="328" r:id="rId7"/>
    <p:sldId id="336" r:id="rId8"/>
    <p:sldId id="337" r:id="rId9"/>
    <p:sldId id="327" r:id="rId10"/>
    <p:sldId id="333" r:id="rId11"/>
    <p:sldId id="334" r:id="rId12"/>
    <p:sldId id="332" r:id="rId13"/>
    <p:sldId id="33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600 </a:t>
            </a:r>
            <a:r>
              <a:rPr lang="tr-TR" b="1" dirty="0"/>
              <a:t>KİŞİ ADI İÇİN KONU EK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2919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tr-TR" sz="7200" b="1" dirty="0" smtClean="0"/>
              <a:t>(</a:t>
            </a:r>
            <a:r>
              <a:rPr lang="tr-TR" sz="7200" dirty="0"/>
              <a:t> </a:t>
            </a:r>
          </a:p>
          <a:p>
            <a:pPr marL="0" indent="0">
              <a:buNone/>
            </a:pPr>
            <a:r>
              <a:rPr lang="tr-TR" sz="7200" dirty="0"/>
              <a:t>1. Gösterge: 0 (yalnızca ad içeriyorsa)</a:t>
            </a:r>
          </a:p>
          <a:p>
            <a:pPr marL="0" indent="0">
              <a:buNone/>
            </a:pPr>
            <a:r>
              <a:rPr lang="tr-TR" sz="7200" dirty="0"/>
              <a:t>  	     </a:t>
            </a:r>
            <a:r>
              <a:rPr lang="tr-TR" sz="7200" dirty="0" smtClean="0"/>
              <a:t>1 </a:t>
            </a:r>
            <a:r>
              <a:rPr lang="tr-TR" sz="7200" dirty="0"/>
              <a:t>(soyadı içeriyorsa)</a:t>
            </a:r>
          </a:p>
          <a:p>
            <a:pPr marL="0" indent="0">
              <a:buNone/>
            </a:pPr>
            <a:r>
              <a:rPr lang="tr-TR" sz="7200" dirty="0"/>
              <a:t>	     </a:t>
            </a:r>
            <a:r>
              <a:rPr lang="tr-TR" sz="7200" dirty="0" smtClean="0"/>
              <a:t>3 </a:t>
            </a:r>
            <a:r>
              <a:rPr lang="tr-TR" sz="7200" dirty="0"/>
              <a:t>(aile adı içeriyorsa)</a:t>
            </a:r>
          </a:p>
          <a:p>
            <a:pPr marL="0" indent="0">
              <a:buNone/>
            </a:pPr>
            <a:r>
              <a:rPr lang="tr-TR" sz="7200" dirty="0"/>
              <a:t>2. Gösterge: 4 (yerel uygulamalar)</a:t>
            </a:r>
          </a:p>
          <a:p>
            <a:pPr marL="0" indent="0">
              <a:buNone/>
            </a:pPr>
            <a:r>
              <a:rPr lang="tr-TR" sz="7200" dirty="0"/>
              <a:t> </a:t>
            </a:r>
          </a:p>
          <a:p>
            <a:pPr marL="0" indent="0">
              <a:buNone/>
            </a:pPr>
            <a:r>
              <a:rPr lang="tr-TR" sz="7200" u="sng" dirty="0"/>
              <a:t>Alt alanlar:</a:t>
            </a:r>
            <a:endParaRPr lang="tr-TR" sz="7200" dirty="0"/>
          </a:p>
          <a:p>
            <a:pPr marL="0" indent="0">
              <a:buNone/>
            </a:pPr>
            <a:r>
              <a:rPr lang="tr-TR" sz="7200" dirty="0"/>
              <a:t>$a Kişi adı</a:t>
            </a:r>
          </a:p>
          <a:p>
            <a:pPr marL="0" indent="0">
              <a:buNone/>
            </a:pPr>
            <a:r>
              <a:rPr lang="tr-TR" sz="7200" dirty="0"/>
              <a:t>$b Kişi adı numara içeriyorsa numarası</a:t>
            </a:r>
          </a:p>
          <a:p>
            <a:pPr marL="0" indent="0">
              <a:buNone/>
            </a:pPr>
            <a:r>
              <a:rPr lang="tr-TR" sz="7200" dirty="0"/>
              <a:t>$c Unvan</a:t>
            </a:r>
          </a:p>
          <a:p>
            <a:pPr marL="0" indent="0">
              <a:buNone/>
            </a:pPr>
            <a:r>
              <a:rPr lang="tr-TR" sz="7200" dirty="0"/>
              <a:t>$d İsimle birlikte tarih varsa (doğum-ölüm)</a:t>
            </a:r>
          </a:p>
          <a:p>
            <a:pPr marL="0" indent="0">
              <a:buNone/>
            </a:pPr>
            <a:r>
              <a:rPr lang="tr-TR" sz="7200" dirty="0" smtClean="0"/>
              <a:t>$</a:t>
            </a:r>
            <a:r>
              <a:rPr lang="tr-TR" sz="7200" dirty="0"/>
              <a:t>f Eserin tarihi</a:t>
            </a:r>
          </a:p>
          <a:p>
            <a:pPr marL="0" indent="0">
              <a:buNone/>
            </a:pPr>
            <a:r>
              <a:rPr lang="tr-TR" sz="7200" dirty="0" smtClean="0"/>
              <a:t>$</a:t>
            </a:r>
            <a:r>
              <a:rPr lang="tr-TR" sz="7200" dirty="0"/>
              <a:t>h Genel materyal belirteci</a:t>
            </a:r>
          </a:p>
          <a:p>
            <a:pPr marL="0" indent="0">
              <a:buNone/>
            </a:pPr>
            <a:r>
              <a:rPr lang="tr-TR" sz="7200" dirty="0"/>
              <a:t>$k Alt başlık biçimi</a:t>
            </a:r>
          </a:p>
          <a:p>
            <a:pPr marL="0" indent="0">
              <a:buNone/>
            </a:pPr>
            <a:r>
              <a:rPr lang="tr-TR" sz="7200" dirty="0"/>
              <a:t>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54566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650 </a:t>
            </a:r>
            <a:r>
              <a:rPr lang="tr-TR" b="1" dirty="0"/>
              <a:t>KONU BAŞLIĞI EK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291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ctr">
              <a:buNone/>
            </a:pPr>
            <a:r>
              <a:rPr lang="tr-TR" dirty="0"/>
              <a:t>ÖRNEK:	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 </a:t>
            </a:r>
            <a:r>
              <a:rPr lang="tr-TR" dirty="0"/>
              <a:t>650 #4 </a:t>
            </a:r>
            <a:r>
              <a:rPr lang="tr-TR" dirty="0" smtClean="0"/>
              <a:t>$a </a:t>
            </a:r>
            <a:r>
              <a:rPr lang="tr-TR" dirty="0"/>
              <a:t>Bilgisayar programları</a:t>
            </a:r>
          </a:p>
          <a:p>
            <a:pPr marL="0" indent="0">
              <a:buNone/>
            </a:pPr>
            <a:r>
              <a:rPr lang="tr-TR" dirty="0"/>
              <a:t>		</a:t>
            </a:r>
            <a:r>
              <a:rPr lang="tr-TR" dirty="0" smtClean="0"/>
              <a:t>$x </a:t>
            </a:r>
            <a:r>
              <a:rPr lang="tr-TR" dirty="0"/>
              <a:t>Excel</a:t>
            </a:r>
          </a:p>
          <a:p>
            <a:pPr marL="0" indent="0">
              <a:buNone/>
            </a:pPr>
            <a:r>
              <a:rPr lang="tr-TR" dirty="0"/>
              <a:t>		 </a:t>
            </a:r>
            <a:r>
              <a:rPr lang="tr-TR" dirty="0" smtClean="0"/>
              <a:t>$v </a:t>
            </a:r>
            <a:r>
              <a:rPr lang="tr-TR" dirty="0"/>
              <a:t>Kılavuzlar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650 </a:t>
            </a:r>
            <a:r>
              <a:rPr lang="tr-TR" dirty="0"/>
              <a:t>#4 </a:t>
            </a:r>
            <a:r>
              <a:rPr lang="tr-TR" dirty="0" smtClean="0"/>
              <a:t>$a </a:t>
            </a:r>
            <a:r>
              <a:rPr lang="tr-TR" dirty="0"/>
              <a:t>Pop müziği</a:t>
            </a:r>
          </a:p>
          <a:p>
            <a:pPr marL="0" indent="0">
              <a:buNone/>
            </a:pPr>
            <a:r>
              <a:rPr lang="tr-TR" dirty="0"/>
              <a:t>	 </a:t>
            </a:r>
            <a:r>
              <a:rPr lang="tr-TR" dirty="0" smtClean="0"/>
              <a:t>                   $z </a:t>
            </a:r>
            <a:r>
              <a:rPr lang="tr-TR" dirty="0"/>
              <a:t>Türkiye</a:t>
            </a:r>
          </a:p>
          <a:p>
            <a:pPr marL="0" indent="0">
              <a:buNone/>
            </a:pPr>
            <a:r>
              <a:rPr lang="tr-TR" dirty="0"/>
              <a:t>	                 </a:t>
            </a:r>
            <a:r>
              <a:rPr lang="tr-TR" dirty="0" smtClean="0"/>
              <a:t>   $y </a:t>
            </a:r>
            <a:r>
              <a:rPr lang="tr-TR" dirty="0"/>
              <a:t>21. yy.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650 </a:t>
            </a:r>
            <a:r>
              <a:rPr lang="tr-TR" dirty="0"/>
              <a:t>#4 </a:t>
            </a:r>
            <a:r>
              <a:rPr lang="tr-TR" dirty="0" smtClean="0"/>
              <a:t>$a </a:t>
            </a:r>
            <a:r>
              <a:rPr lang="tr-TR" dirty="0"/>
              <a:t>Yerel yönetimler</a:t>
            </a:r>
          </a:p>
          <a:p>
            <a:pPr marL="0" indent="0">
              <a:buNone/>
            </a:pPr>
            <a:r>
              <a:rPr lang="tr-TR" dirty="0"/>
              <a:t>		</a:t>
            </a:r>
            <a:r>
              <a:rPr lang="tr-TR" dirty="0" smtClean="0"/>
              <a:t>$x halkla ilişkiler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$z Almanya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 </a:t>
            </a:r>
          </a:p>
        </p:txBody>
      </p:sp>
    </p:spTree>
    <p:extLst>
      <p:ext uri="{BB962C8B-B14F-4D97-AF65-F5344CB8AC3E}">
        <p14:creationId xmlns:p14="http://schemas.microsoft.com/office/powerpoint/2010/main" val="572567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650 KONU BAŞLIĞI EK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" y="1219201"/>
            <a:ext cx="8458200" cy="5638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tr-TR" sz="4200" dirty="0"/>
              <a:t> </a:t>
            </a:r>
          </a:p>
          <a:p>
            <a:pPr marL="0" indent="0">
              <a:buNone/>
            </a:pPr>
            <a:r>
              <a:rPr lang="tr-TR" sz="4200" dirty="0"/>
              <a:t> 	</a:t>
            </a:r>
            <a:r>
              <a:rPr lang="tr-TR" sz="5000" dirty="0" smtClean="0"/>
              <a:t>650 </a:t>
            </a:r>
            <a:r>
              <a:rPr lang="tr-TR" sz="5000" dirty="0"/>
              <a:t>#4 $</a:t>
            </a:r>
            <a:r>
              <a:rPr lang="tr-TR" sz="5000" dirty="0" smtClean="0"/>
              <a:t>a </a:t>
            </a:r>
            <a:r>
              <a:rPr lang="tr-TR" sz="5000" dirty="0"/>
              <a:t>Mimari eserler</a:t>
            </a:r>
          </a:p>
          <a:p>
            <a:pPr marL="0" indent="0">
              <a:buNone/>
            </a:pPr>
            <a:r>
              <a:rPr lang="tr-TR" sz="5000" dirty="0" smtClean="0"/>
              <a:t>	</a:t>
            </a:r>
            <a:r>
              <a:rPr lang="tr-TR" sz="5000" dirty="0"/>
              <a:t> </a:t>
            </a:r>
            <a:r>
              <a:rPr lang="tr-TR" sz="5000" dirty="0" smtClean="0"/>
              <a:t>                 $z </a:t>
            </a:r>
            <a:r>
              <a:rPr lang="tr-TR" sz="5000" dirty="0"/>
              <a:t>İstanbul (Türkiye)</a:t>
            </a:r>
          </a:p>
          <a:p>
            <a:pPr marL="0" indent="0">
              <a:buNone/>
            </a:pPr>
            <a:r>
              <a:rPr lang="tr-TR" sz="5000" dirty="0"/>
              <a:t> </a:t>
            </a:r>
          </a:p>
          <a:p>
            <a:pPr marL="0" indent="0">
              <a:buNone/>
            </a:pPr>
            <a:r>
              <a:rPr lang="tr-TR" sz="5000" dirty="0"/>
              <a:t>	</a:t>
            </a:r>
            <a:r>
              <a:rPr lang="tr-TR" sz="5000" dirty="0" smtClean="0"/>
              <a:t>650 </a:t>
            </a:r>
            <a:r>
              <a:rPr lang="tr-TR" sz="5000" dirty="0"/>
              <a:t>#4 </a:t>
            </a:r>
            <a:r>
              <a:rPr lang="tr-TR" sz="5000" dirty="0" smtClean="0"/>
              <a:t>$a Lehçe ve ağızlar</a:t>
            </a:r>
            <a:endParaRPr lang="tr-TR" sz="5000" dirty="0"/>
          </a:p>
          <a:p>
            <a:pPr marL="0" indent="0">
              <a:buNone/>
            </a:pPr>
            <a:r>
              <a:rPr lang="tr-TR" sz="5000" dirty="0"/>
              <a:t>	</a:t>
            </a:r>
            <a:r>
              <a:rPr lang="tr-TR" sz="5000" dirty="0" smtClean="0"/>
              <a:t>	$v </a:t>
            </a:r>
            <a:r>
              <a:rPr lang="tr-TR" sz="5000" dirty="0"/>
              <a:t>Sözlükler</a:t>
            </a:r>
          </a:p>
          <a:p>
            <a:pPr marL="0" indent="0">
              <a:buNone/>
            </a:pPr>
            <a:r>
              <a:rPr lang="tr-TR" sz="5000" dirty="0"/>
              <a:t>		</a:t>
            </a:r>
            <a:r>
              <a:rPr lang="tr-TR" sz="5000" dirty="0" smtClean="0"/>
              <a:t>$z </a:t>
            </a:r>
            <a:r>
              <a:rPr lang="tr-TR" sz="5000" dirty="0"/>
              <a:t>Trabzon (Türkiye)</a:t>
            </a:r>
          </a:p>
          <a:p>
            <a:pPr marL="0" indent="0">
              <a:buNone/>
            </a:pPr>
            <a:r>
              <a:rPr lang="tr-TR" sz="5000" dirty="0"/>
              <a:t> </a:t>
            </a:r>
          </a:p>
          <a:p>
            <a:pPr marL="0" indent="0">
              <a:buNone/>
            </a:pPr>
            <a:r>
              <a:rPr lang="tr-TR" sz="5000" dirty="0"/>
              <a:t>	</a:t>
            </a:r>
            <a:r>
              <a:rPr lang="tr-TR" sz="5000" dirty="0" smtClean="0"/>
              <a:t>650 </a:t>
            </a:r>
            <a:r>
              <a:rPr lang="tr-TR" sz="5000" dirty="0"/>
              <a:t>#2 </a:t>
            </a:r>
            <a:r>
              <a:rPr lang="tr-TR" sz="5000" dirty="0" smtClean="0"/>
              <a:t>$a </a:t>
            </a:r>
            <a:r>
              <a:rPr lang="tr-TR" sz="5000" dirty="0"/>
              <a:t>Acil </a:t>
            </a:r>
            <a:r>
              <a:rPr lang="tr-TR" sz="5000" dirty="0" smtClean="0"/>
              <a:t>Tıp</a:t>
            </a:r>
          </a:p>
          <a:p>
            <a:pPr marL="0" indent="0">
              <a:buNone/>
            </a:pPr>
            <a:endParaRPr lang="tr-TR" sz="5000" dirty="0"/>
          </a:p>
          <a:p>
            <a:pPr marL="0" indent="0">
              <a:buNone/>
            </a:pPr>
            <a:r>
              <a:rPr lang="tr-TR" sz="5000" dirty="0"/>
              <a:t>	</a:t>
            </a:r>
            <a:r>
              <a:rPr lang="tr-TR" sz="5000" dirty="0" smtClean="0"/>
              <a:t>650 </a:t>
            </a:r>
            <a:r>
              <a:rPr lang="tr-TR" sz="5000" dirty="0"/>
              <a:t>#2 a </a:t>
            </a:r>
            <a:r>
              <a:rPr lang="tr-TR" sz="5000" dirty="0" err="1"/>
              <a:t>Emergency</a:t>
            </a:r>
            <a:r>
              <a:rPr lang="tr-TR" sz="5000" dirty="0"/>
              <a:t> </a:t>
            </a:r>
            <a:r>
              <a:rPr lang="tr-TR" sz="5000" dirty="0" err="1"/>
              <a:t>Medicine</a:t>
            </a:r>
            <a:endParaRPr lang="tr-TR" sz="5000" dirty="0"/>
          </a:p>
          <a:p>
            <a:pPr marL="0" indent="0">
              <a:buNone/>
            </a:pPr>
            <a:r>
              <a:rPr lang="tr-TR" sz="5000" dirty="0"/>
              <a:t> </a:t>
            </a:r>
          </a:p>
          <a:p>
            <a:pPr marL="0" indent="0">
              <a:buNone/>
            </a:pPr>
            <a:r>
              <a:rPr lang="tr-TR" sz="5000" dirty="0"/>
              <a:t>	</a:t>
            </a:r>
            <a:r>
              <a:rPr lang="tr-TR" sz="5000" dirty="0" smtClean="0"/>
              <a:t>650  </a:t>
            </a:r>
            <a:r>
              <a:rPr lang="tr-TR" sz="5000" dirty="0"/>
              <a:t>#2 </a:t>
            </a:r>
            <a:r>
              <a:rPr lang="tr-TR" sz="5000" dirty="0" smtClean="0"/>
              <a:t>$a </a:t>
            </a:r>
            <a:r>
              <a:rPr lang="tr-TR" sz="5000" dirty="0"/>
              <a:t>Akupunktur Tedavisi</a:t>
            </a:r>
          </a:p>
          <a:p>
            <a:pPr marL="0" indent="0">
              <a:buNone/>
            </a:pPr>
            <a:r>
              <a:rPr lang="tr-TR" sz="5000" dirty="0"/>
              <a:t>	</a:t>
            </a:r>
            <a:r>
              <a:rPr lang="tr-TR" sz="5000" dirty="0" smtClean="0"/>
              <a:t>	$v </a:t>
            </a:r>
            <a:r>
              <a:rPr lang="tr-TR" sz="5000" dirty="0"/>
              <a:t>El kitapları, vb.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 </a:t>
            </a:r>
          </a:p>
        </p:txBody>
      </p:sp>
    </p:spTree>
    <p:extLst>
      <p:ext uri="{BB962C8B-B14F-4D97-AF65-F5344CB8AC3E}">
        <p14:creationId xmlns:p14="http://schemas.microsoft.com/office/powerpoint/2010/main" val="89240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651 COĞRAFİK </a:t>
            </a:r>
            <a:r>
              <a:rPr lang="tr-TR" sz="3200" b="1" dirty="0"/>
              <a:t>TERİM KONU EK GİRİŞİ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5638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1</a:t>
            </a:r>
            <a:r>
              <a:rPr lang="tr-TR" dirty="0"/>
              <a:t>. Gösterge: #</a:t>
            </a:r>
          </a:p>
          <a:p>
            <a:pPr marL="0" indent="0">
              <a:buNone/>
            </a:pPr>
            <a:r>
              <a:rPr lang="tr-TR" dirty="0"/>
              <a:t>2. Gösterge</a:t>
            </a:r>
            <a:r>
              <a:rPr lang="tr-TR" dirty="0" smtClean="0"/>
              <a:t>:	  </a:t>
            </a:r>
            <a:r>
              <a:rPr lang="tr-TR" dirty="0" smtClean="0"/>
              <a:t>0 </a:t>
            </a:r>
            <a:r>
              <a:rPr lang="tr-TR" dirty="0"/>
              <a:t>LC konu başlıkları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     	  2 </a:t>
            </a:r>
            <a:r>
              <a:rPr lang="tr-TR" dirty="0"/>
              <a:t>Tıp konu başlıkları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/>
              <a:t> </a:t>
            </a:r>
            <a:r>
              <a:rPr lang="tr-TR" dirty="0" smtClean="0"/>
              <a:t>   	  3 </a:t>
            </a:r>
            <a:r>
              <a:rPr lang="tr-TR" dirty="0"/>
              <a:t>Ulusal Tarım kütüphanesi konu başlıkları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/>
              <a:t> </a:t>
            </a:r>
            <a:r>
              <a:rPr lang="tr-TR" dirty="0" smtClean="0"/>
              <a:t>   	  4 </a:t>
            </a:r>
            <a:r>
              <a:rPr lang="tr-TR" dirty="0"/>
              <a:t>Kaynak belli değil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Alt alanlar:</a:t>
            </a:r>
          </a:p>
          <a:p>
            <a:pPr marL="0" indent="0">
              <a:buNone/>
            </a:pPr>
            <a:r>
              <a:rPr lang="tr-TR" dirty="0"/>
              <a:t>$a Coğrafi isim</a:t>
            </a:r>
          </a:p>
          <a:p>
            <a:pPr marL="0" indent="0">
              <a:buNone/>
            </a:pPr>
            <a:r>
              <a:rPr lang="tr-TR" dirty="0"/>
              <a:t>$v Alt başlık biçim</a:t>
            </a:r>
          </a:p>
          <a:p>
            <a:pPr marL="0" indent="0">
              <a:buNone/>
            </a:pPr>
            <a:r>
              <a:rPr lang="tr-TR" dirty="0"/>
              <a:t>$x Genel alt birimi</a:t>
            </a:r>
          </a:p>
          <a:p>
            <a:pPr marL="0" indent="0">
              <a:buNone/>
            </a:pPr>
            <a:r>
              <a:rPr lang="tr-TR" dirty="0"/>
              <a:t>$y Kronolojik alt birim</a:t>
            </a:r>
          </a:p>
          <a:p>
            <a:pPr marL="0" indent="0">
              <a:buNone/>
            </a:pPr>
            <a:r>
              <a:rPr lang="tr-TR" dirty="0"/>
              <a:t>$z Coğrafi alt birim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06175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651 COĞRAFİK TERİM KONU EK GİRİŞİ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7150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 </a:t>
            </a:r>
            <a:r>
              <a:rPr lang="tr-TR" sz="4300" dirty="0"/>
              <a:t> 	</a:t>
            </a:r>
            <a:r>
              <a:rPr lang="tr-TR" sz="4300" dirty="0" smtClean="0"/>
              <a:t>651 </a:t>
            </a:r>
            <a:r>
              <a:rPr lang="tr-TR" sz="4300" dirty="0"/>
              <a:t>#4 </a:t>
            </a:r>
            <a:r>
              <a:rPr lang="tr-TR" sz="4300" dirty="0" smtClean="0"/>
              <a:t>$a </a:t>
            </a:r>
            <a:r>
              <a:rPr lang="tr-TR" sz="4300" dirty="0"/>
              <a:t>Ankara (Türkiye)</a:t>
            </a:r>
          </a:p>
          <a:p>
            <a:pPr marL="0" indent="0">
              <a:buNone/>
            </a:pPr>
            <a:r>
              <a:rPr lang="tr-TR" sz="4300" dirty="0"/>
              <a:t>	 </a:t>
            </a:r>
            <a:r>
              <a:rPr lang="tr-TR" sz="4300" dirty="0" smtClean="0"/>
              <a:t>             $x </a:t>
            </a:r>
            <a:r>
              <a:rPr lang="tr-TR" sz="4300" dirty="0"/>
              <a:t>Tanıtım</a:t>
            </a:r>
          </a:p>
          <a:p>
            <a:pPr marL="0" indent="0">
              <a:buNone/>
            </a:pPr>
            <a:r>
              <a:rPr lang="tr-TR" sz="4300" dirty="0"/>
              <a:t> </a:t>
            </a:r>
          </a:p>
          <a:p>
            <a:pPr marL="0" indent="0">
              <a:buNone/>
            </a:pPr>
            <a:r>
              <a:rPr lang="tr-TR" sz="4300" dirty="0"/>
              <a:t>	</a:t>
            </a:r>
            <a:r>
              <a:rPr lang="tr-TR" sz="4300" dirty="0" smtClean="0"/>
              <a:t>651 </a:t>
            </a:r>
            <a:r>
              <a:rPr lang="tr-TR" sz="4300" dirty="0"/>
              <a:t>#4 </a:t>
            </a:r>
            <a:r>
              <a:rPr lang="tr-TR" sz="4300" dirty="0" smtClean="0"/>
              <a:t>$a İspanya</a:t>
            </a:r>
            <a:endParaRPr lang="tr-TR" sz="4300" dirty="0"/>
          </a:p>
          <a:p>
            <a:pPr marL="0" indent="0">
              <a:buNone/>
            </a:pPr>
            <a:r>
              <a:rPr lang="tr-TR" sz="4300" dirty="0"/>
              <a:t>	 </a:t>
            </a:r>
            <a:r>
              <a:rPr lang="tr-TR" sz="4300" dirty="0" smtClean="0"/>
              <a:t>              $x </a:t>
            </a:r>
            <a:r>
              <a:rPr lang="tr-TR" sz="4300" dirty="0"/>
              <a:t>Tarih</a:t>
            </a:r>
          </a:p>
          <a:p>
            <a:pPr marL="0" indent="0">
              <a:buNone/>
            </a:pPr>
            <a:r>
              <a:rPr lang="tr-TR" sz="4300" dirty="0"/>
              <a:t>	                </a:t>
            </a:r>
            <a:r>
              <a:rPr lang="tr-TR" sz="4300" dirty="0" smtClean="0"/>
              <a:t>$y </a:t>
            </a:r>
            <a:r>
              <a:rPr lang="tr-TR" sz="4300" dirty="0"/>
              <a:t>1843-1852</a:t>
            </a:r>
          </a:p>
          <a:p>
            <a:pPr marL="0" indent="0">
              <a:buNone/>
            </a:pPr>
            <a:r>
              <a:rPr lang="tr-TR" sz="4300" dirty="0"/>
              <a:t> </a:t>
            </a:r>
          </a:p>
          <a:p>
            <a:pPr marL="0" indent="0">
              <a:buNone/>
            </a:pPr>
            <a:r>
              <a:rPr lang="tr-TR" sz="4300" dirty="0"/>
              <a:t>	</a:t>
            </a:r>
            <a:r>
              <a:rPr lang="tr-TR" sz="4300" dirty="0" smtClean="0"/>
              <a:t>651 </a:t>
            </a:r>
            <a:r>
              <a:rPr lang="tr-TR" sz="4300" dirty="0"/>
              <a:t>#4 </a:t>
            </a:r>
            <a:r>
              <a:rPr lang="tr-TR" sz="4300" dirty="0" smtClean="0"/>
              <a:t>$a Sakarya </a:t>
            </a:r>
            <a:r>
              <a:rPr lang="tr-TR" sz="4300" dirty="0"/>
              <a:t>Nehri</a:t>
            </a:r>
          </a:p>
          <a:p>
            <a:pPr marL="0" indent="0">
              <a:buNone/>
            </a:pPr>
            <a:r>
              <a:rPr lang="tr-TR" sz="4300" dirty="0"/>
              <a:t> </a:t>
            </a:r>
          </a:p>
          <a:p>
            <a:pPr marL="0" indent="0">
              <a:buNone/>
            </a:pPr>
            <a:r>
              <a:rPr lang="tr-TR" sz="4300" dirty="0"/>
              <a:t>	</a:t>
            </a:r>
            <a:r>
              <a:rPr lang="tr-TR" sz="4300" dirty="0" smtClean="0"/>
              <a:t>651 </a:t>
            </a:r>
            <a:r>
              <a:rPr lang="tr-TR" sz="4300" dirty="0"/>
              <a:t>#4 </a:t>
            </a:r>
            <a:r>
              <a:rPr lang="tr-TR" sz="4300" dirty="0" smtClean="0"/>
              <a:t>$a Japonya</a:t>
            </a:r>
            <a:endParaRPr lang="tr-TR" sz="4300" dirty="0"/>
          </a:p>
          <a:p>
            <a:pPr marL="0" indent="0">
              <a:buNone/>
            </a:pPr>
            <a:r>
              <a:rPr lang="tr-TR" sz="4300" dirty="0"/>
              <a:t>	 </a:t>
            </a:r>
            <a:r>
              <a:rPr lang="tr-TR" sz="4300" dirty="0" smtClean="0"/>
              <a:t>            $x </a:t>
            </a:r>
            <a:r>
              <a:rPr lang="tr-TR" sz="4300" dirty="0"/>
              <a:t>Tarih</a:t>
            </a:r>
          </a:p>
          <a:p>
            <a:pPr marL="0" indent="0">
              <a:buNone/>
            </a:pPr>
            <a:r>
              <a:rPr lang="tr-TR" sz="4300" dirty="0"/>
              <a:t>	</a:t>
            </a:r>
            <a:r>
              <a:rPr lang="tr-TR" sz="4300" dirty="0" smtClean="0"/>
              <a:t>             $v </a:t>
            </a:r>
            <a:r>
              <a:rPr lang="tr-TR" sz="4300" dirty="0"/>
              <a:t>Haritalar</a:t>
            </a:r>
          </a:p>
          <a:p>
            <a:pPr marL="0" indent="0">
              <a:buNone/>
            </a:pPr>
            <a:r>
              <a:rPr lang="tr-TR" sz="4300" dirty="0"/>
              <a:t> </a:t>
            </a:r>
          </a:p>
          <a:p>
            <a:pPr marL="0" indent="0">
              <a:buNone/>
            </a:pPr>
            <a:r>
              <a:rPr lang="tr-TR" sz="4300" dirty="0"/>
              <a:t>	</a:t>
            </a:r>
            <a:r>
              <a:rPr lang="tr-TR" sz="4300" dirty="0" smtClean="0"/>
              <a:t>651 </a:t>
            </a:r>
            <a:r>
              <a:rPr lang="tr-TR" sz="4300" dirty="0"/>
              <a:t>#4 </a:t>
            </a:r>
            <a:r>
              <a:rPr lang="tr-TR" sz="4300" dirty="0" smtClean="0"/>
              <a:t>$a </a:t>
            </a:r>
            <a:r>
              <a:rPr lang="tr-TR" sz="4300" dirty="0"/>
              <a:t>Türkiye</a:t>
            </a:r>
          </a:p>
          <a:p>
            <a:pPr marL="0" indent="0">
              <a:buNone/>
            </a:pPr>
            <a:r>
              <a:rPr lang="tr-TR" sz="4300" dirty="0"/>
              <a:t>	</a:t>
            </a:r>
            <a:r>
              <a:rPr lang="tr-TR" sz="4300" dirty="0" smtClean="0"/>
              <a:t>             $x </a:t>
            </a:r>
            <a:r>
              <a:rPr lang="tr-TR" sz="4300" dirty="0"/>
              <a:t>Uluslararası ilişkiler</a:t>
            </a:r>
          </a:p>
          <a:p>
            <a:pPr marL="0" indent="0">
              <a:buNone/>
            </a:pPr>
            <a:r>
              <a:rPr lang="tr-TR" sz="4300" dirty="0"/>
              <a:t>	 </a:t>
            </a:r>
            <a:r>
              <a:rPr lang="tr-TR" sz="4300" dirty="0" smtClean="0"/>
              <a:t>             $z </a:t>
            </a:r>
            <a:r>
              <a:rPr lang="tr-TR" sz="4300" dirty="0"/>
              <a:t>Almanya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5498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(600) KİŞİ ADI İÇİN KONU EK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ÖRNEK:	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600 </a:t>
            </a:r>
            <a:r>
              <a:rPr lang="tr-TR" dirty="0"/>
              <a:t>14 </a:t>
            </a:r>
            <a:r>
              <a:rPr lang="tr-TR" dirty="0" smtClean="0"/>
              <a:t>$a </a:t>
            </a:r>
            <a:r>
              <a:rPr lang="tr-TR" dirty="0"/>
              <a:t>Atatürk, Gazi Mustafa Kemal</a:t>
            </a:r>
          </a:p>
          <a:p>
            <a:pPr marL="0" indent="0">
              <a:buNone/>
            </a:pPr>
            <a:r>
              <a:rPr lang="tr-TR" dirty="0"/>
              <a:t>		 </a:t>
            </a:r>
            <a:r>
              <a:rPr lang="tr-TR" dirty="0" smtClean="0"/>
              <a:t>$d </a:t>
            </a:r>
            <a:r>
              <a:rPr lang="tr-TR" dirty="0"/>
              <a:t>1881-1938</a:t>
            </a:r>
          </a:p>
          <a:p>
            <a:pPr marL="0" indent="0">
              <a:buNone/>
            </a:pPr>
            <a:r>
              <a:rPr lang="tr-TR" dirty="0"/>
              <a:t>		 </a:t>
            </a:r>
            <a:r>
              <a:rPr lang="tr-TR" dirty="0" smtClean="0"/>
              <a:t>$x </a:t>
            </a:r>
            <a:r>
              <a:rPr lang="tr-TR" dirty="0"/>
              <a:t>Biyografi</a:t>
            </a:r>
          </a:p>
          <a:p>
            <a:pPr marL="0" indent="0">
              <a:buNone/>
            </a:pPr>
            <a:r>
              <a:rPr lang="tr-TR" dirty="0"/>
              <a:t>		 </a:t>
            </a:r>
            <a:r>
              <a:rPr lang="tr-TR" dirty="0" smtClean="0"/>
              <a:t>$v </a:t>
            </a:r>
            <a:r>
              <a:rPr lang="tr-TR" dirty="0"/>
              <a:t>Sempozyumlar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600 </a:t>
            </a:r>
            <a:r>
              <a:rPr lang="tr-TR" dirty="0"/>
              <a:t>04 </a:t>
            </a:r>
            <a:r>
              <a:rPr lang="tr-TR" dirty="0" smtClean="0"/>
              <a:t>$a Yaşar Kemal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	   </a:t>
            </a:r>
            <a:r>
              <a:rPr lang="tr-TR" dirty="0" smtClean="0"/>
              <a:t>$x </a:t>
            </a:r>
            <a:r>
              <a:rPr lang="tr-TR" dirty="0"/>
              <a:t>Biyografi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7531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(610) TÜZEL KİŞİ ADI KONU EK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8201"/>
            <a:ext cx="8229600" cy="6019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514350" indent="-514350">
              <a:buAutoNum type="arabicPeriod"/>
            </a:pPr>
            <a:r>
              <a:rPr lang="tr-TR" dirty="0" smtClean="0"/>
              <a:t>Gösterge</a:t>
            </a:r>
            <a:r>
              <a:rPr lang="tr-TR" dirty="0"/>
              <a:t>: </a:t>
            </a:r>
            <a:r>
              <a:rPr lang="tr-TR" dirty="0" smtClean="0"/>
              <a:t>	0 dönüştürülmüş başlık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smtClean="0"/>
              <a:t>	1 yasal ad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2 Doğrudan erişim adı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2. Gösterge:  </a:t>
            </a:r>
            <a:r>
              <a:rPr lang="tr-TR" dirty="0" smtClean="0"/>
              <a:t>	0 LC konu başlıkları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2 Tıp konu başlıkları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3 Ulusal Tarım kütüphanesi konu başlıkları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4 Kaynak belli değil</a:t>
            </a:r>
            <a:endParaRPr lang="tr-TR" dirty="0"/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Giriş unsuru kurum adı veya sorumlu adı</a:t>
            </a:r>
          </a:p>
          <a:p>
            <a:pPr marL="0" indent="0">
              <a:buNone/>
            </a:pPr>
            <a:r>
              <a:rPr lang="tr-TR" dirty="0"/>
              <a:t>$b Alt birim</a:t>
            </a:r>
          </a:p>
          <a:p>
            <a:pPr marL="0" indent="0">
              <a:buNone/>
            </a:pPr>
            <a:r>
              <a:rPr lang="tr-TR" dirty="0"/>
              <a:t>$c Tüzel kuruluşun bulunduğu yer</a:t>
            </a:r>
          </a:p>
          <a:p>
            <a:pPr marL="0" indent="0">
              <a:buNone/>
            </a:pPr>
            <a:r>
              <a:rPr lang="tr-TR" dirty="0"/>
              <a:t>$d Tüzel kuruluşun kuruluş tarihi</a:t>
            </a:r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f Eserin tarihi</a:t>
            </a:r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h Genel materyal </a:t>
            </a:r>
            <a:r>
              <a:rPr lang="tr-TR" dirty="0" smtClean="0"/>
              <a:t>belirteci</a:t>
            </a:r>
          </a:p>
          <a:p>
            <a:pPr marL="0" indent="0">
              <a:buNone/>
            </a:pPr>
            <a:r>
              <a:rPr lang="tr-TR" dirty="0"/>
              <a:t>$v Biçim alt birimi</a:t>
            </a:r>
          </a:p>
          <a:p>
            <a:pPr marL="0" indent="0">
              <a:buNone/>
            </a:pPr>
            <a:r>
              <a:rPr lang="tr-TR" dirty="0"/>
              <a:t>$x Genel alt birimi</a:t>
            </a:r>
          </a:p>
          <a:p>
            <a:pPr marL="0" indent="0">
              <a:buNone/>
            </a:pPr>
            <a:r>
              <a:rPr lang="tr-TR" dirty="0"/>
              <a:t>$y Kronolojik alt birim</a:t>
            </a:r>
          </a:p>
          <a:p>
            <a:pPr marL="0" indent="0">
              <a:buNone/>
            </a:pPr>
            <a:r>
              <a:rPr lang="tr-TR" dirty="0"/>
              <a:t>$z Coğrafik alt birim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1346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(610) TÜZEL KİŞİ ADI KONU EK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ctr">
              <a:buNone/>
            </a:pPr>
            <a:r>
              <a:rPr lang="tr-TR" dirty="0"/>
              <a:t>ÖRNEK:	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610 </a:t>
            </a:r>
            <a:r>
              <a:rPr lang="tr-TR" dirty="0"/>
              <a:t>24 </a:t>
            </a:r>
            <a:r>
              <a:rPr lang="tr-TR" dirty="0" smtClean="0"/>
              <a:t> $a </a:t>
            </a:r>
            <a:r>
              <a:rPr lang="tr-TR" dirty="0"/>
              <a:t>Sabancı Holding</a:t>
            </a:r>
          </a:p>
          <a:p>
            <a:pPr marL="0" indent="0">
              <a:buNone/>
            </a:pPr>
            <a:r>
              <a:rPr lang="tr-TR" dirty="0"/>
              <a:t>		$</a:t>
            </a:r>
            <a:r>
              <a:rPr lang="tr-TR" dirty="0" smtClean="0"/>
              <a:t>v </a:t>
            </a:r>
            <a:r>
              <a:rPr lang="tr-TR" dirty="0"/>
              <a:t>Faaliyet raporları</a:t>
            </a:r>
          </a:p>
          <a:p>
            <a:pPr marL="0" indent="0">
              <a:buNone/>
            </a:pPr>
            <a:r>
              <a:rPr lang="tr-TR" dirty="0"/>
              <a:t>	             </a:t>
            </a:r>
            <a:r>
              <a:rPr lang="tr-TR" dirty="0" smtClean="0"/>
              <a:t>  </a:t>
            </a:r>
            <a:r>
              <a:rPr lang="tr-TR" dirty="0" smtClean="0"/>
              <a:t>$y </a:t>
            </a:r>
            <a:r>
              <a:rPr lang="tr-TR" dirty="0"/>
              <a:t>2010-2011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/>
              <a:t>	* 610 24 </a:t>
            </a:r>
            <a:r>
              <a:rPr lang="tr-TR" dirty="0" smtClean="0"/>
              <a:t>$a </a:t>
            </a:r>
            <a:r>
              <a:rPr lang="tr-TR" dirty="0"/>
              <a:t>Ankara Üniversitesi</a:t>
            </a:r>
          </a:p>
          <a:p>
            <a:pPr marL="0" indent="0">
              <a:buNone/>
            </a:pPr>
            <a:r>
              <a:rPr lang="tr-TR" dirty="0"/>
              <a:t>		   </a:t>
            </a:r>
            <a:r>
              <a:rPr lang="tr-TR" dirty="0" smtClean="0"/>
              <a:t>$x </a:t>
            </a:r>
            <a:r>
              <a:rPr lang="tr-TR" dirty="0"/>
              <a:t>Tarih</a:t>
            </a:r>
          </a:p>
          <a:p>
            <a:pPr marL="0" indent="0">
              <a:buNone/>
            </a:pPr>
            <a:r>
              <a:rPr lang="tr-TR" dirty="0"/>
              <a:t>		 </a:t>
            </a:r>
          </a:p>
        </p:txBody>
      </p:sp>
    </p:spTree>
    <p:extLst>
      <p:ext uri="{BB962C8B-B14F-4D97-AF65-F5344CB8AC3E}">
        <p14:creationId xmlns:p14="http://schemas.microsoft.com/office/powerpoint/2010/main" val="18510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(611) TOPLANTI ADI KONU EK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5715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514350" indent="-514350">
              <a:buAutoNum type="arabicPeriod"/>
            </a:pPr>
            <a:r>
              <a:rPr lang="tr-TR" dirty="0"/>
              <a:t> </a:t>
            </a:r>
            <a:r>
              <a:rPr lang="tr-TR" dirty="0"/>
              <a:t>Gösterge: 	0 dönüştürülmüş başlık</a:t>
            </a:r>
          </a:p>
          <a:p>
            <a:pPr marL="0" indent="0">
              <a:buNone/>
            </a:pPr>
            <a:r>
              <a:rPr lang="tr-TR" dirty="0"/>
              <a:t>		1 yasal ad</a:t>
            </a:r>
          </a:p>
          <a:p>
            <a:pPr marL="0" indent="0">
              <a:buNone/>
            </a:pPr>
            <a:r>
              <a:rPr lang="tr-TR" dirty="0"/>
              <a:t>		2 Doğrudan erişim adı</a:t>
            </a:r>
          </a:p>
          <a:p>
            <a:pPr marL="0" indent="0">
              <a:buNone/>
            </a:pPr>
            <a:r>
              <a:rPr lang="tr-TR" dirty="0"/>
              <a:t>2. Gösterge:  	0 LC konu başlıkları</a:t>
            </a:r>
          </a:p>
          <a:p>
            <a:pPr marL="0" indent="0">
              <a:buNone/>
            </a:pPr>
            <a:r>
              <a:rPr lang="tr-TR" dirty="0"/>
              <a:t>		2 Tıp konu başlıkları</a:t>
            </a:r>
          </a:p>
          <a:p>
            <a:pPr marL="0" indent="0">
              <a:buNone/>
            </a:pPr>
            <a:r>
              <a:rPr lang="tr-TR" dirty="0"/>
              <a:t>		3 Ulusal Tarım kütüphanesi konu başlıkları</a:t>
            </a:r>
          </a:p>
          <a:p>
            <a:pPr marL="0" indent="0">
              <a:buNone/>
            </a:pPr>
            <a:r>
              <a:rPr lang="tr-TR" dirty="0"/>
              <a:t>		4 Kaynak belli değil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Toplantı adı</a:t>
            </a:r>
          </a:p>
          <a:p>
            <a:pPr marL="0" indent="0">
              <a:buNone/>
            </a:pPr>
            <a:r>
              <a:rPr lang="tr-TR" dirty="0"/>
              <a:t>$c Toplantı yeri</a:t>
            </a:r>
          </a:p>
          <a:p>
            <a:pPr marL="0" indent="0">
              <a:buNone/>
            </a:pPr>
            <a:r>
              <a:rPr lang="tr-TR" dirty="0"/>
              <a:t>$d Toplantı tarihi</a:t>
            </a:r>
          </a:p>
          <a:p>
            <a:pPr marL="0" indent="0">
              <a:buNone/>
            </a:pPr>
            <a:r>
              <a:rPr lang="tr-TR" dirty="0"/>
              <a:t>$e Alt birim</a:t>
            </a:r>
          </a:p>
          <a:p>
            <a:pPr marL="0" indent="0">
              <a:buNone/>
            </a:pPr>
            <a:r>
              <a:rPr lang="tr-TR" dirty="0"/>
              <a:t>$f Eserin tarihi</a:t>
            </a:r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h Genel materyal belirteci</a:t>
            </a:r>
          </a:p>
          <a:p>
            <a:pPr marL="0" indent="0">
              <a:buNone/>
            </a:pPr>
            <a:r>
              <a:rPr lang="tr-TR" dirty="0"/>
              <a:t>$k Alt başlık </a:t>
            </a:r>
            <a:r>
              <a:rPr lang="tr-TR" dirty="0" smtClean="0"/>
              <a:t>biçimi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891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(611) TOPLANTI ADI KONU EK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dirty="0"/>
              <a:t> </a:t>
            </a:r>
            <a:r>
              <a:rPr lang="tr-TR" dirty="0" smtClean="0"/>
              <a:t>	</a:t>
            </a:r>
          </a:p>
          <a:p>
            <a:pPr marL="0" indent="0" algn="ctr">
              <a:buNone/>
            </a:pPr>
            <a:r>
              <a:rPr lang="tr-TR" dirty="0" smtClean="0"/>
              <a:t>ÖRNEK</a:t>
            </a:r>
            <a:r>
              <a:rPr lang="tr-TR" dirty="0"/>
              <a:t>:		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	611 </a:t>
            </a:r>
            <a:r>
              <a:rPr lang="tr-TR" dirty="0"/>
              <a:t>24 </a:t>
            </a:r>
            <a:r>
              <a:rPr lang="tr-TR" dirty="0" smtClean="0"/>
              <a:t>$a </a:t>
            </a:r>
            <a:r>
              <a:rPr lang="tr-TR" dirty="0"/>
              <a:t>Gençlik </a:t>
            </a:r>
            <a:r>
              <a:rPr lang="tr-TR" dirty="0" smtClean="0"/>
              <a:t>sempozyumu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611 14  $a Ahilik sempozyumu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$n (5. : $d 2010 : $c Kırşehir)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Eser ahilik sempozyumunda 			sunulmuş bir bildiri metninin ayrı basımıdır 	ve Bildiriyi yazan kişi adı altında temel 	girişe alınmıştır.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8872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(630) TEK BİÇİM ESER ADI KONU EK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</a:t>
            </a:r>
            <a:r>
              <a:rPr lang="tr-TR" dirty="0" smtClean="0"/>
              <a:t>0 (1-9 tanımsız </a:t>
            </a:r>
            <a:r>
              <a:rPr lang="tr-TR" dirty="0"/>
              <a:t>karakterler)</a:t>
            </a:r>
          </a:p>
          <a:p>
            <a:pPr marL="0" indent="0">
              <a:buNone/>
            </a:pPr>
            <a:r>
              <a:rPr lang="tr-TR" dirty="0"/>
              <a:t>2. Gösterge: 4 (yerel uygulamalar)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Tek biçim eser adı</a:t>
            </a:r>
          </a:p>
          <a:p>
            <a:pPr marL="0" indent="0">
              <a:buNone/>
            </a:pPr>
            <a:r>
              <a:rPr lang="tr-TR" dirty="0"/>
              <a:t>$d Anlaşma tarihi</a:t>
            </a:r>
          </a:p>
          <a:p>
            <a:pPr marL="0" indent="0">
              <a:buNone/>
            </a:pPr>
            <a:r>
              <a:rPr lang="tr-TR" dirty="0"/>
              <a:t>$f Eserin tarihi</a:t>
            </a:r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h Genel materyal belirteci</a:t>
            </a:r>
          </a:p>
          <a:p>
            <a:pPr marL="0" indent="0">
              <a:buNone/>
            </a:pPr>
            <a:r>
              <a:rPr lang="tr-TR" dirty="0"/>
              <a:t>$k Alt başlık </a:t>
            </a:r>
            <a:r>
              <a:rPr lang="tr-TR" dirty="0" smtClean="0"/>
              <a:t>biçimi</a:t>
            </a:r>
          </a:p>
          <a:p>
            <a:pPr marL="0" indent="0">
              <a:buNone/>
            </a:pPr>
            <a:r>
              <a:rPr lang="tr-TR" dirty="0" smtClean="0"/>
              <a:t>$v alt bölüm biçimi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65286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630 TEK BİÇİM ESER ADI KONU EK GİRİŞİ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smtClean="0"/>
              <a:t>ÖRNEK</a:t>
            </a: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	630 00 $a New </a:t>
            </a:r>
            <a:r>
              <a:rPr lang="tr-TR" dirty="0"/>
              <a:t>York </a:t>
            </a:r>
            <a:r>
              <a:rPr lang="tr-TR" dirty="0" err="1" smtClean="0"/>
              <a:t>times</a:t>
            </a:r>
            <a:r>
              <a:rPr lang="tr-TR" dirty="0" smtClean="0"/>
              <a:t> $</a:t>
            </a:r>
            <a:r>
              <a:rPr lang="tr-TR" dirty="0" err="1" smtClean="0"/>
              <a:t>vIndexes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630 04 $a Dede Korkut Destanı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        (Eser Korkut </a:t>
            </a:r>
            <a:r>
              <a:rPr lang="tr-TR" dirty="0" err="1" smtClean="0"/>
              <a:t>Boratav’ın</a:t>
            </a:r>
            <a:r>
              <a:rPr lang="tr-TR" dirty="0" smtClean="0"/>
              <a:t> Halk destanları ile ilgili bir araştırması)</a:t>
            </a:r>
          </a:p>
          <a:p>
            <a:pPr marL="0" indent="0">
              <a:buNone/>
            </a:pPr>
            <a:r>
              <a:rPr lang="tr-TR" dirty="0" smtClean="0"/>
              <a:t>	630</a:t>
            </a:r>
            <a:r>
              <a:rPr lang="tr-TR" b="1" dirty="0" smtClean="0"/>
              <a:t> </a:t>
            </a:r>
            <a:r>
              <a:rPr lang="en-US" dirty="0" smtClean="0"/>
              <a:t>00</a:t>
            </a:r>
            <a:r>
              <a:rPr lang="tr-TR" dirty="0" smtClean="0"/>
              <a:t> </a:t>
            </a:r>
            <a:r>
              <a:rPr lang="en-US" dirty="0" smtClean="0"/>
              <a:t>$</a:t>
            </a:r>
            <a:r>
              <a:rPr lang="en-US" dirty="0"/>
              <a:t>aFour seasons </a:t>
            </a:r>
            <a:r>
              <a:rPr lang="tr-TR" dirty="0" smtClean="0"/>
              <a:t>$h</a:t>
            </a:r>
            <a:r>
              <a:rPr lang="en-US" dirty="0" smtClean="0"/>
              <a:t>(Motion </a:t>
            </a:r>
            <a:r>
              <a:rPr lang="en-US" dirty="0"/>
              <a:t>picture : </a:t>
            </a:r>
            <a:r>
              <a:rPr lang="tr-TR" dirty="0" smtClean="0"/>
              <a:t>		</a:t>
            </a:r>
            <a:r>
              <a:rPr lang="en-US" dirty="0" smtClean="0"/>
              <a:t>1981</a:t>
            </a:r>
            <a:r>
              <a:rPr lang="en-US" dirty="0"/>
              <a:t>)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542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tr-TR" b="1" dirty="0"/>
              <a:t>650 KONU BAŞLIĞI EK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tr-TR" dirty="0"/>
              <a:t> </a:t>
            </a:r>
            <a:r>
              <a:rPr lang="tr-TR" dirty="0" smtClean="0"/>
              <a:t>Gösterge:   # Tanımlı bilgi yoksa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	</a:t>
            </a:r>
            <a:r>
              <a:rPr lang="tr-TR" dirty="0" smtClean="0"/>
              <a:t>0 Düzey belli değil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1 birinci düzey</a:t>
            </a:r>
          </a:p>
          <a:p>
            <a:pPr marL="0" indent="0">
              <a:buNone/>
            </a:pPr>
            <a:r>
              <a:rPr lang="tr-TR" dirty="0"/>
              <a:t>		2 </a:t>
            </a:r>
            <a:r>
              <a:rPr lang="tr-TR" dirty="0" smtClean="0"/>
              <a:t>ikinci düzey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2. Gösterge:  	0 LC konu başlıkları</a:t>
            </a:r>
          </a:p>
          <a:p>
            <a:pPr marL="0" indent="0">
              <a:buNone/>
            </a:pPr>
            <a:r>
              <a:rPr lang="tr-TR" dirty="0"/>
              <a:t>		2 Tıp konu başlıkları</a:t>
            </a:r>
          </a:p>
          <a:p>
            <a:pPr marL="0" indent="0">
              <a:buNone/>
            </a:pPr>
            <a:r>
              <a:rPr lang="tr-TR" dirty="0"/>
              <a:t>		3 Ulusal Tarım kütüphanesi konu başlıkları</a:t>
            </a:r>
          </a:p>
          <a:p>
            <a:pPr marL="0" indent="0">
              <a:buNone/>
            </a:pPr>
            <a:r>
              <a:rPr lang="tr-TR" dirty="0"/>
              <a:t>		4 Kaynak belli değil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Alt alanlar:</a:t>
            </a:r>
          </a:p>
          <a:p>
            <a:pPr marL="0" indent="0">
              <a:buNone/>
            </a:pPr>
            <a:r>
              <a:rPr lang="tr-TR" dirty="0"/>
              <a:t>$a </a:t>
            </a:r>
            <a:r>
              <a:rPr lang="tr-TR" dirty="0" smtClean="0"/>
              <a:t>Konu başlığı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d </a:t>
            </a:r>
            <a:r>
              <a:rPr lang="tr-TR" dirty="0" smtClean="0"/>
              <a:t>Tarih aralığı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v Biçim alt birimi</a:t>
            </a:r>
          </a:p>
          <a:p>
            <a:pPr marL="0" indent="0">
              <a:buNone/>
            </a:pPr>
            <a:r>
              <a:rPr lang="tr-TR" dirty="0"/>
              <a:t>$x Genel alt birimi</a:t>
            </a:r>
          </a:p>
          <a:p>
            <a:pPr marL="0" indent="0">
              <a:buNone/>
            </a:pPr>
            <a:r>
              <a:rPr lang="tr-TR" dirty="0"/>
              <a:t>$y Kronolojik alt birim</a:t>
            </a:r>
          </a:p>
          <a:p>
            <a:pPr marL="0" indent="0">
              <a:buNone/>
            </a:pPr>
            <a:r>
              <a:rPr lang="tr-TR" dirty="0"/>
              <a:t>$z Coğrafik alt </a:t>
            </a:r>
            <a:r>
              <a:rPr lang="tr-TR" dirty="0" smtClean="0"/>
              <a:t>birim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2484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3151</TotalTime>
  <Words>1007</Words>
  <Application>Microsoft Office PowerPoint</Application>
  <PresentationFormat>Ekran Gösterisi (4:3)</PresentationFormat>
  <Paragraphs>191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600 KİŞİ ADI İÇİN KONU EK GİRİŞİ</vt:lpstr>
      <vt:lpstr>(600) KİŞİ ADI İÇİN KONU EK GİRİŞİ</vt:lpstr>
      <vt:lpstr>(610) TÜZEL KİŞİ ADI KONU EK GİRİŞİ</vt:lpstr>
      <vt:lpstr>(610) TÜZEL KİŞİ ADI KONU EK GİRİŞİ</vt:lpstr>
      <vt:lpstr>(611) TOPLANTI ADI KONU EK GİRİŞİ</vt:lpstr>
      <vt:lpstr>(611) TOPLANTI ADI KONU EK GİRİŞİ</vt:lpstr>
      <vt:lpstr>(630) TEK BİÇİM ESER ADI KONU EK GİRİŞİ</vt:lpstr>
      <vt:lpstr>630 TEK BİÇİM ESER ADI KONU EK GİRİŞİ</vt:lpstr>
      <vt:lpstr>650 KONU BAŞLIĞI EK GİRİŞİ</vt:lpstr>
      <vt:lpstr>650 KONU BAŞLIĞI EK GİRİŞİ</vt:lpstr>
      <vt:lpstr>650 KONU BAŞLIĞI EK GİRİŞİ</vt:lpstr>
      <vt:lpstr>651 COĞRAFİK TERİM KONU EK GİRİŞİ</vt:lpstr>
      <vt:lpstr>651 COĞRAFİK TERİM KONU EK GİRİŞİ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284</cp:revision>
  <dcterms:created xsi:type="dcterms:W3CDTF">2010-04-19T20:51:29Z</dcterms:created>
  <dcterms:modified xsi:type="dcterms:W3CDTF">2020-12-16T12:10:19Z</dcterms:modified>
</cp:coreProperties>
</file>