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2" r:id="rId2"/>
    <p:sldId id="329" r:id="rId3"/>
    <p:sldId id="328" r:id="rId4"/>
    <p:sldId id="327" r:id="rId5"/>
    <p:sldId id="326" r:id="rId6"/>
    <p:sldId id="32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8xx Dizi ek girişi ve elektronik adres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815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b="1" dirty="0"/>
              <a:t> (800) </a:t>
            </a:r>
            <a:r>
              <a:rPr lang="tr-TR" b="1" dirty="0" smtClean="0"/>
              <a:t>KİŞİ </a:t>
            </a:r>
            <a:r>
              <a:rPr lang="tr-TR" b="1" dirty="0"/>
              <a:t>DİZİ ADI EK </a:t>
            </a:r>
            <a:r>
              <a:rPr lang="tr-TR" b="1" dirty="0" smtClean="0"/>
              <a:t>GİRİŞİ(Kişi adından oluşan bir dizi adı varsa oluşturulur)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(yalnızca ad ise)</a:t>
            </a:r>
          </a:p>
          <a:p>
            <a:pPr marL="0" indent="0">
              <a:buNone/>
            </a:pPr>
            <a:r>
              <a:rPr lang="tr-TR" dirty="0"/>
              <a:t>                       1 (soyadı var ise)</a:t>
            </a:r>
          </a:p>
          <a:p>
            <a:pPr marL="0" indent="0">
              <a:buNone/>
            </a:pPr>
            <a:r>
              <a:rPr lang="tr-TR" dirty="0"/>
              <a:t>                       3 (aile adı var ise)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Alt alanlar:</a:t>
            </a:r>
          </a:p>
          <a:p>
            <a:pPr marL="0" indent="0">
              <a:buNone/>
            </a:pPr>
            <a:r>
              <a:rPr lang="tr-TR" dirty="0"/>
              <a:t>$a Yazar adı (Kişi adı)</a:t>
            </a:r>
          </a:p>
          <a:p>
            <a:pPr marL="0" indent="0">
              <a:buNone/>
            </a:pPr>
            <a:r>
              <a:rPr lang="tr-TR" dirty="0"/>
              <a:t>$b Ad ile birlikteki numara</a:t>
            </a:r>
          </a:p>
          <a:p>
            <a:pPr marL="0" indent="0">
              <a:buNone/>
            </a:pPr>
            <a:r>
              <a:rPr lang="tr-TR" dirty="0"/>
              <a:t>$c </a:t>
            </a:r>
            <a:r>
              <a:rPr lang="tr-TR" dirty="0" err="1"/>
              <a:t>Ünvan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</a:t>
            </a:r>
            <a:r>
              <a:rPr lang="tr-TR" dirty="0" smtClean="0"/>
              <a:t>belirteci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800  1# </a:t>
            </a:r>
            <a:r>
              <a:rPr lang="tr-TR" dirty="0"/>
              <a:t>$</a:t>
            </a:r>
            <a:r>
              <a:rPr lang="tr-TR" dirty="0" err="1"/>
              <a:t>aBerenholtz</a:t>
            </a:r>
            <a:r>
              <a:rPr lang="tr-TR" dirty="0"/>
              <a:t>, Jim,$</a:t>
            </a:r>
            <a:r>
              <a:rPr lang="tr-TR" dirty="0" smtClean="0"/>
              <a:t>d1957-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800  0# #a Ömer </a:t>
            </a:r>
            <a:r>
              <a:rPr lang="tr-TR" dirty="0" err="1" smtClean="0"/>
              <a:t>Seyfettinin</a:t>
            </a:r>
            <a:r>
              <a:rPr lang="tr-TR" dirty="0" smtClean="0"/>
              <a:t> bütün eserleri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8xx Dizi ek girişi ve elektronik adres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815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(</a:t>
            </a:r>
            <a:r>
              <a:rPr lang="tr-TR" b="1" dirty="0"/>
              <a:t>810) TÜZEL KİŞİ İÇİN DİZİ EK </a:t>
            </a:r>
            <a:r>
              <a:rPr lang="tr-TR" b="1" dirty="0" smtClean="0"/>
              <a:t>GİRİŞİ</a:t>
            </a:r>
            <a:r>
              <a:rPr lang="tr-TR" dirty="0" smtClean="0"/>
              <a:t>(Tüzel Kişi </a:t>
            </a:r>
            <a:r>
              <a:rPr lang="tr-TR" dirty="0"/>
              <a:t>adından oluşan bir dizi adı varsa oluşturulur) 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</a:t>
            </a:r>
            <a:r>
              <a:rPr lang="tr-TR" dirty="0" smtClean="0"/>
              <a:t>(dönüştürülmüş başlık)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        1 (yasal </a:t>
            </a:r>
            <a:r>
              <a:rPr lang="tr-TR" dirty="0"/>
              <a:t>adı)</a:t>
            </a:r>
          </a:p>
          <a:p>
            <a:pPr marL="0" indent="0">
              <a:buNone/>
            </a:pPr>
            <a:r>
              <a:rPr lang="tr-TR" dirty="0" smtClean="0"/>
              <a:t>	        2 </a:t>
            </a:r>
            <a:r>
              <a:rPr lang="tr-TR" dirty="0"/>
              <a:t>(isim doğrudan verilmiştir)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Tüzel kuruluş adı</a:t>
            </a:r>
          </a:p>
          <a:p>
            <a:pPr marL="0" indent="0">
              <a:buNone/>
            </a:pPr>
            <a:r>
              <a:rPr lang="tr-TR" dirty="0"/>
              <a:t>$b Alt birim</a:t>
            </a:r>
          </a:p>
          <a:p>
            <a:pPr marL="0" indent="0">
              <a:buNone/>
            </a:pPr>
            <a:r>
              <a:rPr lang="tr-TR" dirty="0"/>
              <a:t>$c Toplantı yeri</a:t>
            </a:r>
          </a:p>
          <a:p>
            <a:pPr marL="0" indent="0">
              <a:buNone/>
            </a:pPr>
            <a:r>
              <a:rPr lang="tr-TR" dirty="0"/>
              <a:t>$d Toplantının tarihi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belirteci</a:t>
            </a:r>
          </a:p>
          <a:p>
            <a:pPr marL="0" indent="0">
              <a:buNone/>
            </a:pPr>
            <a:r>
              <a:rPr lang="tr-TR" dirty="0"/>
              <a:t>$k Alt başlık </a:t>
            </a:r>
            <a:r>
              <a:rPr lang="tr-TR" dirty="0" smtClean="0"/>
              <a:t>biçimi</a:t>
            </a:r>
          </a:p>
          <a:p>
            <a:pPr marL="0" indent="0">
              <a:buNone/>
            </a:pPr>
            <a:r>
              <a:rPr lang="tr-TR" dirty="0" smtClean="0"/>
              <a:t>	810 </a:t>
            </a:r>
            <a:r>
              <a:rPr lang="en-US" dirty="0"/>
              <a:t>1#$</a:t>
            </a:r>
            <a:r>
              <a:rPr lang="en-US" dirty="0" err="1"/>
              <a:t>aUnited</a:t>
            </a:r>
            <a:r>
              <a:rPr lang="en-US" dirty="0"/>
              <a:t> States.$</a:t>
            </a:r>
            <a:r>
              <a:rPr lang="en-US" dirty="0" err="1"/>
              <a:t>bArmy</a:t>
            </a:r>
            <a:r>
              <a:rPr lang="en-US" dirty="0"/>
              <a:t> Map </a:t>
            </a:r>
            <a:r>
              <a:rPr lang="en-US" dirty="0" smtClean="0"/>
              <a:t>Service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810 </a:t>
            </a:r>
            <a:r>
              <a:rPr lang="en-US" dirty="0"/>
              <a:t>2#$</a:t>
            </a:r>
            <a:r>
              <a:rPr lang="en-US" dirty="0" err="1"/>
              <a:t>aCentral</a:t>
            </a:r>
            <a:r>
              <a:rPr lang="en-US" dirty="0"/>
              <a:t> Institute of Indian Languages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337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8xx Dizi ek girişi ve elektronik adres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b="1" dirty="0"/>
              <a:t>(811) TOPLANTI ADI DİZİ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</a:t>
            </a:r>
            <a:r>
              <a:rPr lang="tr-TR" dirty="0" smtClean="0"/>
              <a:t> 0 (dönüştürülmüş başlık)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1 (yasal </a:t>
            </a:r>
            <a:r>
              <a:rPr lang="tr-TR" dirty="0"/>
              <a:t>adı)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2 (erişim adı)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Toplantı adı veya sorumlu girişi</a:t>
            </a:r>
          </a:p>
          <a:p>
            <a:pPr marL="0" indent="0">
              <a:buNone/>
            </a:pPr>
            <a:r>
              <a:rPr lang="tr-TR" dirty="0"/>
              <a:t>$c Toplantı yeri</a:t>
            </a:r>
          </a:p>
          <a:p>
            <a:pPr marL="0" indent="0">
              <a:buNone/>
            </a:pPr>
            <a:r>
              <a:rPr lang="tr-TR" dirty="0"/>
              <a:t>$d Toplantının tarihi</a:t>
            </a:r>
          </a:p>
          <a:p>
            <a:pPr marL="0" indent="0">
              <a:buNone/>
            </a:pPr>
            <a:r>
              <a:rPr lang="tr-TR" dirty="0"/>
              <a:t>$e Alt birim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 </a:t>
            </a:r>
            <a:r>
              <a:rPr lang="tr-TR" dirty="0" smtClean="0"/>
              <a:t>belirteci</a:t>
            </a:r>
          </a:p>
          <a:p>
            <a:pPr marL="0" indent="0">
              <a:buNone/>
            </a:pPr>
            <a:r>
              <a:rPr lang="tr-TR" dirty="0" smtClean="0"/>
              <a:t>	811 </a:t>
            </a:r>
            <a:r>
              <a:rPr lang="tr-TR" dirty="0"/>
              <a:t>2</a:t>
            </a:r>
            <a:r>
              <a:rPr lang="tr-TR" dirty="0" smtClean="0"/>
              <a:t># $</a:t>
            </a:r>
            <a:r>
              <a:rPr lang="tr-TR" dirty="0" err="1"/>
              <a:t>aInternational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 of </a:t>
            </a:r>
            <a:r>
              <a:rPr lang="tr-TR" dirty="0" err="1"/>
              <a:t>Nutrition$n</a:t>
            </a:r>
            <a:r>
              <a:rPr lang="tr-TR" dirty="0"/>
              <a:t>(11th :$d1978 :$</a:t>
            </a:r>
            <a:r>
              <a:rPr lang="tr-TR" dirty="0" err="1"/>
              <a:t>cRio</a:t>
            </a:r>
            <a:r>
              <a:rPr lang="tr-TR" dirty="0"/>
              <a:t> </a:t>
            </a:r>
            <a:r>
              <a:rPr lang="tr-TR" dirty="0" smtClean="0"/>
              <a:t>		de Janeiro</a:t>
            </a:r>
            <a:r>
              <a:rPr lang="tr-TR" dirty="0"/>
              <a:t>, </a:t>
            </a:r>
            <a:r>
              <a:rPr lang="tr-TR" dirty="0" err="1" smtClean="0"/>
              <a:t>Brazil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0181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8xx Dizi ek girişi ve elektronik adres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" y="1600201"/>
            <a:ext cx="8915400" cy="51815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(</a:t>
            </a:r>
            <a:r>
              <a:rPr lang="tr-TR" b="1" dirty="0"/>
              <a:t>830) TEK BİÇİM ESER ADI DİZİ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#</a:t>
            </a:r>
          </a:p>
          <a:p>
            <a:pPr marL="0" indent="0">
              <a:buNone/>
            </a:pPr>
            <a:r>
              <a:rPr lang="tr-TR" dirty="0"/>
              <a:t>2. Gösterge: </a:t>
            </a:r>
            <a:r>
              <a:rPr lang="tr-TR" dirty="0" smtClean="0"/>
              <a:t>0</a:t>
            </a:r>
            <a:r>
              <a:rPr lang="tr-TR" dirty="0"/>
              <a:t> </a:t>
            </a:r>
            <a:r>
              <a:rPr lang="tr-TR" dirty="0" smtClean="0"/>
              <a:t>(Tanımsız karakter bulunmuyor)</a:t>
            </a:r>
          </a:p>
          <a:p>
            <a:pPr marL="457200" lvl="1" indent="0">
              <a:buNone/>
            </a:pPr>
            <a:r>
              <a:rPr lang="tr-TR" dirty="0"/>
              <a:t>	</a:t>
            </a:r>
            <a:r>
              <a:rPr lang="tr-TR" dirty="0" smtClean="0"/>
              <a:t>	  1-9 </a:t>
            </a:r>
            <a:r>
              <a:rPr lang="tr-TR" dirty="0"/>
              <a:t>(tanımsız </a:t>
            </a:r>
            <a:r>
              <a:rPr lang="tr-TR" dirty="0" smtClean="0"/>
              <a:t>karakter sayısı)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Tek biçim eser adı</a:t>
            </a:r>
          </a:p>
          <a:p>
            <a:pPr marL="0" indent="0">
              <a:buNone/>
            </a:pPr>
            <a:r>
              <a:rPr lang="tr-TR" dirty="0"/>
              <a:t>$d Anlaşma </a:t>
            </a:r>
            <a:r>
              <a:rPr lang="tr-TR" dirty="0" smtClean="0"/>
              <a:t>tarihi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$h Genel materyal </a:t>
            </a:r>
            <a:r>
              <a:rPr lang="tr-TR" dirty="0" smtClean="0"/>
              <a:t>belirteci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830 </a:t>
            </a:r>
            <a:r>
              <a:rPr lang="tr-TR" dirty="0"/>
              <a:t>#0$aTeenage </a:t>
            </a:r>
            <a:r>
              <a:rPr lang="tr-TR" dirty="0" err="1"/>
              <a:t>years</a:t>
            </a:r>
            <a:r>
              <a:rPr lang="tr-TR" dirty="0"/>
              <a:t>.$h[</a:t>
            </a:r>
            <a:r>
              <a:rPr lang="tr-TR" dirty="0" err="1"/>
              <a:t>Videorecording</a:t>
            </a:r>
            <a:r>
              <a:rPr lang="tr-TR" dirty="0"/>
              <a:t>]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179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tr-TR" dirty="0" smtClean="0"/>
              <a:t>8xx Dizi ek girişi ve elektronik adres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" y="1219201"/>
            <a:ext cx="8534400" cy="5410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b="1" dirty="0" smtClean="0"/>
              <a:t>(</a:t>
            </a:r>
            <a:r>
              <a:rPr lang="tr-TR" b="1" dirty="0"/>
              <a:t>856) ELEKTRONİK YER VE ERİŞİM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514350" indent="-514350">
              <a:buAutoNum type="arabicPeriod"/>
            </a:pPr>
            <a:r>
              <a:rPr lang="tr-TR" dirty="0" smtClean="0"/>
              <a:t>Gösterge</a:t>
            </a:r>
            <a:r>
              <a:rPr lang="tr-TR" dirty="0"/>
              <a:t>: </a:t>
            </a:r>
            <a:r>
              <a:rPr lang="tr-TR" dirty="0" smtClean="0"/>
              <a:t># tanımlı bilgi yok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0 </a:t>
            </a:r>
            <a:r>
              <a:rPr lang="tr-TR" dirty="0"/>
              <a:t>(e-posta adresi)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1 </a:t>
            </a:r>
            <a:r>
              <a:rPr lang="tr-TR" dirty="0"/>
              <a:t>(ftp adresi)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4 </a:t>
            </a:r>
            <a:r>
              <a:rPr lang="tr-TR" dirty="0"/>
              <a:t>(internet adresi)</a:t>
            </a:r>
          </a:p>
          <a:p>
            <a:pPr marL="0" indent="0">
              <a:buNone/>
            </a:pPr>
            <a:r>
              <a:rPr lang="tr-TR" dirty="0" smtClean="0"/>
              <a:t>2. Gösterge</a:t>
            </a:r>
            <a:r>
              <a:rPr lang="tr-TR" dirty="0"/>
              <a:t>: </a:t>
            </a:r>
            <a:r>
              <a:rPr lang="tr-TR" dirty="0" smtClean="0"/>
              <a:t>  </a:t>
            </a:r>
            <a:r>
              <a:rPr lang="tr-TR" dirty="0"/>
              <a:t># tanımlı bilgi yok</a:t>
            </a:r>
          </a:p>
          <a:p>
            <a:pPr marL="0" indent="0">
              <a:buNone/>
            </a:pPr>
            <a:r>
              <a:rPr lang="tr-TR" dirty="0"/>
              <a:t>	 </a:t>
            </a:r>
            <a:r>
              <a:rPr lang="tr-TR" dirty="0" smtClean="0"/>
              <a:t>         0 </a:t>
            </a:r>
            <a:r>
              <a:rPr lang="tr-TR" dirty="0"/>
              <a:t>(kaynak)</a:t>
            </a:r>
          </a:p>
          <a:p>
            <a:pPr marL="0" indent="0">
              <a:buNone/>
            </a:pPr>
            <a:r>
              <a:rPr lang="tr-TR" dirty="0" smtClean="0"/>
              <a:t>                         1 </a:t>
            </a:r>
            <a:r>
              <a:rPr lang="tr-TR" dirty="0"/>
              <a:t>(kaynağın versiyonu)</a:t>
            </a:r>
          </a:p>
          <a:p>
            <a:pPr marL="0" indent="0">
              <a:buNone/>
            </a:pPr>
            <a:r>
              <a:rPr lang="tr-TR" dirty="0" smtClean="0"/>
              <a:t>                         2 </a:t>
            </a:r>
            <a:r>
              <a:rPr lang="tr-TR" dirty="0"/>
              <a:t>(ilişkili kaynak)</a:t>
            </a:r>
          </a:p>
          <a:p>
            <a:pPr marL="0" indent="0">
              <a:buNone/>
            </a:pPr>
            <a:r>
              <a:rPr lang="tr-TR" u="sng" dirty="0" smtClean="0"/>
              <a:t>Alt </a:t>
            </a:r>
            <a:r>
              <a:rPr lang="tr-TR" u="sng" dirty="0"/>
              <a:t>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</a:t>
            </a:r>
            <a:r>
              <a:rPr lang="tr-TR" dirty="0" smtClean="0"/>
              <a:t>elektronik adres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$b Erişim </a:t>
            </a:r>
            <a:r>
              <a:rPr lang="tr-TR" dirty="0" smtClean="0"/>
              <a:t>numarası</a:t>
            </a:r>
          </a:p>
          <a:p>
            <a:pPr marL="0" indent="0">
              <a:buNone/>
            </a:pPr>
            <a:r>
              <a:rPr lang="tr-TR" dirty="0" smtClean="0"/>
              <a:t>$u URI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856 </a:t>
            </a:r>
            <a:r>
              <a:rPr lang="tr-TR" dirty="0"/>
              <a:t>41$uhttp://</a:t>
            </a:r>
            <a:r>
              <a:rPr lang="tr-TR" dirty="0" smtClean="0"/>
              <a:t>www.jstor.org/journals/0277903x.html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856 </a:t>
            </a:r>
            <a:r>
              <a:rPr lang="tr-TR" dirty="0"/>
              <a:t>0#$</a:t>
            </a:r>
            <a:r>
              <a:rPr lang="tr-TR" dirty="0" err="1"/>
              <a:t>akentvm.bitnet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64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9XX yerel bilgiler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b="1" dirty="0"/>
              <a:t>(900) YEREL BİLGİ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Yerel bilgi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b="1" dirty="0"/>
              <a:t>(910) YEREL BİLGİ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Yerel bilgi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5516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3262</TotalTime>
  <Words>495</Words>
  <Application>Microsoft Office PowerPoint</Application>
  <PresentationFormat>Ekran Gösterisi (4:3)</PresentationFormat>
  <Paragraphs>96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8xx Dizi ek girişi ve elektronik adres</vt:lpstr>
      <vt:lpstr>8xx Dizi ek girişi ve elektronik adres</vt:lpstr>
      <vt:lpstr>8xx Dizi ek girişi ve elektronik adres</vt:lpstr>
      <vt:lpstr>8xx Dizi ek girişi ve elektronik adres</vt:lpstr>
      <vt:lpstr>8xx Dizi ek girişi ve elektronik adres</vt:lpstr>
      <vt:lpstr>9XX yerel bilgiler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284</cp:revision>
  <dcterms:created xsi:type="dcterms:W3CDTF">2010-04-19T20:51:29Z</dcterms:created>
  <dcterms:modified xsi:type="dcterms:W3CDTF">2020-05-29T13:01:58Z</dcterms:modified>
</cp:coreProperties>
</file>