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59"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12F2847-CD9A-436C-9CC9-30EE25627571}"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604D81-F24A-4EC1-87D8-CA153600F858}" type="slidenum">
              <a:rPr lang="tr-TR" smtClean="0"/>
              <a:t>‹#›</a:t>
            </a:fld>
            <a:endParaRPr lang="tr-TR"/>
          </a:p>
        </p:txBody>
      </p:sp>
    </p:spTree>
    <p:extLst>
      <p:ext uri="{BB962C8B-B14F-4D97-AF65-F5344CB8AC3E}">
        <p14:creationId xmlns:p14="http://schemas.microsoft.com/office/powerpoint/2010/main" val="3727105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12F2847-CD9A-436C-9CC9-30EE25627571}"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604D81-F24A-4EC1-87D8-CA153600F858}" type="slidenum">
              <a:rPr lang="tr-TR" smtClean="0"/>
              <a:t>‹#›</a:t>
            </a:fld>
            <a:endParaRPr lang="tr-TR"/>
          </a:p>
        </p:txBody>
      </p:sp>
    </p:spTree>
    <p:extLst>
      <p:ext uri="{BB962C8B-B14F-4D97-AF65-F5344CB8AC3E}">
        <p14:creationId xmlns:p14="http://schemas.microsoft.com/office/powerpoint/2010/main" val="4099340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12F2847-CD9A-436C-9CC9-30EE25627571}"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604D81-F24A-4EC1-87D8-CA153600F858}" type="slidenum">
              <a:rPr lang="tr-TR" smtClean="0"/>
              <a:t>‹#›</a:t>
            </a:fld>
            <a:endParaRPr lang="tr-TR"/>
          </a:p>
        </p:txBody>
      </p:sp>
    </p:spTree>
    <p:extLst>
      <p:ext uri="{BB962C8B-B14F-4D97-AF65-F5344CB8AC3E}">
        <p14:creationId xmlns:p14="http://schemas.microsoft.com/office/powerpoint/2010/main" val="289912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12F2847-CD9A-436C-9CC9-30EE25627571}"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604D81-F24A-4EC1-87D8-CA153600F858}" type="slidenum">
              <a:rPr lang="tr-TR" smtClean="0"/>
              <a:t>‹#›</a:t>
            </a:fld>
            <a:endParaRPr lang="tr-TR"/>
          </a:p>
        </p:txBody>
      </p:sp>
    </p:spTree>
    <p:extLst>
      <p:ext uri="{BB962C8B-B14F-4D97-AF65-F5344CB8AC3E}">
        <p14:creationId xmlns:p14="http://schemas.microsoft.com/office/powerpoint/2010/main" val="1350701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12F2847-CD9A-436C-9CC9-30EE25627571}"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604D81-F24A-4EC1-87D8-CA153600F858}" type="slidenum">
              <a:rPr lang="tr-TR" smtClean="0"/>
              <a:t>‹#›</a:t>
            </a:fld>
            <a:endParaRPr lang="tr-TR"/>
          </a:p>
        </p:txBody>
      </p:sp>
    </p:spTree>
    <p:extLst>
      <p:ext uri="{BB962C8B-B14F-4D97-AF65-F5344CB8AC3E}">
        <p14:creationId xmlns:p14="http://schemas.microsoft.com/office/powerpoint/2010/main" val="3316594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12F2847-CD9A-436C-9CC9-30EE25627571}" type="datetimeFigureOut">
              <a:rPr lang="tr-TR" smtClean="0"/>
              <a:t>28.07.2021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604D81-F24A-4EC1-87D8-CA153600F858}" type="slidenum">
              <a:rPr lang="tr-TR" smtClean="0"/>
              <a:t>‹#›</a:t>
            </a:fld>
            <a:endParaRPr lang="tr-TR"/>
          </a:p>
        </p:txBody>
      </p:sp>
    </p:spTree>
    <p:extLst>
      <p:ext uri="{BB962C8B-B14F-4D97-AF65-F5344CB8AC3E}">
        <p14:creationId xmlns:p14="http://schemas.microsoft.com/office/powerpoint/2010/main" val="1209838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12F2847-CD9A-436C-9CC9-30EE25627571}" type="datetimeFigureOut">
              <a:rPr lang="tr-TR" smtClean="0"/>
              <a:t>28.07.2021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5604D81-F24A-4EC1-87D8-CA153600F858}" type="slidenum">
              <a:rPr lang="tr-TR" smtClean="0"/>
              <a:t>‹#›</a:t>
            </a:fld>
            <a:endParaRPr lang="tr-TR"/>
          </a:p>
        </p:txBody>
      </p:sp>
    </p:spTree>
    <p:extLst>
      <p:ext uri="{BB962C8B-B14F-4D97-AF65-F5344CB8AC3E}">
        <p14:creationId xmlns:p14="http://schemas.microsoft.com/office/powerpoint/2010/main" val="4255242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12F2847-CD9A-436C-9CC9-30EE25627571}" type="datetimeFigureOut">
              <a:rPr lang="tr-TR" smtClean="0"/>
              <a:t>28.07.2021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604D81-F24A-4EC1-87D8-CA153600F858}" type="slidenum">
              <a:rPr lang="tr-TR" smtClean="0"/>
              <a:t>‹#›</a:t>
            </a:fld>
            <a:endParaRPr lang="tr-TR"/>
          </a:p>
        </p:txBody>
      </p:sp>
    </p:spTree>
    <p:extLst>
      <p:ext uri="{BB962C8B-B14F-4D97-AF65-F5344CB8AC3E}">
        <p14:creationId xmlns:p14="http://schemas.microsoft.com/office/powerpoint/2010/main" val="2994434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12F2847-CD9A-436C-9CC9-30EE25627571}" type="datetimeFigureOut">
              <a:rPr lang="tr-TR" smtClean="0"/>
              <a:t>28.07.2021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5604D81-F24A-4EC1-87D8-CA153600F858}" type="slidenum">
              <a:rPr lang="tr-TR" smtClean="0"/>
              <a:t>‹#›</a:t>
            </a:fld>
            <a:endParaRPr lang="tr-TR"/>
          </a:p>
        </p:txBody>
      </p:sp>
    </p:spTree>
    <p:extLst>
      <p:ext uri="{BB962C8B-B14F-4D97-AF65-F5344CB8AC3E}">
        <p14:creationId xmlns:p14="http://schemas.microsoft.com/office/powerpoint/2010/main" val="3668915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12F2847-CD9A-436C-9CC9-30EE25627571}" type="datetimeFigureOut">
              <a:rPr lang="tr-TR" smtClean="0"/>
              <a:t>28.07.2021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604D81-F24A-4EC1-87D8-CA153600F858}" type="slidenum">
              <a:rPr lang="tr-TR" smtClean="0"/>
              <a:t>‹#›</a:t>
            </a:fld>
            <a:endParaRPr lang="tr-TR"/>
          </a:p>
        </p:txBody>
      </p:sp>
    </p:spTree>
    <p:extLst>
      <p:ext uri="{BB962C8B-B14F-4D97-AF65-F5344CB8AC3E}">
        <p14:creationId xmlns:p14="http://schemas.microsoft.com/office/powerpoint/2010/main" val="421045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12F2847-CD9A-436C-9CC9-30EE25627571}" type="datetimeFigureOut">
              <a:rPr lang="tr-TR" smtClean="0"/>
              <a:t>28.07.2021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604D81-F24A-4EC1-87D8-CA153600F858}" type="slidenum">
              <a:rPr lang="tr-TR" smtClean="0"/>
              <a:t>‹#›</a:t>
            </a:fld>
            <a:endParaRPr lang="tr-TR"/>
          </a:p>
        </p:txBody>
      </p:sp>
    </p:spTree>
    <p:extLst>
      <p:ext uri="{BB962C8B-B14F-4D97-AF65-F5344CB8AC3E}">
        <p14:creationId xmlns:p14="http://schemas.microsoft.com/office/powerpoint/2010/main" val="1724756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2F2847-CD9A-436C-9CC9-30EE25627571}" type="datetimeFigureOut">
              <a:rPr lang="tr-TR" smtClean="0"/>
              <a:t>28.07.2021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604D81-F24A-4EC1-87D8-CA153600F858}" type="slidenum">
              <a:rPr lang="tr-TR" smtClean="0"/>
              <a:t>‹#›</a:t>
            </a:fld>
            <a:endParaRPr lang="tr-TR"/>
          </a:p>
        </p:txBody>
      </p:sp>
    </p:spTree>
    <p:extLst>
      <p:ext uri="{BB962C8B-B14F-4D97-AF65-F5344CB8AC3E}">
        <p14:creationId xmlns:p14="http://schemas.microsoft.com/office/powerpoint/2010/main" val="2374667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544945" y="463206"/>
            <a:ext cx="10261600" cy="5495479"/>
          </a:xfrm>
          <a:prstGeom prst="rect">
            <a:avLst/>
          </a:prstGeom>
        </p:spPr>
        <p:txBody>
          <a:bodyPr wrap="square">
            <a:spAutoFit/>
          </a:bodyPr>
          <a:lstStyle/>
          <a:p>
            <a:pPr algn="just">
              <a:lnSpc>
                <a:spcPct val="115000"/>
              </a:lnSpc>
              <a:spcAft>
                <a:spcPts val="1000"/>
              </a:spcAft>
            </a:pPr>
            <a:r>
              <a:rPr lang="tr-TR" sz="2200" b="1" dirty="0">
                <a:latin typeface="Calibri" panose="020F0502020204030204" pitchFamily="34" charset="0"/>
                <a:ea typeface="Calibri" panose="020F0502020204030204" pitchFamily="34" charset="0"/>
                <a:cs typeface="Times New Roman" panose="02020603050405020304" pitchFamily="18" charset="0"/>
              </a:rPr>
              <a:t>1.ATÖLYE</a:t>
            </a:r>
            <a:endParaRPr lang="tr-TR" sz="2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tr-TR" sz="2200" b="1" dirty="0">
                <a:latin typeface="Calibri" panose="020F0502020204030204" pitchFamily="34" charset="0"/>
                <a:ea typeface="Calibri" panose="020F0502020204030204" pitchFamily="34" charset="0"/>
                <a:cs typeface="Times New Roman" panose="02020603050405020304" pitchFamily="18" charset="0"/>
              </a:rPr>
              <a:t>Eğitmen: </a:t>
            </a:r>
            <a:r>
              <a:rPr lang="tr-TR" sz="2200" dirty="0">
                <a:latin typeface="Calibri" panose="020F0502020204030204" pitchFamily="34" charset="0"/>
                <a:ea typeface="Calibri" panose="020F0502020204030204" pitchFamily="34" charset="0"/>
                <a:cs typeface="Times New Roman" panose="02020603050405020304" pitchFamily="18" charset="0"/>
              </a:rPr>
              <a:t>Damla GÜLER</a:t>
            </a:r>
          </a:p>
          <a:p>
            <a:pPr algn="just">
              <a:lnSpc>
                <a:spcPct val="115000"/>
              </a:lnSpc>
              <a:spcAft>
                <a:spcPts val="1000"/>
              </a:spcAft>
            </a:pPr>
            <a:r>
              <a:rPr lang="tr-TR" sz="2200" b="1" dirty="0">
                <a:latin typeface="Calibri" panose="020F0502020204030204" pitchFamily="34" charset="0"/>
                <a:ea typeface="Calibri" panose="020F0502020204030204" pitchFamily="34" charset="0"/>
                <a:cs typeface="Times New Roman" panose="02020603050405020304" pitchFamily="18" charset="0"/>
              </a:rPr>
              <a:t>Ders:</a:t>
            </a:r>
            <a:r>
              <a:rPr lang="tr-TR" sz="2200" dirty="0">
                <a:latin typeface="Calibri" panose="020F0502020204030204" pitchFamily="34" charset="0"/>
                <a:ea typeface="Calibri" panose="020F0502020204030204" pitchFamily="34" charset="0"/>
                <a:cs typeface="Times New Roman" panose="02020603050405020304" pitchFamily="18" charset="0"/>
              </a:rPr>
              <a:t> Yaratıcı Drama </a:t>
            </a:r>
          </a:p>
          <a:p>
            <a:pPr>
              <a:lnSpc>
                <a:spcPct val="107000"/>
              </a:lnSpc>
              <a:spcAft>
                <a:spcPts val="800"/>
              </a:spcAft>
            </a:pPr>
            <a:r>
              <a:rPr lang="tr-TR" sz="2200" b="1" dirty="0">
                <a:latin typeface="Calibri" panose="020F0502020204030204" pitchFamily="34" charset="0"/>
                <a:ea typeface="Calibri" panose="020F0502020204030204" pitchFamily="34" charset="0"/>
                <a:cs typeface="Times New Roman" panose="02020603050405020304" pitchFamily="18" charset="0"/>
              </a:rPr>
              <a:t>Konu:</a:t>
            </a:r>
            <a:r>
              <a:rPr lang="tr-TR" sz="2200" dirty="0">
                <a:latin typeface="Calibri" panose="020F0502020204030204" pitchFamily="34" charset="0"/>
                <a:ea typeface="Calibri" panose="020F0502020204030204" pitchFamily="34" charset="0"/>
                <a:cs typeface="Times New Roman" panose="02020603050405020304" pitchFamily="18" charset="0"/>
              </a:rPr>
              <a:t> </a:t>
            </a:r>
            <a:r>
              <a:rPr lang="tr-TR" sz="2200" dirty="0">
                <a:latin typeface="Calibri" panose="020F0502020204030204" pitchFamily="34" charset="0"/>
                <a:ea typeface="Calibri" panose="020F0502020204030204" pitchFamily="34" charset="0"/>
                <a:cs typeface="Calibri" panose="020F0502020204030204" pitchFamily="34" charset="0"/>
              </a:rPr>
              <a:t>Kendini ve Grup Üyelerini Tanıma, İletişim ve Etkileşim </a:t>
            </a:r>
            <a:endParaRPr lang="tr-TR" sz="22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tr-TR" sz="2200" b="1" dirty="0">
                <a:latin typeface="Calibri" panose="020F0502020204030204" pitchFamily="34" charset="0"/>
                <a:ea typeface="Calibri" panose="020F0502020204030204" pitchFamily="34" charset="0"/>
                <a:cs typeface="Times New Roman" panose="02020603050405020304" pitchFamily="18" charset="0"/>
              </a:rPr>
              <a:t>Süre:</a:t>
            </a:r>
            <a:r>
              <a:rPr lang="tr-TR" sz="2200" dirty="0">
                <a:latin typeface="Calibri" panose="020F0502020204030204" pitchFamily="34" charset="0"/>
                <a:ea typeface="Calibri" panose="020F0502020204030204" pitchFamily="34" charset="0"/>
                <a:cs typeface="Times New Roman" panose="02020603050405020304" pitchFamily="18" charset="0"/>
              </a:rPr>
              <a:t> 60</a:t>
            </a:r>
          </a:p>
          <a:p>
            <a:pPr algn="just">
              <a:spcAft>
                <a:spcPts val="0"/>
              </a:spcAft>
            </a:pPr>
            <a:r>
              <a:rPr lang="tr-TR" sz="2200" dirty="0">
                <a:latin typeface="Calibri" panose="020F0502020204030204" pitchFamily="34" charset="0"/>
                <a:ea typeface="Calibri" panose="020F0502020204030204" pitchFamily="34" charset="0"/>
                <a:cs typeface="Times New Roman" panose="02020603050405020304" pitchFamily="18" charset="0"/>
              </a:rPr>
              <a:t> </a:t>
            </a:r>
          </a:p>
          <a:p>
            <a:pPr algn="just">
              <a:spcAft>
                <a:spcPts val="0"/>
              </a:spcAft>
            </a:pPr>
            <a:r>
              <a:rPr lang="tr-TR" sz="2200" b="1" dirty="0">
                <a:latin typeface="Calibri" panose="020F0502020204030204" pitchFamily="34" charset="0"/>
                <a:ea typeface="Calibri" panose="020F0502020204030204" pitchFamily="34" charset="0"/>
                <a:cs typeface="Times New Roman" panose="02020603050405020304" pitchFamily="18" charset="0"/>
              </a:rPr>
              <a:t>Grup: </a:t>
            </a:r>
            <a:r>
              <a:rPr lang="tr-TR" sz="2200" dirty="0">
                <a:latin typeface="Calibri" panose="020F0502020204030204" pitchFamily="34" charset="0"/>
                <a:ea typeface="Calibri" panose="020F0502020204030204" pitchFamily="34" charset="0"/>
                <a:cs typeface="Times New Roman" panose="02020603050405020304" pitchFamily="18" charset="0"/>
              </a:rPr>
              <a:t>Ankara Üniversitesi Spor Bilimleri Fakültesi Beden Eğitimi ve Spor Öğretmenliği Bölümü 4. Sınıf Öğrencileri</a:t>
            </a:r>
          </a:p>
          <a:p>
            <a:pPr algn="just">
              <a:spcAft>
                <a:spcPts val="0"/>
              </a:spcAft>
            </a:pPr>
            <a:r>
              <a:rPr lang="tr-TR" sz="2200" b="1" dirty="0">
                <a:latin typeface="Calibri" panose="020F0502020204030204" pitchFamily="34" charset="0"/>
                <a:ea typeface="Calibri" panose="020F0502020204030204" pitchFamily="34" charset="0"/>
                <a:cs typeface="Times New Roman" panose="02020603050405020304" pitchFamily="18" charset="0"/>
              </a:rPr>
              <a:t>Araç-Gereç:</a:t>
            </a:r>
            <a:r>
              <a:rPr lang="tr-TR" sz="2200" dirty="0">
                <a:latin typeface="Calibri" panose="020F0502020204030204" pitchFamily="34" charset="0"/>
                <a:ea typeface="Calibri" panose="020F0502020204030204" pitchFamily="34" charset="0"/>
                <a:cs typeface="Times New Roman" panose="02020603050405020304" pitchFamily="18" charset="0"/>
              </a:rPr>
              <a:t> Kağıt, kalem, boya</a:t>
            </a:r>
          </a:p>
          <a:p>
            <a:pPr algn="just">
              <a:spcAft>
                <a:spcPts val="0"/>
              </a:spcAft>
            </a:pPr>
            <a:r>
              <a:rPr lang="tr-TR" sz="2200" dirty="0">
                <a:latin typeface="Calibri" panose="020F0502020204030204" pitchFamily="34" charset="0"/>
                <a:ea typeface="Calibri" panose="020F0502020204030204" pitchFamily="34" charset="0"/>
                <a:cs typeface="Times New Roman" panose="02020603050405020304" pitchFamily="18" charset="0"/>
              </a:rPr>
              <a:t> </a:t>
            </a:r>
          </a:p>
          <a:p>
            <a:pPr algn="just">
              <a:spcAft>
                <a:spcPts val="0"/>
              </a:spcAft>
            </a:pPr>
            <a:r>
              <a:rPr lang="tr-TR" sz="2200" b="1" dirty="0">
                <a:latin typeface="Calibri" panose="020F0502020204030204" pitchFamily="34" charset="0"/>
                <a:ea typeface="Calibri" panose="020F0502020204030204" pitchFamily="34" charset="0"/>
                <a:cs typeface="Times New Roman" panose="02020603050405020304" pitchFamily="18" charset="0"/>
              </a:rPr>
              <a:t>Yöntem ve Teknikler:</a:t>
            </a:r>
            <a:r>
              <a:rPr lang="tr-TR" sz="2200" dirty="0">
                <a:latin typeface="Calibri" panose="020F0502020204030204" pitchFamily="34" charset="0"/>
                <a:ea typeface="Calibri" panose="020F0502020204030204" pitchFamily="34" charset="0"/>
                <a:cs typeface="Times New Roman" panose="02020603050405020304" pitchFamily="18" charset="0"/>
              </a:rPr>
              <a:t> Doğaçlama( bireysel, ikili, küçük gruplarla), rol oynama</a:t>
            </a:r>
            <a:r>
              <a:rPr lang="tr-TR" sz="2200" b="1" dirty="0">
                <a:latin typeface="Calibri" panose="020F0502020204030204" pitchFamily="34" charset="0"/>
                <a:ea typeface="Calibri" panose="020F0502020204030204" pitchFamily="34" charset="0"/>
                <a:cs typeface="Times New Roman" panose="02020603050405020304" pitchFamily="18" charset="0"/>
              </a:rPr>
              <a:t> </a:t>
            </a:r>
            <a:endParaRPr lang="tr-TR" sz="22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tr-TR" sz="2200" b="1" dirty="0">
                <a:latin typeface="Calibri" panose="020F0502020204030204" pitchFamily="34" charset="0"/>
                <a:ea typeface="Calibri" panose="020F0502020204030204" pitchFamily="34" charset="0"/>
                <a:cs typeface="Times New Roman" panose="02020603050405020304" pitchFamily="18" charset="0"/>
              </a:rPr>
              <a:t>Kazanımlar:</a:t>
            </a:r>
            <a:endParaRPr lang="tr-TR"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mj-lt"/>
              <a:buAutoNum type="arabicPeriod"/>
            </a:pPr>
            <a:r>
              <a:rPr lang="tr-TR" sz="2200" dirty="0">
                <a:latin typeface="Calibri" panose="020F0502020204030204" pitchFamily="34" charset="0"/>
                <a:ea typeface="Calibri" panose="020F0502020204030204" pitchFamily="34" charset="0"/>
                <a:cs typeface="Times New Roman" panose="02020603050405020304" pitchFamily="18" charset="0"/>
              </a:rPr>
              <a:t>Kendini ve grup üyelerini tanır.</a:t>
            </a:r>
          </a:p>
          <a:p>
            <a:pPr marL="342900" lvl="0" indent="-342900" algn="just">
              <a:spcAft>
                <a:spcPts val="0"/>
              </a:spcAft>
              <a:buFont typeface="+mj-lt"/>
              <a:buAutoNum type="arabicPeriod"/>
            </a:pPr>
            <a:r>
              <a:rPr lang="tr-TR" sz="2200" dirty="0">
                <a:latin typeface="Calibri" panose="020F0502020204030204" pitchFamily="34" charset="0"/>
                <a:ea typeface="Calibri" panose="020F0502020204030204" pitchFamily="34" charset="0"/>
                <a:cs typeface="Times New Roman" panose="02020603050405020304" pitchFamily="18" charset="0"/>
              </a:rPr>
              <a:t>İletişim ve etkileşim kurar.</a:t>
            </a:r>
          </a:p>
        </p:txBody>
      </p:sp>
    </p:spTree>
    <p:extLst>
      <p:ext uri="{BB962C8B-B14F-4D97-AF65-F5344CB8AC3E}">
        <p14:creationId xmlns:p14="http://schemas.microsoft.com/office/powerpoint/2010/main" val="614951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61819" y="781584"/>
            <a:ext cx="10113818" cy="3494803"/>
          </a:xfrm>
          <a:prstGeom prst="rect">
            <a:avLst/>
          </a:prstGeom>
        </p:spPr>
        <p:txBody>
          <a:bodyPr wrap="square">
            <a:spAutoFit/>
          </a:bodyPr>
          <a:lstStyle/>
          <a:p>
            <a:pPr algn="just">
              <a:spcAft>
                <a:spcPts val="0"/>
              </a:spcAft>
            </a:pPr>
            <a:r>
              <a:rPr lang="tr-TR" sz="2200" b="1" dirty="0">
                <a:ea typeface="Calibri" panose="020F0502020204030204" pitchFamily="34" charset="0"/>
                <a:cs typeface="Times New Roman" panose="02020603050405020304" pitchFamily="18" charset="0"/>
              </a:rPr>
              <a:t>Süreç</a:t>
            </a:r>
            <a:endParaRPr lang="tr-TR" sz="2200" dirty="0">
              <a:ea typeface="Calibri" panose="020F0502020204030204" pitchFamily="34" charset="0"/>
              <a:cs typeface="Times New Roman" panose="02020603050405020304" pitchFamily="18" charset="0"/>
            </a:endParaRPr>
          </a:p>
          <a:p>
            <a:pPr>
              <a:spcAft>
                <a:spcPts val="0"/>
              </a:spcAft>
            </a:pPr>
            <a:r>
              <a:rPr lang="tr-TR" sz="2200" b="1" dirty="0">
                <a:solidFill>
                  <a:srgbClr val="000000"/>
                </a:solidFill>
                <a:ea typeface="Calibri" panose="020F0502020204030204" pitchFamily="34" charset="0"/>
              </a:rPr>
              <a:t> </a:t>
            </a:r>
            <a:endParaRPr lang="tr-TR" sz="2200" dirty="0" smtClean="0">
              <a:solidFill>
                <a:srgbClr val="000000"/>
              </a:solidFill>
              <a:effectLst/>
              <a:ea typeface="Calibri" panose="020F0502020204030204" pitchFamily="34" charset="0"/>
            </a:endParaRPr>
          </a:p>
          <a:p>
            <a:pPr marL="342900" lvl="0" indent="-342900">
              <a:lnSpc>
                <a:spcPct val="115000"/>
              </a:lnSpc>
              <a:spcAft>
                <a:spcPts val="0"/>
              </a:spcAft>
              <a:buFont typeface="+mj-lt"/>
              <a:buAutoNum type="arabicPeriod"/>
            </a:pPr>
            <a:r>
              <a:rPr lang="tr-TR" sz="2200" b="1" dirty="0">
                <a:ea typeface="Calibri" panose="020F0502020204030204" pitchFamily="34" charset="0"/>
                <a:cs typeface="Calibri" panose="020F0502020204030204" pitchFamily="34" charset="0"/>
              </a:rPr>
              <a:t>HAZIRLIK/ISINMA</a:t>
            </a:r>
            <a:endParaRPr lang="tr-TR" sz="2200" dirty="0">
              <a:ea typeface="Calibri" panose="020F0502020204030204" pitchFamily="34" charset="0"/>
              <a:cs typeface="Times New Roman" panose="02020603050405020304" pitchFamily="18" charset="0"/>
            </a:endParaRPr>
          </a:p>
          <a:p>
            <a:pPr lvl="0">
              <a:lnSpc>
                <a:spcPct val="115000"/>
              </a:lnSpc>
              <a:spcAft>
                <a:spcPts val="0"/>
              </a:spcAft>
            </a:pPr>
            <a:r>
              <a:rPr lang="tr-TR" sz="2200" b="1" dirty="0">
                <a:ea typeface="Calibri" panose="020F0502020204030204" pitchFamily="34" charset="0"/>
                <a:cs typeface="Calibri" panose="020F0502020204030204" pitchFamily="34" charset="0"/>
              </a:rPr>
              <a:t>Etkinlik:</a:t>
            </a:r>
            <a:endParaRPr lang="tr-TR" sz="2200" dirty="0">
              <a:ea typeface="Calibri" panose="020F0502020204030204" pitchFamily="34" charset="0"/>
              <a:cs typeface="Calibri" panose="020F0502020204030204" pitchFamily="34" charset="0"/>
            </a:endParaRPr>
          </a:p>
          <a:p>
            <a:pPr marL="457200">
              <a:lnSpc>
                <a:spcPct val="115000"/>
              </a:lnSpc>
              <a:spcAft>
                <a:spcPts val="0"/>
              </a:spcAft>
            </a:pPr>
            <a:r>
              <a:rPr lang="tr-TR" sz="2200" dirty="0">
                <a:ea typeface="Calibri" panose="020F0502020204030204" pitchFamily="34" charset="0"/>
                <a:cs typeface="Calibri" panose="020F0502020204030204" pitchFamily="34" charset="0"/>
              </a:rPr>
              <a:t>Öğretmenin söylediği sayılar kadar gruplar oluşturarak (5’li, 6’lı </a:t>
            </a:r>
            <a:r>
              <a:rPr lang="tr-TR" sz="2200" dirty="0" err="1">
                <a:ea typeface="Calibri" panose="020F0502020204030204" pitchFamily="34" charset="0"/>
                <a:cs typeface="Calibri" panose="020F0502020204030204" pitchFamily="34" charset="0"/>
              </a:rPr>
              <a:t>vd</a:t>
            </a:r>
            <a:r>
              <a:rPr lang="tr-TR" sz="2200" dirty="0">
                <a:ea typeface="Calibri" panose="020F0502020204030204" pitchFamily="34" charset="0"/>
                <a:cs typeface="Calibri" panose="020F0502020204030204" pitchFamily="34" charset="0"/>
              </a:rPr>
              <a:t>) birbirine, ad, doğum yeri, kardeş sayısı, en sevdiği renk, en son okuduğu kitap, en son izlediği film, son gittiği tatil yeri gibi kendi ile ilgili bilgileri söyleme, gruptaki diğer üyelerin söylediklerini dinleme. </a:t>
            </a:r>
            <a:endParaRPr lang="tr-TR" sz="2200" dirty="0">
              <a:ea typeface="Calibri" panose="020F0502020204030204" pitchFamily="34" charset="0"/>
              <a:cs typeface="Times New Roman" panose="02020603050405020304" pitchFamily="18" charset="0"/>
            </a:endParaRPr>
          </a:p>
          <a:p>
            <a:pPr marL="457200">
              <a:lnSpc>
                <a:spcPct val="115000"/>
              </a:lnSpc>
              <a:spcAft>
                <a:spcPts val="0"/>
              </a:spcAft>
            </a:pPr>
            <a:r>
              <a:rPr lang="tr-TR" sz="2200" dirty="0">
                <a:ea typeface="Calibri" panose="020F0502020204030204" pitchFamily="34" charset="0"/>
                <a:cs typeface="Calibri" panose="020F0502020204030204" pitchFamily="34" charset="0"/>
              </a:rPr>
              <a:t> </a:t>
            </a:r>
            <a:endParaRPr lang="tr-TR" sz="22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354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480291" y="1630816"/>
            <a:ext cx="10704945" cy="3184205"/>
          </a:xfrm>
          <a:prstGeom prst="rect">
            <a:avLst/>
          </a:prstGeom>
        </p:spPr>
        <p:txBody>
          <a:bodyPr wrap="square">
            <a:spAutoFit/>
          </a:bodyPr>
          <a:lstStyle/>
          <a:p>
            <a:pPr lvl="0" algn="just">
              <a:lnSpc>
                <a:spcPct val="115000"/>
              </a:lnSpc>
              <a:spcAft>
                <a:spcPts val="0"/>
              </a:spcAft>
            </a:pPr>
            <a:r>
              <a:rPr lang="tr-TR" sz="2200" b="1" dirty="0">
                <a:ea typeface="Calibri" panose="020F0502020204030204" pitchFamily="34" charset="0"/>
                <a:cs typeface="Calibri" panose="020F0502020204030204" pitchFamily="34" charset="0"/>
              </a:rPr>
              <a:t>Etkinlik:</a:t>
            </a:r>
            <a:endParaRPr lang="tr-TR" sz="2200" dirty="0">
              <a:ea typeface="Calibri" panose="020F0502020204030204" pitchFamily="34" charset="0"/>
              <a:cs typeface="Times New Roman" panose="02020603050405020304" pitchFamily="18" charset="0"/>
            </a:endParaRPr>
          </a:p>
          <a:p>
            <a:pPr marL="457200" algn="just">
              <a:lnSpc>
                <a:spcPct val="115000"/>
              </a:lnSpc>
              <a:spcAft>
                <a:spcPts val="0"/>
              </a:spcAft>
            </a:pPr>
            <a:r>
              <a:rPr lang="tr-TR" sz="2200" dirty="0">
                <a:ea typeface="Calibri" panose="020F0502020204030204" pitchFamily="34" charset="0"/>
                <a:cs typeface="Calibri" panose="020F0502020204030204" pitchFamily="34" charset="0"/>
              </a:rPr>
              <a:t>Büyük bir çember oluşturma. Çemberdeki öğrencilerin sırayla çember içine gelmelerini isteme. Çember içine gelen öğrencinin, yukarıda sayılan özelliklerini çemberi oluşturan diğer arkadaşlarına sormasını sağlama. Sorulara gelen yanıtları çemberin ortasındaki öğrenciye onaylatma. Çember içindeki öğrencinin tüm özelliklerinin söylenmesi bittikten sonra başka bir öğrenciyle yer değiştirme. Böylece çember dışındaki tüm öğrencilerin kendilerini tanıtmaları için fırsat yaratma.</a:t>
            </a:r>
            <a:endParaRPr lang="tr-TR" sz="2200" dirty="0">
              <a:ea typeface="Calibri" panose="020F0502020204030204" pitchFamily="34" charset="0"/>
              <a:cs typeface="Times New Roman" panose="02020603050405020304" pitchFamily="18" charset="0"/>
            </a:endParaRPr>
          </a:p>
          <a:p>
            <a:pPr marL="457200" algn="just">
              <a:lnSpc>
                <a:spcPct val="115000"/>
              </a:lnSpc>
              <a:spcAft>
                <a:spcPts val="1000"/>
              </a:spcAft>
            </a:pPr>
            <a:r>
              <a:rPr lang="tr-TR" sz="2200" dirty="0">
                <a:ea typeface="Calibri" panose="020F0502020204030204" pitchFamily="34" charset="0"/>
                <a:cs typeface="Calibri" panose="020F0502020204030204" pitchFamily="34" charset="0"/>
              </a:rPr>
              <a:t> </a:t>
            </a:r>
            <a:endParaRPr lang="tr-TR" sz="22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60060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8891" y="855807"/>
            <a:ext cx="10515600" cy="4351338"/>
          </a:xfrm>
        </p:spPr>
        <p:txBody>
          <a:bodyPr>
            <a:normAutofit fontScale="92500" lnSpcReduction="10000"/>
          </a:bodyPr>
          <a:lstStyle/>
          <a:p>
            <a:pPr marL="0" lvl="0" indent="0">
              <a:buNone/>
            </a:pPr>
            <a:r>
              <a:rPr lang="tr-TR" b="1" dirty="0" smtClean="0"/>
              <a:t>Etkinlik</a:t>
            </a:r>
            <a:endParaRPr lang="tr-TR" dirty="0"/>
          </a:p>
          <a:p>
            <a:r>
              <a:rPr lang="tr-TR" dirty="0"/>
              <a:t>Eğitmen çember şeklinde oturan katılımcılara birer kağıt dağıtır. Katılımcılardan, sevdikleri renkte bir boya almalarını ve diğer arkadaşlarına göstermeden kendilerini en iyi ifade eden bir çizim yapmalarını ister. Burada sınırlama olmaksızın herhangi bir şey çizmelerini ister. Sonra çemberin ortasında biriktirilen resimler açılır ve her katılımcı rastgele birer resim alır. Resmi inceleyen katılımcıların resimde anlatılmak isteneni yorumlaması için kısa bir süre verilir. Katılımcılardan biri elindeki resmi yorumlar ve kimin yaptığını tahmin eder. Bilemezse diğer katılımcıların da görüşleri alınır. Daha sonra resmin sahibi resmi açıklar. Kendi seçtiği resmi yorumlayıp kimin yaptığına dair tahmin yürütür. Aynı işlem basamaklarıyla tüm resimler bitene kadar etkinliğe devam edilir. </a:t>
            </a:r>
          </a:p>
          <a:p>
            <a:endParaRPr lang="tr-TR" dirty="0"/>
          </a:p>
        </p:txBody>
      </p:sp>
    </p:spTree>
    <p:extLst>
      <p:ext uri="{BB962C8B-B14F-4D97-AF65-F5344CB8AC3E}">
        <p14:creationId xmlns:p14="http://schemas.microsoft.com/office/powerpoint/2010/main" val="353906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868219" y="1055777"/>
            <a:ext cx="11323782" cy="3139321"/>
          </a:xfrm>
          <a:prstGeom prst="rect">
            <a:avLst/>
          </a:prstGeom>
        </p:spPr>
        <p:txBody>
          <a:bodyPr wrap="square">
            <a:spAutoFit/>
          </a:bodyPr>
          <a:lstStyle/>
          <a:p>
            <a:r>
              <a:rPr lang="tr-TR" sz="2200" b="1" dirty="0" smtClean="0"/>
              <a:t>2.   CANLANDIRMA </a:t>
            </a:r>
          </a:p>
          <a:p>
            <a:r>
              <a:rPr lang="tr-TR" sz="2200" dirty="0" smtClean="0"/>
              <a:t>Doğaçlama ilkeleri hakkında bilgi verilir. Canlandırma sırasında nelere dikkat edilmesi gerektiğinden bahsedilir.</a:t>
            </a:r>
          </a:p>
          <a:p>
            <a:r>
              <a:rPr lang="tr-TR" sz="2200" b="1" dirty="0" smtClean="0"/>
              <a:t>Etkinlik</a:t>
            </a:r>
          </a:p>
          <a:p>
            <a:endParaRPr lang="tr-TR" sz="2200" dirty="0" smtClean="0"/>
          </a:p>
          <a:p>
            <a:r>
              <a:rPr lang="tr-TR" sz="2200" dirty="0" smtClean="0"/>
              <a:t>Katılımcıların tümü A ve B olarak ikiye ayrılır. A’lara ve B’ler teker teker kim olduklarını ve amaçlarının ne olduğu söylenir. Tüm A’lar ve B’lere yeteri kadar süre verdikten sonra hepsinin doğaçlamaya aynı anda başlaması istenir. Doğaçlama artık konuşacak bir şeyimiz kalmadı diyenlerin çalışma alanına oturmasıyla son verilir. </a:t>
            </a:r>
            <a:endParaRPr lang="tr-TR" sz="2200" dirty="0"/>
          </a:p>
        </p:txBody>
      </p:sp>
    </p:spTree>
    <p:extLst>
      <p:ext uri="{BB962C8B-B14F-4D97-AF65-F5344CB8AC3E}">
        <p14:creationId xmlns:p14="http://schemas.microsoft.com/office/powerpoint/2010/main" val="450601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20435" y="758085"/>
            <a:ext cx="10695709" cy="3985706"/>
          </a:xfrm>
          <a:prstGeom prst="rect">
            <a:avLst/>
          </a:prstGeom>
        </p:spPr>
        <p:txBody>
          <a:bodyPr wrap="square">
            <a:spAutoFit/>
          </a:bodyPr>
          <a:lstStyle/>
          <a:p>
            <a:pPr lvl="0">
              <a:lnSpc>
                <a:spcPct val="115000"/>
              </a:lnSpc>
              <a:spcAft>
                <a:spcPts val="0"/>
              </a:spcAft>
            </a:pPr>
            <a:r>
              <a:rPr lang="tr-TR" sz="2200" b="1" dirty="0">
                <a:latin typeface="Calibri" panose="020F0502020204030204" pitchFamily="34" charset="0"/>
                <a:ea typeface="Calibri" panose="020F0502020204030204" pitchFamily="34" charset="0"/>
                <a:cs typeface="Calibri" panose="020F0502020204030204" pitchFamily="34" charset="0"/>
              </a:rPr>
              <a:t>Etkinlik</a:t>
            </a:r>
            <a:endParaRPr lang="tr-TR"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z="2200" dirty="0">
                <a:latin typeface="Calibri" panose="020F0502020204030204" pitchFamily="34" charset="0"/>
                <a:ea typeface="Calibri" panose="020F0502020204030204" pitchFamily="34" charset="0"/>
                <a:cs typeface="Calibri" panose="020F0502020204030204" pitchFamily="34" charset="0"/>
              </a:rPr>
              <a:t>Katılımcılara birer kâğıt verilir. ”Şimdiye kadar yaşamınızda en mutlu olduğunuz gün, olay ya da durum nedir, düşünün ve elinizdeki kağıda en çok iki tümce ile yazın” der ve onlara yeterli süre verilir. Öğrencilerin kağıtlara adlarını yazmamalarını söylenir. Kağıtlar yazıldıktan sonra tümü bir araya getirilir ve karıştırılır. Katılımcılardan bu kağıtlardan birini seçmeleri ve kağıtta yazan günü, olayı ya da durumu kendininmiş gibi canlandırması istenilir.</a:t>
            </a:r>
            <a:endParaRPr lang="tr-TR"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tr-TR" sz="2200" dirty="0">
                <a:latin typeface="Calibri" panose="020F0502020204030204" pitchFamily="34" charset="0"/>
                <a:ea typeface="Calibri" panose="020F0502020204030204" pitchFamily="34" charset="0"/>
                <a:cs typeface="Calibri" panose="020F0502020204030204" pitchFamily="34" charset="0"/>
              </a:rPr>
              <a:t>Tüm katılımcıların canlandırmaları bittikten sonra isteyenler kağıtta yazılı olanların hangilerinin kendilerine ait olduğunu söyleyebileceklerini ve eğer isteyen olursa gerçekte neler olup bittiğini kendisinin canlandırabileceği söylenir.</a:t>
            </a:r>
            <a:endParaRPr lang="tr-TR" sz="2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6694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24872" y="1074249"/>
            <a:ext cx="10963564" cy="3477875"/>
          </a:xfrm>
          <a:prstGeom prst="rect">
            <a:avLst/>
          </a:prstGeom>
        </p:spPr>
        <p:txBody>
          <a:bodyPr wrap="square">
            <a:spAutoFit/>
          </a:bodyPr>
          <a:lstStyle/>
          <a:p>
            <a:r>
              <a:rPr lang="tr-TR" sz="2200" dirty="0" smtClean="0"/>
              <a:t>	</a:t>
            </a:r>
            <a:r>
              <a:rPr lang="tr-TR" sz="2200" b="1" dirty="0" smtClean="0"/>
              <a:t>DEĞERLENDİRME</a:t>
            </a:r>
          </a:p>
          <a:p>
            <a:endParaRPr lang="tr-TR" sz="2200" b="1" dirty="0" smtClean="0"/>
          </a:p>
          <a:p>
            <a:r>
              <a:rPr lang="tr-TR" sz="2200" b="1" dirty="0" smtClean="0"/>
              <a:t>	Etkinlik </a:t>
            </a:r>
          </a:p>
          <a:p>
            <a:endParaRPr lang="tr-TR" sz="2200" dirty="0" smtClean="0"/>
          </a:p>
          <a:p>
            <a:r>
              <a:rPr lang="tr-TR" sz="2200" dirty="0" smtClean="0"/>
              <a:t>•	Katılımcılara A4 kağıdı ve kalemler dağıtılır. Katılımcılara “Bugün yaşadıklarınızdan yola çıkarak daha önce yaratıcı drama oturumuna katılmamış birine burada yaşadıklarınız size ne hissettirdiğini, kendiniz ve arkadaşlarınız ile ilgili neler fark ettiğinizi”  mektup biçiminde anlatacağız. Katılımcılar kendi mektuplarını yazarlar.</a:t>
            </a:r>
          </a:p>
          <a:p>
            <a:r>
              <a:rPr lang="tr-TR" sz="2200" dirty="0" smtClean="0"/>
              <a:t>•	Ardından tüm oturum boyunca yapılan etkinlikler sayılır ve haftaya görüşmek üzere ders sona erdirilir.</a:t>
            </a:r>
            <a:endParaRPr lang="tr-TR" sz="2200" dirty="0"/>
          </a:p>
        </p:txBody>
      </p:sp>
    </p:spTree>
    <p:extLst>
      <p:ext uri="{BB962C8B-B14F-4D97-AF65-F5344CB8AC3E}">
        <p14:creationId xmlns:p14="http://schemas.microsoft.com/office/powerpoint/2010/main" val="354842256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369</Words>
  <Application>Microsoft Office PowerPoint</Application>
  <PresentationFormat>Geniş ekran</PresentationFormat>
  <Paragraphs>38</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Calibri Light</vt:lpstr>
      <vt:lpstr>Symbol</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2</cp:revision>
  <dcterms:created xsi:type="dcterms:W3CDTF">2021-07-28T08:46:26Z</dcterms:created>
  <dcterms:modified xsi:type="dcterms:W3CDTF">2021-07-28T08:51:58Z</dcterms:modified>
</cp:coreProperties>
</file>