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9" r:id="rId3"/>
    <p:sldId id="291" r:id="rId4"/>
    <p:sldId id="358" r:id="rId5"/>
    <p:sldId id="309" r:id="rId6"/>
    <p:sldId id="337" r:id="rId7"/>
    <p:sldId id="308" r:id="rId8"/>
    <p:sldId id="296" r:id="rId9"/>
    <p:sldId id="297" r:id="rId10"/>
    <p:sldId id="298" r:id="rId11"/>
    <p:sldId id="299" r:id="rId12"/>
    <p:sldId id="300" r:id="rId13"/>
    <p:sldId id="302" r:id="rId14"/>
    <p:sldId id="303" r:id="rId15"/>
  </p:sldIdLst>
  <p:sldSz cx="9144000" cy="6858000" type="screen4x3"/>
  <p:notesSz cx="6858000" cy="9144000"/>
  <p:defaultTextStyle>
    <a:lvl1pPr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1pPr>
    <a:lvl2pPr indent="4572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2pPr>
    <a:lvl3pPr indent="9144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3pPr>
    <a:lvl4pPr indent="13716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4pPr>
    <a:lvl5pPr indent="18288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5pPr>
    <a:lvl6pPr indent="22860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6pPr>
    <a:lvl7pPr indent="27432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7pPr>
    <a:lvl8pPr indent="32004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8pPr>
    <a:lvl9pPr indent="36576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5FE"/>
          </a:solidFill>
        </a:fill>
      </a:tcStyle>
    </a:wholeTbl>
    <a:band2H>
      <a:tcTxStyle/>
      <a:tcStyle>
        <a:tcBdr/>
        <a:fill>
          <a:solidFill>
            <a:srgbClr val="E7F2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B6F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B6FD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B6F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EED5"/>
          </a:solidFill>
        </a:fill>
      </a:tcStyle>
    </a:wholeTbl>
    <a:band2H>
      <a:tcTxStyle/>
      <a:tcStyle>
        <a:tcBdr/>
        <a:fill>
          <a:solidFill>
            <a:srgbClr val="E9F6EB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D078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D078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D078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F3F1"/>
          </a:solidFill>
        </a:fill>
      </a:tcStyle>
    </a:wholeTbl>
    <a:band2H>
      <a:tcTxStyle/>
      <a:tcStyle>
        <a:tcBdr/>
        <a:fill>
          <a:solidFill>
            <a:srgbClr val="E6F9F8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E0DB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E0DB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E0D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B6F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B6F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112"/>
  </p:normalViewPr>
  <p:slideViewPr>
    <p:cSldViewPr snapToGrid="0" snapToObjects="1">
      <p:cViewPr>
        <p:scale>
          <a:sx n="76" d="100"/>
          <a:sy n="76" d="100"/>
        </p:scale>
        <p:origin x="520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69010396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19" name="Group 19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14" name="Shape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338030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371600" y="3556001"/>
            <a:ext cx="6400800" cy="31877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Beş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grpSp>
        <p:nvGrpSpPr>
          <p:cNvPr id="91" name="Group 91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86" name="Shape 86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6629400" y="590550"/>
            <a:ext cx="2057400" cy="620183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Başlık Metni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6019800" cy="5410200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872067" y="2675466"/>
            <a:ext cx="7408334" cy="4182534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6047437" y="4203591"/>
            <a:ext cx="2876430" cy="71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2" y="0"/>
                </a:moveTo>
                <a:lnTo>
                  <a:pt x="20642" y="607"/>
                </a:lnTo>
                <a:lnTo>
                  <a:pt x="19716" y="1282"/>
                </a:lnTo>
                <a:lnTo>
                  <a:pt x="18774" y="2025"/>
                </a:lnTo>
                <a:lnTo>
                  <a:pt x="17800" y="2767"/>
                </a:lnTo>
                <a:lnTo>
                  <a:pt x="16811" y="3645"/>
                </a:lnTo>
                <a:lnTo>
                  <a:pt x="15789" y="4522"/>
                </a:lnTo>
                <a:lnTo>
                  <a:pt x="14751" y="5535"/>
                </a:lnTo>
                <a:lnTo>
                  <a:pt x="13682" y="6547"/>
                </a:lnTo>
                <a:lnTo>
                  <a:pt x="11750" y="8505"/>
                </a:lnTo>
                <a:lnTo>
                  <a:pt x="9866" y="10260"/>
                </a:lnTo>
                <a:lnTo>
                  <a:pt x="8062" y="11880"/>
                </a:lnTo>
                <a:lnTo>
                  <a:pt x="6322" y="13432"/>
                </a:lnTo>
                <a:lnTo>
                  <a:pt x="4662" y="14782"/>
                </a:lnTo>
                <a:lnTo>
                  <a:pt x="3049" y="15997"/>
                </a:lnTo>
                <a:lnTo>
                  <a:pt x="1501" y="17145"/>
                </a:lnTo>
                <a:lnTo>
                  <a:pt x="0" y="18158"/>
                </a:lnTo>
                <a:lnTo>
                  <a:pt x="1038" y="18765"/>
                </a:lnTo>
                <a:lnTo>
                  <a:pt x="2027" y="19305"/>
                </a:lnTo>
                <a:lnTo>
                  <a:pt x="2985" y="19778"/>
                </a:lnTo>
                <a:lnTo>
                  <a:pt x="3927" y="20182"/>
                </a:lnTo>
                <a:lnTo>
                  <a:pt x="4837" y="20587"/>
                </a:lnTo>
                <a:lnTo>
                  <a:pt x="5715" y="20857"/>
                </a:lnTo>
                <a:lnTo>
                  <a:pt x="6561" y="21127"/>
                </a:lnTo>
                <a:lnTo>
                  <a:pt x="7392" y="21330"/>
                </a:lnTo>
                <a:lnTo>
                  <a:pt x="8206" y="21465"/>
                </a:lnTo>
                <a:lnTo>
                  <a:pt x="8988" y="21532"/>
                </a:lnTo>
                <a:lnTo>
                  <a:pt x="9738" y="21600"/>
                </a:lnTo>
                <a:lnTo>
                  <a:pt x="10473" y="21600"/>
                </a:lnTo>
                <a:lnTo>
                  <a:pt x="11191" y="21532"/>
                </a:lnTo>
                <a:lnTo>
                  <a:pt x="11894" y="21465"/>
                </a:lnTo>
                <a:lnTo>
                  <a:pt x="12564" y="21330"/>
                </a:lnTo>
                <a:lnTo>
                  <a:pt x="13219" y="21127"/>
                </a:lnTo>
                <a:lnTo>
                  <a:pt x="13841" y="20925"/>
                </a:lnTo>
                <a:lnTo>
                  <a:pt x="14464" y="20655"/>
                </a:lnTo>
                <a:lnTo>
                  <a:pt x="15645" y="19980"/>
                </a:lnTo>
                <a:lnTo>
                  <a:pt x="16763" y="19170"/>
                </a:lnTo>
                <a:lnTo>
                  <a:pt x="17816" y="18225"/>
                </a:lnTo>
                <a:lnTo>
                  <a:pt x="18327" y="17685"/>
                </a:lnTo>
                <a:lnTo>
                  <a:pt x="18822" y="17145"/>
                </a:lnTo>
                <a:lnTo>
                  <a:pt x="19780" y="15930"/>
                </a:lnTo>
                <a:lnTo>
                  <a:pt x="20690" y="14580"/>
                </a:lnTo>
                <a:lnTo>
                  <a:pt x="21568" y="13163"/>
                </a:lnTo>
                <a:lnTo>
                  <a:pt x="21600" y="13095"/>
                </a:lnTo>
                <a:lnTo>
                  <a:pt x="21600" y="0"/>
                </a:lnTo>
                <a:lnTo>
                  <a:pt x="21552" y="0"/>
                </a:lnTo>
                <a:close/>
              </a:path>
            </a:pathLst>
          </a:custGeom>
          <a:solidFill>
            <a:srgbClr val="C6E7FC">
              <a:alpha val="2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0" name="Shape 30"/>
          <p:cNvSpPr/>
          <p:nvPr/>
        </p:nvSpPr>
        <p:spPr>
          <a:xfrm>
            <a:off x="2619319" y="4075290"/>
            <a:ext cx="5544517" cy="85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239"/>
                </a:moveTo>
                <a:lnTo>
                  <a:pt x="21128" y="19843"/>
                </a:lnTo>
                <a:lnTo>
                  <a:pt x="20639" y="19446"/>
                </a:lnTo>
                <a:lnTo>
                  <a:pt x="19621" y="18482"/>
                </a:lnTo>
                <a:lnTo>
                  <a:pt x="18544" y="17291"/>
                </a:lnTo>
                <a:lnTo>
                  <a:pt x="17409" y="15987"/>
                </a:lnTo>
                <a:lnTo>
                  <a:pt x="16208" y="14400"/>
                </a:lnTo>
                <a:lnTo>
                  <a:pt x="14941" y="12643"/>
                </a:lnTo>
                <a:lnTo>
                  <a:pt x="13608" y="10602"/>
                </a:lnTo>
                <a:lnTo>
                  <a:pt x="12200" y="8391"/>
                </a:lnTo>
                <a:lnTo>
                  <a:pt x="11645" y="7540"/>
                </a:lnTo>
                <a:lnTo>
                  <a:pt x="11106" y="6690"/>
                </a:lnTo>
                <a:lnTo>
                  <a:pt x="10063" y="5216"/>
                </a:lnTo>
                <a:lnTo>
                  <a:pt x="9558" y="4592"/>
                </a:lnTo>
                <a:lnTo>
                  <a:pt x="9069" y="3969"/>
                </a:lnTo>
                <a:lnTo>
                  <a:pt x="8589" y="3402"/>
                </a:lnTo>
                <a:lnTo>
                  <a:pt x="8117" y="2891"/>
                </a:lnTo>
                <a:lnTo>
                  <a:pt x="7661" y="2438"/>
                </a:lnTo>
                <a:lnTo>
                  <a:pt x="7206" y="2041"/>
                </a:lnTo>
                <a:lnTo>
                  <a:pt x="6344" y="1304"/>
                </a:lnTo>
                <a:lnTo>
                  <a:pt x="5524" y="794"/>
                </a:lnTo>
                <a:lnTo>
                  <a:pt x="4754" y="397"/>
                </a:lnTo>
                <a:lnTo>
                  <a:pt x="4017" y="113"/>
                </a:lnTo>
                <a:lnTo>
                  <a:pt x="3321" y="0"/>
                </a:lnTo>
                <a:lnTo>
                  <a:pt x="2667" y="0"/>
                </a:lnTo>
                <a:lnTo>
                  <a:pt x="2054" y="113"/>
                </a:lnTo>
                <a:lnTo>
                  <a:pt x="1483" y="283"/>
                </a:lnTo>
                <a:lnTo>
                  <a:pt x="952" y="567"/>
                </a:lnTo>
                <a:lnTo>
                  <a:pt x="456" y="907"/>
                </a:lnTo>
                <a:lnTo>
                  <a:pt x="0" y="1361"/>
                </a:lnTo>
                <a:lnTo>
                  <a:pt x="638" y="1871"/>
                </a:lnTo>
                <a:lnTo>
                  <a:pt x="1300" y="2438"/>
                </a:lnTo>
                <a:lnTo>
                  <a:pt x="1988" y="3175"/>
                </a:lnTo>
                <a:lnTo>
                  <a:pt x="2700" y="3969"/>
                </a:lnTo>
                <a:lnTo>
                  <a:pt x="3437" y="4932"/>
                </a:lnTo>
                <a:lnTo>
                  <a:pt x="4199" y="5953"/>
                </a:lnTo>
                <a:lnTo>
                  <a:pt x="4994" y="7087"/>
                </a:lnTo>
                <a:lnTo>
                  <a:pt x="5806" y="8391"/>
                </a:lnTo>
                <a:lnTo>
                  <a:pt x="7272" y="10715"/>
                </a:lnTo>
                <a:lnTo>
                  <a:pt x="8663" y="12756"/>
                </a:lnTo>
                <a:lnTo>
                  <a:pt x="9972" y="14627"/>
                </a:lnTo>
                <a:lnTo>
                  <a:pt x="10610" y="15420"/>
                </a:lnTo>
                <a:lnTo>
                  <a:pt x="11214" y="16214"/>
                </a:lnTo>
                <a:lnTo>
                  <a:pt x="11810" y="16951"/>
                </a:lnTo>
                <a:lnTo>
                  <a:pt x="12390" y="17575"/>
                </a:lnTo>
                <a:lnTo>
                  <a:pt x="12953" y="18198"/>
                </a:lnTo>
                <a:lnTo>
                  <a:pt x="13500" y="18765"/>
                </a:lnTo>
                <a:lnTo>
                  <a:pt x="14030" y="19219"/>
                </a:lnTo>
                <a:lnTo>
                  <a:pt x="14544" y="19672"/>
                </a:lnTo>
                <a:lnTo>
                  <a:pt x="15040" y="20069"/>
                </a:lnTo>
                <a:lnTo>
                  <a:pt x="15529" y="20466"/>
                </a:lnTo>
                <a:lnTo>
                  <a:pt x="16001" y="20750"/>
                </a:lnTo>
                <a:lnTo>
                  <a:pt x="16457" y="20976"/>
                </a:lnTo>
                <a:lnTo>
                  <a:pt x="16896" y="21203"/>
                </a:lnTo>
                <a:lnTo>
                  <a:pt x="17326" y="21373"/>
                </a:lnTo>
                <a:lnTo>
                  <a:pt x="17749" y="21487"/>
                </a:lnTo>
                <a:lnTo>
                  <a:pt x="18155" y="21600"/>
                </a:lnTo>
                <a:lnTo>
                  <a:pt x="18925" y="21600"/>
                </a:lnTo>
                <a:lnTo>
                  <a:pt x="19298" y="21543"/>
                </a:lnTo>
                <a:lnTo>
                  <a:pt x="19654" y="21487"/>
                </a:lnTo>
                <a:lnTo>
                  <a:pt x="20002" y="21373"/>
                </a:lnTo>
                <a:lnTo>
                  <a:pt x="20341" y="21203"/>
                </a:lnTo>
                <a:lnTo>
                  <a:pt x="20672" y="20976"/>
                </a:lnTo>
                <a:lnTo>
                  <a:pt x="21302" y="20523"/>
                </a:lnTo>
                <a:lnTo>
                  <a:pt x="21600" y="20239"/>
                </a:lnTo>
                <a:close/>
              </a:path>
            </a:pathLst>
          </a:custGeom>
          <a:solidFill>
            <a:srgbClr val="C6E7FC">
              <a:alpha val="4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1" name="Shape 31"/>
          <p:cNvSpPr/>
          <p:nvPr/>
        </p:nvSpPr>
        <p:spPr>
          <a:xfrm>
            <a:off x="2828728" y="4087562"/>
            <a:ext cx="5467980" cy="77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79"/>
                </a:moveTo>
                <a:lnTo>
                  <a:pt x="76" y="2054"/>
                </a:lnTo>
                <a:lnTo>
                  <a:pt x="302" y="1743"/>
                </a:lnTo>
                <a:lnTo>
                  <a:pt x="689" y="1307"/>
                </a:lnTo>
                <a:lnTo>
                  <a:pt x="941" y="1058"/>
                </a:lnTo>
                <a:lnTo>
                  <a:pt x="1235" y="809"/>
                </a:lnTo>
                <a:lnTo>
                  <a:pt x="1562" y="622"/>
                </a:lnTo>
                <a:lnTo>
                  <a:pt x="1940" y="436"/>
                </a:lnTo>
                <a:lnTo>
                  <a:pt x="2351" y="249"/>
                </a:lnTo>
                <a:lnTo>
                  <a:pt x="2813" y="124"/>
                </a:lnTo>
                <a:lnTo>
                  <a:pt x="3317" y="62"/>
                </a:lnTo>
                <a:lnTo>
                  <a:pt x="3863" y="0"/>
                </a:lnTo>
                <a:lnTo>
                  <a:pt x="4451" y="62"/>
                </a:lnTo>
                <a:lnTo>
                  <a:pt x="5081" y="187"/>
                </a:lnTo>
                <a:lnTo>
                  <a:pt x="5761" y="436"/>
                </a:lnTo>
                <a:lnTo>
                  <a:pt x="6483" y="747"/>
                </a:lnTo>
                <a:lnTo>
                  <a:pt x="7248" y="1245"/>
                </a:lnTo>
                <a:lnTo>
                  <a:pt x="8062" y="1805"/>
                </a:lnTo>
                <a:lnTo>
                  <a:pt x="8927" y="2490"/>
                </a:lnTo>
                <a:lnTo>
                  <a:pt x="9834" y="3299"/>
                </a:lnTo>
                <a:lnTo>
                  <a:pt x="10792" y="4295"/>
                </a:lnTo>
                <a:lnTo>
                  <a:pt x="11791" y="5416"/>
                </a:lnTo>
                <a:lnTo>
                  <a:pt x="12841" y="6723"/>
                </a:lnTo>
                <a:lnTo>
                  <a:pt x="13941" y="8279"/>
                </a:lnTo>
                <a:lnTo>
                  <a:pt x="15091" y="9960"/>
                </a:lnTo>
                <a:lnTo>
                  <a:pt x="16292" y="11827"/>
                </a:lnTo>
                <a:lnTo>
                  <a:pt x="17544" y="13944"/>
                </a:lnTo>
                <a:lnTo>
                  <a:pt x="18845" y="16247"/>
                </a:lnTo>
                <a:lnTo>
                  <a:pt x="20198" y="18799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2" name="Shape 32"/>
          <p:cNvSpPr/>
          <p:nvPr/>
        </p:nvSpPr>
        <p:spPr>
          <a:xfrm>
            <a:off x="5609488" y="4074174"/>
            <a:ext cx="3308002" cy="6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25" y="20712"/>
                </a:lnTo>
                <a:lnTo>
                  <a:pt x="2332" y="18419"/>
                </a:lnTo>
                <a:lnTo>
                  <a:pt x="3512" y="16866"/>
                </a:lnTo>
                <a:lnTo>
                  <a:pt x="4872" y="15164"/>
                </a:lnTo>
                <a:lnTo>
                  <a:pt x="6386" y="13315"/>
                </a:lnTo>
                <a:lnTo>
                  <a:pt x="8010" y="11318"/>
                </a:lnTo>
                <a:lnTo>
                  <a:pt x="9731" y="9395"/>
                </a:lnTo>
                <a:lnTo>
                  <a:pt x="11494" y="7471"/>
                </a:lnTo>
                <a:lnTo>
                  <a:pt x="13299" y="5696"/>
                </a:lnTo>
                <a:lnTo>
                  <a:pt x="15089" y="3995"/>
                </a:lnTo>
                <a:lnTo>
                  <a:pt x="15978" y="3255"/>
                </a:lnTo>
                <a:lnTo>
                  <a:pt x="16839" y="2515"/>
                </a:lnTo>
                <a:lnTo>
                  <a:pt x="17699" y="1923"/>
                </a:lnTo>
                <a:lnTo>
                  <a:pt x="18532" y="1332"/>
                </a:lnTo>
                <a:lnTo>
                  <a:pt x="19351" y="888"/>
                </a:lnTo>
                <a:lnTo>
                  <a:pt x="20129" y="518"/>
                </a:lnTo>
                <a:lnTo>
                  <a:pt x="20878" y="222"/>
                </a:lnTo>
                <a:lnTo>
                  <a:pt x="21600" y="0"/>
                </a:lnTo>
              </a:path>
            </a:pathLst>
          </a:custGeom>
          <a:ln w="31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3" name="Shape 33"/>
          <p:cNvSpPr/>
          <p:nvPr/>
        </p:nvSpPr>
        <p:spPr>
          <a:xfrm>
            <a:off x="211665" y="4058554"/>
            <a:ext cx="8723378" cy="1329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9" y="9278"/>
                </a:moveTo>
                <a:lnTo>
                  <a:pt x="21389" y="9821"/>
                </a:lnTo>
                <a:lnTo>
                  <a:pt x="21189" y="10329"/>
                </a:lnTo>
                <a:lnTo>
                  <a:pt x="20978" y="10800"/>
                </a:lnTo>
                <a:lnTo>
                  <a:pt x="20762" y="11235"/>
                </a:lnTo>
                <a:lnTo>
                  <a:pt x="20541" y="11670"/>
                </a:lnTo>
                <a:lnTo>
                  <a:pt x="20309" y="12068"/>
                </a:lnTo>
                <a:lnTo>
                  <a:pt x="20071" y="12395"/>
                </a:lnTo>
                <a:lnTo>
                  <a:pt x="19824" y="12721"/>
                </a:lnTo>
                <a:lnTo>
                  <a:pt x="19565" y="13011"/>
                </a:lnTo>
                <a:lnTo>
                  <a:pt x="19297" y="13228"/>
                </a:lnTo>
                <a:lnTo>
                  <a:pt x="19017" y="13446"/>
                </a:lnTo>
                <a:lnTo>
                  <a:pt x="18727" y="13591"/>
                </a:lnTo>
                <a:lnTo>
                  <a:pt x="18427" y="13736"/>
                </a:lnTo>
                <a:lnTo>
                  <a:pt x="18111" y="13808"/>
                </a:lnTo>
                <a:lnTo>
                  <a:pt x="17784" y="13808"/>
                </a:lnTo>
                <a:lnTo>
                  <a:pt x="17441" y="13772"/>
                </a:lnTo>
                <a:lnTo>
                  <a:pt x="17083" y="13699"/>
                </a:lnTo>
                <a:lnTo>
                  <a:pt x="16714" y="13591"/>
                </a:lnTo>
                <a:lnTo>
                  <a:pt x="16329" y="13409"/>
                </a:lnTo>
                <a:lnTo>
                  <a:pt x="15923" y="13156"/>
                </a:lnTo>
                <a:lnTo>
                  <a:pt x="15502" y="12866"/>
                </a:lnTo>
                <a:lnTo>
                  <a:pt x="15064" y="12503"/>
                </a:lnTo>
                <a:lnTo>
                  <a:pt x="14611" y="12105"/>
                </a:lnTo>
                <a:lnTo>
                  <a:pt x="14136" y="11634"/>
                </a:lnTo>
                <a:lnTo>
                  <a:pt x="13641" y="11090"/>
                </a:lnTo>
                <a:lnTo>
                  <a:pt x="13130" y="10474"/>
                </a:lnTo>
                <a:lnTo>
                  <a:pt x="12592" y="9785"/>
                </a:lnTo>
                <a:lnTo>
                  <a:pt x="12039" y="9060"/>
                </a:lnTo>
                <a:lnTo>
                  <a:pt x="11459" y="8227"/>
                </a:lnTo>
                <a:lnTo>
                  <a:pt x="10863" y="7357"/>
                </a:lnTo>
                <a:lnTo>
                  <a:pt x="10241" y="6415"/>
                </a:lnTo>
                <a:lnTo>
                  <a:pt x="9593" y="5364"/>
                </a:lnTo>
                <a:lnTo>
                  <a:pt x="8950" y="4349"/>
                </a:lnTo>
                <a:lnTo>
                  <a:pt x="8328" y="3479"/>
                </a:lnTo>
                <a:lnTo>
                  <a:pt x="7732" y="2682"/>
                </a:lnTo>
                <a:lnTo>
                  <a:pt x="7163" y="2030"/>
                </a:lnTo>
                <a:lnTo>
                  <a:pt x="6620" y="1486"/>
                </a:lnTo>
                <a:lnTo>
                  <a:pt x="6098" y="1015"/>
                </a:lnTo>
                <a:lnTo>
                  <a:pt x="5603" y="652"/>
                </a:lnTo>
                <a:lnTo>
                  <a:pt x="5134" y="362"/>
                </a:lnTo>
                <a:lnTo>
                  <a:pt x="4681" y="181"/>
                </a:lnTo>
                <a:lnTo>
                  <a:pt x="4259" y="36"/>
                </a:lnTo>
                <a:lnTo>
                  <a:pt x="3853" y="0"/>
                </a:lnTo>
                <a:lnTo>
                  <a:pt x="3473" y="0"/>
                </a:lnTo>
                <a:lnTo>
                  <a:pt x="3115" y="72"/>
                </a:lnTo>
                <a:lnTo>
                  <a:pt x="2778" y="181"/>
                </a:lnTo>
                <a:lnTo>
                  <a:pt x="2461" y="362"/>
                </a:lnTo>
                <a:lnTo>
                  <a:pt x="2166" y="544"/>
                </a:lnTo>
                <a:lnTo>
                  <a:pt x="1887" y="797"/>
                </a:lnTo>
                <a:lnTo>
                  <a:pt x="1634" y="1051"/>
                </a:lnTo>
                <a:lnTo>
                  <a:pt x="1397" y="1341"/>
                </a:lnTo>
                <a:lnTo>
                  <a:pt x="1186" y="1667"/>
                </a:lnTo>
                <a:lnTo>
                  <a:pt x="986" y="1957"/>
                </a:lnTo>
                <a:lnTo>
                  <a:pt x="812" y="2283"/>
                </a:lnTo>
                <a:lnTo>
                  <a:pt x="654" y="2609"/>
                </a:lnTo>
                <a:lnTo>
                  <a:pt x="511" y="2899"/>
                </a:lnTo>
                <a:lnTo>
                  <a:pt x="390" y="3189"/>
                </a:lnTo>
                <a:lnTo>
                  <a:pt x="127" y="3914"/>
                </a:lnTo>
                <a:lnTo>
                  <a:pt x="0" y="4349"/>
                </a:lnTo>
                <a:lnTo>
                  <a:pt x="0" y="21600"/>
                </a:lnTo>
                <a:lnTo>
                  <a:pt x="21589" y="21600"/>
                </a:lnTo>
                <a:lnTo>
                  <a:pt x="21600" y="21491"/>
                </a:lnTo>
                <a:lnTo>
                  <a:pt x="21600" y="9242"/>
                </a:lnTo>
                <a:lnTo>
                  <a:pt x="21589" y="927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1" cy="3238501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367364" y="0"/>
            <a:ext cx="6417735" cy="237725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Beş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676655" y="2679192"/>
            <a:ext cx="3822192" cy="4178808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57200" y="30709"/>
            <a:ext cx="8229600" cy="18679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676655" y="1898674"/>
            <a:ext cx="3822193" cy="2198642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457200" y="329183"/>
            <a:ext cx="8229600" cy="127101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55" name="Group 55"/>
          <p:cNvGrpSpPr/>
          <p:nvPr/>
        </p:nvGrpSpPr>
        <p:grpSpPr>
          <a:xfrm>
            <a:off x="211665" y="714191"/>
            <a:ext cx="8723378" cy="1329874"/>
            <a:chOff x="0" y="0"/>
            <a:chExt cx="8723376" cy="1329873"/>
          </a:xfrm>
        </p:grpSpPr>
        <p:sp>
          <p:nvSpPr>
            <p:cNvPr id="50" name="Shape 50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914400" y="3581400"/>
            <a:ext cx="3352800" cy="3276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800"/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1800"/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1800"/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1800"/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1800"/>
            </a:lvl5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61" name="Shape 61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914400" y="571500"/>
            <a:ext cx="3352800" cy="296722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Başlık Metni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75" name="Group 75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70" name="Shape 70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874154" y="0"/>
            <a:ext cx="3812646" cy="2768601"/>
          </a:xfrm>
          <a:prstGeom prst="rect">
            <a:avLst/>
          </a:prstGeom>
        </p:spPr>
        <p:txBody>
          <a:bodyPr anchor="b"/>
          <a:lstStyle>
            <a:lvl1pPr algn="l"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4868333" y="2785533"/>
            <a:ext cx="3818467" cy="407246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Bir</a:t>
            </a:r>
          </a:p>
          <a:p>
            <a:pPr lvl="1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İki</a:t>
            </a:r>
          </a:p>
          <a:p>
            <a:pPr lvl="2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Üç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Dört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Beş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3" name="Shape 3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" name="Shape 4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" name="Shape 5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" name="Shape 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" name="Shape 7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29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72067" y="1943629"/>
            <a:ext cx="7408334" cy="491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ctr">
              <a:def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1pPr>
      <a:lvl2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2pPr>
      <a:lvl3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3pPr>
      <a:lvl4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4pPr>
      <a:lvl5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5pPr>
      <a:lvl6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6pPr>
      <a:lvl7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7pPr>
      <a:lvl8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8pPr>
      <a:lvl9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9pPr>
    </p:titleStyle>
    <p:bodyStyle>
      <a:lvl1pPr marL="274320" indent="-27432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1pPr>
      <a:lvl2pPr marL="601201" indent="-299258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2pPr>
      <a:lvl3pPr marL="901382" indent="-274319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3pPr>
      <a:lvl4pPr marL="1219200" indent="-30480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4pPr>
      <a:lvl5pPr marL="1577339" indent="-34290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5pPr>
      <a:lvl6pPr marL="194636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6pPr>
      <a:lvl7pPr marL="226640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7pPr>
      <a:lvl8pPr marL="258644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8pPr>
      <a:lvl9pPr marL="290648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9pPr>
    </p:bodyStyle>
    <p:otherStyle>
      <a:lvl1pPr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1pPr>
      <a:lvl2pPr indent="4572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2pPr>
      <a:lvl3pPr indent="9144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3pPr>
      <a:lvl4pPr indent="13716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4pPr>
      <a:lvl5pPr indent="18288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5pPr>
      <a:lvl6pPr indent="22860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6pPr>
      <a:lvl7pPr indent="27432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7pPr>
      <a:lvl8pPr indent="32004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8pPr>
      <a:lvl9pPr indent="36576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youtube.com/watch?v=7lsVArqbMGs" TargetMode="External"/><Relationship Id="rId12" Type="http://schemas.openxmlformats.org/officeDocument/2006/relationships/hyperlink" Target="http://www.youtube.com/watch?v=_553kb4RzRY" TargetMode="External"/><Relationship Id="rId13" Type="http://schemas.openxmlformats.org/officeDocument/2006/relationships/hyperlink" Target="http://www.youtube.com/watch?v=HDzC3gRYoSQ" TargetMode="External"/><Relationship Id="rId14" Type="http://schemas.openxmlformats.org/officeDocument/2006/relationships/hyperlink" Target="http://www.youtube.com/watch?v=mOvmdjYGN5Y" TargetMode="External"/><Relationship Id="rId15" Type="http://schemas.openxmlformats.org/officeDocument/2006/relationships/hyperlink" Target="http://www.youtube.com/watch?v=57SJZSI_kM8" TargetMode="External"/><Relationship Id="rId16" Type="http://schemas.openxmlformats.org/officeDocument/2006/relationships/hyperlink" Target="http://www.youtube.com/watch?v=i6qCNn5Bmo0" TargetMode="External"/><Relationship Id="rId17" Type="http://schemas.openxmlformats.org/officeDocument/2006/relationships/hyperlink" Target="http://www.youtube.com/watch?v=NSen8eHWeMA" TargetMode="External"/><Relationship Id="rId18" Type="http://schemas.openxmlformats.org/officeDocument/2006/relationships/hyperlink" Target="http://www.youtube.com/watch?v=0oVseHzzeoU" TargetMode="External"/><Relationship Id="rId19" Type="http://schemas.openxmlformats.org/officeDocument/2006/relationships/hyperlink" Target="http://www.youtube.com/watch?v=jkg1KLZv9Ho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mRfKQhS749k" TargetMode="External"/><Relationship Id="rId3" Type="http://schemas.openxmlformats.org/officeDocument/2006/relationships/hyperlink" Target="http://www.youtube.com/watch?v=ePd414wYkew" TargetMode="External"/><Relationship Id="rId4" Type="http://schemas.openxmlformats.org/officeDocument/2006/relationships/hyperlink" Target="http://www.youtube.com/watch?v=Csr8ATepxDM" TargetMode="External"/><Relationship Id="rId5" Type="http://schemas.openxmlformats.org/officeDocument/2006/relationships/hyperlink" Target="http://www.youtube.com/watch?v=lW6R9kSGV2Q" TargetMode="External"/><Relationship Id="rId6" Type="http://schemas.openxmlformats.org/officeDocument/2006/relationships/hyperlink" Target="http://www.youtube.com/watch?v=Ir-XGOBjxnM" TargetMode="External"/><Relationship Id="rId7" Type="http://schemas.openxmlformats.org/officeDocument/2006/relationships/hyperlink" Target="http://www.youtube.com/watch?v=_-q3uqwMaNI" TargetMode="External"/><Relationship Id="rId8" Type="http://schemas.openxmlformats.org/officeDocument/2006/relationships/hyperlink" Target="http://www.youtube.com/watch?v=b2WaFrAQ1lU" TargetMode="External"/><Relationship Id="rId9" Type="http://schemas.openxmlformats.org/officeDocument/2006/relationships/hyperlink" Target="http://www.youtube.com/watch?v=QfsH4bK5QZo" TargetMode="External"/><Relationship Id="rId10" Type="http://schemas.openxmlformats.org/officeDocument/2006/relationships/hyperlink" Target="http://www.youtube.com/watch?v=45zzLK4zAb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162812" y="553522"/>
            <a:ext cx="8981187" cy="27025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tr-TR" sz="54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AĞIZ VE DİŞ SAĞLIĞI</a:t>
            </a:r>
            <a:br>
              <a:rPr lang="tr-TR" sz="54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r>
              <a:rPr lang="tr-TR" sz="54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TEKNİKERLİĞİ</a:t>
            </a:r>
            <a:endParaRPr sz="54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1371600" y="4037468"/>
            <a:ext cx="6400800" cy="148149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7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Prof.Dr.</a:t>
            </a:r>
          </a:p>
          <a:p>
            <a:pPr lvl="0">
              <a:spcBef>
                <a:spcPts val="7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Mehmet Ali Kılıçarslan</a:t>
            </a:r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1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endParaRPr/>
          </a:p>
        </p:txBody>
      </p:sp>
      <p:grpSp>
        <p:nvGrpSpPr>
          <p:cNvPr id="301" name="Group 301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296" name="Shape 296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</p:grpSp>
      <p:sp>
        <p:nvSpPr>
          <p:cNvPr id="302" name="Shape 302"/>
          <p:cNvSpPr>
            <a:spLocks noGrp="1"/>
          </p:cNvSpPr>
          <p:nvPr>
            <p:ph type="body" idx="1"/>
          </p:nvPr>
        </p:nvSpPr>
        <p:spPr>
          <a:xfrm>
            <a:off x="872067" y="2293845"/>
            <a:ext cx="7408334" cy="4068271"/>
          </a:xfrm>
          <a:prstGeom prst="rect">
            <a:avLst/>
          </a:prstGeom>
        </p:spPr>
        <p:txBody>
          <a:bodyPr lIns="0" tIns="0" rIns="0" bIns="0"/>
          <a:lstStyle/>
          <a:p>
            <a:pPr marL="362102" lvl="0" indent="-362102" defTabSz="804672">
              <a:lnSpc>
                <a:spcPct val="90000"/>
              </a:lnSpc>
              <a:spcBef>
                <a:spcPts val="6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904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ERGO : </a:t>
            </a:r>
            <a:r>
              <a:rPr sz="290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İŞ</a:t>
            </a:r>
            <a:endParaRPr sz="1936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362102" lvl="0" indent="-362102" defTabSz="804672">
              <a:lnSpc>
                <a:spcPct val="90000"/>
              </a:lnSpc>
              <a:spcBef>
                <a:spcPts val="6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904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NOMOS : </a:t>
            </a:r>
            <a:r>
              <a:rPr sz="290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SİSTEM / KURAL</a:t>
            </a:r>
            <a:endParaRPr sz="3168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defTabSz="804672">
              <a:lnSpc>
                <a:spcPct val="9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90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( İŞ SİSTEMİ – KURALLARI </a:t>
            </a:r>
            <a:endParaRPr sz="1936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ctr" defTabSz="804672">
              <a:lnSpc>
                <a:spcPct val="9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90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/ </a:t>
            </a:r>
            <a:endParaRPr sz="1936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ctr" defTabSz="804672">
              <a:lnSpc>
                <a:spcPct val="9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90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İŞ BİLİMİ )</a:t>
            </a:r>
            <a:endParaRPr sz="1936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ctr" defTabSz="804672">
              <a:lnSpc>
                <a:spcPct val="90000"/>
              </a:lnSpc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endParaRPr sz="3168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41401" lvl="0" indent="-241401" algn="just" defTabSz="804672">
              <a:lnSpc>
                <a:spcPct val="90000"/>
              </a:lnSpc>
              <a:spcBef>
                <a:spcPts val="400"/>
              </a:spcBef>
              <a:buFont typeface="Wingdings"/>
              <a:buChar char="✓"/>
              <a:defRPr sz="1800">
                <a:solidFill>
                  <a:srgbClr val="000000"/>
                </a:solidFill>
                <a:uFillTx/>
              </a:defRPr>
            </a:pPr>
            <a:r>
              <a:rPr sz="1936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Gereksiz eforu önleyerek performansı arttır.</a:t>
            </a:r>
            <a:endParaRPr sz="1936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241401" lvl="0" indent="-241401" algn="just" defTabSz="804672">
              <a:lnSpc>
                <a:spcPct val="90000"/>
              </a:lnSpc>
              <a:spcBef>
                <a:spcPts val="400"/>
              </a:spcBef>
              <a:buFont typeface="Wingdings"/>
              <a:buChar char="✓"/>
              <a:defRPr sz="1800">
                <a:solidFill>
                  <a:srgbClr val="000000"/>
                </a:solidFill>
                <a:uFillTx/>
              </a:defRPr>
            </a:pPr>
            <a:r>
              <a:rPr sz="1936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Yorgunluk gelişimini önleyerek konforu arttır.</a:t>
            </a:r>
          </a:p>
        </p:txBody>
      </p:sp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ERGONOMİ</a:t>
            </a:r>
          </a:p>
        </p:txBody>
      </p:sp>
      <p:sp>
        <p:nvSpPr>
          <p:cNvPr id="304" name="Shape 304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10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endParaRPr/>
          </a:p>
        </p:txBody>
      </p:sp>
      <p:grpSp>
        <p:nvGrpSpPr>
          <p:cNvPr id="313" name="Group 313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308" name="Shape 308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</p:grpSp>
      <p:sp>
        <p:nvSpPr>
          <p:cNvPr id="314" name="Shape 314"/>
          <p:cNvSpPr>
            <a:spLocks noGrp="1"/>
          </p:cNvSpPr>
          <p:nvPr>
            <p:ph type="body" idx="1"/>
          </p:nvPr>
        </p:nvSpPr>
        <p:spPr>
          <a:xfrm>
            <a:off x="280904" y="2680729"/>
            <a:ext cx="8695945" cy="3622947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37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İŞİ; ÇALIŞAN KİŞİYE GÖRE,</a:t>
            </a:r>
          </a:p>
          <a:p>
            <a:pPr marL="0" lvl="0" indent="0" algn="ctr">
              <a:lnSpc>
                <a:spcPct val="90000"/>
              </a:lnSpc>
              <a:spcBef>
                <a:spcPts val="8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3700" b="1">
                <a:solidFill>
                  <a:srgbClr val="FF0000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ŞARTLARIN ELVERDİĞİ ÖLÇÜDE</a:t>
            </a:r>
            <a:r>
              <a:rPr sz="37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ctr">
              <a:lnSpc>
                <a:spcPct val="90000"/>
              </a:lnSpc>
              <a:spcBef>
                <a:spcPts val="8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37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UYDURMAK / </a:t>
            </a:r>
            <a:endParaRPr sz="20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ctr">
              <a:lnSpc>
                <a:spcPct val="90000"/>
              </a:lnSpc>
              <a:spcBef>
                <a:spcPts val="8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37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UYUMLANDIRMAK/</a:t>
            </a:r>
            <a:endParaRPr sz="20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ctr">
              <a:lnSpc>
                <a:spcPct val="90000"/>
              </a:lnSpc>
              <a:spcBef>
                <a:spcPts val="8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37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UYARLAMAKTIR.</a:t>
            </a:r>
          </a:p>
        </p:txBody>
      </p:sp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6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ERGONOMİ:</a:t>
            </a:r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11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xfrm>
            <a:off x="457200" y="338326"/>
            <a:ext cx="8229600" cy="1875771"/>
          </a:xfrm>
          <a:prstGeom prst="rect">
            <a:avLst/>
          </a:prstGeom>
        </p:spPr>
        <p:txBody>
          <a:bodyPr lIns="0" tIns="0" rIns="0" bIns="0"/>
          <a:lstStyle/>
          <a:p>
            <a:pPr lvl="0" defTabSz="685800">
              <a:defRPr sz="1800">
                <a:solidFill>
                  <a:srgbClr val="000000"/>
                </a:solidFill>
                <a:uFillTx/>
              </a:defRPr>
            </a:pPr>
            <a:r>
              <a:rPr sz="3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Hasta, Hekim ve Yardımcısının Yerleşimi</a:t>
            </a:r>
            <a:br>
              <a:rPr sz="3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endParaRPr sz="33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pic>
        <p:nvPicPr>
          <p:cNvPr id="319" name="image4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445" y="2849022"/>
            <a:ext cx="3842127" cy="3842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4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9574" y="2849022"/>
            <a:ext cx="3937226" cy="3885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body" idx="1"/>
          </p:nvPr>
        </p:nvSpPr>
        <p:spPr>
          <a:xfrm>
            <a:off x="341908" y="2604817"/>
            <a:ext cx="8515136" cy="3988630"/>
          </a:xfrm>
          <a:prstGeom prst="rect">
            <a:avLst/>
          </a:prstGeom>
        </p:spPr>
        <p:txBody>
          <a:bodyPr/>
          <a:lstStyle/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American Dental Association (ADA). An introduction to ergonomics: Risk factors, MSDs, approaches and interventions. Ergonomics and disability support advisory committee; 2004.</a:t>
            </a:r>
            <a:endParaRPr sz="2425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Bird DL, Robinson DS. Modern Dental Assisting. 9th edition, Missouri: Elsevier Saunders Inc.; 2009.</a:t>
            </a:r>
            <a:endParaRPr sz="2425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Boyd, LRB. Dental instruments: a pocket guide. 4th edition, St Louis: Saunders; 2012.</a:t>
            </a:r>
            <a:endParaRPr sz="2425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Cohen C. Çeviren: Çatak M. Profesyonel sekreterin el kitabı. İstanbul: Rota Yayınları; 1994.</a:t>
            </a:r>
            <a:endParaRPr sz="1261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Dietz-Bourguignon E. Materials and Procedures for Today's Dental Assistant, 1</a:t>
            </a:r>
            <a:r>
              <a:rPr sz="1261" baseline="29938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st</a:t>
            </a: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Ed., Delmar Cengage Learning; 2005.</a:t>
            </a:r>
            <a:endParaRPr sz="1261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Finkbeiner BL. Four-handed dentistry. A handbook of clinical application and ergonomic concepts. New Jersey: Prentice-Hall, Inc.; 2001.</a:t>
            </a:r>
            <a:endParaRPr sz="1261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Kılıçarslan MA. Dört elli diş hekimliğinde yardımcı personel ve klinik yönetimi. Ankara: Palme Yayıncılık; 2013.</a:t>
            </a:r>
            <a:endParaRPr sz="1261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Murphy DC. Ergonomics and dental health care worker. Washington D.C.: American Public Health Association; 1998.</a:t>
            </a:r>
            <a:endParaRPr sz="1261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Phinney DJ, Halstead JH. Dental assisting. A comprehensive approach. 3</a:t>
            </a:r>
            <a:r>
              <a:rPr sz="1261" baseline="29938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rd</a:t>
            </a: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Ed. New York: Delmar Cengage Learning; 2008.</a:t>
            </a:r>
            <a:endParaRPr sz="1261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Scheller-Sheridan C. Basic guide to dental materials. Malaysia: Wiley-Blackwell; 2010.</a:t>
            </a:r>
            <a:endParaRPr sz="1261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Skovsgaard H. Ergonomi raporu. XO Dental Care; 2001.</a:t>
            </a:r>
            <a:endParaRPr sz="1261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  <a:p>
            <a:pPr marL="266090" lvl="0" indent="-266090" defTabSz="886968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Wilkins EM. Clinical practice of the dental hygienist. 10</a:t>
            </a:r>
            <a:r>
              <a:rPr sz="1261" baseline="29938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th</a:t>
            </a:r>
            <a:r>
              <a:rPr sz="126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Ed. China: Wolters Kluwer-Lippincott Williams &amp; Wilkins; 2009.</a:t>
            </a:r>
          </a:p>
        </p:txBody>
      </p:sp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Kaynaklar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/>
          </p:cNvSpPr>
          <p:nvPr>
            <p:ph type="body" idx="1"/>
          </p:nvPr>
        </p:nvSpPr>
        <p:spPr>
          <a:xfrm>
            <a:off x="872067" y="2360617"/>
            <a:ext cx="7408334" cy="4249111"/>
          </a:xfrm>
          <a:prstGeom prst="rect">
            <a:avLst/>
          </a:prstGeom>
        </p:spPr>
        <p:txBody>
          <a:bodyPr/>
          <a:lstStyle/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2"/>
              </a:rPr>
              <a:t>http://www.youtube.com/watch?v=mRfKQhS749k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http://www.youtube.com/watch?v=ePd414wYkew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http://www.youtube.com/watch?v=Csr8ATepxDM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http://www.youtube.com/watch?v=lW6R9kSGV2Q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http://www.youtube.com/watch?v=Ir-XGOBjxnM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http://www.youtube.com/watch?v=_-q3uqwMaNI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http://www.youtube.com/watch?v=b2WaFrAQ1lU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http://www.youtube.com/watch?v=QfsH4bK5QZo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http://www.youtube.com/watch?v=45zzLK4zAbE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http://www.youtube.com/watch?v=7lsVArqbMGs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http://www.youtube.com/watch?v=_553kb4RzRY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http://www.youtube.com/watch?v=HDzC3gRYoSQ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http://www.youtube.com/watch?v=mOvmdjYGN5Y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http://www.youtube.com/watch?v=57SJZSI_kM8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http://www.youtube.com/watch?v=i6qCNn5Bmo0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http://www.youtube.com/watch?v=NSen8eHWeMA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http://www.youtube.com/watch?v=0oVseHzzeoU</a:t>
            </a:r>
            <a:endParaRPr sz="2900">
              <a:solidFill>
                <a:srgbClr val="073E87"/>
              </a:solidFill>
              <a:uFill>
                <a:solidFill>
                  <a:srgbClr val="073E87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4196" lvl="0" indent="-324196">
              <a:lnSpc>
                <a:spcPct val="8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3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  <a:hlinkClick r:id="rId19"/>
              </a:rPr>
              <a:t>http://www.youtube.com/watch?v=jkg1KLZv9Ho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Web Kaynaklar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Giysiler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Makyaj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Kişisel Bakım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2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Dış Görünüm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Hijyen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Görüntü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Koku</a:t>
            </a:r>
          </a:p>
        </p:txBody>
      </p:sp>
      <p:sp>
        <p:nvSpPr>
          <p:cNvPr id="270" name="Shape 2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3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Vücut Temizliği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72067" y="2095500"/>
            <a:ext cx="7408334" cy="47625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Comic Sans MS"/>
                <a:cs typeface="Comic Sans MS"/>
              </a:rPr>
              <a:t>Spor</a:t>
            </a:r>
            <a:endParaRPr lang="en-US" sz="3600" dirty="0" smtClean="0">
              <a:latin typeface="Comic Sans MS"/>
              <a:cs typeface="Comic Sans MS"/>
            </a:endParaRPr>
          </a:p>
          <a:p>
            <a:r>
              <a:rPr lang="en-US" sz="3600" dirty="0" err="1" smtClean="0">
                <a:latin typeface="Comic Sans MS"/>
                <a:cs typeface="Comic Sans MS"/>
              </a:rPr>
              <a:t>Resim</a:t>
            </a:r>
            <a:endParaRPr lang="en-US" sz="3600" dirty="0" smtClean="0">
              <a:latin typeface="Comic Sans MS"/>
              <a:cs typeface="Comic Sans MS"/>
            </a:endParaRPr>
          </a:p>
          <a:p>
            <a:r>
              <a:rPr lang="en-US" sz="3600" dirty="0" err="1" smtClean="0">
                <a:latin typeface="Comic Sans MS"/>
                <a:cs typeface="Comic Sans MS"/>
              </a:rPr>
              <a:t>Fotoğraf</a:t>
            </a:r>
            <a:endParaRPr lang="en-US" sz="3600" dirty="0" smtClean="0">
              <a:latin typeface="Comic Sans MS"/>
              <a:cs typeface="Comic Sans MS"/>
            </a:endParaRPr>
          </a:p>
          <a:p>
            <a:r>
              <a:rPr lang="en-US" sz="3600" dirty="0" err="1" smtClean="0">
                <a:latin typeface="Comic Sans MS"/>
                <a:cs typeface="Comic Sans MS"/>
              </a:rPr>
              <a:t>Müzik</a:t>
            </a:r>
            <a:endParaRPr lang="en-US" sz="3600" dirty="0" smtClean="0">
              <a:latin typeface="Comic Sans MS"/>
              <a:cs typeface="Comic Sans MS"/>
            </a:endParaRPr>
          </a:p>
          <a:p>
            <a:r>
              <a:rPr lang="en-US" sz="3600" dirty="0" err="1" smtClean="0">
                <a:latin typeface="Comic Sans MS"/>
                <a:cs typeface="Comic Sans MS"/>
              </a:rPr>
              <a:t>Edebiyat</a:t>
            </a:r>
            <a:endParaRPr lang="en-US" sz="3600" dirty="0" smtClean="0">
              <a:latin typeface="Comic Sans MS"/>
              <a:cs typeface="Comic Sans MS"/>
            </a:endParaRPr>
          </a:p>
          <a:p>
            <a:r>
              <a:rPr lang="en-US" sz="3600" dirty="0" err="1" smtClean="0">
                <a:latin typeface="Comic Sans MS"/>
                <a:cs typeface="Comic Sans MS"/>
              </a:rPr>
              <a:t>Heykel</a:t>
            </a:r>
            <a:endParaRPr lang="en-US" sz="3600" dirty="0" smtClean="0">
              <a:latin typeface="Comic Sans MS"/>
              <a:cs typeface="Comic Sans MS"/>
            </a:endParaRPr>
          </a:p>
          <a:p>
            <a:r>
              <a:rPr lang="en-US" sz="3600" dirty="0" err="1" smtClean="0">
                <a:latin typeface="Comic Sans MS"/>
                <a:cs typeface="Comic Sans MS"/>
              </a:rPr>
              <a:t>Sinema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HOBİ VE UĞRAŞLAR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650672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72067" y="1781299"/>
            <a:ext cx="7408334" cy="507670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latin typeface="Comic Sans MS"/>
                <a:cs typeface="Comic Sans MS"/>
              </a:rPr>
              <a:t>Felsefe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Resim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err="1">
                <a:latin typeface="Comic Sans MS"/>
                <a:cs typeface="Comic Sans MS"/>
              </a:rPr>
              <a:t>Fotoğraf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err="1">
                <a:latin typeface="Comic Sans MS"/>
                <a:cs typeface="Comic Sans MS"/>
              </a:rPr>
              <a:t>Heykel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Müzik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Sinema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err="1">
                <a:latin typeface="Comic Sans MS"/>
                <a:cs typeface="Comic Sans MS"/>
              </a:rPr>
              <a:t>Edebiyat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err="1">
                <a:latin typeface="Comic Sans MS"/>
                <a:cs typeface="Comic Sans MS"/>
              </a:rPr>
              <a:t>Tarih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err="1">
                <a:latin typeface="Comic Sans MS"/>
                <a:cs typeface="Comic Sans MS"/>
              </a:rPr>
              <a:t>Coğrafya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Sosyoloji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Sağlıklı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Yaşam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Spor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Gastronomi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err="1" smtClean="0">
                <a:latin typeface="Comic Sans MS"/>
                <a:cs typeface="Comic Sans MS"/>
              </a:rPr>
              <a:t>Teoloji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…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GENEL KÜLTÜR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393959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Hayat</a:t>
            </a:r>
            <a:r>
              <a:rPr lang="en-US" dirty="0">
                <a:latin typeface="Comic Sans MS"/>
                <a:cs typeface="Comic Sans MS"/>
              </a:rPr>
              <a:t>;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</a:rPr>
              <a:t>   </a:t>
            </a:r>
            <a:r>
              <a:rPr lang="en-US" dirty="0" err="1">
                <a:latin typeface="Comic Sans MS"/>
                <a:cs typeface="Comic Sans MS"/>
              </a:rPr>
              <a:t>uzun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ince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bir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yol</a:t>
            </a:r>
            <a:r>
              <a:rPr lang="en-US" dirty="0">
                <a:latin typeface="Comic Sans MS"/>
                <a:cs typeface="Comic Sans MS"/>
              </a:rPr>
              <a:t>.</a:t>
            </a:r>
          </a:p>
          <a:p>
            <a:r>
              <a:rPr lang="en-US" dirty="0" err="1" smtClean="0">
                <a:latin typeface="Comic Sans MS"/>
                <a:cs typeface="Comic Sans MS"/>
              </a:rPr>
              <a:t>Poulo</a:t>
            </a:r>
            <a:r>
              <a:rPr lang="en-US" dirty="0" smtClean="0">
                <a:latin typeface="Comic Sans MS"/>
                <a:cs typeface="Comic Sans MS"/>
              </a:rPr>
              <a:t> Coelho</a:t>
            </a:r>
          </a:p>
          <a:p>
            <a:r>
              <a:rPr lang="en-US" dirty="0" err="1" smtClean="0">
                <a:latin typeface="Comic Sans MS"/>
                <a:cs typeface="Comic Sans MS"/>
              </a:rPr>
              <a:t>Sadi</a:t>
            </a:r>
            <a:r>
              <a:rPr lang="en-US" dirty="0" smtClean="0">
                <a:latin typeface="Comic Sans MS"/>
                <a:cs typeface="Comic Sans MS"/>
              </a:rPr>
              <a:t> Irmak</a:t>
            </a: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ÇABA VE NİYET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942592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872067" y="2304091"/>
            <a:ext cx="7408334" cy="4283390"/>
          </a:xfrm>
          <a:prstGeom prst="rect">
            <a:avLst/>
          </a:prstGeom>
        </p:spPr>
        <p:txBody>
          <a:bodyPr/>
          <a:lstStyle/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Beyaz: </a:t>
            </a:r>
            <a:r>
              <a:rPr sz="1540"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İstikrar, devamlılık ve temizlik hissi verir.</a:t>
            </a:r>
          </a:p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solidFill>
                  <a:srgbClr val="FBFB18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Sarı: </a:t>
            </a:r>
            <a:r>
              <a:rPr sz="1540">
                <a:solidFill>
                  <a:srgbClr val="FBFB18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Dikkat çekici etkisi vardır ama aynı zamanda geçicilik hissi yaratır.</a:t>
            </a:r>
          </a:p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solidFill>
                  <a:srgbClr val="FB6E03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Turuncu: </a:t>
            </a:r>
            <a:r>
              <a:rPr sz="1540">
                <a:solidFill>
                  <a:srgbClr val="FB6E03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Teşvik edici, davetkar etkileri vardır.</a:t>
            </a:r>
          </a:p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solidFill>
                  <a:srgbClr val="F8260E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Kırmızı: </a:t>
            </a:r>
            <a:r>
              <a:rPr sz="1540">
                <a:solidFill>
                  <a:srgbClr val="F8260E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Tansiyonu yükseltir, kan akışını hızlandırır, uykusuzluk yaratır, iştah açar, uyarıcı etkisi vardır.</a:t>
            </a:r>
          </a:p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solidFill>
                  <a:srgbClr val="976B5B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Kahverengi: </a:t>
            </a:r>
            <a:r>
              <a:rPr sz="1540">
                <a:solidFill>
                  <a:srgbClr val="976B5B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Rahat bir renk olarak kabul edilir ancak çalışanların bu renkte kıyafetler giymesi önemli durumlarda sıradan ve geçici etki yaratır.</a:t>
            </a:r>
          </a:p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solidFill>
                  <a:srgbClr val="288426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Yeşil: </a:t>
            </a:r>
            <a:r>
              <a:rPr sz="1540">
                <a:solidFill>
                  <a:srgbClr val="288426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Doğayı, doğallığı temsil eder ve güven duygusu oluşturur.</a:t>
            </a:r>
          </a:p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solidFill>
                  <a:srgbClr val="0F6EEA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Mavi: </a:t>
            </a:r>
            <a:r>
              <a:rPr sz="1540">
                <a:solidFill>
                  <a:srgbClr val="0F6EEA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Büyüklük - sonsuzluk hissi uyandırır, yeme dürtüsünü azaltır, sakinlik hissi verir, verimliliği çağrıştırır. Çok uzaklardan bile farkedilir.</a:t>
            </a:r>
          </a:p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solidFill>
                  <a:srgbClr val="AB449E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Mor: </a:t>
            </a:r>
            <a:r>
              <a:rPr sz="1540">
                <a:solidFill>
                  <a:srgbClr val="AB449E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Nevrotik duyguları açığa çıkartır. Bilinçatında korku yaratır.</a:t>
            </a:r>
          </a:p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solidFill>
                  <a:srgbClr val="535353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Gri: </a:t>
            </a:r>
            <a:r>
              <a:rPr sz="1540">
                <a:solidFill>
                  <a:srgbClr val="535353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Diplomatik tavır ve ciddiyet hissi verir. Gözün en rahat ayırt ettiği ve dinlendiği renktir.</a:t>
            </a:r>
          </a:p>
          <a:p>
            <a:pPr marL="192023" lvl="0" indent="-192023" defTabSz="640079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540" b="1"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Siyah: </a:t>
            </a:r>
            <a:r>
              <a:rPr sz="1540"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Çok resmidir; bunaltıcı ve sıkıcı etkisi vardır.</a:t>
            </a:r>
          </a:p>
        </p:txBody>
      </p:sp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Renk Yönetimi</a:t>
            </a:r>
          </a:p>
        </p:txBody>
      </p:sp>
    </p:spTree>
    <p:extLst>
      <p:ext uri="{BB962C8B-B14F-4D97-AF65-F5344CB8AC3E}">
        <p14:creationId xmlns:p14="http://schemas.microsoft.com/office/powerpoint/2010/main" val="27844490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body" idx="1"/>
          </p:nvPr>
        </p:nvSpPr>
        <p:spPr>
          <a:xfrm>
            <a:off x="872067" y="2675466"/>
            <a:ext cx="7408334" cy="3450697"/>
          </a:xfrm>
          <a:prstGeom prst="rect">
            <a:avLst/>
          </a:prstGeom>
        </p:spPr>
        <p:txBody>
          <a:bodyPr/>
          <a:lstStyle/>
          <a:p>
            <a:pPr marL="252374" lvl="0" indent="-252374" defTabSz="841247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2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Klinik Mimarisi</a:t>
            </a:r>
          </a:p>
          <a:p>
            <a:pPr marL="252374" lvl="0" indent="-252374" defTabSz="841247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2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İşletme ve Muhasebe İşlemleri</a:t>
            </a:r>
          </a:p>
          <a:p>
            <a:pPr marL="252374" lvl="0" indent="-252374" defTabSz="841247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2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Hasta Kayıtlarının Tutulması</a:t>
            </a:r>
          </a:p>
          <a:p>
            <a:pPr marL="252374" lvl="0" indent="-252374" defTabSz="841247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2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Adli Vakalar</a:t>
            </a:r>
          </a:p>
          <a:p>
            <a:pPr marL="252374" lvl="0" indent="-252374" defTabSz="841247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2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Depo Stok ve Laboratuvar Takibi</a:t>
            </a:r>
          </a:p>
          <a:p>
            <a:pPr marL="252374" lvl="0" indent="-252374" defTabSz="841247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2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Klinik; Hasta ve Çalışan Güvenliğinin Sağlanması</a:t>
            </a:r>
          </a:p>
          <a:p>
            <a:pPr marL="252374" lvl="0" indent="-252374" defTabSz="841247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2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Tıbbi Atık ve Tehlikeli Maddelerin Bertaraf Edilmesi</a:t>
            </a:r>
          </a:p>
          <a:p>
            <a:pPr marL="252374" lvl="0" indent="-252374" defTabSz="841247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24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Diş Hekimliğinde Çapraz Enfeksiyon Kontrolü</a:t>
            </a:r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Klinik Yönetimi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xfrm>
            <a:off x="872067" y="2675466"/>
            <a:ext cx="7408334" cy="3450697"/>
          </a:xfrm>
          <a:prstGeom prst="rect">
            <a:avLst/>
          </a:prstGeom>
        </p:spPr>
        <p:txBody>
          <a:bodyPr/>
          <a:lstStyle/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Hasta, Hekim ve Yardımcısının Yerleşimi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Çene Segmentlerine Göre Hekimin Çalışma Pozisyonu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El Aletlerinin Yerleşimi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El Aletlerinin Tutulması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El Aletlerinin Aktarımı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Çalışma Alanının Aydınlatılması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Dokuların Ekarte Edilmesi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Ağızda Biriken Sıvıların Tahliye Edilmesi</a:t>
            </a:r>
          </a:p>
          <a:p>
            <a:pPr marL="0" lvl="0" indent="0" algn="r" defTabSz="804672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112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sz="2816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= ERGONOMİ</a:t>
            </a:r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Dört Elli Diş Hekimliği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660</Words>
  <Application>Microsoft Macintosh PowerPoint</Application>
  <PresentationFormat>Ekran Gösterisi (4:3)</PresentationFormat>
  <Paragraphs>123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2" baseType="lpstr">
      <vt:lpstr>Avenir Roman</vt:lpstr>
      <vt:lpstr>Candara</vt:lpstr>
      <vt:lpstr>Comic Sans MS</vt:lpstr>
      <vt:lpstr>Comic Sans MS Bold</vt:lpstr>
      <vt:lpstr>Symbol</vt:lpstr>
      <vt:lpstr>Trebuchet MS</vt:lpstr>
      <vt:lpstr>Wingdings</vt:lpstr>
      <vt:lpstr>Default</vt:lpstr>
      <vt:lpstr>AĞIZ VE DİŞ SAĞLIĞI TEKNİKERLİĞİ</vt:lpstr>
      <vt:lpstr>Dış Görünüm</vt:lpstr>
      <vt:lpstr>Vücut Temizliği</vt:lpstr>
      <vt:lpstr>HOBİ VE UĞRAŞLAR</vt:lpstr>
      <vt:lpstr>GENEL KÜLTÜR</vt:lpstr>
      <vt:lpstr>ÇABA VE NİYET</vt:lpstr>
      <vt:lpstr> Renk Yönetimi</vt:lpstr>
      <vt:lpstr>Klinik Yönetimi</vt:lpstr>
      <vt:lpstr>Dört Elli Diş Hekimliği</vt:lpstr>
      <vt:lpstr>ERGONOMİ</vt:lpstr>
      <vt:lpstr>ERGONOMİ:</vt:lpstr>
      <vt:lpstr>Hasta, Hekim ve Yardımcısının Yerleşimi </vt:lpstr>
      <vt:lpstr>Kaynaklar</vt:lpstr>
      <vt:lpstr>Web Kaynaklar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AĞIZ VE DİŞ SAĞLIĞI TEKNİKERLİĞİ</dc:title>
  <cp:lastModifiedBy>Microsoft Office Kullanıcısı</cp:lastModifiedBy>
  <cp:revision>54</cp:revision>
  <dcterms:modified xsi:type="dcterms:W3CDTF">2017-12-02T17:49:10Z</dcterms:modified>
</cp:coreProperties>
</file>