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433" r:id="rId2"/>
    <p:sldId id="349" r:id="rId3"/>
    <p:sldId id="350" r:id="rId4"/>
    <p:sldId id="354" r:id="rId5"/>
    <p:sldId id="351" r:id="rId6"/>
    <p:sldId id="405" r:id="rId7"/>
    <p:sldId id="406" r:id="rId8"/>
    <p:sldId id="407" r:id="rId9"/>
    <p:sldId id="435" r:id="rId10"/>
    <p:sldId id="408" r:id="rId11"/>
    <p:sldId id="409" r:id="rId12"/>
    <p:sldId id="410" r:id="rId13"/>
    <p:sldId id="412" r:id="rId14"/>
    <p:sldId id="411" r:id="rId15"/>
    <p:sldId id="413" r:id="rId16"/>
    <p:sldId id="414" r:id="rId17"/>
    <p:sldId id="415" r:id="rId18"/>
    <p:sldId id="416" r:id="rId19"/>
    <p:sldId id="417" r:id="rId20"/>
    <p:sldId id="436" r:id="rId21"/>
    <p:sldId id="420" r:id="rId22"/>
    <p:sldId id="421" r:id="rId23"/>
    <p:sldId id="422" r:id="rId24"/>
    <p:sldId id="423" r:id="rId25"/>
    <p:sldId id="424" r:id="rId26"/>
    <p:sldId id="425" r:id="rId27"/>
    <p:sldId id="426" r:id="rId28"/>
    <p:sldId id="427" r:id="rId29"/>
    <p:sldId id="358" r:id="rId30"/>
    <p:sldId id="429" r:id="rId31"/>
    <p:sldId id="437" r:id="rId32"/>
    <p:sldId id="438" r:id="rId33"/>
    <p:sldId id="439" r:id="rId34"/>
    <p:sldId id="440" r:id="rId35"/>
    <p:sldId id="395" r:id="rId36"/>
    <p:sldId id="397" r:id="rId37"/>
    <p:sldId id="399" r:id="rId38"/>
    <p:sldId id="400" r:id="rId39"/>
    <p:sldId id="430" r:id="rId40"/>
    <p:sldId id="401" r:id="rId41"/>
    <p:sldId id="403" r:id="rId42"/>
    <p:sldId id="44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 userDrawn="1">
          <p15:clr>
            <a:srgbClr val="A4A3A4"/>
          </p15:clr>
        </p15:guide>
        <p15:guide id="3" orient="horz" pos="432" userDrawn="1">
          <p15:clr>
            <a:srgbClr val="A4A3A4"/>
          </p15:clr>
        </p15:guide>
        <p15:guide id="4" orient="horz" pos="672" userDrawn="1">
          <p15:clr>
            <a:srgbClr val="A4A3A4"/>
          </p15:clr>
        </p15:guide>
        <p15:guide id="5" orient="horz" pos="3984" userDrawn="1">
          <p15:clr>
            <a:srgbClr val="A4A3A4"/>
          </p15:clr>
        </p15:guide>
        <p15:guide id="6" pos="2880" userDrawn="1">
          <p15:clr>
            <a:srgbClr val="A4A3A4"/>
          </p15:clr>
        </p15:guide>
        <p15:guide id="7" pos="54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DBD6E8"/>
    <a:srgbClr val="E8E3F7"/>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32" autoAdjust="0"/>
    <p:restoredTop sz="94249" autoAdjust="0"/>
  </p:normalViewPr>
  <p:slideViewPr>
    <p:cSldViewPr>
      <p:cViewPr varScale="1">
        <p:scale>
          <a:sx n="72" d="100"/>
          <a:sy n="72" d="100"/>
        </p:scale>
        <p:origin x="966" y="66"/>
      </p:cViewPr>
      <p:guideLst>
        <p:guide orient="horz" pos="2160"/>
        <p:guide pos="288"/>
        <p:guide orient="horz" pos="432"/>
        <p:guide orient="horz" pos="672"/>
        <p:guide orient="horz" pos="3984"/>
        <p:guide pos="2880"/>
        <p:guide pos="5472"/>
      </p:guideLst>
    </p:cSldViewPr>
  </p:slideViewPr>
  <p:outlineViewPr>
    <p:cViewPr>
      <p:scale>
        <a:sx n="33" d="100"/>
        <a:sy n="33" d="100"/>
      </p:scale>
      <p:origin x="0" y="-1666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5/21/2020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5/21/2020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a:p>
          <a:p>
            <a:endParaRPr lang="en-IN"/>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29588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cs typeface="Arial" charset="0"/>
              </a:rPr>
              <a:t>Management </a:t>
            </a:r>
            <a:r>
              <a:rPr lang="en-US" dirty="0">
                <a:cs typeface="Arial" charset="0"/>
              </a:rPr>
              <a:t>involves coordinating and overseeing the work activities of others so their activities are completed efficiently and effectively. While coordinating and overseeing the work of others is what distinguishes a managerial position from a non-managerial one, this doesn’t mean that managers can do what they want anytime, anywhere, or in any way. Instead, management involves ensuring that work activities are completed efficiently and effectively by the people responsible for doing them, or, at least that’s what managers should be doing.</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179268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cs typeface="Arial" charset="0"/>
              </a:rPr>
              <a:t>Efficiency </a:t>
            </a:r>
            <a:r>
              <a:rPr lang="en-US" dirty="0">
                <a:cs typeface="Arial" charset="0"/>
              </a:rPr>
              <a:t>refers to getting the most output from the least amount of inputs or resources. Managers deal with scarce resources—including people, money, and</a:t>
            </a:r>
            <a:r>
              <a:rPr lang="en-US" baseline="0" dirty="0">
                <a:cs typeface="Arial" charset="0"/>
              </a:rPr>
              <a:t> </a:t>
            </a:r>
            <a:r>
              <a:rPr lang="en-US" dirty="0">
                <a:cs typeface="Arial" charset="0"/>
              </a:rPr>
              <a:t>equipment—and want to use those resources efficiently.</a:t>
            </a:r>
          </a:p>
          <a:p>
            <a:pPr eaLnBrk="1" hangingPunct="1"/>
            <a:r>
              <a:rPr lang="en-US" b="1" dirty="0">
                <a:cs typeface="Arial" charset="0"/>
              </a:rPr>
              <a:t> </a:t>
            </a:r>
          </a:p>
          <a:p>
            <a:pPr eaLnBrk="1" hangingPunct="1"/>
            <a:r>
              <a:rPr lang="en-US" b="1" dirty="0">
                <a:cs typeface="Arial" charset="0"/>
              </a:rPr>
              <a:t>Effectiveness </a:t>
            </a:r>
            <a:r>
              <a:rPr lang="en-US" dirty="0">
                <a:cs typeface="Arial" charset="0"/>
              </a:rPr>
              <a:t>is often described as “doing the right things,” that is, doing those work activities that will result in achieving goals. </a:t>
            </a:r>
          </a:p>
          <a:p>
            <a:pPr eaLnBrk="1" hangingPunct="1"/>
            <a:endParaRPr lang="en-US" dirty="0">
              <a:cs typeface="Arial" charset="0"/>
            </a:endParaRPr>
          </a:p>
          <a:p>
            <a:pPr eaLnBrk="1" hangingPunct="1"/>
            <a:r>
              <a:rPr lang="en-US" dirty="0">
                <a:cs typeface="Arial" charset="0"/>
              </a:rPr>
              <a:t>Whereas efficiency is concerned with the </a:t>
            </a:r>
            <a:r>
              <a:rPr lang="en-US" i="1" dirty="0">
                <a:cs typeface="Arial" charset="0"/>
              </a:rPr>
              <a:t>means </a:t>
            </a:r>
            <a:r>
              <a:rPr lang="en-US" dirty="0">
                <a:cs typeface="Arial" charset="0"/>
              </a:rPr>
              <a:t>of getting things done, effectiveness is concerned with the </a:t>
            </a:r>
            <a:r>
              <a:rPr lang="en-US" i="1" dirty="0">
                <a:cs typeface="Arial" charset="0"/>
              </a:rPr>
              <a:t>ends</a:t>
            </a:r>
            <a:r>
              <a:rPr lang="en-US" dirty="0">
                <a:cs typeface="Arial" charset="0"/>
              </a:rPr>
              <a:t>, or attainment of organizational goals.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670770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“Efficiency (Means)” represents “Resource Usage.” Management strives for “Low Resource Waste,” that is “high efficiency.”</a:t>
            </a:r>
          </a:p>
          <a:p>
            <a:r>
              <a:rPr lang="en-US" sz="1200" kern="1200" dirty="0">
                <a:solidFill>
                  <a:schemeClr val="tx1"/>
                </a:solidFill>
                <a:effectLst/>
                <a:latin typeface="+mn-lt"/>
                <a:ea typeface="+mn-ea"/>
                <a:cs typeface="+mn-cs"/>
              </a:rPr>
              <a:t>“Effectiveness (Ends)” represents “Goal Attainment.” Management strives for “High Goal Attainment,” that is “high effectiveness.”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388107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According to the functions approach, managers perform certain activities or functions as they efficiently and effectively coordinate the work of others. What are these functions? Henri Fayol, a French businessman, first proposed in the early part of the twentieth century that all managers perform five functions: planning, organizing, commanding, coordinating, and controlling. Today, these functions have been condensed to four: planning, organizing, leading, and controlling (see Exhibit 1-4).</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791218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As managers engage in </a:t>
            </a:r>
            <a:r>
              <a:rPr lang="en-US" b="1" dirty="0">
                <a:cs typeface="Arial" charset="0"/>
              </a:rPr>
              <a:t>planning</a:t>
            </a:r>
            <a:r>
              <a:rPr lang="en-US" dirty="0">
                <a:cs typeface="Arial" charset="0"/>
              </a:rPr>
              <a:t>, they set goals, establish strategies for achieving those goals, and develop plans to integrate and coordinate activities.</a:t>
            </a:r>
          </a:p>
          <a:p>
            <a:pPr eaLnBrk="1" hangingPunct="1"/>
            <a:endParaRPr lang="en-US" dirty="0">
              <a:cs typeface="Arial" charset="0"/>
            </a:endParaRPr>
          </a:p>
          <a:p>
            <a:pPr eaLnBrk="1" hangingPunct="1"/>
            <a:r>
              <a:rPr lang="en-US" dirty="0">
                <a:cs typeface="Arial" charset="0"/>
              </a:rPr>
              <a:t>When managers organize, they determine what tasks are to be done, who is to do them, how the tasks are to be grouped, who reports</a:t>
            </a:r>
            <a:r>
              <a:rPr lang="en-US" baseline="0" dirty="0">
                <a:cs typeface="Arial" charset="0"/>
              </a:rPr>
              <a:t> </a:t>
            </a:r>
            <a:r>
              <a:rPr lang="en-US" dirty="0">
                <a:cs typeface="Arial" charset="0"/>
              </a:rPr>
              <a:t>to whom, and where decisions are to be made.</a:t>
            </a:r>
          </a:p>
          <a:p>
            <a:pPr eaLnBrk="1" hangingPunct="1"/>
            <a:endParaRPr lang="en-US" dirty="0">
              <a:cs typeface="Arial" charset="0"/>
            </a:endParaRPr>
          </a:p>
          <a:p>
            <a:pPr eaLnBrk="1" hangingPunct="1"/>
            <a:r>
              <a:rPr lang="en-US" dirty="0">
                <a:cs typeface="Arial" charset="0"/>
              </a:rPr>
              <a:t>When managers motivate subordinates, help resolve work group conflicts, influence individuals or teams as they work, select the most effective communication channel, or deal in any way with employee behavior issues, they’re leading. To ensure goals are met and work is done as it should be, managers monitor and evaluate performance. Actual performance is compared with the set goals. If those goals aren’t achieved, it’s the manager’s job to get work back on track.</a:t>
            </a:r>
          </a:p>
          <a:p>
            <a:pPr eaLnBrk="1" hangingPunct="1"/>
            <a:endParaRPr lang="en-US" dirty="0">
              <a:cs typeface="Arial" charset="0"/>
            </a:endParaRPr>
          </a:p>
          <a:p>
            <a:pPr eaLnBrk="1" hangingPunct="1"/>
            <a:r>
              <a:rPr lang="en-US" dirty="0">
                <a:cs typeface="Arial" charset="0"/>
              </a:rPr>
              <a:t>This process of monitoring, comparing, and correcting is the controlling function.</a:t>
            </a:r>
          </a:p>
          <a:p>
            <a:pPr eaLnBrk="1" hangingPunct="1"/>
            <a:endParaRPr lang="en-US" sz="1200" b="0" kern="1200" dirty="0">
              <a:solidFill>
                <a:schemeClr val="tx1"/>
              </a:solidFill>
              <a:effectLst/>
              <a:latin typeface="+mn-lt"/>
              <a:ea typeface="+mn-ea"/>
              <a:cs typeface="+mn-cs"/>
            </a:endParaRPr>
          </a:p>
          <a:p>
            <a:pPr eaLnBrk="1" hangingPunct="1"/>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four functions and their component activities are as follows: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Planning: Setting goals, establishing strategies, and developing plans to coordinate activities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Organizing:  Determining what needs to be done, how it will be done, and who is to do 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Leading: Motivating, leading, and any other actions involved in dealing with people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Controlling: Monitoring activities to ensure that they are accomplished as planned</a:t>
            </a:r>
          </a:p>
          <a:p>
            <a:pPr marL="171450" indent="-171450">
              <a:buFont typeface="Arial" panose="020B0604020202020204" pitchFamily="34" charset="0"/>
              <a:buChar char="•"/>
            </a:pPr>
            <a:endParaRPr lang="en-US" sz="1200" b="0" kern="1200" dirty="0">
              <a:solidFill>
                <a:schemeClr val="tx1"/>
              </a:solidFill>
              <a:effectLst/>
              <a:latin typeface="+mn-lt"/>
              <a:ea typeface="+mn-ea"/>
              <a:cs typeface="Arial"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functions are shown to lead to “Achieving the organization’s stated </a:t>
            </a:r>
            <a:r>
              <a:rPr lang="en-US" sz="1200" kern="1200">
                <a:solidFill>
                  <a:schemeClr val="tx1"/>
                </a:solidFill>
                <a:effectLst/>
                <a:latin typeface="+mn-lt"/>
                <a:ea typeface="+mn-ea"/>
                <a:cs typeface="+mn-cs"/>
              </a:rPr>
              <a:t>purposes.”</a:t>
            </a:r>
            <a:endParaRPr lang="en-IN"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22142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Henry Mintzberg, a well-known management researcher, studied actual managers at work. In his first comprehensive study, Mintzberg concluded that what managers do</a:t>
            </a:r>
            <a:r>
              <a:rPr lang="en-US" baseline="0" dirty="0">
                <a:cs typeface="Arial" charset="0"/>
              </a:rPr>
              <a:t> </a:t>
            </a:r>
            <a:r>
              <a:rPr lang="en-US" dirty="0">
                <a:cs typeface="Arial" charset="0"/>
              </a:rPr>
              <a:t>can best be described by looking at the managerial roles they engage in at work. The term </a:t>
            </a:r>
            <a:r>
              <a:rPr lang="en-US" b="1" dirty="0">
                <a:cs typeface="Arial" charset="0"/>
              </a:rPr>
              <a:t>managerial roles </a:t>
            </a:r>
            <a:r>
              <a:rPr lang="en-US" dirty="0">
                <a:cs typeface="Arial" charset="0"/>
              </a:rPr>
              <a:t>refers to specific actions or behaviors expected of, and exhibited</a:t>
            </a:r>
            <a:r>
              <a:rPr lang="en-US" baseline="0" dirty="0">
                <a:cs typeface="Arial" charset="0"/>
              </a:rPr>
              <a:t> </a:t>
            </a:r>
            <a:r>
              <a:rPr lang="en-US" dirty="0">
                <a:cs typeface="Arial" charset="0"/>
              </a:rPr>
              <a:t>by, a manager.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563904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As shown in Exhibit 1-6, these 10 roles are grouped around interpersonal relationships, the transfer of information, and decision</a:t>
            </a:r>
            <a:r>
              <a:rPr lang="en-US" baseline="0" dirty="0">
                <a:cs typeface="Arial" charset="0"/>
              </a:rPr>
              <a:t> </a:t>
            </a:r>
            <a:r>
              <a:rPr lang="en-US" dirty="0">
                <a:cs typeface="Arial" charset="0"/>
              </a:rPr>
              <a:t>making.</a:t>
            </a:r>
          </a:p>
          <a:p>
            <a:pPr eaLnBrk="1" hangingPunct="1"/>
            <a:endParaRPr lang="en-US" dirty="0">
              <a:cs typeface="Arial" charset="0"/>
            </a:endParaRPr>
          </a:p>
          <a:p>
            <a:pPr eaLnBrk="1" hangingPunct="1"/>
            <a:r>
              <a:rPr lang="en-US" dirty="0">
                <a:cs typeface="Arial" charset="0"/>
              </a:rPr>
              <a:t>The </a:t>
            </a:r>
            <a:r>
              <a:rPr lang="en-US" b="1" dirty="0">
                <a:cs typeface="Arial" charset="0"/>
              </a:rPr>
              <a:t>interpersonal roles </a:t>
            </a:r>
            <a:r>
              <a:rPr lang="en-US" dirty="0">
                <a:cs typeface="Arial" charset="0"/>
              </a:rPr>
              <a:t>involve people (subordinates and persons outside the organization) and other ceremonial and symbolic duties. The three </a:t>
            </a:r>
            <a:r>
              <a:rPr lang="en-US" b="0" dirty="0">
                <a:cs typeface="Arial" charset="0"/>
              </a:rPr>
              <a:t>interpersonal</a:t>
            </a:r>
          </a:p>
          <a:p>
            <a:pPr eaLnBrk="1" hangingPunct="1"/>
            <a:r>
              <a:rPr lang="en-US" b="0" dirty="0">
                <a:cs typeface="Arial" charset="0"/>
              </a:rPr>
              <a:t>roles</a:t>
            </a:r>
            <a:r>
              <a:rPr lang="en-US" dirty="0">
                <a:cs typeface="Arial" charset="0"/>
              </a:rPr>
              <a:t> include figurehead, leader, and liaison. </a:t>
            </a:r>
          </a:p>
          <a:p>
            <a:pPr eaLnBrk="1" hangingPunct="1"/>
            <a:endParaRPr lang="en-US" dirty="0">
              <a:cs typeface="Arial" charset="0"/>
            </a:endParaRPr>
          </a:p>
          <a:p>
            <a:pPr eaLnBrk="1" hangingPunct="1"/>
            <a:r>
              <a:rPr lang="en-US" dirty="0">
                <a:cs typeface="Arial" charset="0"/>
              </a:rPr>
              <a:t>The </a:t>
            </a:r>
            <a:r>
              <a:rPr lang="en-US" b="1" dirty="0">
                <a:cs typeface="Arial" charset="0"/>
              </a:rPr>
              <a:t>informational roles </a:t>
            </a:r>
            <a:r>
              <a:rPr lang="en-US" dirty="0">
                <a:cs typeface="Arial" charset="0"/>
              </a:rPr>
              <a:t>involve collecting, receiving, and disseminating information. The three informational roles include monitor, disseminator, and spokesperson. </a:t>
            </a:r>
          </a:p>
          <a:p>
            <a:pPr eaLnBrk="1" hangingPunct="1"/>
            <a:endParaRPr lang="en-US" dirty="0">
              <a:cs typeface="Arial" charset="0"/>
            </a:endParaRPr>
          </a:p>
          <a:p>
            <a:pPr eaLnBrk="1" hangingPunct="1"/>
            <a:r>
              <a:rPr lang="en-US" dirty="0">
                <a:cs typeface="Arial" charset="0"/>
              </a:rPr>
              <a:t>Finally, the </a:t>
            </a:r>
            <a:r>
              <a:rPr lang="en-US" b="1" dirty="0">
                <a:cs typeface="Arial" charset="0"/>
              </a:rPr>
              <a:t>decisional roles </a:t>
            </a:r>
            <a:r>
              <a:rPr lang="en-US" dirty="0">
                <a:cs typeface="Arial" charset="0"/>
              </a:rPr>
              <a:t>entail making decisions or choices and include entrepreneur, disturbance handler, resource allocator, and negotiator.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51366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Based on H. Mintzberg, </a:t>
            </a:r>
            <a:r>
              <a:rPr lang="en-US" sz="1200" i="1" kern="1200" dirty="0">
                <a:solidFill>
                  <a:schemeClr val="tx1"/>
                </a:solidFill>
                <a:effectLst/>
                <a:latin typeface="+mn-lt"/>
                <a:ea typeface="+mn-ea"/>
                <a:cs typeface="+mn-cs"/>
              </a:rPr>
              <a:t>The Nature of Managerial Work </a:t>
            </a:r>
            <a:r>
              <a:rPr lang="en-US" sz="1200" kern="1200" dirty="0">
                <a:solidFill>
                  <a:schemeClr val="tx1"/>
                </a:solidFill>
                <a:effectLst/>
                <a:latin typeface="+mn-lt"/>
                <a:ea typeface="+mn-ea"/>
                <a:cs typeface="+mn-cs"/>
              </a:rPr>
              <a:t>(New York: Prentice Hall, 1983). </a:t>
            </a:r>
            <a:endParaRPr lang="en-US"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model is shaped like a wheel. The ten roles, grouped around interpersonal relationships, the transfer of information, and decision making, are indicated in the spoke of the wheel, and are summarized below:</a:t>
            </a:r>
          </a:p>
          <a:p>
            <a:r>
              <a:rPr lang="en-US" sz="1200" kern="1200" dirty="0">
                <a:solidFill>
                  <a:schemeClr val="tx1"/>
                </a:solidFill>
                <a:effectLst/>
                <a:latin typeface="+mn-lt"/>
                <a:ea typeface="+mn-ea"/>
                <a:cs typeface="+mn-cs"/>
              </a:rPr>
              <a:t>Interpersonal Roles: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Figurehead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Leader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Liaison</a:t>
            </a:r>
          </a:p>
          <a:p>
            <a:r>
              <a:rPr lang="en-US" sz="1200" kern="1200" dirty="0">
                <a:solidFill>
                  <a:schemeClr val="tx1"/>
                </a:solidFill>
                <a:effectLst/>
                <a:latin typeface="+mn-lt"/>
                <a:ea typeface="+mn-ea"/>
                <a:cs typeface="+mn-cs"/>
              </a:rPr>
              <a:t>Informational Roles: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Monitor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Disseminator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Spokesperson</a:t>
            </a:r>
          </a:p>
          <a:p>
            <a:r>
              <a:rPr lang="en-US" sz="1200" kern="1200" dirty="0">
                <a:solidFill>
                  <a:schemeClr val="tx1"/>
                </a:solidFill>
                <a:effectLst/>
                <a:latin typeface="+mn-lt"/>
                <a:ea typeface="+mn-ea"/>
                <a:cs typeface="+mn-cs"/>
              </a:rPr>
              <a:t>Decisional Roles: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Negotiator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Resource Allocator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Disturbance Handler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Entrepreneur</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421406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What types of skills do managers need? Robert L. Katz proposed that managers need three critical skills in managing: technical, human, and conceptual. </a:t>
            </a:r>
          </a:p>
          <a:p>
            <a:pPr eaLnBrk="1" hangingPunct="1"/>
            <a:endParaRPr lang="en-US" dirty="0">
              <a:cs typeface="Arial" charset="0"/>
            </a:endParaRPr>
          </a:p>
          <a:p>
            <a:pPr eaLnBrk="1" hangingPunct="1"/>
            <a:r>
              <a:rPr lang="en-US" b="1" dirty="0">
                <a:cs typeface="Arial" charset="0"/>
              </a:rPr>
              <a:t>Technical skills </a:t>
            </a:r>
            <a:r>
              <a:rPr lang="en-US" dirty="0">
                <a:cs typeface="Arial" charset="0"/>
              </a:rPr>
              <a:t>are the job-specific knowledge and techniques needed to proficiently perform work tasks. These skills tend to be more important for first-line managers because</a:t>
            </a:r>
            <a:r>
              <a:rPr lang="en-US" baseline="0" dirty="0">
                <a:cs typeface="Arial" charset="0"/>
              </a:rPr>
              <a:t> </a:t>
            </a:r>
            <a:r>
              <a:rPr lang="en-US" dirty="0">
                <a:cs typeface="Arial" charset="0"/>
              </a:rPr>
              <a:t>they typically manage employees who use tools and techniques to produce the organization’s products or service the organization’s customers.</a:t>
            </a:r>
          </a:p>
          <a:p>
            <a:pPr eaLnBrk="1" hangingPunct="1"/>
            <a:endParaRPr lang="en-US" dirty="0">
              <a:cs typeface="Arial" charset="0"/>
            </a:endParaRPr>
          </a:p>
          <a:p>
            <a:pPr eaLnBrk="1" hangingPunct="1"/>
            <a:r>
              <a:rPr lang="en-US" b="1" dirty="0">
                <a:cs typeface="Arial" charset="0"/>
              </a:rPr>
              <a:t>Human skills</a:t>
            </a:r>
            <a:r>
              <a:rPr lang="en-US" dirty="0">
                <a:cs typeface="Arial" charset="0"/>
              </a:rPr>
              <a:t> involve the ability to work well with other people both individually and in a group. Because all managers deal with people, these skills are equally important to all levels</a:t>
            </a:r>
            <a:r>
              <a:rPr lang="en-US" baseline="0" dirty="0">
                <a:cs typeface="Arial" charset="0"/>
              </a:rPr>
              <a:t> </a:t>
            </a:r>
            <a:r>
              <a:rPr lang="en-US" dirty="0">
                <a:cs typeface="Arial" charset="0"/>
              </a:rPr>
              <a:t>of management.</a:t>
            </a:r>
          </a:p>
          <a:p>
            <a:pPr eaLnBrk="1" hangingPunct="1"/>
            <a:endParaRPr lang="en-US" dirty="0">
              <a:cs typeface="Arial" charset="0"/>
            </a:endParaRPr>
          </a:p>
          <a:p>
            <a:pPr eaLnBrk="1" hangingPunct="1"/>
            <a:r>
              <a:rPr lang="en-US" dirty="0">
                <a:cs typeface="Arial" charset="0"/>
              </a:rPr>
              <a:t>Finally, </a:t>
            </a:r>
            <a:r>
              <a:rPr lang="en-US" b="1" dirty="0">
                <a:cs typeface="Arial" charset="0"/>
              </a:rPr>
              <a:t>conceptual skills </a:t>
            </a:r>
            <a:r>
              <a:rPr lang="en-US" dirty="0">
                <a:cs typeface="Arial" charset="0"/>
              </a:rPr>
              <a:t>are the skills managers use to think and to conceptualize about abstract and complex situations. Using these skills, managers see the organization as a whole, understand the relationships among various subunits, and visualize how the organization fits into its broader environment. These skills are most important to top managers.</a:t>
            </a:r>
          </a:p>
          <a:p>
            <a:pPr eaLnBrk="1" hangingPunct="1"/>
            <a:endParaRPr lang="en-US" dirty="0">
              <a:cs typeface="Arial" charset="0"/>
            </a:endParaRPr>
          </a:p>
          <a:p>
            <a:pPr eaLnBrk="1" hangingPunct="1"/>
            <a:endParaRPr lang="en-US" dirty="0">
              <a:cs typeface="Arial" charset="0"/>
            </a:endParaRPr>
          </a:p>
          <a:p>
            <a:pPr eaLnBrk="1" hangingPunct="1"/>
            <a:endParaRPr lang="en-US"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1559555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three levels are “Lower-Level Managers”, “Middle Manager”, and “Top Managers.”</a:t>
            </a:r>
          </a:p>
          <a:p>
            <a:r>
              <a:rPr lang="en-US" sz="1200" kern="1200" dirty="0">
                <a:solidFill>
                  <a:schemeClr val="tx1"/>
                </a:solidFill>
                <a:effectLst/>
                <a:latin typeface="+mn-lt"/>
                <a:ea typeface="+mn-ea"/>
                <a:cs typeface="+mn-cs"/>
              </a:rPr>
              <a:t>The three levels are indicated by rectangular bars. Each bar is divided into three types of skills – “Technical”, “Interpersonal”, and “Conceptual”, in parts as required by the corresponding managerial level.</a:t>
            </a:r>
          </a:p>
          <a:p>
            <a:r>
              <a:rPr lang="en-US" sz="1200" kern="1200" dirty="0">
                <a:solidFill>
                  <a:schemeClr val="tx1"/>
                </a:solidFill>
                <a:effectLst/>
                <a:latin typeface="+mn-lt"/>
                <a:ea typeface="+mn-ea"/>
                <a:cs typeface="+mn-cs"/>
              </a:rPr>
              <a:t>Since all three levels require management of people, “Interpersonal” skills are shown as equally important to all levels.</a:t>
            </a:r>
          </a:p>
          <a:p>
            <a:r>
              <a:rPr lang="en-US" sz="1200" kern="1200" dirty="0">
                <a:solidFill>
                  <a:schemeClr val="tx1"/>
                </a:solidFill>
                <a:effectLst/>
                <a:latin typeface="+mn-lt"/>
                <a:ea typeface="+mn-ea"/>
                <a:cs typeface="+mn-cs"/>
              </a:rPr>
              <a:t>The other skills are indicated as follows: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Lower-Level Managers: Technical skills are most important. Conceptual skills are least important.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Middle Managers: All 3 skills are equally important.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Top Managers: Conceptual skills are most important. Technical skills are least important.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83767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549718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Managers must work with employees to understand why new technology is an improvement over present ways of conducting business. According to Didier Bonnet, coauthor of </a:t>
            </a:r>
            <a:r>
              <a:rPr lang="en-US" sz="1200" i="1" kern="1200" dirty="0">
                <a:solidFill>
                  <a:schemeClr val="tx1"/>
                </a:solidFill>
                <a:effectLst/>
                <a:latin typeface="+mn-lt"/>
                <a:ea typeface="+mn-ea"/>
                <a:cs typeface="+mn-cs"/>
              </a:rPr>
              <a:t>Leading Challenge</a:t>
            </a:r>
            <a:r>
              <a:rPr lang="en-US" sz="1200" kern="1200" dirty="0">
                <a:solidFill>
                  <a:schemeClr val="tx1"/>
                </a:solidFill>
                <a:effectLst/>
                <a:latin typeface="+mn-lt"/>
                <a:ea typeface="+mn-ea"/>
                <a:cs typeface="+mn-cs"/>
              </a:rPr>
              <a:t>, “The job of a manager is to help people cross the bridge—to get them comfortable with the technology, to get them using it, and to help them understand how it makes their lives better.” </a:t>
            </a:r>
            <a:endParaRPr lang="en-US" dirty="0"/>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 myth that social skills have become less important because there is more technology in the workplace. Particularly in team settings, workers rely on each other’s expertise, and they are able to adapt to changing circumstances that is made possible by software.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a result, managers are continually challenged to oversee team building and problem solving. </a:t>
            </a:r>
            <a:endParaRPr lang="en-US" dirty="0"/>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234046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Innovation means doing things differently, exploring new territory, and taking risks. Innovation isn’t just for high</a:t>
            </a:r>
            <a:r>
              <a:rPr lang="en-US" sz="1200" kern="1200" dirty="0">
                <a:solidFill>
                  <a:schemeClr val="tx1"/>
                </a:solidFill>
                <a:latin typeface="+mn-lt"/>
                <a:ea typeface="+mn-ea"/>
                <a:cs typeface="+mn-cs"/>
              </a:rPr>
              <a:t>-</a:t>
            </a:r>
            <a:r>
              <a:rPr lang="en-US" dirty="0">
                <a:cs typeface="Arial" charset="0"/>
              </a:rPr>
              <a:t>tech or other technologically sophisticated organizations. Innovative efforts can be found in all types of organizations. Disruptive innovation can rapidly make us obsolete or create the need for immediate change. Managers need to be aware of this possibility.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2132358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Today, the new frontier is </a:t>
            </a:r>
            <a:r>
              <a:rPr lang="en-US" b="1" dirty="0">
                <a:cs typeface="Arial" charset="0"/>
              </a:rPr>
              <a:t>social media</a:t>
            </a:r>
            <a:r>
              <a:rPr lang="en-US" dirty="0">
                <a:cs typeface="Arial" charset="0"/>
              </a:rPr>
              <a:t>, forms of electronic communication through which users create online communities to share ideas, information, personal messages, and other content. </a:t>
            </a:r>
            <a:r>
              <a:rPr lang="en-US" sz="1200" kern="1200" dirty="0">
                <a:solidFill>
                  <a:schemeClr val="tx1"/>
                </a:solidFill>
                <a:effectLst/>
                <a:latin typeface="+mn-lt"/>
                <a:ea typeface="+mn-ea"/>
                <a:cs typeface="+mn-cs"/>
              </a:rPr>
              <a:t>And employees don’t just use these on their personal time, but also for work purposes. That’s why managers need to understand and manage the power and peril of social media. </a:t>
            </a:r>
          </a:p>
          <a:p>
            <a:pPr eaLnBrk="1" hangingPunct="1"/>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Increasingly, many companies encourage employees to use social media to become employee activists. For this purpose, employee activists draw visibility to their workplace, defend their employers from criticism, and serve as advocates, both online and off.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Internally, social media also becomes problematic when it becomes a way for boastful employees to brag about their accomplishments, for managers to publish one-way messages to employees, or for employees to argue or gripe about something or someone they don’t like at work—then it has lost its usefulness. To avoid this, managers need to remember that social media is a tool that needs to be managed to be beneficial.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endParaRPr lang="en-US" dirty="0"/>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1710167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Managers need to lead by example and always be ethical to create trust and loyalty in the people around them. Unethical behavior threatens the organization’s survival and your career.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633825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What’s emerging in the twenty-first century is an increasing amount of political uncertainty around the world. The change is not limited to nations but also affects states and cities such as Seattle’s minimum wage laws and employee tax to support social causes. This uncertainty and change increases the cost of doing business.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99934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You need customers. Without them, most organizations would cease to exist. Yet, focusing on the customer has long been thought to be the responsibility of marketing types. Today, the majority of employees in developed countries work in service jobs. Almost 77 percent of the U.S. labor force is employed in service industries.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366203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We can say with absolute certainty that management is needed in all types and sizes of organizations, at all organizational levels and in all organizational work areas, and in all organizations, no matter where they’re located. This is known as the </a:t>
            </a:r>
            <a:r>
              <a:rPr lang="en-US" b="1" dirty="0">
                <a:cs typeface="Arial" charset="0"/>
              </a:rPr>
              <a:t>universality of management </a:t>
            </a:r>
            <a:r>
              <a:rPr lang="en-US" dirty="0">
                <a:cs typeface="Arial" charset="0"/>
              </a:rPr>
              <a:t>(see Exhibit 1-8).</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1920775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Effective</a:t>
            </a:r>
            <a:r>
              <a:rPr lang="en-US" baseline="0" dirty="0">
                <a:cs typeface="Arial" charset="0"/>
              </a:rPr>
              <a:t> m</a:t>
            </a:r>
            <a:r>
              <a:rPr lang="en-US" dirty="0">
                <a:cs typeface="Arial" charset="0"/>
              </a:rPr>
              <a:t>anagement is universally needed in all organizations; therefore</a:t>
            </a:r>
            <a:r>
              <a:rPr lang="en-US" baseline="0" dirty="0">
                <a:cs typeface="Arial" charset="0"/>
              </a:rPr>
              <a:t> it’s imperative</a:t>
            </a:r>
            <a:r>
              <a:rPr lang="en-US" dirty="0">
                <a:cs typeface="Arial" charset="0"/>
              </a:rPr>
              <a:t> to find ways to improve the way organizations are managed. Why? Because we interact with organizations every single day. Organizations influence every aspect of our lives.</a:t>
            </a:r>
          </a:p>
          <a:p>
            <a:pPr eaLnBrk="1" hangingPunct="1"/>
            <a:endParaRPr lang="en-US" sz="1200" b="0" kern="1200" dirty="0">
              <a:solidFill>
                <a:schemeClr val="tx1"/>
              </a:solidFill>
              <a:effectLst/>
              <a:latin typeface="+mn-lt"/>
              <a:ea typeface="+mn-ea"/>
              <a:cs typeface="+mn-cs"/>
            </a:endParaRPr>
          </a:p>
          <a:p>
            <a:pPr eaLnBrk="1" hangingPunct="1"/>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chart shows the text “Management is needed in …” at the center.</a:t>
            </a:r>
          </a:p>
          <a:p>
            <a:r>
              <a:rPr lang="en-US" sz="1200" kern="1200" dirty="0">
                <a:solidFill>
                  <a:schemeClr val="tx1"/>
                </a:solidFill>
                <a:effectLst/>
                <a:latin typeface="+mn-lt"/>
                <a:ea typeface="+mn-ea"/>
                <a:cs typeface="+mn-cs"/>
              </a:rPr>
              <a:t>Around it, as in a web diagram, the following are shown in text boxes:</a:t>
            </a:r>
          </a:p>
          <a:p>
            <a:pPr lvl="0"/>
            <a:r>
              <a:rPr lang="en-US" sz="1200" kern="1200" dirty="0">
                <a:solidFill>
                  <a:schemeClr val="tx1"/>
                </a:solidFill>
                <a:effectLst/>
                <a:latin typeface="+mn-lt"/>
                <a:ea typeface="+mn-ea"/>
                <a:cs typeface="+mn-cs"/>
              </a:rPr>
              <a:t>All Organization Levels: Bottom to Top</a:t>
            </a:r>
          </a:p>
          <a:p>
            <a:pPr lvl="0"/>
            <a:r>
              <a:rPr lang="en-US" sz="1200" kern="1200" dirty="0">
                <a:solidFill>
                  <a:schemeClr val="tx1"/>
                </a:solidFill>
                <a:effectLst/>
                <a:latin typeface="+mn-lt"/>
                <a:ea typeface="+mn-ea"/>
                <a:cs typeface="+mn-cs"/>
              </a:rPr>
              <a:t>All Organizational Areas: Manufacturing, Marketing, Human Resources, Accounting, Information Systems, etcetera</a:t>
            </a:r>
          </a:p>
          <a:p>
            <a:pPr lvl="0"/>
            <a:r>
              <a:rPr lang="en-US" sz="1200" kern="1200" dirty="0">
                <a:solidFill>
                  <a:schemeClr val="tx1"/>
                </a:solidFill>
                <a:effectLst/>
                <a:latin typeface="+mn-lt"/>
                <a:ea typeface="+mn-ea"/>
                <a:cs typeface="+mn-cs"/>
              </a:rPr>
              <a:t>All Sizes of Organizations: Small to Large</a:t>
            </a:r>
          </a:p>
          <a:p>
            <a:pPr lvl="0"/>
            <a:r>
              <a:rPr lang="en-US" sz="1200" kern="1200" dirty="0">
                <a:solidFill>
                  <a:schemeClr val="tx1"/>
                </a:solidFill>
                <a:effectLst/>
                <a:latin typeface="+mn-lt"/>
                <a:ea typeface="+mn-ea"/>
                <a:cs typeface="+mn-cs"/>
              </a:rPr>
              <a:t>All Types of Organizations: Profit to Not-for-Profit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31805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reason for studying management is the reality that for most of you, once you graduate from college and begin your career, you will either manage or be managed. For those who plan to be managers, an understanding of management forms the foundation upon which to build your management knowledge and skills. For those of you who don’t see yourself managing, you’re still likely to have to work with managers. </a:t>
            </a:r>
            <a:endParaRPr lang="en-US" dirty="0"/>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assuming that you’ll have to work for a living and recognizing that you’re very likely to work in an organization, you’ll probably have some managerial responsibilities even if you’re not a manager. Our experience tells us that you can gain a great deal of insight into the way your boss (and fellow employees) behave and how organizations function by studying management.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1150816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Despite challenges, being a manager </a:t>
            </a:r>
            <a:r>
              <a:rPr lang="en-US" i="1" dirty="0">
                <a:cs typeface="Arial" charset="0"/>
              </a:rPr>
              <a:t>can </a:t>
            </a:r>
            <a:r>
              <a:rPr lang="en-US" dirty="0">
                <a:cs typeface="Arial" charset="0"/>
              </a:rPr>
              <a:t>be rewarding. You’re responsible for creating a work environment in which organizational members can do their work to the</a:t>
            </a:r>
            <a:r>
              <a:rPr lang="en-US" baseline="0" dirty="0">
                <a:cs typeface="Arial" charset="0"/>
              </a:rPr>
              <a:t> </a:t>
            </a:r>
            <a:r>
              <a:rPr lang="en-US" dirty="0">
                <a:cs typeface="Arial" charset="0"/>
              </a:rPr>
              <a:t>best of their ability and thus help the organization achieve its goals. You help others find meaning and fulfillment in their work. You get to support, coach, and nurture others</a:t>
            </a:r>
            <a:r>
              <a:rPr lang="en-US" baseline="0" dirty="0">
                <a:cs typeface="Arial" charset="0"/>
              </a:rPr>
              <a:t> </a:t>
            </a:r>
            <a:r>
              <a:rPr lang="en-US" dirty="0">
                <a:cs typeface="Arial" charset="0"/>
              </a:rPr>
              <a:t>and help them make good decisions. In addition, as a manager, you often have the opportunity to think creatively and use your imagination. You’ll get to meet and work</a:t>
            </a:r>
            <a:r>
              <a:rPr lang="en-US" baseline="0" dirty="0">
                <a:cs typeface="Arial" charset="0"/>
              </a:rPr>
              <a:t> </a:t>
            </a:r>
            <a:r>
              <a:rPr lang="en-US" dirty="0">
                <a:cs typeface="Arial" charset="0"/>
              </a:rPr>
              <a:t>with a variety of people—both inside and outside the organization. Other rewards may include receiving recognition and status in your organization and in the community, playing a role in influencing organizational outcomes, and receiving attractive compensation in the form of salaries, bonuses, and stock options.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620275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Managers run large corporations, medium-sized businesses, and entrepreneurial start-ups. They’re found in government departments, hospitals, small businesses, not-for-profit agencies, museums, schools, and even such nontraditional organizations such as political campaigns and music tours. In many organizations, the changing nature of work has blurred the distinction between managers and non-managerial employees. So, how </a:t>
            </a:r>
            <a:r>
              <a:rPr lang="en-US" i="1" dirty="0">
                <a:cs typeface="Arial" charset="0"/>
              </a:rPr>
              <a:t>do </a:t>
            </a:r>
            <a:r>
              <a:rPr lang="en-US" dirty="0">
                <a:cs typeface="Arial" charset="0"/>
              </a:rPr>
              <a:t>we define who managers are? A </a:t>
            </a:r>
            <a:r>
              <a:rPr lang="en-US" b="1" dirty="0">
                <a:cs typeface="Arial" charset="0"/>
              </a:rPr>
              <a:t>manager </a:t>
            </a:r>
            <a:r>
              <a:rPr lang="en-US" dirty="0">
                <a:cs typeface="Arial" charset="0"/>
              </a:rPr>
              <a:t>is someone who coordinates and oversees the work of other people so that organizational goals can be accomplished.</a:t>
            </a:r>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880364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everyone that you will all be managers of resources or employees if you advance in your career. Understanding management principles will help you navigate the workplace issues you will encounter along the way.</a:t>
            </a:r>
          </a:p>
        </p:txBody>
      </p:sp>
      <p:sp>
        <p:nvSpPr>
          <p:cNvPr id="4" name="Slide Number Placeholder 3"/>
          <p:cNvSpPr>
            <a:spLocks noGrp="1"/>
          </p:cNvSpPr>
          <p:nvPr>
            <p:ph type="sldNum" sz="quarter" idx="5"/>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2233526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skills are in demand by employers, whether for-profit or not-for-profit. Students need to learn to practice and apply these skills.</a:t>
            </a:r>
          </a:p>
        </p:txBody>
      </p:sp>
      <p:sp>
        <p:nvSpPr>
          <p:cNvPr id="4" name="Slide Number Placeholder 3"/>
          <p:cNvSpPr>
            <a:spLocks noGrp="1"/>
          </p:cNvSpPr>
          <p:nvPr>
            <p:ph type="sldNum" sz="quarter" idx="5"/>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654921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sample shows how each chapter will begin with a similar ESM graphic showing the chapter skills covered.</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matrix shows the five employability skills as column heads and the features grouped into “Skill Boxes”, “Skill Practice” and “Cases” as row heads. The mapping by employability skill is as follows.</a:t>
            </a:r>
          </a:p>
          <a:p>
            <a:r>
              <a:rPr lang="en-US" sz="1200" b="1" kern="1200" dirty="0">
                <a:solidFill>
                  <a:schemeClr val="tx1"/>
                </a:solidFill>
                <a:effectLst/>
                <a:latin typeface="+mn-lt"/>
                <a:ea typeface="+mn-ea"/>
                <a:cs typeface="+mn-cs"/>
              </a:rPr>
              <a:t>Critical Thinking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Skill Boxes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It’s Your Career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Learning from Failure</a:t>
            </a:r>
          </a:p>
          <a:p>
            <a:r>
              <a:rPr lang="en-US" sz="1200" kern="1200" dirty="0">
                <a:solidFill>
                  <a:schemeClr val="tx1"/>
                </a:solidFill>
                <a:effectLst/>
                <a:latin typeface="+mn-lt"/>
                <a:ea typeface="+mn-ea"/>
                <a:cs typeface="+mn-cs"/>
              </a:rPr>
              <a:t>Skill Practice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Skill Exercise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My Turn to be a Manager</a:t>
            </a:r>
          </a:p>
          <a:p>
            <a:r>
              <a:rPr lang="en-US" sz="1200" kern="1200" dirty="0">
                <a:solidFill>
                  <a:schemeClr val="tx1"/>
                </a:solidFill>
                <a:effectLst/>
                <a:latin typeface="+mn-lt"/>
                <a:ea typeface="+mn-ea"/>
                <a:cs typeface="+mn-cs"/>
              </a:rPr>
              <a:t>Cases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Case Applications</a:t>
            </a:r>
          </a:p>
          <a:p>
            <a:r>
              <a:rPr lang="en-US" sz="1200" b="1" kern="1200" dirty="0">
                <a:solidFill>
                  <a:schemeClr val="tx1"/>
                </a:solidFill>
                <a:effectLst/>
                <a:latin typeface="+mn-lt"/>
                <a:ea typeface="+mn-ea"/>
                <a:cs typeface="+mn-cs"/>
              </a:rPr>
              <a:t>Communication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Skill Boxes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It’s Your Career</a:t>
            </a:r>
          </a:p>
          <a:p>
            <a:r>
              <a:rPr lang="en-US" sz="1200" kern="1200" dirty="0">
                <a:solidFill>
                  <a:schemeClr val="tx1"/>
                </a:solidFill>
                <a:effectLst/>
                <a:latin typeface="+mn-lt"/>
                <a:ea typeface="+mn-ea"/>
                <a:cs typeface="+mn-cs"/>
              </a:rPr>
              <a:t>Skill Practice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Ethical Dilemma</a:t>
            </a:r>
          </a:p>
          <a:p>
            <a:r>
              <a:rPr lang="en-US" sz="1200" b="1" kern="1200" dirty="0">
                <a:solidFill>
                  <a:schemeClr val="tx1"/>
                </a:solidFill>
                <a:effectLst/>
                <a:latin typeface="+mn-lt"/>
                <a:ea typeface="+mn-ea"/>
                <a:cs typeface="+mn-cs"/>
              </a:rPr>
              <a:t>Collaboration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Skill Boxes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Workplace Confidential</a:t>
            </a:r>
          </a:p>
          <a:p>
            <a:r>
              <a:rPr lang="en-US" sz="1200" kern="1200" dirty="0">
                <a:solidFill>
                  <a:schemeClr val="tx1"/>
                </a:solidFill>
                <a:effectLst/>
                <a:latin typeface="+mn-lt"/>
                <a:ea typeface="+mn-ea"/>
                <a:cs typeface="+mn-cs"/>
              </a:rPr>
              <a:t>Skill Practice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Working Together</a:t>
            </a:r>
          </a:p>
          <a:p>
            <a:r>
              <a:rPr lang="en-US" sz="1200" b="1" kern="1200" dirty="0">
                <a:solidFill>
                  <a:schemeClr val="tx1"/>
                </a:solidFill>
                <a:effectLst/>
                <a:latin typeface="+mn-lt"/>
                <a:ea typeface="+mn-ea"/>
                <a:cs typeface="+mn-cs"/>
              </a:rPr>
              <a:t>Knowledge Application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Skill Boxes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It’s Your Career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Workplace Confidential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Learning from Failure</a:t>
            </a:r>
          </a:p>
          <a:p>
            <a:r>
              <a:rPr lang="en-US" sz="1200" kern="1200" dirty="0">
                <a:solidFill>
                  <a:schemeClr val="tx1"/>
                </a:solidFill>
                <a:effectLst/>
                <a:latin typeface="+mn-lt"/>
                <a:ea typeface="+mn-ea"/>
                <a:cs typeface="+mn-cs"/>
              </a:rPr>
              <a:t>Skill Practice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Skill Exercise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My Turn to be a Manager</a:t>
            </a:r>
          </a:p>
          <a:p>
            <a:r>
              <a:rPr lang="en-US" sz="1200" kern="1200" dirty="0">
                <a:solidFill>
                  <a:schemeClr val="tx1"/>
                </a:solidFill>
                <a:effectLst/>
                <a:latin typeface="+mn-lt"/>
                <a:ea typeface="+mn-ea"/>
                <a:cs typeface="+mn-cs"/>
              </a:rPr>
              <a:t>Cases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Case Applications</a:t>
            </a:r>
          </a:p>
          <a:p>
            <a:r>
              <a:rPr lang="en-US" sz="1200" b="1" kern="1200" dirty="0">
                <a:solidFill>
                  <a:schemeClr val="tx1"/>
                </a:solidFill>
                <a:effectLst/>
                <a:latin typeface="+mn-lt"/>
                <a:ea typeface="+mn-ea"/>
                <a:cs typeface="+mn-cs"/>
              </a:rPr>
              <a:t>Social Responsibility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Skill Boxes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It’s Your Career</a:t>
            </a:r>
          </a:p>
          <a:p>
            <a:r>
              <a:rPr lang="en-US" sz="1200" kern="1200" dirty="0">
                <a:solidFill>
                  <a:schemeClr val="tx1"/>
                </a:solidFill>
                <a:effectLst/>
                <a:latin typeface="+mn-lt"/>
                <a:ea typeface="+mn-ea"/>
                <a:cs typeface="+mn-cs"/>
              </a:rPr>
              <a:t>Skill Practice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Ethical Dilemma</a:t>
            </a:r>
          </a:p>
          <a:p>
            <a:r>
              <a:rPr lang="en-US" sz="1200" kern="1200" dirty="0">
                <a:solidFill>
                  <a:schemeClr val="tx1"/>
                </a:solidFill>
                <a:effectLst/>
                <a:latin typeface="+mn-lt"/>
                <a:ea typeface="+mn-ea"/>
                <a:cs typeface="+mn-cs"/>
              </a:rPr>
              <a:t>Cases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Case Applications</a:t>
            </a:r>
          </a:p>
        </p:txBody>
      </p:sp>
      <p:sp>
        <p:nvSpPr>
          <p:cNvPr id="4" name="Slide Number Placeholder 3"/>
          <p:cNvSpPr>
            <a:spLocks noGrp="1"/>
          </p:cNvSpPr>
          <p:nvPr>
            <p:ph type="sldNum" sz="quarter" idx="5"/>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351953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1722588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699106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1401690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2027923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1409990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1147061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2016266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In traditionally structured organizations (often pictured as a pyramid because</a:t>
            </a:r>
            <a:r>
              <a:rPr lang="en-US" baseline="0" dirty="0">
                <a:cs typeface="Arial" charset="0"/>
              </a:rPr>
              <a:t> </a:t>
            </a:r>
            <a:r>
              <a:rPr lang="en-US" dirty="0">
                <a:cs typeface="Arial" charset="0"/>
              </a:rPr>
              <a:t>more employees are at lower organizational levels than at upper organizational levels), managers can</a:t>
            </a:r>
            <a:r>
              <a:rPr lang="en-US" baseline="0" dirty="0">
                <a:cs typeface="Arial" charset="0"/>
              </a:rPr>
              <a:t> </a:t>
            </a:r>
            <a:r>
              <a:rPr lang="en-US" dirty="0">
                <a:cs typeface="Arial" charset="0"/>
              </a:rPr>
              <a:t>be classified as first-line, middle, or top management.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It is shaped like a pyramid and has four levels. The levels, from bottom upwards 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Nonmanagerial employees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First-Line Managers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Middle Managers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Top Managers</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62579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At the lowest level of management, </a:t>
            </a:r>
            <a:r>
              <a:rPr lang="en-US" b="1" dirty="0">
                <a:cs typeface="Arial" charset="0"/>
              </a:rPr>
              <a:t>first-line managers </a:t>
            </a:r>
            <a:r>
              <a:rPr lang="en-US" dirty="0">
                <a:cs typeface="Arial" charset="0"/>
              </a:rPr>
              <a:t>manage the work of non-managerial employees who typically are involved with producing the organization’s products or servicing the organization’s customers. First-line managers may be called </a:t>
            </a:r>
            <a:r>
              <a:rPr lang="en-US" i="1" dirty="0">
                <a:cs typeface="Arial" charset="0"/>
              </a:rPr>
              <a:t>supervisors </a:t>
            </a:r>
            <a:r>
              <a:rPr lang="en-US" dirty="0">
                <a:cs typeface="Arial" charset="0"/>
              </a:rPr>
              <a:t>or even </a:t>
            </a:r>
            <a:r>
              <a:rPr lang="en-US" i="1" dirty="0">
                <a:cs typeface="Arial" charset="0"/>
              </a:rPr>
              <a:t>shift managers</a:t>
            </a:r>
            <a:r>
              <a:rPr lang="en-US" dirty="0">
                <a:cs typeface="Arial" charset="0"/>
              </a:rPr>
              <a:t>, </a:t>
            </a:r>
            <a:r>
              <a:rPr lang="en-US" i="1" dirty="0">
                <a:cs typeface="Arial" charset="0"/>
              </a:rPr>
              <a:t>district managers</a:t>
            </a:r>
            <a:r>
              <a:rPr lang="en-US" dirty="0">
                <a:cs typeface="Arial" charset="0"/>
              </a:rPr>
              <a:t>, </a:t>
            </a:r>
            <a:r>
              <a:rPr lang="en-US" i="1" dirty="0">
                <a:cs typeface="Arial" charset="0"/>
              </a:rPr>
              <a:t>department managers</a:t>
            </a:r>
            <a:r>
              <a:rPr lang="en-US" dirty="0">
                <a:cs typeface="Arial" charset="0"/>
              </a:rPr>
              <a:t>, or </a:t>
            </a:r>
            <a:r>
              <a:rPr lang="en-US" i="1" dirty="0">
                <a:cs typeface="Arial" charset="0"/>
              </a:rPr>
              <a:t>office managers.</a:t>
            </a:r>
          </a:p>
          <a:p>
            <a:pPr eaLnBrk="1" hangingPunct="1"/>
            <a:endParaRPr lang="en-US" i="1" dirty="0">
              <a:cs typeface="Arial" charset="0"/>
            </a:endParaRPr>
          </a:p>
          <a:p>
            <a:pPr eaLnBrk="1" hangingPunct="1"/>
            <a:r>
              <a:rPr lang="en-US" b="1" dirty="0">
                <a:cs typeface="Arial" charset="0"/>
              </a:rPr>
              <a:t>Middle managers </a:t>
            </a:r>
            <a:r>
              <a:rPr lang="en-US" dirty="0">
                <a:cs typeface="Arial" charset="0"/>
              </a:rPr>
              <a:t>manage the work of first-line managers and can be found between the lowest and top levels of the organization. They may have titles such as </a:t>
            </a:r>
            <a:r>
              <a:rPr lang="en-US" i="1" dirty="0">
                <a:cs typeface="Arial" charset="0"/>
              </a:rPr>
              <a:t>regional manager</a:t>
            </a:r>
            <a:r>
              <a:rPr lang="en-US" dirty="0">
                <a:cs typeface="Arial" charset="0"/>
              </a:rPr>
              <a:t>, </a:t>
            </a:r>
            <a:r>
              <a:rPr lang="en-US" i="1" dirty="0">
                <a:cs typeface="Arial" charset="0"/>
              </a:rPr>
              <a:t>project leader</a:t>
            </a:r>
            <a:r>
              <a:rPr lang="en-US" dirty="0">
                <a:cs typeface="Arial" charset="0"/>
              </a:rPr>
              <a:t>, </a:t>
            </a:r>
            <a:r>
              <a:rPr lang="en-US" i="1" dirty="0">
                <a:cs typeface="Arial" charset="0"/>
              </a:rPr>
              <a:t>store manager</a:t>
            </a:r>
            <a:r>
              <a:rPr lang="en-US" dirty="0">
                <a:cs typeface="Arial" charset="0"/>
              </a:rPr>
              <a:t>, or </a:t>
            </a:r>
            <a:r>
              <a:rPr lang="en-US" i="1" dirty="0">
                <a:cs typeface="Arial" charset="0"/>
              </a:rPr>
              <a:t>division manager.</a:t>
            </a:r>
          </a:p>
          <a:p>
            <a:pPr eaLnBrk="1" hangingPunct="1"/>
            <a:endParaRPr lang="en-US" i="1" dirty="0">
              <a:cs typeface="Arial" charset="0"/>
            </a:endParaRPr>
          </a:p>
          <a:p>
            <a:pPr eaLnBrk="1" hangingPunct="1"/>
            <a:r>
              <a:rPr lang="en-US" dirty="0">
                <a:cs typeface="Arial" charset="0"/>
              </a:rPr>
              <a:t>At the upper levels of the organization are the </a:t>
            </a:r>
            <a:r>
              <a:rPr lang="en-US" b="1" dirty="0">
                <a:cs typeface="Arial" charset="0"/>
              </a:rPr>
              <a:t>top managers</a:t>
            </a:r>
            <a:r>
              <a:rPr lang="en-US" dirty="0">
                <a:cs typeface="Arial" charset="0"/>
              </a:rPr>
              <a:t>, who are responsible for making organization-wide decisions and establishing the plans and goals that affect the entire organization. These individuals typically have titles such as </a:t>
            </a:r>
            <a:r>
              <a:rPr lang="en-US" i="1" dirty="0">
                <a:cs typeface="Arial" charset="0"/>
              </a:rPr>
              <a:t>executive vice president</a:t>
            </a:r>
            <a:r>
              <a:rPr lang="en-US" dirty="0">
                <a:cs typeface="Arial" charset="0"/>
              </a:rPr>
              <a:t>, </a:t>
            </a:r>
            <a:r>
              <a:rPr lang="en-US" i="1" dirty="0">
                <a:cs typeface="Arial" charset="0"/>
              </a:rPr>
              <a:t>president</a:t>
            </a:r>
            <a:r>
              <a:rPr lang="en-US" dirty="0">
                <a:cs typeface="Arial" charset="0"/>
              </a:rPr>
              <a:t>, </a:t>
            </a:r>
            <a:r>
              <a:rPr lang="en-US" i="1" dirty="0">
                <a:cs typeface="Arial" charset="0"/>
              </a:rPr>
              <a:t>managing director</a:t>
            </a:r>
            <a:r>
              <a:rPr lang="en-US" dirty="0">
                <a:cs typeface="Arial" charset="0"/>
              </a:rPr>
              <a:t>, </a:t>
            </a:r>
            <a:r>
              <a:rPr lang="en-US" i="1" dirty="0">
                <a:cs typeface="Arial" charset="0"/>
              </a:rPr>
              <a:t>chief operating officer</a:t>
            </a:r>
            <a:r>
              <a:rPr lang="en-US" dirty="0">
                <a:cs typeface="Arial" charset="0"/>
              </a:rPr>
              <a:t>, or </a:t>
            </a:r>
            <a:r>
              <a:rPr lang="en-US" i="1" dirty="0">
                <a:cs typeface="Arial" charset="0"/>
              </a:rPr>
              <a:t>chief executive</a:t>
            </a:r>
            <a:r>
              <a:rPr lang="en-US" i="0" dirty="0">
                <a:cs typeface="Arial" charset="0"/>
              </a:rPr>
              <a:t>.</a:t>
            </a:r>
            <a:endParaRPr lang="en-US"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110098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What is an </a:t>
            </a:r>
            <a:r>
              <a:rPr lang="en-US" b="1" dirty="0">
                <a:cs typeface="Arial" charset="0"/>
              </a:rPr>
              <a:t>organization</a:t>
            </a:r>
            <a:r>
              <a:rPr lang="en-US" dirty="0">
                <a:cs typeface="Arial" charset="0"/>
              </a:rPr>
              <a:t>? It’s a deliberate arrangement of people to accomplish some specific purpose. Your college or university is an organization; so are fraternities and sororities, government departments, churches, Zynga, your neighborhood grocery store, the United Way, the St. Louis Cardinals baseball team, and the Mayo Clinic,</a:t>
            </a:r>
            <a:r>
              <a:rPr lang="en-US" baseline="0" dirty="0">
                <a:cs typeface="Arial" charset="0"/>
              </a:rPr>
              <a:t> a</a:t>
            </a:r>
            <a:r>
              <a:rPr lang="en-US" dirty="0">
                <a:cs typeface="Arial" charset="0"/>
              </a:rPr>
              <a:t>ll are considered</a:t>
            </a:r>
            <a:r>
              <a:rPr lang="en-US" baseline="0" dirty="0">
                <a:cs typeface="Arial" charset="0"/>
              </a:rPr>
              <a:t> </a:t>
            </a:r>
            <a:r>
              <a:rPr lang="en-US" dirty="0">
                <a:cs typeface="Arial" charset="0"/>
              </a:rPr>
              <a:t>organizations and have three common characteristics.</a:t>
            </a:r>
          </a:p>
          <a:p>
            <a:pPr eaLnBrk="1" hangingPunct="1"/>
            <a:endParaRPr lang="en-US" dirty="0">
              <a:cs typeface="Arial" charset="0"/>
            </a:endParaRPr>
          </a:p>
          <a:p>
            <a:pPr eaLnBrk="1" hangingPunct="1"/>
            <a:r>
              <a:rPr lang="en-US" dirty="0">
                <a:cs typeface="Arial" charset="0"/>
              </a:rPr>
              <a:t>First, an organization has a distinct purpose typically expressed through goals the organization hopes to accomplish. Second, each organization is composed of</a:t>
            </a:r>
            <a:r>
              <a:rPr lang="en-US" baseline="0" dirty="0">
                <a:cs typeface="Arial" charset="0"/>
              </a:rPr>
              <a:t> </a:t>
            </a:r>
            <a:r>
              <a:rPr lang="en-US" dirty="0">
                <a:cs typeface="Arial" charset="0"/>
              </a:rPr>
              <a:t>people. It takes people to perform the work that’s necessary for the organization to achieve its goals. Third, all organizations develop a deliberate structure within which</a:t>
            </a:r>
            <a:r>
              <a:rPr lang="en-US" baseline="0" dirty="0">
                <a:cs typeface="Arial" charset="0"/>
              </a:rPr>
              <a:t> </a:t>
            </a:r>
            <a:r>
              <a:rPr lang="en-US" dirty="0">
                <a:cs typeface="Arial" charset="0"/>
              </a:rPr>
              <a:t>members do their work.</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93462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Organizations have three common characteristics. First, an organization has a distinct purpose that is typically expressed through goals the organization seeks to accomplish. Second, each organization is composed of people. It takes people to perform the work that’s necessary for the organization to achieve its goals. Third, all organizations develop a deliberate structure within which members do their work.</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391053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Let’s look at three reasons why managers are important to organizations.</a:t>
            </a:r>
          </a:p>
          <a:p>
            <a:pPr eaLnBrk="1" hangingPunct="1"/>
            <a:endParaRPr lang="en-US" dirty="0">
              <a:cs typeface="Arial" charset="0"/>
            </a:endParaRPr>
          </a:p>
          <a:p>
            <a:pPr eaLnBrk="1" hangingPunct="1"/>
            <a:r>
              <a:rPr lang="en-US" dirty="0">
                <a:cs typeface="Arial" charset="0"/>
              </a:rPr>
              <a:t>First,</a:t>
            </a:r>
            <a:r>
              <a:rPr lang="en-US" baseline="0" dirty="0">
                <a:cs typeface="Arial" charset="0"/>
              </a:rPr>
              <a:t> </a:t>
            </a:r>
            <a:r>
              <a:rPr lang="en-US" dirty="0">
                <a:cs typeface="Arial" charset="0"/>
              </a:rPr>
              <a:t>managers are important because organizations need their managerial skills and abilities more than ever in uncertain, complex, and chaotic times. As organizations deal with today’s challenges, managers play an important role in identifying critical issues and crafting responses.</a:t>
            </a:r>
          </a:p>
          <a:p>
            <a:pPr eaLnBrk="1" hangingPunct="1"/>
            <a:endParaRPr lang="en-US" dirty="0">
              <a:cs typeface="Arial" charset="0"/>
            </a:endParaRPr>
          </a:p>
          <a:p>
            <a:pPr eaLnBrk="1" hangingPunct="1"/>
            <a:r>
              <a:rPr lang="en-US" dirty="0">
                <a:cs typeface="Arial" charset="0"/>
              </a:rPr>
              <a:t>Another reason why managers are important to organizations is because they’re critical to getting things done. The job of a manager is to ensure that all the employees are</a:t>
            </a:r>
            <a:r>
              <a:rPr lang="en-US" baseline="0" dirty="0">
                <a:cs typeface="Arial" charset="0"/>
              </a:rPr>
              <a:t> </a:t>
            </a:r>
            <a:r>
              <a:rPr lang="en-US" dirty="0">
                <a:cs typeface="Arial" charset="0"/>
              </a:rPr>
              <a:t>getting their jobs done.</a:t>
            </a:r>
          </a:p>
          <a:p>
            <a:pPr eaLnBrk="1" hangingPunct="1"/>
            <a:endParaRPr lang="en-US" dirty="0">
              <a:cs typeface="Arial" charset="0"/>
            </a:endParaRPr>
          </a:p>
          <a:p>
            <a:pPr eaLnBrk="1" hangingPunct="1"/>
            <a:r>
              <a:rPr lang="en-US" dirty="0">
                <a:cs typeface="Arial" charset="0"/>
              </a:rPr>
              <a:t>Managers matter. A Gallup poll has found that the single most important variable in employee productivity and loyalty isn’t pay, or benefits, or the workplace environment—it’s the quality of the relationship between employees and their direct supervisors.</a:t>
            </a: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44829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figure shows an ellipse that has the label “Number 1 Variable in Productivity and Loyalty – Quality of Employee-Supervisor Relationship. Two circles are shown on the circumference of the ellipse with the following text: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Half of US adults have left their jobs to get away from a bad manager.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 $300 billion each year equals cost of managers who are not engaged.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143860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BDF791E7-750C-8341-AAFB-569D9EBD860C}" type="datetime1">
              <a:rPr lang="en-US" smtClean="0"/>
              <a:pPr/>
              <a:t>5/21/2020</a:t>
            </a:fld>
            <a:endParaRPr lang="en-US" dirty="0"/>
          </a:p>
        </p:txBody>
      </p:sp>
      <p:pic>
        <p:nvPicPr>
          <p:cNvPr id="8" name="Picture 7"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2" name="Date Placeholder 1"/>
          <p:cNvSpPr>
            <a:spLocks noGrp="1"/>
          </p:cNvSpPr>
          <p:nvPr>
            <p:ph type="dt" sz="half" idx="10"/>
          </p:nvPr>
        </p:nvSpPr>
        <p:spPr/>
        <p:txBody>
          <a:bodyPr/>
          <a:lstStyle>
            <a:lvl1pPr>
              <a:defRPr>
                <a:solidFill>
                  <a:schemeClr val="tx1"/>
                </a:solidFill>
              </a:defRPr>
            </a:lvl1pPr>
          </a:lstStyle>
          <a:p>
            <a:fld id="{E1C2AD04-9B57-CD4E-ACCE-94DAA54D9932}" type="datetime1">
              <a:rPr lang="en-US" smtClean="0"/>
              <a:pPr/>
              <a:t>5/21/2020</a:t>
            </a:fld>
            <a:endParaRPr lang="en-US" dirty="0"/>
          </a:p>
        </p:txBody>
      </p:sp>
      <p:sp>
        <p:nvSpPr>
          <p:cNvPr id="10" name="TextBox 9"/>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2016, 2014 Pearson Education, Inc. All Rights Reserved</a:t>
            </a:r>
          </a:p>
        </p:txBody>
      </p:sp>
      <p:pic>
        <p:nvPicPr>
          <p:cNvPr id="7" name="Picture 6"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5/21/2020</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9"/>
          </p:nvPr>
        </p:nvSpPr>
        <p:spPr>
          <a:xfrm>
            <a:off x="914400" y="2362200"/>
            <a:ext cx="3810000" cy="2971800"/>
          </a:xfrm>
        </p:spPr>
        <p:txBody>
          <a:bodyPr/>
          <a:lstStyle/>
          <a:p>
            <a:endParaRPr lang="en-IN"/>
          </a:p>
        </p:txBody>
      </p:sp>
    </p:spTree>
    <p:extLst>
      <p:ext uri="{BB962C8B-B14F-4D97-AF65-F5344CB8AC3E}">
        <p14:creationId xmlns:p14="http://schemas.microsoft.com/office/powerpoint/2010/main" val="212315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42FB9264-E59D-4043-9483-B863A08BF7FA}" type="datetime1">
              <a:rPr lang="en-US" smtClean="0"/>
              <a:pPr/>
              <a:t>5/21/2020</a:t>
            </a:fld>
            <a:endParaRPr lang="en-US" dirty="0"/>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2C3A0B96-8BDC-3940-87A4-7335ADF41F82}" type="datetime1">
              <a:rPr lang="en-US" smtClean="0"/>
              <a:pPr/>
              <a:t>5/21/2020</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5/21/2020</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309878BC-7C7D-8B4D-8C72-5012D25A75FF}" type="datetime1">
              <a:rPr lang="en-US" smtClean="0"/>
              <a:pPr/>
              <a:t>5/21/2020</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2018, 2016 Pearson Education, Inc. All Rights Reserved</a:t>
            </a:r>
          </a:p>
        </p:txBody>
      </p:sp>
      <p:sp>
        <p:nvSpPr>
          <p:cNvPr id="12" name="Date Placeholder 3"/>
          <p:cNvSpPr>
            <a:spLocks noGrp="1"/>
          </p:cNvSpPr>
          <p:nvPr>
            <p:ph type="dt" sz="half" idx="10"/>
          </p:nvPr>
        </p:nvSpPr>
        <p:spPr>
          <a:xfrm>
            <a:off x="6335713" y="113072"/>
            <a:ext cx="2133600" cy="182880"/>
          </a:xfrm>
        </p:spPr>
        <p:txBody>
          <a:bodyPr/>
          <a:lstStyle/>
          <a:p>
            <a:fld id="{309878BC-7C7D-8B4D-8C72-5012D25A75FF}" type="datetime1">
              <a:rPr lang="en-US" smtClean="0"/>
              <a:pPr/>
              <a:t>5/21/2020</a:t>
            </a:fld>
            <a:endParaRPr lang="en-US" dirty="0"/>
          </a:p>
        </p:txBody>
      </p:sp>
      <p:pic>
        <p:nvPicPr>
          <p:cNvPr id="14" name="Picture 13"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4"/>
          </p:nvPr>
        </p:nvSpPr>
        <p:spPr>
          <a:xfrm>
            <a:off x="457200" y="2057400"/>
            <a:ext cx="8153400" cy="2209800"/>
          </a:xfrm>
        </p:spPr>
        <p:txBody>
          <a:bodyPr/>
          <a:lstStyle/>
          <a:p>
            <a:endParaRPr lang="en-IN"/>
          </a:p>
        </p:txBody>
      </p:sp>
      <p:sp>
        <p:nvSpPr>
          <p:cNvPr id="5" name="Content Placeholder 4"/>
          <p:cNvSpPr>
            <a:spLocks noGrp="1"/>
          </p:cNvSpPr>
          <p:nvPr>
            <p:ph sz="quarter" idx="15"/>
          </p:nvPr>
        </p:nvSpPr>
        <p:spPr>
          <a:xfrm>
            <a:off x="609600" y="4648200"/>
            <a:ext cx="7543800" cy="137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F71CB5E4-2482-7B44-B2CD-545334C269B9}" type="datetime1">
              <a:rPr lang="en-US" smtClean="0"/>
              <a:pPr/>
              <a:t>5/21/2020</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2233C098-7E69-2F4E-8219-6B630AF7AB62}" type="datetime1">
              <a:rPr lang="en-US" smtClean="0"/>
              <a:pPr/>
              <a:t>5/21/2020</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3" name="Date Placeholder 2"/>
          <p:cNvSpPr>
            <a:spLocks noGrp="1"/>
          </p:cNvSpPr>
          <p:nvPr>
            <p:ph type="dt" sz="half" idx="10"/>
          </p:nvPr>
        </p:nvSpPr>
        <p:spPr/>
        <p:txBody>
          <a:bodyPr/>
          <a:lstStyle/>
          <a:p>
            <a:fld id="{FAA56894-5F48-BC43-8C04-BBB42A2EF5DA}" type="datetime1">
              <a:rPr lang="en-US" smtClean="0"/>
              <a:pPr/>
              <a:t>5/21/2020</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a:t>Copyright © 2018 Pearson Education, Inc.</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D4DCA001-C90D-F048-B3C0-108AEB1AC539}" type="datetime1">
              <a:rPr lang="en-US" smtClean="0"/>
              <a:pPr/>
              <a:t>5/21/2020</a:t>
            </a:fld>
            <a:endParaRPr lang="en-US" dirty="0"/>
          </a:p>
        </p:txBody>
      </p:sp>
      <p:pic>
        <p:nvPicPr>
          <p:cNvPr id="7" name="Picture 6" descr="Pearson Logo"/>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3" r:id="rId11"/>
  </p:sldLayoutIdLst>
  <p:hf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84352"/>
            <a:ext cx="8229600" cy="540596"/>
          </a:xfrm>
        </p:spPr>
        <p:txBody>
          <a:bodyPr/>
          <a:lstStyle/>
          <a:p>
            <a:r>
              <a:rPr lang="en-US" dirty="0"/>
              <a:t>Management</a:t>
            </a:r>
          </a:p>
        </p:txBody>
      </p:sp>
      <p:sp>
        <p:nvSpPr>
          <p:cNvPr id="2" name="Text Placeholder 1"/>
          <p:cNvSpPr>
            <a:spLocks noGrp="1"/>
          </p:cNvSpPr>
          <p:nvPr>
            <p:ph type="body" sz="quarter" idx="13"/>
          </p:nvPr>
        </p:nvSpPr>
        <p:spPr>
          <a:xfrm>
            <a:off x="457200" y="909194"/>
            <a:ext cx="8229600" cy="332887"/>
          </a:xfrm>
        </p:spPr>
        <p:txBody>
          <a:bodyPr/>
          <a:lstStyle/>
          <a:p>
            <a:r>
              <a:rPr lang="en-US" dirty="0"/>
              <a:t>Fifteenth Edition, Global Edition</a:t>
            </a:r>
          </a:p>
        </p:txBody>
      </p:sp>
      <p:sp>
        <p:nvSpPr>
          <p:cNvPr id="3" name="Text Placeholder 2"/>
          <p:cNvSpPr>
            <a:spLocks noGrp="1"/>
          </p:cNvSpPr>
          <p:nvPr>
            <p:ph type="body" sz="quarter" idx="14"/>
          </p:nvPr>
        </p:nvSpPr>
        <p:spPr>
          <a:xfrm>
            <a:off x="4572000" y="2895600"/>
            <a:ext cx="4114800" cy="533400"/>
          </a:xfrm>
        </p:spPr>
        <p:txBody>
          <a:bodyPr anchor="ctr"/>
          <a:lstStyle/>
          <a:p>
            <a:r>
              <a:rPr lang="en-US" dirty="0"/>
              <a:t>Chapter 1</a:t>
            </a:r>
          </a:p>
        </p:txBody>
      </p:sp>
      <p:sp>
        <p:nvSpPr>
          <p:cNvPr id="4" name="Text Placeholder 3"/>
          <p:cNvSpPr>
            <a:spLocks noGrp="1"/>
          </p:cNvSpPr>
          <p:nvPr>
            <p:ph type="body" sz="quarter" idx="15"/>
          </p:nvPr>
        </p:nvSpPr>
        <p:spPr>
          <a:xfrm>
            <a:off x="4572000" y="3817387"/>
            <a:ext cx="4114800" cy="754614"/>
          </a:xfrm>
        </p:spPr>
        <p:txBody>
          <a:bodyPr/>
          <a:lstStyle/>
          <a:p>
            <a:r>
              <a:rPr lang="en-US" dirty="0"/>
              <a:t>Managers and You in the Workplace</a:t>
            </a:r>
          </a:p>
        </p:txBody>
      </p:sp>
      <p:sp>
        <p:nvSpPr>
          <p:cNvPr id="6" name="Text Placeholder 5"/>
          <p:cNvSpPr>
            <a:spLocks noGrp="1"/>
          </p:cNvSpPr>
          <p:nvPr>
            <p:ph type="body" sz="quarter" idx="4294967295"/>
          </p:nvPr>
        </p:nvSpPr>
        <p:spPr>
          <a:xfrm>
            <a:off x="2971800" y="6436329"/>
            <a:ext cx="5889625" cy="274637"/>
          </a:xfrm>
          <a:solidFill>
            <a:schemeClr val="bg1"/>
          </a:solidFill>
          <a:effectLst>
            <a:outerShdw blurRad="50800" dist="50800" dir="5400000" algn="ctr" rotWithShape="0">
              <a:schemeClr val="bg1"/>
            </a:outerShdw>
          </a:effectLst>
        </p:spPr>
        <p:txBody>
          <a:bodyPr/>
          <a:lstStyle/>
          <a:p>
            <a:pPr marL="0" indent="0" algn="r">
              <a:buNone/>
              <a:defRPr/>
            </a:pPr>
            <a:r>
              <a:rPr lang="en-US" altLang="en-US" sz="1200" dirty="0">
                <a:latin typeface="Verdana" pitchFamily="34" charset="0"/>
                <a:ea typeface="Verdana" pitchFamily="34" charset="0"/>
                <a:cs typeface="Verdana" pitchFamily="34" charset="0"/>
              </a:rPr>
              <a:t>Copyright © 2021 Pearson Education Ltd.</a:t>
            </a:r>
          </a:p>
        </p:txBody>
      </p:sp>
      <p:pic>
        <p:nvPicPr>
          <p:cNvPr id="11" name="Picture 10" descr="A close up of a logo&#10;&#10;Description automatically generated">
            <a:extLst>
              <a:ext uri="{FF2B5EF4-FFF2-40B4-BE49-F238E27FC236}">
                <a16:creationId xmlns:a16="http://schemas.microsoft.com/office/drawing/2014/main" id="{563BC174-6E0D-454F-9705-673A3CE4D9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16846"/>
            <a:ext cx="3810000" cy="4903020"/>
          </a:xfrm>
          <a:prstGeom prst="rect">
            <a:avLst/>
          </a:prstGeom>
        </p:spPr>
      </p:pic>
    </p:spTree>
    <p:extLst>
      <p:ext uri="{BB962C8B-B14F-4D97-AF65-F5344CB8AC3E}">
        <p14:creationId xmlns:p14="http://schemas.microsoft.com/office/powerpoint/2010/main" val="3780507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365"/>
            <a:ext cx="8229600" cy="550652"/>
          </a:xfrm>
        </p:spPr>
        <p:txBody>
          <a:bodyPr/>
          <a:lstStyle/>
          <a:p>
            <a:r>
              <a:rPr lang="en-US" dirty="0"/>
              <a:t>What Do Managers Do?</a:t>
            </a:r>
          </a:p>
        </p:txBody>
      </p:sp>
      <p:sp>
        <p:nvSpPr>
          <p:cNvPr id="3" name="Content Placeholder 2"/>
          <p:cNvSpPr>
            <a:spLocks noGrp="1"/>
          </p:cNvSpPr>
          <p:nvPr>
            <p:ph idx="1"/>
          </p:nvPr>
        </p:nvSpPr>
        <p:spPr>
          <a:xfrm>
            <a:off x="457200" y="1077817"/>
            <a:ext cx="8229600" cy="1295400"/>
          </a:xfrm>
        </p:spPr>
        <p:txBody>
          <a:bodyPr/>
          <a:lstStyle/>
          <a:p>
            <a:r>
              <a:rPr lang="en-US" sz="2400" b="1" dirty="0"/>
              <a:t>Management </a:t>
            </a:r>
            <a:r>
              <a:rPr lang="en-US" sz="2400" dirty="0"/>
              <a:t>involves coordinating and overseeing the work activities of others so that their activities are completed efficiently and effectively.</a:t>
            </a:r>
          </a:p>
        </p:txBody>
      </p:sp>
    </p:spTree>
    <p:extLst>
      <p:ext uri="{BB962C8B-B14F-4D97-AF65-F5344CB8AC3E}">
        <p14:creationId xmlns:p14="http://schemas.microsoft.com/office/powerpoint/2010/main" val="180375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783"/>
            <a:ext cx="8229600" cy="474452"/>
          </a:xfrm>
        </p:spPr>
        <p:txBody>
          <a:bodyPr/>
          <a:lstStyle/>
          <a:p>
            <a:r>
              <a:rPr lang="en-US" dirty="0"/>
              <a:t>Efficiency and Effectiveness</a:t>
            </a:r>
          </a:p>
        </p:txBody>
      </p:sp>
      <p:sp>
        <p:nvSpPr>
          <p:cNvPr id="3" name="Content Placeholder 2"/>
          <p:cNvSpPr>
            <a:spLocks noGrp="1"/>
          </p:cNvSpPr>
          <p:nvPr>
            <p:ph idx="1"/>
          </p:nvPr>
        </p:nvSpPr>
        <p:spPr>
          <a:xfrm>
            <a:off x="457200" y="1077817"/>
            <a:ext cx="8229600" cy="2046383"/>
          </a:xfrm>
        </p:spPr>
        <p:txBody>
          <a:bodyPr/>
          <a:lstStyle/>
          <a:p>
            <a:r>
              <a:rPr lang="en-US" sz="2400" b="1" dirty="0"/>
              <a:t>Efficiency:</a:t>
            </a:r>
            <a:r>
              <a:rPr lang="en-US" sz="2400" dirty="0"/>
              <a:t> doing things right</a:t>
            </a:r>
          </a:p>
          <a:p>
            <a:pPr lvl="1"/>
            <a:r>
              <a:rPr lang="en-US" sz="2400" dirty="0"/>
              <a:t>getting the most output from the least amount of input</a:t>
            </a:r>
          </a:p>
          <a:p>
            <a:r>
              <a:rPr lang="en-US" sz="2400" b="1" dirty="0"/>
              <a:t>Effectiveness</a:t>
            </a:r>
            <a:r>
              <a:rPr lang="en-US" sz="2400" dirty="0"/>
              <a:t>: doing the right things</a:t>
            </a:r>
          </a:p>
          <a:p>
            <a:pPr lvl="1"/>
            <a:r>
              <a:rPr lang="en-US" sz="2400" dirty="0"/>
              <a:t>attaining organizational goals</a:t>
            </a:r>
          </a:p>
        </p:txBody>
      </p:sp>
    </p:spTree>
    <p:extLst>
      <p:ext uri="{BB962C8B-B14F-4D97-AF65-F5344CB8AC3E}">
        <p14:creationId xmlns:p14="http://schemas.microsoft.com/office/powerpoint/2010/main" val="338383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217" y="228600"/>
            <a:ext cx="8229600" cy="1066800"/>
          </a:xfrm>
        </p:spPr>
        <p:txBody>
          <a:bodyPr/>
          <a:lstStyle/>
          <a:p>
            <a:r>
              <a:rPr lang="en-US" sz="3600" dirty="0"/>
              <a:t>Exhibit 1.4 Efficiency and Effectiveness in Management</a:t>
            </a:r>
          </a:p>
        </p:txBody>
      </p:sp>
      <p:pic>
        <p:nvPicPr>
          <p:cNvPr id="8" name="Picture Placeholder 7" descr="A figure illustrates “Efficiency” and “Effectiveness” in management.&#10;Long description is available in notes,&#10;press F6">
            <a:extLst>
              <a:ext uri="{FF2B5EF4-FFF2-40B4-BE49-F238E27FC236}">
                <a16:creationId xmlns:a16="http://schemas.microsoft.com/office/drawing/2014/main" id="{BAEE0B4A-F2D3-4F80-A2E2-D4A48702AD53}"/>
              </a:ext>
            </a:extLst>
          </p:cNvPr>
          <p:cNvPicPr>
            <a:picLocks noGrp="1" noChangeAspect="1"/>
          </p:cNvPicPr>
          <p:nvPr>
            <p:ph type="pic" sz="quarter" idx="14"/>
          </p:nvPr>
        </p:nvPicPr>
        <p:blipFill>
          <a:blip r:embed="rId3" cstate="print"/>
          <a:stretch>
            <a:fillRect/>
          </a:stretch>
        </p:blipFill>
        <p:spPr>
          <a:xfrm>
            <a:off x="1238448" y="1458817"/>
            <a:ext cx="6667105" cy="3948178"/>
          </a:xfrm>
          <a:prstGeom prst="rect">
            <a:avLst/>
          </a:prstGeom>
        </p:spPr>
      </p:pic>
      <p:sp>
        <p:nvSpPr>
          <p:cNvPr id="5" name="Content Placeholder 4"/>
          <p:cNvSpPr>
            <a:spLocks noGrp="1"/>
          </p:cNvSpPr>
          <p:nvPr>
            <p:ph sz="quarter" idx="15"/>
          </p:nvPr>
        </p:nvSpPr>
        <p:spPr>
          <a:xfrm>
            <a:off x="468217" y="5791200"/>
            <a:ext cx="8229600" cy="533400"/>
          </a:xfrm>
        </p:spPr>
        <p:txBody>
          <a:bodyPr/>
          <a:lstStyle/>
          <a:p>
            <a:pPr marL="0" indent="0">
              <a:buNone/>
            </a:pPr>
            <a:r>
              <a:rPr lang="en-US" dirty="0"/>
              <a:t>Exhibit 1.4 shows that whereas efficiency is concerned with the means</a:t>
            </a:r>
            <a:r>
              <a:rPr lang="en-US" i="1" dirty="0"/>
              <a:t> </a:t>
            </a:r>
            <a:r>
              <a:rPr lang="en-US" dirty="0"/>
              <a:t>of getting things done, effectiveness is concerned with the ends, or attainment of organizational goals.</a:t>
            </a:r>
          </a:p>
        </p:txBody>
      </p:sp>
    </p:spTree>
    <p:extLst>
      <p:ext uri="{BB962C8B-B14F-4D97-AF65-F5344CB8AC3E}">
        <p14:creationId xmlns:p14="http://schemas.microsoft.com/office/powerpoint/2010/main" val="1169914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566"/>
            <a:ext cx="8229600" cy="563880"/>
          </a:xfrm>
        </p:spPr>
        <p:txBody>
          <a:bodyPr/>
          <a:lstStyle/>
          <a:p>
            <a:r>
              <a:rPr lang="en-US" dirty="0"/>
              <a:t>Management Functions</a:t>
            </a:r>
          </a:p>
        </p:txBody>
      </p:sp>
      <p:sp>
        <p:nvSpPr>
          <p:cNvPr id="3" name="Content Placeholder 2"/>
          <p:cNvSpPr>
            <a:spLocks noGrp="1"/>
          </p:cNvSpPr>
          <p:nvPr>
            <p:ph idx="1"/>
          </p:nvPr>
        </p:nvSpPr>
        <p:spPr>
          <a:xfrm>
            <a:off x="457200" y="1077817"/>
            <a:ext cx="8229600" cy="3646583"/>
          </a:xfrm>
        </p:spPr>
        <p:txBody>
          <a:bodyPr/>
          <a:lstStyle/>
          <a:p>
            <a:r>
              <a:rPr lang="en-US" sz="2400" b="1" dirty="0"/>
              <a:t>Planning</a:t>
            </a:r>
            <a:r>
              <a:rPr lang="en-US" sz="2400" dirty="0"/>
              <a:t>: Defining goals, establishing strategies to achieve goals, and developing plans to integrate and coordinate activities</a:t>
            </a:r>
          </a:p>
          <a:p>
            <a:r>
              <a:rPr lang="en-US" sz="2400" b="1" dirty="0"/>
              <a:t>Organizing</a:t>
            </a:r>
            <a:r>
              <a:rPr lang="en-US" sz="2400" dirty="0"/>
              <a:t>: Arranging and structuring work to accomplish organizational goals</a:t>
            </a:r>
          </a:p>
          <a:p>
            <a:r>
              <a:rPr lang="en-US" sz="2400" b="1" dirty="0"/>
              <a:t>Leading</a:t>
            </a:r>
            <a:r>
              <a:rPr lang="en-US" sz="2400" dirty="0"/>
              <a:t>: Working with and through people to accomplish goals</a:t>
            </a:r>
          </a:p>
          <a:p>
            <a:r>
              <a:rPr lang="en-US" sz="2400" b="1" dirty="0"/>
              <a:t>Controlling</a:t>
            </a:r>
            <a:r>
              <a:rPr lang="en-US" sz="2400" dirty="0"/>
              <a:t>: Monitoring, comparing, and correcting work</a:t>
            </a:r>
          </a:p>
        </p:txBody>
      </p:sp>
    </p:spTree>
    <p:extLst>
      <p:ext uri="{BB962C8B-B14F-4D97-AF65-F5344CB8AC3E}">
        <p14:creationId xmlns:p14="http://schemas.microsoft.com/office/powerpoint/2010/main" val="84915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685800"/>
          </a:xfrm>
        </p:spPr>
        <p:txBody>
          <a:bodyPr/>
          <a:lstStyle/>
          <a:p>
            <a:r>
              <a:rPr lang="en-US" dirty="0"/>
              <a:t>Exhibit 1.5 Four Functions of Management</a:t>
            </a:r>
          </a:p>
        </p:txBody>
      </p:sp>
      <p:pic>
        <p:nvPicPr>
          <p:cNvPr id="7" name="Picture Placeholder 6" descr="A chart lists the four functions of management.&#10;Long description is available in notes,&#10;press F6"/>
          <p:cNvPicPr>
            <a:picLocks noGrp="1" noChangeAspect="1"/>
          </p:cNvPicPr>
          <p:nvPr>
            <p:ph type="pic" sz="quarter" idx="14"/>
          </p:nvPr>
        </p:nvPicPr>
        <p:blipFill>
          <a:blip r:embed="rId3" cstate="print"/>
          <a:stretch>
            <a:fillRect/>
          </a:stretch>
        </p:blipFill>
        <p:spPr>
          <a:xfrm>
            <a:off x="487402" y="2032338"/>
            <a:ext cx="8189139" cy="2768262"/>
          </a:xfrm>
          <a:prstGeom prst="rect">
            <a:avLst/>
          </a:prstGeom>
        </p:spPr>
      </p:pic>
      <p:sp>
        <p:nvSpPr>
          <p:cNvPr id="5" name="Content Placeholder 4"/>
          <p:cNvSpPr>
            <a:spLocks noGrp="1"/>
          </p:cNvSpPr>
          <p:nvPr>
            <p:ph sz="quarter" idx="15"/>
          </p:nvPr>
        </p:nvSpPr>
        <p:spPr>
          <a:xfrm>
            <a:off x="457200" y="5715000"/>
            <a:ext cx="8229600" cy="609600"/>
          </a:xfrm>
        </p:spPr>
        <p:txBody>
          <a:bodyPr/>
          <a:lstStyle/>
          <a:p>
            <a:pPr marL="0" indent="0">
              <a:buNone/>
            </a:pPr>
            <a:r>
              <a:rPr lang="en-US" dirty="0"/>
              <a:t>Exhibit 1.5 shows the four functions used to describe a manager’s work: planning, organizing, leading, and controlling. </a:t>
            </a:r>
          </a:p>
        </p:txBody>
      </p:sp>
    </p:spTree>
    <p:extLst>
      <p:ext uri="{BB962C8B-B14F-4D97-AF65-F5344CB8AC3E}">
        <p14:creationId xmlns:p14="http://schemas.microsoft.com/office/powerpoint/2010/main" val="1776948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Mintzberg’s Managerial Roles and a Contemporary Model of Managing</a:t>
            </a:r>
          </a:p>
        </p:txBody>
      </p:sp>
      <p:sp>
        <p:nvSpPr>
          <p:cNvPr id="3" name="Content Placeholder 2"/>
          <p:cNvSpPr>
            <a:spLocks noGrp="1"/>
          </p:cNvSpPr>
          <p:nvPr>
            <p:ph idx="1"/>
          </p:nvPr>
        </p:nvSpPr>
        <p:spPr>
          <a:xfrm>
            <a:off x="457200" y="1600201"/>
            <a:ext cx="8229600" cy="2286000"/>
          </a:xfrm>
        </p:spPr>
        <p:txBody>
          <a:bodyPr/>
          <a:lstStyle/>
          <a:p>
            <a:r>
              <a:rPr lang="en-US" sz="2400" b="1" dirty="0"/>
              <a:t>Roles</a:t>
            </a:r>
            <a:r>
              <a:rPr lang="en-US" sz="2400" dirty="0"/>
              <a:t>: specific actions or behaviors expected of and exhibited by a manager</a:t>
            </a:r>
          </a:p>
          <a:p>
            <a:r>
              <a:rPr lang="en-US" sz="2400" dirty="0"/>
              <a:t>Mintzberg identified 10 roles grouped around interpersonal relationships, the transfer of information, and decision making</a:t>
            </a:r>
          </a:p>
        </p:txBody>
      </p:sp>
    </p:spTree>
    <p:extLst>
      <p:ext uri="{BB962C8B-B14F-4D97-AF65-F5344CB8AC3E}">
        <p14:creationId xmlns:p14="http://schemas.microsoft.com/office/powerpoint/2010/main" val="1154975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00"/>
            <a:ext cx="8229600" cy="626852"/>
          </a:xfrm>
        </p:spPr>
        <p:txBody>
          <a:bodyPr/>
          <a:lstStyle/>
          <a:p>
            <a:r>
              <a:rPr lang="en-US" dirty="0"/>
              <a:t>Types of Roles</a:t>
            </a:r>
          </a:p>
        </p:txBody>
      </p:sp>
      <p:sp>
        <p:nvSpPr>
          <p:cNvPr id="3" name="Content Placeholder 2"/>
          <p:cNvSpPr>
            <a:spLocks noGrp="1"/>
          </p:cNvSpPr>
          <p:nvPr>
            <p:ph idx="1"/>
          </p:nvPr>
        </p:nvSpPr>
        <p:spPr>
          <a:xfrm>
            <a:off x="457200" y="1079501"/>
            <a:ext cx="8229600" cy="3416299"/>
          </a:xfrm>
        </p:spPr>
        <p:txBody>
          <a:bodyPr/>
          <a:lstStyle/>
          <a:p>
            <a:r>
              <a:rPr lang="en-US" sz="2400" b="1" dirty="0"/>
              <a:t>Interpersonal</a:t>
            </a:r>
          </a:p>
          <a:p>
            <a:pPr lvl="1"/>
            <a:r>
              <a:rPr lang="en-US" sz="2400" dirty="0"/>
              <a:t>Figurehead, leader, liaison</a:t>
            </a:r>
          </a:p>
          <a:p>
            <a:r>
              <a:rPr lang="en-US" sz="2400" b="1" dirty="0"/>
              <a:t>Informational</a:t>
            </a:r>
          </a:p>
          <a:p>
            <a:pPr lvl="1"/>
            <a:r>
              <a:rPr lang="en-US" sz="2400" dirty="0"/>
              <a:t>Monitor, disseminator, spokesperson</a:t>
            </a:r>
          </a:p>
          <a:p>
            <a:r>
              <a:rPr lang="en-US" sz="2400" b="1" dirty="0"/>
              <a:t>Decisional</a:t>
            </a:r>
          </a:p>
          <a:p>
            <a:pPr lvl="1"/>
            <a:r>
              <a:rPr lang="en-US" sz="2400" dirty="0"/>
              <a:t>Entrepreneur, disturbance handler, resource allocator, negotiator</a:t>
            </a:r>
          </a:p>
        </p:txBody>
      </p:sp>
    </p:spTree>
    <p:extLst>
      <p:ext uri="{BB962C8B-B14F-4D97-AF65-F5344CB8AC3E}">
        <p14:creationId xmlns:p14="http://schemas.microsoft.com/office/powerpoint/2010/main" val="1388020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06312"/>
          </a:xfrm>
        </p:spPr>
        <p:txBody>
          <a:bodyPr/>
          <a:lstStyle/>
          <a:p>
            <a:r>
              <a:rPr lang="en-US" dirty="0"/>
              <a:t>Exhibit 1.6 </a:t>
            </a:r>
            <a:r>
              <a:rPr lang="en-US" dirty="0" err="1"/>
              <a:t>Mintzberg’s</a:t>
            </a:r>
            <a:r>
              <a:rPr lang="en-US" dirty="0"/>
              <a:t> Managerial Roles</a:t>
            </a:r>
          </a:p>
        </p:txBody>
      </p:sp>
      <p:pic>
        <p:nvPicPr>
          <p:cNvPr id="8" name="Picture 2" descr="A model illustrates Mintzberg’s managerial roles.&#10;Long description is available in notes,&#10;press F6"/>
          <p:cNvPicPr>
            <a:picLocks noGrp="1" noChangeAspect="1" noChangeArrowheads="1"/>
          </p:cNvPicPr>
          <p:nvPr>
            <p:ph type="pic" sz="quarter" idx="14"/>
          </p:nvPr>
        </p:nvPicPr>
        <p:blipFill>
          <a:blip r:embed="rId3" cstate="print"/>
          <a:stretch>
            <a:fillRect/>
          </a:stretch>
        </p:blipFill>
        <p:spPr bwMode="auto">
          <a:xfrm>
            <a:off x="1270000" y="1095375"/>
            <a:ext cx="6619875" cy="4619625"/>
          </a:xfrm>
          <a:prstGeom prst="rect">
            <a:avLst/>
          </a:prstGeom>
        </p:spPr>
      </p:pic>
      <p:sp>
        <p:nvSpPr>
          <p:cNvPr id="6" name="Content Placeholder 5"/>
          <p:cNvSpPr>
            <a:spLocks noGrp="1"/>
          </p:cNvSpPr>
          <p:nvPr>
            <p:ph sz="quarter" idx="15"/>
          </p:nvPr>
        </p:nvSpPr>
        <p:spPr>
          <a:xfrm>
            <a:off x="457200" y="5943600"/>
            <a:ext cx="8229600" cy="381000"/>
          </a:xfrm>
        </p:spPr>
        <p:txBody>
          <a:bodyPr/>
          <a:lstStyle/>
          <a:p>
            <a:pPr marL="0" indent="0">
              <a:buNone/>
            </a:pPr>
            <a:r>
              <a:rPr lang="en-US" dirty="0"/>
              <a:t>Exhibit 1.6 shows the managerial roles identified by </a:t>
            </a:r>
            <a:r>
              <a:rPr lang="en-US" dirty="0" err="1"/>
              <a:t>Mintzberg</a:t>
            </a:r>
            <a:r>
              <a:rPr lang="en-US" dirty="0"/>
              <a:t>. </a:t>
            </a:r>
          </a:p>
        </p:txBody>
      </p:sp>
    </p:spTree>
    <p:extLst>
      <p:ext uri="{BB962C8B-B14F-4D97-AF65-F5344CB8AC3E}">
        <p14:creationId xmlns:p14="http://schemas.microsoft.com/office/powerpoint/2010/main" val="300419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474452"/>
          </a:xfrm>
        </p:spPr>
        <p:txBody>
          <a:bodyPr/>
          <a:lstStyle/>
          <a:p>
            <a:r>
              <a:rPr lang="en-US" dirty="0"/>
              <a:t>Management Skills</a:t>
            </a:r>
          </a:p>
        </p:txBody>
      </p:sp>
      <p:sp>
        <p:nvSpPr>
          <p:cNvPr id="3" name="Content Placeholder 2"/>
          <p:cNvSpPr>
            <a:spLocks noGrp="1"/>
          </p:cNvSpPr>
          <p:nvPr>
            <p:ph idx="1"/>
          </p:nvPr>
        </p:nvSpPr>
        <p:spPr>
          <a:xfrm>
            <a:off x="457200" y="1079501"/>
            <a:ext cx="8229600" cy="3111500"/>
          </a:xfrm>
        </p:spPr>
        <p:txBody>
          <a:bodyPr/>
          <a:lstStyle/>
          <a:p>
            <a:pPr marL="342900" indent="-342900" eaLnBrk="0" hangingPunct="0">
              <a:spcBef>
                <a:spcPct val="20000"/>
              </a:spcBef>
              <a:buFont typeface="Arial" charset="0"/>
              <a:buChar char="•"/>
            </a:pPr>
            <a:r>
              <a:rPr lang="en-US" sz="2400" b="1" dirty="0"/>
              <a:t>Technical skills</a:t>
            </a:r>
          </a:p>
          <a:p>
            <a:pPr lvl="1" eaLnBrk="0" hangingPunct="0">
              <a:spcBef>
                <a:spcPct val="20000"/>
              </a:spcBef>
              <a:buFont typeface="Arial" charset="0"/>
              <a:buChar char="–"/>
            </a:pPr>
            <a:r>
              <a:rPr lang="en-US" sz="2400" dirty="0"/>
              <a:t>Knowledge and proficiency in a specific field</a:t>
            </a:r>
          </a:p>
          <a:p>
            <a:pPr marL="342900" indent="-342900" eaLnBrk="0" hangingPunct="0">
              <a:spcBef>
                <a:spcPct val="20000"/>
              </a:spcBef>
              <a:buFont typeface="Arial" charset="0"/>
              <a:buChar char="•"/>
            </a:pPr>
            <a:r>
              <a:rPr lang="en-US" sz="2400" b="1" dirty="0"/>
              <a:t>Human skills</a:t>
            </a:r>
          </a:p>
          <a:p>
            <a:pPr lvl="1" eaLnBrk="0" hangingPunct="0">
              <a:spcBef>
                <a:spcPct val="20000"/>
              </a:spcBef>
              <a:buFont typeface="Arial" charset="0"/>
              <a:buChar char="–"/>
            </a:pPr>
            <a:r>
              <a:rPr lang="en-US" sz="2400" dirty="0"/>
              <a:t>The ability to work well with other people</a:t>
            </a:r>
          </a:p>
          <a:p>
            <a:pPr marL="342900" indent="-342900" eaLnBrk="0" hangingPunct="0">
              <a:spcBef>
                <a:spcPct val="20000"/>
              </a:spcBef>
              <a:buFont typeface="Arial" charset="0"/>
              <a:buChar char="•"/>
            </a:pPr>
            <a:r>
              <a:rPr lang="en-US" sz="2400" b="1" dirty="0"/>
              <a:t>Conceptual skills</a:t>
            </a:r>
          </a:p>
          <a:p>
            <a:pPr lvl="1" eaLnBrk="0" hangingPunct="0">
              <a:spcBef>
                <a:spcPct val="20000"/>
              </a:spcBef>
              <a:buFont typeface="Arial" charset="0"/>
              <a:buChar char="–"/>
            </a:pPr>
            <a:r>
              <a:rPr lang="en-US" sz="2400" dirty="0"/>
              <a:t>The ability to think and conceptualize about abstract and complex situations concerning the organization</a:t>
            </a:r>
          </a:p>
        </p:txBody>
      </p:sp>
    </p:spTree>
    <p:extLst>
      <p:ext uri="{BB962C8B-B14F-4D97-AF65-F5344CB8AC3E}">
        <p14:creationId xmlns:p14="http://schemas.microsoft.com/office/powerpoint/2010/main" val="399895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Exhibit 1.7 Skills Needed at Different Managerial Levels</a:t>
            </a:r>
          </a:p>
        </p:txBody>
      </p:sp>
      <p:pic>
        <p:nvPicPr>
          <p:cNvPr id="7" name="Picture 2" descr="A figure shows the skills needed at different managerial levels.&#10;Long description is available in notes,&#10;press F6&#10;"/>
          <p:cNvPicPr>
            <a:picLocks noGrp="1" noChangeAspect="1" noChangeArrowheads="1"/>
          </p:cNvPicPr>
          <p:nvPr>
            <p:ph type="pic" sz="quarter" idx="14"/>
          </p:nvPr>
        </p:nvPicPr>
        <p:blipFill>
          <a:blip r:embed="rId3" cstate="print"/>
          <a:stretch>
            <a:fillRect/>
          </a:stretch>
        </p:blipFill>
        <p:spPr bwMode="auto">
          <a:xfrm>
            <a:off x="471795" y="1752600"/>
            <a:ext cx="8216272" cy="3347369"/>
          </a:xfrm>
          <a:prstGeom prst="rect">
            <a:avLst/>
          </a:prstGeom>
        </p:spPr>
      </p:pic>
      <p:sp>
        <p:nvSpPr>
          <p:cNvPr id="8" name="Content Placeholder 7"/>
          <p:cNvSpPr>
            <a:spLocks noGrp="1"/>
          </p:cNvSpPr>
          <p:nvPr>
            <p:ph sz="quarter" idx="15"/>
          </p:nvPr>
        </p:nvSpPr>
        <p:spPr>
          <a:xfrm>
            <a:off x="457200" y="5715000"/>
            <a:ext cx="8229600" cy="609600"/>
          </a:xfrm>
        </p:spPr>
        <p:txBody>
          <a:bodyPr/>
          <a:lstStyle/>
          <a:p>
            <a:pPr marL="0" indent="0">
              <a:buNone/>
            </a:pPr>
            <a:r>
              <a:rPr lang="en-US" dirty="0"/>
              <a:t>Exhibit 1.7 shows the relationships of conceptual, human, and technical skills to managerial levels.</a:t>
            </a:r>
          </a:p>
        </p:txBody>
      </p:sp>
    </p:spTree>
    <p:extLst>
      <p:ext uri="{BB962C8B-B14F-4D97-AF65-F5344CB8AC3E}">
        <p14:creationId xmlns:p14="http://schemas.microsoft.com/office/powerpoint/2010/main" val="83990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83"/>
            <a:ext cx="8229600" cy="626852"/>
          </a:xfrm>
        </p:spPr>
        <p:txBody>
          <a:bodyPr anchor="ctr"/>
          <a:lstStyle/>
          <a:p>
            <a:r>
              <a:rPr lang="en-US" dirty="0"/>
              <a:t>Learning Objectives</a:t>
            </a:r>
          </a:p>
        </p:txBody>
      </p:sp>
      <p:sp>
        <p:nvSpPr>
          <p:cNvPr id="3" name="Content Placeholder 2"/>
          <p:cNvSpPr>
            <a:spLocks noGrp="1"/>
          </p:cNvSpPr>
          <p:nvPr>
            <p:ph idx="1"/>
          </p:nvPr>
        </p:nvSpPr>
        <p:spPr>
          <a:xfrm>
            <a:off x="457200" y="1077818"/>
            <a:ext cx="8229600" cy="4038599"/>
          </a:xfrm>
        </p:spPr>
        <p:txBody>
          <a:bodyPr/>
          <a:lstStyle/>
          <a:p>
            <a:pPr marL="0" indent="0">
              <a:buNone/>
            </a:pPr>
            <a:r>
              <a:rPr lang="en-US" sz="2400" b="1" dirty="0">
                <a:solidFill>
                  <a:srgbClr val="007FA3"/>
                </a:solidFill>
              </a:rPr>
              <a:t>1.1 </a:t>
            </a:r>
            <a:r>
              <a:rPr lang="en-US" sz="2400" b="1" dirty="0"/>
              <a:t>Tell </a:t>
            </a:r>
            <a:r>
              <a:rPr lang="en-US" sz="2400" dirty="0"/>
              <a:t>who managers are and where they work. </a:t>
            </a:r>
          </a:p>
          <a:p>
            <a:pPr marL="0" indent="0">
              <a:buNone/>
            </a:pPr>
            <a:r>
              <a:rPr lang="en-US" sz="2400" b="1" dirty="0">
                <a:solidFill>
                  <a:srgbClr val="007FA3"/>
                </a:solidFill>
              </a:rPr>
              <a:t>1.2 </a:t>
            </a:r>
            <a:r>
              <a:rPr lang="en-US" sz="2400" b="1" dirty="0"/>
              <a:t>Explain</a:t>
            </a:r>
            <a:r>
              <a:rPr lang="en-US" sz="2400" dirty="0"/>
              <a:t> why managers are important to organizations.</a:t>
            </a:r>
          </a:p>
          <a:p>
            <a:pPr marL="0" indent="0">
              <a:buNone/>
            </a:pPr>
            <a:r>
              <a:rPr lang="en-US" sz="2400" b="1" dirty="0">
                <a:solidFill>
                  <a:srgbClr val="007FA3"/>
                </a:solidFill>
              </a:rPr>
              <a:t>1.3 </a:t>
            </a:r>
            <a:r>
              <a:rPr lang="en-US" sz="2400" b="1" dirty="0"/>
              <a:t>Describe </a:t>
            </a:r>
            <a:r>
              <a:rPr lang="en-US" sz="2400" dirty="0"/>
              <a:t>the functions, roles, and skills of managers.</a:t>
            </a:r>
          </a:p>
          <a:p>
            <a:pPr marL="508000" indent="-673100">
              <a:buNone/>
            </a:pPr>
            <a:r>
              <a:rPr lang="en-US" sz="2400" b="1" dirty="0">
                <a:solidFill>
                  <a:srgbClr val="007FA3"/>
                </a:solidFill>
              </a:rPr>
              <a:t>1.4 </a:t>
            </a:r>
            <a:r>
              <a:rPr lang="en-US" sz="2400" b="1" dirty="0"/>
              <a:t>Describe</a:t>
            </a:r>
            <a:r>
              <a:rPr lang="en-US" sz="2400" dirty="0"/>
              <a:t> the factors that are reshaping and redefining the manager’s job.</a:t>
            </a:r>
          </a:p>
          <a:p>
            <a:pPr marL="0" indent="0">
              <a:buNone/>
            </a:pPr>
            <a:r>
              <a:rPr lang="en-US" sz="2400" b="1" dirty="0">
                <a:solidFill>
                  <a:srgbClr val="007FA3"/>
                </a:solidFill>
              </a:rPr>
              <a:t>1.5 </a:t>
            </a:r>
            <a:r>
              <a:rPr lang="en-US" sz="2400" b="1" dirty="0"/>
              <a:t>Explain </a:t>
            </a:r>
            <a:r>
              <a:rPr lang="en-US" sz="2400" dirty="0"/>
              <a:t>the value of studying management.</a:t>
            </a:r>
          </a:p>
          <a:p>
            <a:pPr marL="528638" indent="-528638">
              <a:buNone/>
            </a:pPr>
            <a:r>
              <a:rPr lang="en-US" sz="2400" b="1" dirty="0">
                <a:solidFill>
                  <a:srgbClr val="007FA3"/>
                </a:solidFill>
              </a:rPr>
              <a:t>1.6 </a:t>
            </a:r>
            <a:r>
              <a:rPr lang="en-US" sz="2400" b="1" dirty="0"/>
              <a:t>Describe </a:t>
            </a:r>
            <a:r>
              <a:rPr lang="en-US" sz="2400" dirty="0"/>
              <a:t>the benefits of the Employability Skills Matrix (</a:t>
            </a:r>
            <a:r>
              <a:rPr lang="en-US" sz="2400" spc="-300" dirty="0"/>
              <a:t>E S </a:t>
            </a:r>
            <a:r>
              <a:rPr lang="en-US" sz="2400" dirty="0"/>
              <a:t>M).</a:t>
            </a:r>
          </a:p>
        </p:txBody>
      </p:sp>
    </p:spTree>
    <p:extLst>
      <p:ext uri="{BB962C8B-B14F-4D97-AF65-F5344CB8AC3E}">
        <p14:creationId xmlns:p14="http://schemas.microsoft.com/office/powerpoint/2010/main" val="615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2FA2-9CB6-43BE-B91F-ECDB68C90886}"/>
              </a:ext>
            </a:extLst>
          </p:cNvPr>
          <p:cNvSpPr>
            <a:spLocks noGrp="1"/>
          </p:cNvSpPr>
          <p:nvPr>
            <p:ph type="title"/>
          </p:nvPr>
        </p:nvSpPr>
        <p:spPr/>
        <p:txBody>
          <a:bodyPr/>
          <a:lstStyle/>
          <a:p>
            <a:r>
              <a:rPr lang="en-US" dirty="0"/>
              <a:t>Challenges Facing Managers Today and into the Future </a:t>
            </a:r>
          </a:p>
        </p:txBody>
      </p:sp>
      <p:sp>
        <p:nvSpPr>
          <p:cNvPr id="3" name="Content Placeholder 2">
            <a:extLst>
              <a:ext uri="{FF2B5EF4-FFF2-40B4-BE49-F238E27FC236}">
                <a16:creationId xmlns:a16="http://schemas.microsoft.com/office/drawing/2014/main" id="{0C0DF27A-4DE5-4DDE-BC11-84DA3F651378}"/>
              </a:ext>
            </a:extLst>
          </p:cNvPr>
          <p:cNvSpPr>
            <a:spLocks noGrp="1"/>
          </p:cNvSpPr>
          <p:nvPr>
            <p:ph idx="1"/>
          </p:nvPr>
        </p:nvSpPr>
        <p:spPr>
          <a:xfrm>
            <a:off x="457200" y="1600201"/>
            <a:ext cx="8229600" cy="3276599"/>
          </a:xfrm>
        </p:spPr>
        <p:txBody>
          <a:bodyPr/>
          <a:lstStyle/>
          <a:p>
            <a:r>
              <a:rPr lang="en-US" sz="2400" dirty="0"/>
              <a:t>Focus on technology</a:t>
            </a:r>
          </a:p>
          <a:p>
            <a:r>
              <a:rPr lang="en-US" sz="2400" dirty="0"/>
              <a:t>Focus on disruptive innovation</a:t>
            </a:r>
          </a:p>
          <a:p>
            <a:r>
              <a:rPr lang="en-US" sz="2400" dirty="0"/>
              <a:t>Focus on social media</a:t>
            </a:r>
          </a:p>
          <a:p>
            <a:r>
              <a:rPr lang="en-US" sz="2400" dirty="0"/>
              <a:t>Focus on ethics</a:t>
            </a:r>
          </a:p>
          <a:p>
            <a:r>
              <a:rPr lang="en-US" sz="2400" dirty="0"/>
              <a:t>Focus on political uncertainty</a:t>
            </a:r>
          </a:p>
          <a:p>
            <a:r>
              <a:rPr lang="en-US" sz="2400" dirty="0"/>
              <a:t>Focus on the customer</a:t>
            </a:r>
          </a:p>
        </p:txBody>
      </p:sp>
    </p:spTree>
    <p:extLst>
      <p:ext uri="{BB962C8B-B14F-4D97-AF65-F5344CB8AC3E}">
        <p14:creationId xmlns:p14="http://schemas.microsoft.com/office/powerpoint/2010/main" val="1580231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26852"/>
          </a:xfrm>
        </p:spPr>
        <p:txBody>
          <a:bodyPr/>
          <a:lstStyle/>
          <a:p>
            <a:r>
              <a:rPr lang="en-US" dirty="0"/>
              <a:t>Focus on Technology</a:t>
            </a:r>
          </a:p>
        </p:txBody>
      </p:sp>
      <p:sp>
        <p:nvSpPr>
          <p:cNvPr id="3" name="Content Placeholder 2"/>
          <p:cNvSpPr>
            <a:spLocks noGrp="1"/>
          </p:cNvSpPr>
          <p:nvPr>
            <p:ph idx="1"/>
          </p:nvPr>
        </p:nvSpPr>
        <p:spPr>
          <a:xfrm>
            <a:off x="457200" y="1079501"/>
            <a:ext cx="8229600" cy="1739900"/>
          </a:xfrm>
        </p:spPr>
        <p:txBody>
          <a:bodyPr/>
          <a:lstStyle/>
          <a:p>
            <a:pPr marL="342900" indent="-342900" eaLnBrk="0" hangingPunct="0">
              <a:spcBef>
                <a:spcPct val="20000"/>
              </a:spcBef>
              <a:buFont typeface="Arial" charset="0"/>
              <a:buChar char="•"/>
            </a:pPr>
            <a:r>
              <a:rPr lang="en-US" sz="2400" dirty="0"/>
              <a:t>Managers must get employees on board with new technology</a:t>
            </a:r>
          </a:p>
          <a:p>
            <a:pPr marL="342900" indent="-342900" eaLnBrk="0" hangingPunct="0">
              <a:spcBef>
                <a:spcPct val="20000"/>
              </a:spcBef>
              <a:buFont typeface="Arial" charset="0"/>
              <a:buChar char="•"/>
            </a:pPr>
            <a:r>
              <a:rPr lang="en-US" sz="2400" dirty="0"/>
              <a:t>Managers must oversee the social interactions and challenges involved in using collaborative technologies</a:t>
            </a:r>
          </a:p>
        </p:txBody>
      </p:sp>
    </p:spTree>
    <p:extLst>
      <p:ext uri="{BB962C8B-B14F-4D97-AF65-F5344CB8AC3E}">
        <p14:creationId xmlns:p14="http://schemas.microsoft.com/office/powerpoint/2010/main" val="1558718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550652"/>
          </a:xfrm>
        </p:spPr>
        <p:txBody>
          <a:bodyPr/>
          <a:lstStyle/>
          <a:p>
            <a:r>
              <a:rPr lang="en-US" dirty="0"/>
              <a:t>Focus on Disruptive Innovation</a:t>
            </a:r>
          </a:p>
        </p:txBody>
      </p:sp>
      <p:sp>
        <p:nvSpPr>
          <p:cNvPr id="3" name="Content Placeholder 2"/>
          <p:cNvSpPr>
            <a:spLocks noGrp="1"/>
          </p:cNvSpPr>
          <p:nvPr>
            <p:ph idx="1"/>
          </p:nvPr>
        </p:nvSpPr>
        <p:spPr>
          <a:xfrm>
            <a:off x="457200" y="1079501"/>
            <a:ext cx="8229600" cy="2578100"/>
          </a:xfrm>
        </p:spPr>
        <p:txBody>
          <a:bodyPr/>
          <a:lstStyle/>
          <a:p>
            <a:pPr marL="342900" indent="-342900" eaLnBrk="0" hangingPunct="0">
              <a:spcBef>
                <a:spcPct val="20000"/>
              </a:spcBef>
              <a:buFont typeface="Arial" charset="0"/>
              <a:buChar char="•"/>
            </a:pPr>
            <a:r>
              <a:rPr lang="en-US" sz="2400" dirty="0"/>
              <a:t>One of the most critical challenges facing managers today is dealing with disruptive innovation</a:t>
            </a:r>
          </a:p>
          <a:p>
            <a:pPr marL="342900" indent="-342900" eaLnBrk="0" hangingPunct="0">
              <a:spcBef>
                <a:spcPct val="20000"/>
              </a:spcBef>
              <a:buFont typeface="Arial" charset="0"/>
              <a:buChar char="•"/>
            </a:pPr>
            <a:r>
              <a:rPr lang="en-US" sz="2400" dirty="0"/>
              <a:t>Disruptive innovation involves new products, processes, or services that radically change the rules of the game</a:t>
            </a:r>
          </a:p>
          <a:p>
            <a:pPr marL="342900" indent="-342900" eaLnBrk="0" hangingPunct="0">
              <a:spcBef>
                <a:spcPct val="20000"/>
              </a:spcBef>
              <a:buFont typeface="Arial" charset="0"/>
              <a:buChar char="•"/>
            </a:pPr>
            <a:r>
              <a:rPr lang="en-US" sz="2400" dirty="0"/>
              <a:t>One example is how the automobile destroyed the horse-drawn buggy industry</a:t>
            </a:r>
          </a:p>
        </p:txBody>
      </p:sp>
    </p:spTree>
    <p:extLst>
      <p:ext uri="{BB962C8B-B14F-4D97-AF65-F5344CB8AC3E}">
        <p14:creationId xmlns:p14="http://schemas.microsoft.com/office/powerpoint/2010/main" val="939642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550652"/>
          </a:xfrm>
        </p:spPr>
        <p:txBody>
          <a:bodyPr/>
          <a:lstStyle/>
          <a:p>
            <a:r>
              <a:rPr lang="en-US" dirty="0"/>
              <a:t>Focus on Social Media</a:t>
            </a:r>
          </a:p>
        </p:txBody>
      </p:sp>
      <p:sp>
        <p:nvSpPr>
          <p:cNvPr id="3" name="Content Placeholder 2"/>
          <p:cNvSpPr>
            <a:spLocks noGrp="1"/>
          </p:cNvSpPr>
          <p:nvPr>
            <p:ph idx="1"/>
          </p:nvPr>
        </p:nvSpPr>
        <p:spPr>
          <a:xfrm>
            <a:off x="457200" y="1079501"/>
            <a:ext cx="8229600" cy="1282700"/>
          </a:xfrm>
        </p:spPr>
        <p:txBody>
          <a:bodyPr/>
          <a:lstStyle/>
          <a:p>
            <a:pPr marL="342900" indent="-342900" eaLnBrk="0" hangingPunct="0">
              <a:spcBef>
                <a:spcPct val="20000"/>
              </a:spcBef>
              <a:buFont typeface="Arial" charset="0"/>
              <a:buChar char="•"/>
            </a:pPr>
            <a:r>
              <a:rPr lang="en-US" sz="2400" b="1" dirty="0"/>
              <a:t>Social media</a:t>
            </a:r>
            <a:r>
              <a:rPr lang="en-US" sz="2400" dirty="0"/>
              <a:t>: forms of electronic communication through which users create online communities to share ideas, information, personal messages, and other content</a:t>
            </a:r>
          </a:p>
        </p:txBody>
      </p:sp>
    </p:spTree>
    <p:extLst>
      <p:ext uri="{BB962C8B-B14F-4D97-AF65-F5344CB8AC3E}">
        <p14:creationId xmlns:p14="http://schemas.microsoft.com/office/powerpoint/2010/main" val="1730150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50652"/>
          </a:xfrm>
        </p:spPr>
        <p:txBody>
          <a:bodyPr/>
          <a:lstStyle/>
          <a:p>
            <a:r>
              <a:rPr lang="en-US" dirty="0"/>
              <a:t>Focus on Ethics</a:t>
            </a:r>
          </a:p>
        </p:txBody>
      </p:sp>
      <p:sp>
        <p:nvSpPr>
          <p:cNvPr id="3" name="Content Placeholder 2"/>
          <p:cNvSpPr>
            <a:spLocks noGrp="1"/>
          </p:cNvSpPr>
          <p:nvPr>
            <p:ph idx="1"/>
          </p:nvPr>
        </p:nvSpPr>
        <p:spPr>
          <a:xfrm>
            <a:off x="457200" y="1079501"/>
            <a:ext cx="8229600" cy="2806700"/>
          </a:xfrm>
        </p:spPr>
        <p:txBody>
          <a:bodyPr/>
          <a:lstStyle/>
          <a:p>
            <a:pPr marL="342900" indent="-342900" eaLnBrk="0" hangingPunct="0">
              <a:spcBef>
                <a:spcPct val="20000"/>
              </a:spcBef>
              <a:buFont typeface="Arial" charset="0"/>
              <a:buChar char="•"/>
            </a:pPr>
            <a:r>
              <a:rPr lang="en-US" sz="2400" dirty="0"/>
              <a:t>We commonly see unethical business practices in the news</a:t>
            </a:r>
          </a:p>
          <a:p>
            <a:pPr marL="342900" indent="-342900" eaLnBrk="0" hangingPunct="0">
              <a:spcBef>
                <a:spcPct val="20000"/>
              </a:spcBef>
              <a:buFont typeface="Arial" charset="0"/>
              <a:buChar char="•"/>
            </a:pPr>
            <a:r>
              <a:rPr lang="en-US" sz="2400" dirty="0"/>
              <a:t>Examples include pharmaceutical firms raising drug prices by 500% or someone turning in fake receipts for expenses</a:t>
            </a:r>
          </a:p>
          <a:p>
            <a:pPr marL="342900" indent="-342900" eaLnBrk="0" hangingPunct="0">
              <a:spcBef>
                <a:spcPct val="20000"/>
              </a:spcBef>
              <a:buFont typeface="Arial" charset="0"/>
              <a:buChar char="•"/>
            </a:pPr>
            <a:r>
              <a:rPr lang="en-US" sz="2400" dirty="0"/>
              <a:t>Organizational survival depends on building trust with customers, clients, suppliers, employees, and other stakeholders</a:t>
            </a:r>
          </a:p>
        </p:txBody>
      </p:sp>
    </p:spTree>
    <p:extLst>
      <p:ext uri="{BB962C8B-B14F-4D97-AF65-F5344CB8AC3E}">
        <p14:creationId xmlns:p14="http://schemas.microsoft.com/office/powerpoint/2010/main" val="12176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550652"/>
          </a:xfrm>
        </p:spPr>
        <p:txBody>
          <a:bodyPr/>
          <a:lstStyle/>
          <a:p>
            <a:r>
              <a:rPr lang="en-US" dirty="0"/>
              <a:t>Focus on Political Uncertainty</a:t>
            </a:r>
          </a:p>
        </p:txBody>
      </p:sp>
      <p:sp>
        <p:nvSpPr>
          <p:cNvPr id="3" name="Content Placeholder 2"/>
          <p:cNvSpPr>
            <a:spLocks noGrp="1"/>
          </p:cNvSpPr>
          <p:nvPr>
            <p:ph idx="1"/>
          </p:nvPr>
        </p:nvSpPr>
        <p:spPr>
          <a:xfrm>
            <a:off x="457200" y="1074737"/>
            <a:ext cx="8229600" cy="2887663"/>
          </a:xfrm>
        </p:spPr>
        <p:txBody>
          <a:bodyPr/>
          <a:lstStyle/>
          <a:p>
            <a:pPr marL="342900" indent="-342900" eaLnBrk="0" hangingPunct="0">
              <a:spcBef>
                <a:spcPct val="20000"/>
              </a:spcBef>
              <a:buFont typeface="Arial" charset="0"/>
              <a:buChar char="•"/>
            </a:pPr>
            <a:r>
              <a:rPr lang="en-US" sz="2400" dirty="0"/>
              <a:t>In the past, major democratic nations like the </a:t>
            </a:r>
            <a:r>
              <a:rPr lang="en-US" sz="2400" spc="-300" dirty="0"/>
              <a:t>U </a:t>
            </a:r>
            <a:r>
              <a:rPr lang="en-US" sz="2400" dirty="0"/>
              <a:t>S, Canada, and the </a:t>
            </a:r>
            <a:r>
              <a:rPr lang="en-US" sz="2400" spc="-300" dirty="0"/>
              <a:t>U </a:t>
            </a:r>
            <a:r>
              <a:rPr lang="en-US" sz="2400" dirty="0"/>
              <a:t>K have been relatively stable politically</a:t>
            </a:r>
          </a:p>
          <a:p>
            <a:pPr marL="342900" indent="-342900" eaLnBrk="0" hangingPunct="0">
              <a:spcBef>
                <a:spcPct val="20000"/>
              </a:spcBef>
              <a:buFont typeface="Arial" charset="0"/>
              <a:buChar char="•"/>
            </a:pPr>
            <a:r>
              <a:rPr lang="en-US" sz="2400" dirty="0"/>
              <a:t>In the last 10 years these countries have shifted to greater political uncertainty</a:t>
            </a:r>
          </a:p>
          <a:p>
            <a:pPr marL="342900" indent="-342900" eaLnBrk="0" hangingPunct="0">
              <a:spcBef>
                <a:spcPct val="20000"/>
              </a:spcBef>
              <a:buFont typeface="Arial" charset="0"/>
              <a:buChar char="•"/>
            </a:pPr>
            <a:r>
              <a:rPr lang="en-US" sz="2400" dirty="0"/>
              <a:t>Brexit and the </a:t>
            </a:r>
            <a:r>
              <a:rPr lang="en-US" sz="2400" spc="-300" dirty="0"/>
              <a:t>U S M C </a:t>
            </a:r>
            <a:r>
              <a:rPr lang="en-US" sz="2400" dirty="0"/>
              <a:t>A are examples of that shift</a:t>
            </a:r>
          </a:p>
          <a:p>
            <a:pPr marL="342900" indent="-342900" eaLnBrk="0" hangingPunct="0">
              <a:spcBef>
                <a:spcPct val="20000"/>
              </a:spcBef>
              <a:buFont typeface="Arial" charset="0"/>
              <a:buChar char="•"/>
            </a:pPr>
            <a:r>
              <a:rPr lang="en-US" sz="2400" dirty="0"/>
              <a:t>Some states, such as California, have placed additional regulations on business</a:t>
            </a:r>
          </a:p>
        </p:txBody>
      </p:sp>
    </p:spTree>
    <p:extLst>
      <p:ext uri="{BB962C8B-B14F-4D97-AF65-F5344CB8AC3E}">
        <p14:creationId xmlns:p14="http://schemas.microsoft.com/office/powerpoint/2010/main" val="564891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474452"/>
          </a:xfrm>
        </p:spPr>
        <p:txBody>
          <a:bodyPr/>
          <a:lstStyle/>
          <a:p>
            <a:r>
              <a:rPr lang="en-US" dirty="0"/>
              <a:t>Focus on the Customer</a:t>
            </a:r>
          </a:p>
        </p:txBody>
      </p:sp>
      <p:sp>
        <p:nvSpPr>
          <p:cNvPr id="3" name="Content Placeholder 2"/>
          <p:cNvSpPr>
            <a:spLocks noGrp="1"/>
          </p:cNvSpPr>
          <p:nvPr>
            <p:ph idx="1"/>
          </p:nvPr>
        </p:nvSpPr>
        <p:spPr>
          <a:xfrm>
            <a:off x="457200" y="1079501"/>
            <a:ext cx="8229600" cy="2120899"/>
          </a:xfrm>
        </p:spPr>
        <p:txBody>
          <a:bodyPr/>
          <a:lstStyle/>
          <a:p>
            <a:pPr marL="342900" indent="-342900" eaLnBrk="0" hangingPunct="0">
              <a:spcBef>
                <a:spcPct val="20000"/>
              </a:spcBef>
              <a:buFont typeface="Arial" charset="0"/>
              <a:buChar char="•"/>
            </a:pPr>
            <a:r>
              <a:rPr lang="en-US" sz="2400" dirty="0"/>
              <a:t>Without customers, most organizations would cease to exist</a:t>
            </a:r>
          </a:p>
          <a:p>
            <a:pPr marL="342900" indent="-342900" eaLnBrk="0" hangingPunct="0">
              <a:spcBef>
                <a:spcPct val="20000"/>
              </a:spcBef>
              <a:buFont typeface="Arial" charset="0"/>
              <a:buChar char="•"/>
            </a:pPr>
            <a:r>
              <a:rPr lang="en-US" sz="2400" dirty="0"/>
              <a:t>Managing customer relationships is the responsibility of all managers and employees</a:t>
            </a:r>
          </a:p>
          <a:p>
            <a:pPr marL="342900" indent="-342900" eaLnBrk="0" hangingPunct="0">
              <a:spcBef>
                <a:spcPct val="20000"/>
              </a:spcBef>
              <a:buFont typeface="Arial" charset="0"/>
              <a:buChar char="•"/>
            </a:pPr>
            <a:r>
              <a:rPr lang="en-US" sz="2400" dirty="0"/>
              <a:t>Consistent, high-quality customer service is essential</a:t>
            </a:r>
          </a:p>
        </p:txBody>
      </p:sp>
    </p:spTree>
    <p:extLst>
      <p:ext uri="{BB962C8B-B14F-4D97-AF65-F5344CB8AC3E}">
        <p14:creationId xmlns:p14="http://schemas.microsoft.com/office/powerpoint/2010/main" val="1288997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00"/>
            <a:ext cx="8229600" cy="626852"/>
          </a:xfrm>
        </p:spPr>
        <p:txBody>
          <a:bodyPr/>
          <a:lstStyle/>
          <a:p>
            <a:r>
              <a:rPr lang="en-US" dirty="0"/>
              <a:t>The Universality of Management</a:t>
            </a:r>
          </a:p>
        </p:txBody>
      </p:sp>
      <p:sp>
        <p:nvSpPr>
          <p:cNvPr id="3" name="Content Placeholder 2"/>
          <p:cNvSpPr>
            <a:spLocks noGrp="1"/>
          </p:cNvSpPr>
          <p:nvPr>
            <p:ph idx="1"/>
          </p:nvPr>
        </p:nvSpPr>
        <p:spPr>
          <a:xfrm>
            <a:off x="457200" y="1079501"/>
            <a:ext cx="8229600" cy="1511300"/>
          </a:xfrm>
        </p:spPr>
        <p:txBody>
          <a:bodyPr/>
          <a:lstStyle/>
          <a:p>
            <a:r>
              <a:rPr lang="en-US" sz="2400" dirty="0"/>
              <a:t>The reality that management is needed in all types and sizes of organizations, at all organizational levels, in all organizational areas, and in organizations no matter where located</a:t>
            </a:r>
          </a:p>
        </p:txBody>
      </p:sp>
    </p:spTree>
    <p:extLst>
      <p:ext uri="{BB962C8B-B14F-4D97-AF65-F5344CB8AC3E}">
        <p14:creationId xmlns:p14="http://schemas.microsoft.com/office/powerpoint/2010/main" val="1236447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dirty="0"/>
              <a:t>Exhibit 1.8 Universal Need for Management</a:t>
            </a:r>
          </a:p>
        </p:txBody>
      </p:sp>
      <p:pic>
        <p:nvPicPr>
          <p:cNvPr id="7" name="Picture Placeholder 6" descr="A figure illustrates “Universality of Management.”&#10;Long description is available in notes,&#10;press F6"/>
          <p:cNvPicPr>
            <a:picLocks noGrp="1" noChangeAspect="1"/>
          </p:cNvPicPr>
          <p:nvPr>
            <p:ph type="pic" sz="quarter" idx="14"/>
          </p:nvPr>
        </p:nvPicPr>
        <p:blipFill>
          <a:blip r:embed="rId3" cstate="print"/>
          <a:stretch>
            <a:fillRect/>
          </a:stretch>
        </p:blipFill>
        <p:spPr>
          <a:xfrm>
            <a:off x="452053" y="1411933"/>
            <a:ext cx="8256969" cy="4074467"/>
          </a:xfrm>
          <a:prstGeom prst="rect">
            <a:avLst/>
          </a:prstGeom>
        </p:spPr>
      </p:pic>
      <p:sp>
        <p:nvSpPr>
          <p:cNvPr id="5" name="Content Placeholder 4"/>
          <p:cNvSpPr>
            <a:spLocks noGrp="1"/>
          </p:cNvSpPr>
          <p:nvPr>
            <p:ph sz="quarter" idx="15"/>
          </p:nvPr>
        </p:nvSpPr>
        <p:spPr>
          <a:xfrm>
            <a:off x="457200" y="5772482"/>
            <a:ext cx="8228706" cy="552118"/>
          </a:xfrm>
        </p:spPr>
        <p:txBody>
          <a:bodyPr/>
          <a:lstStyle/>
          <a:p>
            <a:pPr marL="0" indent="0">
              <a:buNone/>
            </a:pPr>
            <a:r>
              <a:rPr lang="en-US" dirty="0"/>
              <a:t>Exhibit 1.8 shows that management is universally needed in all types of, and throughout all areas of, organizations.</a:t>
            </a:r>
          </a:p>
        </p:txBody>
      </p:sp>
    </p:spTree>
    <p:extLst>
      <p:ext uri="{BB962C8B-B14F-4D97-AF65-F5344CB8AC3E}">
        <p14:creationId xmlns:p14="http://schemas.microsoft.com/office/powerpoint/2010/main" val="1844279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74452"/>
          </a:xfrm>
        </p:spPr>
        <p:txBody>
          <a:bodyPr/>
          <a:lstStyle/>
          <a:p>
            <a:r>
              <a:rPr lang="en-US" dirty="0"/>
              <a:t>The Reality of Work</a:t>
            </a:r>
          </a:p>
        </p:txBody>
      </p:sp>
      <p:sp>
        <p:nvSpPr>
          <p:cNvPr id="3" name="Content Placeholder 2"/>
          <p:cNvSpPr>
            <a:spLocks noGrp="1"/>
          </p:cNvSpPr>
          <p:nvPr>
            <p:ph idx="1"/>
          </p:nvPr>
        </p:nvSpPr>
        <p:spPr>
          <a:xfrm>
            <a:off x="457200" y="1079501"/>
            <a:ext cx="8229600" cy="901700"/>
          </a:xfrm>
        </p:spPr>
        <p:txBody>
          <a:bodyPr/>
          <a:lstStyle/>
          <a:p>
            <a:r>
              <a:rPr lang="en-US" sz="2400" dirty="0"/>
              <a:t>When you begin your career, you will either manage or be managed</a:t>
            </a:r>
          </a:p>
        </p:txBody>
      </p:sp>
    </p:spTree>
    <p:extLst>
      <p:ext uri="{BB962C8B-B14F-4D97-AF65-F5344CB8AC3E}">
        <p14:creationId xmlns:p14="http://schemas.microsoft.com/office/powerpoint/2010/main" val="969739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702"/>
            <a:ext cx="8229600" cy="474452"/>
          </a:xfrm>
        </p:spPr>
        <p:txBody>
          <a:bodyPr anchor="ctr"/>
          <a:lstStyle/>
          <a:p>
            <a:r>
              <a:rPr lang="en-US" dirty="0"/>
              <a:t>Who Is a Manager?</a:t>
            </a:r>
          </a:p>
        </p:txBody>
      </p:sp>
      <p:sp>
        <p:nvSpPr>
          <p:cNvPr id="3" name="Content Placeholder 2"/>
          <p:cNvSpPr>
            <a:spLocks noGrp="1"/>
          </p:cNvSpPr>
          <p:nvPr>
            <p:ph idx="1"/>
          </p:nvPr>
        </p:nvSpPr>
        <p:spPr>
          <a:xfrm>
            <a:off x="457200" y="1077817"/>
            <a:ext cx="8229600" cy="1208183"/>
          </a:xfrm>
        </p:spPr>
        <p:txBody>
          <a:bodyPr/>
          <a:lstStyle/>
          <a:p>
            <a:pPr marL="0" indent="0">
              <a:spcBef>
                <a:spcPts val="0"/>
              </a:spcBef>
              <a:buClrTx/>
              <a:buSzTx/>
              <a:buNone/>
            </a:pPr>
            <a:r>
              <a:rPr lang="en-US" sz="2400" b="1" dirty="0"/>
              <a:t>Manager</a:t>
            </a:r>
            <a:r>
              <a:rPr lang="en-US" sz="2400" dirty="0"/>
              <a:t>: </a:t>
            </a:r>
            <a:r>
              <a:rPr lang="en-US" sz="2400" dirty="0">
                <a:solidFill>
                  <a:schemeClr val="tx2"/>
                </a:solidFill>
              </a:rPr>
              <a:t>someone who coordinates and oversees the work of other people so that organizational goals can be accomplished</a:t>
            </a:r>
            <a:endParaRPr lang="en-US" sz="2400" dirty="0"/>
          </a:p>
        </p:txBody>
      </p:sp>
    </p:spTree>
    <p:extLst>
      <p:ext uri="{BB962C8B-B14F-4D97-AF65-F5344CB8AC3E}">
        <p14:creationId xmlns:p14="http://schemas.microsoft.com/office/powerpoint/2010/main" val="965711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550652"/>
          </a:xfrm>
        </p:spPr>
        <p:txBody>
          <a:bodyPr/>
          <a:lstStyle/>
          <a:p>
            <a:r>
              <a:rPr lang="en-US" dirty="0"/>
              <a:t>Rewards of Being a Manager</a:t>
            </a:r>
          </a:p>
        </p:txBody>
      </p:sp>
      <p:sp>
        <p:nvSpPr>
          <p:cNvPr id="3" name="Content Placeholder 2"/>
          <p:cNvSpPr>
            <a:spLocks noGrp="1"/>
          </p:cNvSpPr>
          <p:nvPr>
            <p:ph idx="1"/>
          </p:nvPr>
        </p:nvSpPr>
        <p:spPr>
          <a:xfrm>
            <a:off x="457200" y="1079501"/>
            <a:ext cx="8229600" cy="2197100"/>
          </a:xfrm>
        </p:spPr>
        <p:txBody>
          <a:bodyPr/>
          <a:lstStyle/>
          <a:p>
            <a:pPr marL="342900" indent="-342900" eaLnBrk="0" hangingPunct="0">
              <a:spcBef>
                <a:spcPct val="20000"/>
              </a:spcBef>
              <a:buFont typeface="Arial" charset="0"/>
              <a:buChar char="•"/>
            </a:pPr>
            <a:r>
              <a:rPr lang="en-US" sz="2400" dirty="0"/>
              <a:t>Responsible for creating a productive work environment</a:t>
            </a:r>
          </a:p>
          <a:p>
            <a:pPr marL="342900" indent="-342900" eaLnBrk="0" hangingPunct="0">
              <a:spcBef>
                <a:spcPct val="20000"/>
              </a:spcBef>
              <a:buFont typeface="Arial" charset="0"/>
              <a:buChar char="•"/>
            </a:pPr>
            <a:r>
              <a:rPr lang="en-US" sz="2400" dirty="0"/>
              <a:t>Recognition and status in your organization and in the community</a:t>
            </a:r>
          </a:p>
          <a:p>
            <a:pPr marL="342900" indent="-342900" eaLnBrk="0" hangingPunct="0">
              <a:spcBef>
                <a:spcPct val="20000"/>
              </a:spcBef>
              <a:buFont typeface="Arial" charset="0"/>
              <a:buChar char="•"/>
            </a:pPr>
            <a:r>
              <a:rPr lang="en-US" sz="2400" dirty="0"/>
              <a:t>Attractive compensation in the form of salaries, bonuses, and stock options</a:t>
            </a:r>
          </a:p>
        </p:txBody>
      </p:sp>
    </p:spTree>
    <p:extLst>
      <p:ext uri="{BB962C8B-B14F-4D97-AF65-F5344CB8AC3E}">
        <p14:creationId xmlns:p14="http://schemas.microsoft.com/office/powerpoint/2010/main" val="1090580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EC59-385E-4BF6-8089-55137850BA04}"/>
              </a:ext>
            </a:extLst>
          </p:cNvPr>
          <p:cNvSpPr>
            <a:spLocks noGrp="1"/>
          </p:cNvSpPr>
          <p:nvPr>
            <p:ph type="title"/>
          </p:nvPr>
        </p:nvSpPr>
        <p:spPr>
          <a:xfrm>
            <a:off x="470452" y="255128"/>
            <a:ext cx="8229600" cy="1097280"/>
          </a:xfrm>
        </p:spPr>
        <p:txBody>
          <a:bodyPr anchor="ctr"/>
          <a:lstStyle/>
          <a:p>
            <a:r>
              <a:rPr lang="en-US" sz="3600" dirty="0"/>
              <a:t>Exhibit 1.9 Rewards From Being a Manager</a:t>
            </a:r>
            <a:endParaRPr lang="en-US" dirty="0"/>
          </a:p>
        </p:txBody>
      </p:sp>
      <p:sp>
        <p:nvSpPr>
          <p:cNvPr id="3" name="Content Placeholder 2"/>
          <p:cNvSpPr>
            <a:spLocks noGrp="1"/>
          </p:cNvSpPr>
          <p:nvPr>
            <p:ph idx="1"/>
          </p:nvPr>
        </p:nvSpPr>
        <p:spPr>
          <a:xfrm>
            <a:off x="457200" y="1573696"/>
            <a:ext cx="8229600" cy="4724399"/>
          </a:xfrm>
        </p:spPr>
        <p:txBody>
          <a:bodyPr/>
          <a:lstStyle/>
          <a:p>
            <a:pPr marL="285750" indent="-285750">
              <a:spcBef>
                <a:spcPts val="600"/>
              </a:spcBef>
            </a:pPr>
            <a:r>
              <a:rPr lang="en-IN" sz="2400" dirty="0"/>
              <a:t>Create a work environment in which organizational members can work to the best of their ability</a:t>
            </a:r>
          </a:p>
          <a:p>
            <a:pPr marL="285750" indent="-285750">
              <a:spcBef>
                <a:spcPts val="600"/>
              </a:spcBef>
            </a:pPr>
            <a:r>
              <a:rPr lang="en-IN" sz="2400" dirty="0"/>
              <a:t>Have opportunities to think creatively and use imagination</a:t>
            </a:r>
          </a:p>
          <a:p>
            <a:pPr marL="285750" indent="-285750">
              <a:spcBef>
                <a:spcPts val="600"/>
              </a:spcBef>
            </a:pPr>
            <a:r>
              <a:rPr lang="en-IN" sz="2400" dirty="0"/>
              <a:t>Help others find meaning and </a:t>
            </a:r>
            <a:r>
              <a:rPr lang="en-IN" sz="2400" dirty="0" err="1"/>
              <a:t>fulfillment</a:t>
            </a:r>
            <a:r>
              <a:rPr lang="en-IN" sz="2400" dirty="0"/>
              <a:t> in work</a:t>
            </a:r>
          </a:p>
          <a:p>
            <a:pPr marL="285750" indent="-285750">
              <a:spcBef>
                <a:spcPts val="600"/>
              </a:spcBef>
            </a:pPr>
            <a:r>
              <a:rPr lang="en-IN" sz="2400" dirty="0"/>
              <a:t>Support, coach, and nurture others</a:t>
            </a:r>
          </a:p>
          <a:p>
            <a:pPr marL="285750" indent="-285750">
              <a:spcBef>
                <a:spcPts val="600"/>
              </a:spcBef>
            </a:pPr>
            <a:r>
              <a:rPr lang="en-IN" sz="2400" dirty="0"/>
              <a:t>Work with a variety of people</a:t>
            </a:r>
          </a:p>
          <a:p>
            <a:pPr marL="285750" indent="-285750">
              <a:spcBef>
                <a:spcPts val="600"/>
              </a:spcBef>
            </a:pPr>
            <a:r>
              <a:rPr lang="en-IN" sz="2400" dirty="0"/>
              <a:t>Receive recognition and status in organization and community</a:t>
            </a:r>
          </a:p>
          <a:p>
            <a:pPr marL="285750" indent="-285750">
              <a:spcBef>
                <a:spcPts val="600"/>
              </a:spcBef>
            </a:pPr>
            <a:r>
              <a:rPr lang="en-IN" sz="2400" dirty="0"/>
              <a:t>Play a role in influencing organizational outcomes</a:t>
            </a:r>
          </a:p>
          <a:p>
            <a:pPr marL="285750" indent="-285750">
              <a:spcBef>
                <a:spcPts val="600"/>
              </a:spcBef>
            </a:pPr>
            <a:r>
              <a:rPr lang="en-IN" sz="2400" dirty="0"/>
              <a:t>Receive appropriate compensation in the form of salaries, bonuses, and stock options</a:t>
            </a:r>
          </a:p>
        </p:txBody>
      </p:sp>
    </p:spTree>
    <p:extLst>
      <p:ext uri="{BB962C8B-B14F-4D97-AF65-F5344CB8AC3E}">
        <p14:creationId xmlns:p14="http://schemas.microsoft.com/office/powerpoint/2010/main" val="1853941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493BF-6EC5-47DC-BB3E-D59CB3CD83E8}"/>
              </a:ext>
            </a:extLst>
          </p:cNvPr>
          <p:cNvSpPr>
            <a:spLocks noGrp="1"/>
          </p:cNvSpPr>
          <p:nvPr>
            <p:ph type="title"/>
          </p:nvPr>
        </p:nvSpPr>
        <p:spPr>
          <a:xfrm>
            <a:off x="457200" y="147848"/>
            <a:ext cx="8229600" cy="626852"/>
          </a:xfrm>
        </p:spPr>
        <p:txBody>
          <a:bodyPr/>
          <a:lstStyle/>
          <a:p>
            <a:r>
              <a:rPr lang="en-US" dirty="0"/>
              <a:t>Gaining Insights into Life at Work</a:t>
            </a:r>
          </a:p>
        </p:txBody>
      </p:sp>
      <p:sp>
        <p:nvSpPr>
          <p:cNvPr id="3" name="Content Placeholder 2">
            <a:extLst>
              <a:ext uri="{FF2B5EF4-FFF2-40B4-BE49-F238E27FC236}">
                <a16:creationId xmlns:a16="http://schemas.microsoft.com/office/drawing/2014/main" id="{32815D36-9DD8-4037-9831-C7086F7D76B1}"/>
              </a:ext>
            </a:extLst>
          </p:cNvPr>
          <p:cNvSpPr>
            <a:spLocks noGrp="1"/>
          </p:cNvSpPr>
          <p:nvPr>
            <p:ph idx="1"/>
          </p:nvPr>
        </p:nvSpPr>
        <p:spPr>
          <a:xfrm>
            <a:off x="457200" y="1079501"/>
            <a:ext cx="8229600" cy="2273300"/>
          </a:xfrm>
        </p:spPr>
        <p:txBody>
          <a:bodyPr/>
          <a:lstStyle/>
          <a:p>
            <a:r>
              <a:rPr lang="en-US" sz="2400" dirty="0"/>
              <a:t>Students need to understand management principles regardless of career choice</a:t>
            </a:r>
          </a:p>
          <a:p>
            <a:r>
              <a:rPr lang="en-US" sz="2400" dirty="0"/>
              <a:t>Workplace Confidential boxes located in each chapter will introduce students to various workplace challenges and give advice on how to handle those challenges</a:t>
            </a:r>
          </a:p>
        </p:txBody>
      </p:sp>
    </p:spTree>
    <p:extLst>
      <p:ext uri="{BB962C8B-B14F-4D97-AF65-F5344CB8AC3E}">
        <p14:creationId xmlns:p14="http://schemas.microsoft.com/office/powerpoint/2010/main" val="3616852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602F-5F5D-473C-BC30-710802E5F571}"/>
              </a:ext>
            </a:extLst>
          </p:cNvPr>
          <p:cNvSpPr>
            <a:spLocks noGrp="1"/>
          </p:cNvSpPr>
          <p:nvPr>
            <p:ph type="title"/>
          </p:nvPr>
        </p:nvSpPr>
        <p:spPr>
          <a:xfrm>
            <a:off x="457200" y="135148"/>
            <a:ext cx="8229600" cy="626852"/>
          </a:xfrm>
        </p:spPr>
        <p:txBody>
          <a:bodyPr/>
          <a:lstStyle/>
          <a:p>
            <a:r>
              <a:rPr lang="en-US" dirty="0"/>
              <a:t>Employability Skills Matrix (</a:t>
            </a:r>
            <a:r>
              <a:rPr lang="en-US" spc="-400" dirty="0"/>
              <a:t>E S </a:t>
            </a:r>
            <a:r>
              <a:rPr lang="en-US" dirty="0"/>
              <a:t>M)</a:t>
            </a:r>
          </a:p>
        </p:txBody>
      </p:sp>
      <p:sp>
        <p:nvSpPr>
          <p:cNvPr id="3" name="Content Placeholder 2">
            <a:extLst>
              <a:ext uri="{FF2B5EF4-FFF2-40B4-BE49-F238E27FC236}">
                <a16:creationId xmlns:a16="http://schemas.microsoft.com/office/drawing/2014/main" id="{B0E975BE-E47C-428A-BAFD-5B64C4E08E04}"/>
              </a:ext>
            </a:extLst>
          </p:cNvPr>
          <p:cNvSpPr>
            <a:spLocks noGrp="1"/>
          </p:cNvSpPr>
          <p:nvPr>
            <p:ph idx="1"/>
          </p:nvPr>
        </p:nvSpPr>
        <p:spPr>
          <a:xfrm>
            <a:off x="457200" y="1079501"/>
            <a:ext cx="8229600" cy="4102100"/>
          </a:xfrm>
        </p:spPr>
        <p:txBody>
          <a:bodyPr/>
          <a:lstStyle/>
          <a:p>
            <a:r>
              <a:rPr lang="en-US" sz="2400" dirty="0"/>
              <a:t>The </a:t>
            </a:r>
            <a:r>
              <a:rPr lang="en-US" sz="2400" spc="-300" dirty="0"/>
              <a:t>E S </a:t>
            </a:r>
            <a:r>
              <a:rPr lang="en-US" sz="2400" dirty="0"/>
              <a:t>M will be presented at the beginning of each chapter and focus on key skills covered in that chapter. These include:</a:t>
            </a:r>
          </a:p>
          <a:p>
            <a:r>
              <a:rPr lang="en-US" sz="2400" dirty="0"/>
              <a:t>Critical thinking</a:t>
            </a:r>
          </a:p>
          <a:p>
            <a:r>
              <a:rPr lang="en-US" sz="2400" dirty="0"/>
              <a:t>Communication </a:t>
            </a:r>
          </a:p>
          <a:p>
            <a:r>
              <a:rPr lang="en-US" sz="2400" dirty="0"/>
              <a:t>Collaboration</a:t>
            </a:r>
          </a:p>
          <a:p>
            <a:r>
              <a:rPr lang="en-US" sz="2400" dirty="0"/>
              <a:t>Knowledge application and analysis</a:t>
            </a:r>
          </a:p>
          <a:p>
            <a:r>
              <a:rPr lang="en-US" sz="2400" dirty="0"/>
              <a:t>Social responsibility skills</a:t>
            </a:r>
          </a:p>
        </p:txBody>
      </p:sp>
    </p:spTree>
    <p:extLst>
      <p:ext uri="{BB962C8B-B14F-4D97-AF65-F5344CB8AC3E}">
        <p14:creationId xmlns:p14="http://schemas.microsoft.com/office/powerpoint/2010/main" val="1066786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0394-4D1B-4DBC-AB08-0D82DDBB5E2A}"/>
              </a:ext>
            </a:extLst>
          </p:cNvPr>
          <p:cNvSpPr>
            <a:spLocks noGrp="1"/>
          </p:cNvSpPr>
          <p:nvPr>
            <p:ph type="title"/>
          </p:nvPr>
        </p:nvSpPr>
        <p:spPr>
          <a:xfrm>
            <a:off x="457200" y="330200"/>
            <a:ext cx="8229600" cy="609600"/>
          </a:xfrm>
        </p:spPr>
        <p:txBody>
          <a:bodyPr/>
          <a:lstStyle/>
          <a:p>
            <a:r>
              <a:rPr lang="en-US" sz="2800" dirty="0"/>
              <a:t>Exhibit 1.10 Employability Skills Matrix (</a:t>
            </a:r>
            <a:r>
              <a:rPr lang="en-US" sz="2800" spc="-400" dirty="0"/>
              <a:t>E S </a:t>
            </a:r>
            <a:r>
              <a:rPr lang="en-US" sz="2800" dirty="0"/>
              <a:t>M)</a:t>
            </a:r>
          </a:p>
        </p:txBody>
      </p:sp>
      <p:pic>
        <p:nvPicPr>
          <p:cNvPr id="21" name="Picture Placeholder 20" descr="A chart shows a matrix that maps the 5 employability skills to the specific features in each chapter.&#10;Long description is available in notes,&#10;press F6"/>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944451" y="1066800"/>
            <a:ext cx="7280211" cy="5074817"/>
          </a:xfrm>
          <a:prstGeom prst="rect">
            <a:avLst/>
          </a:prstGeom>
        </p:spPr>
      </p:pic>
    </p:spTree>
    <p:extLst>
      <p:ext uri="{BB962C8B-B14F-4D97-AF65-F5344CB8AC3E}">
        <p14:creationId xmlns:p14="http://schemas.microsoft.com/office/powerpoint/2010/main" val="3281829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00"/>
            <a:ext cx="8229600" cy="626852"/>
          </a:xfrm>
        </p:spPr>
        <p:txBody>
          <a:bodyPr/>
          <a:lstStyle/>
          <a:p>
            <a:r>
              <a:rPr lang="en-US" dirty="0"/>
              <a:t>Review Learning Objective 1.1</a:t>
            </a:r>
          </a:p>
        </p:txBody>
      </p:sp>
      <p:sp>
        <p:nvSpPr>
          <p:cNvPr id="3" name="Content Placeholder 2"/>
          <p:cNvSpPr>
            <a:spLocks noGrp="1"/>
          </p:cNvSpPr>
          <p:nvPr>
            <p:ph idx="1"/>
          </p:nvPr>
        </p:nvSpPr>
        <p:spPr>
          <a:xfrm>
            <a:off x="457200" y="1074737"/>
            <a:ext cx="8229600" cy="2887663"/>
          </a:xfrm>
        </p:spPr>
        <p:txBody>
          <a:bodyPr/>
          <a:lstStyle/>
          <a:p>
            <a:pPr marL="342900" indent="-342900" eaLnBrk="0" hangingPunct="0">
              <a:spcBef>
                <a:spcPct val="20000"/>
              </a:spcBef>
              <a:buFont typeface="Arial" charset="0"/>
              <a:buChar char="•"/>
            </a:pPr>
            <a:r>
              <a:rPr lang="en-US" sz="2400" b="1" dirty="0"/>
              <a:t>Tell who managers are and where they work.</a:t>
            </a:r>
          </a:p>
          <a:p>
            <a:pPr lvl="1" eaLnBrk="0" hangingPunct="0">
              <a:spcBef>
                <a:spcPct val="20000"/>
              </a:spcBef>
              <a:buFont typeface="Arial" charset="0"/>
              <a:buChar char="–"/>
            </a:pPr>
            <a:r>
              <a:rPr lang="en-US" sz="2400" dirty="0"/>
              <a:t>Managers coordinate and oversee the work of other people so that organizational goals can be accomplished.</a:t>
            </a:r>
          </a:p>
          <a:p>
            <a:pPr lvl="1" eaLnBrk="0" hangingPunct="0">
              <a:spcBef>
                <a:spcPct val="20000"/>
              </a:spcBef>
              <a:buFont typeface="Arial" charset="0"/>
              <a:buChar char="–"/>
            </a:pPr>
            <a:r>
              <a:rPr lang="en-US" sz="2400" dirty="0"/>
              <a:t>Managers work in an organization, which is a deliberate arrangement of people to accomplish some specific purpose.</a:t>
            </a:r>
          </a:p>
        </p:txBody>
      </p:sp>
    </p:spTree>
    <p:extLst>
      <p:ext uri="{BB962C8B-B14F-4D97-AF65-F5344CB8AC3E}">
        <p14:creationId xmlns:p14="http://schemas.microsoft.com/office/powerpoint/2010/main" val="184606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00"/>
            <a:ext cx="8229600" cy="626852"/>
          </a:xfrm>
        </p:spPr>
        <p:txBody>
          <a:bodyPr/>
          <a:lstStyle/>
          <a:p>
            <a:r>
              <a:rPr lang="en-US" dirty="0"/>
              <a:t>Review Learning Objective 1.2</a:t>
            </a:r>
          </a:p>
        </p:txBody>
      </p:sp>
      <p:sp>
        <p:nvSpPr>
          <p:cNvPr id="3" name="Content Placeholder 2"/>
          <p:cNvSpPr>
            <a:spLocks noGrp="1"/>
          </p:cNvSpPr>
          <p:nvPr>
            <p:ph idx="1"/>
          </p:nvPr>
        </p:nvSpPr>
        <p:spPr>
          <a:xfrm>
            <a:off x="457200" y="1074737"/>
            <a:ext cx="8229600" cy="2963863"/>
          </a:xfrm>
        </p:spPr>
        <p:txBody>
          <a:bodyPr/>
          <a:lstStyle/>
          <a:p>
            <a:pPr marL="342900" indent="-342900" eaLnBrk="0" hangingPunct="0">
              <a:spcBef>
                <a:spcPct val="20000"/>
              </a:spcBef>
              <a:buFont typeface="Arial" charset="0"/>
              <a:buChar char="•"/>
            </a:pPr>
            <a:r>
              <a:rPr lang="en-US" sz="2400" b="1" dirty="0"/>
              <a:t>Explain why managers are important to organizations.</a:t>
            </a:r>
          </a:p>
          <a:p>
            <a:pPr lvl="1" eaLnBrk="0" hangingPunct="0">
              <a:spcBef>
                <a:spcPct val="20000"/>
              </a:spcBef>
              <a:buFont typeface="Arial" charset="0"/>
              <a:buChar char="–"/>
            </a:pPr>
            <a:r>
              <a:rPr lang="en-US" sz="2400" dirty="0"/>
              <a:t>Organizations need their managerial skills and abilities in uncertain, complex, and chaotic times.</a:t>
            </a:r>
          </a:p>
          <a:p>
            <a:pPr lvl="1" eaLnBrk="0" hangingPunct="0">
              <a:spcBef>
                <a:spcPct val="20000"/>
              </a:spcBef>
              <a:buFont typeface="Arial" charset="0"/>
              <a:buChar char="–"/>
            </a:pPr>
            <a:r>
              <a:rPr lang="en-US" sz="2400" dirty="0"/>
              <a:t>Managers are critical to getting things done in organizations.</a:t>
            </a:r>
          </a:p>
          <a:p>
            <a:pPr lvl="1" eaLnBrk="0" hangingPunct="0">
              <a:spcBef>
                <a:spcPct val="20000"/>
              </a:spcBef>
              <a:buFont typeface="Arial" charset="0"/>
              <a:buChar char="–"/>
            </a:pPr>
            <a:r>
              <a:rPr lang="en-US" sz="2400" dirty="0"/>
              <a:t>Managers contribute to employee productivity and loyalty.</a:t>
            </a:r>
          </a:p>
        </p:txBody>
      </p:sp>
    </p:spTree>
    <p:extLst>
      <p:ext uri="{BB962C8B-B14F-4D97-AF65-F5344CB8AC3E}">
        <p14:creationId xmlns:p14="http://schemas.microsoft.com/office/powerpoint/2010/main" val="801051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00"/>
            <a:ext cx="8229600" cy="626852"/>
          </a:xfrm>
        </p:spPr>
        <p:txBody>
          <a:bodyPr/>
          <a:lstStyle/>
          <a:p>
            <a:r>
              <a:rPr lang="en-US" dirty="0"/>
              <a:t>Review Learning Objective 1.3 </a:t>
            </a:r>
            <a:r>
              <a:rPr lang="en-US" sz="1800" b="0" dirty="0"/>
              <a:t>(1 of 3)</a:t>
            </a:r>
          </a:p>
        </p:txBody>
      </p:sp>
      <p:sp>
        <p:nvSpPr>
          <p:cNvPr id="3" name="Content Placeholder 2"/>
          <p:cNvSpPr>
            <a:spLocks noGrp="1"/>
          </p:cNvSpPr>
          <p:nvPr>
            <p:ph idx="1"/>
          </p:nvPr>
        </p:nvSpPr>
        <p:spPr>
          <a:xfrm>
            <a:off x="457200" y="1079501"/>
            <a:ext cx="8229600" cy="2578100"/>
          </a:xfrm>
        </p:spPr>
        <p:txBody>
          <a:bodyPr/>
          <a:lstStyle/>
          <a:p>
            <a:pPr marL="342900" indent="-342900" eaLnBrk="0" hangingPunct="0">
              <a:spcBef>
                <a:spcPct val="20000"/>
              </a:spcBef>
              <a:buFont typeface="Arial" charset="0"/>
              <a:buChar char="•"/>
            </a:pPr>
            <a:r>
              <a:rPr lang="en-US" sz="2400" b="1" dirty="0"/>
              <a:t>Describe the functions, roles, and skills of managers.</a:t>
            </a:r>
          </a:p>
          <a:p>
            <a:pPr lvl="1" eaLnBrk="0" hangingPunct="0">
              <a:spcBef>
                <a:spcPct val="20000"/>
              </a:spcBef>
              <a:buFont typeface="Arial" charset="0"/>
              <a:buChar char="–"/>
            </a:pPr>
            <a:r>
              <a:rPr lang="en-US" sz="2400" dirty="0"/>
              <a:t>Management involves coordinating and overseeing the efficient and effective completion of others’ work activities.</a:t>
            </a:r>
          </a:p>
          <a:p>
            <a:pPr lvl="1" eaLnBrk="0" hangingPunct="0">
              <a:spcBef>
                <a:spcPct val="20000"/>
              </a:spcBef>
              <a:buFont typeface="Arial" charset="0"/>
              <a:buChar char="–"/>
            </a:pPr>
            <a:r>
              <a:rPr lang="en-US" sz="2400" dirty="0"/>
              <a:t>The four functions of management include planning, organizing, leading, and controlling.</a:t>
            </a:r>
          </a:p>
        </p:txBody>
      </p:sp>
    </p:spTree>
    <p:extLst>
      <p:ext uri="{BB962C8B-B14F-4D97-AF65-F5344CB8AC3E}">
        <p14:creationId xmlns:p14="http://schemas.microsoft.com/office/powerpoint/2010/main" val="469394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474452"/>
          </a:xfrm>
        </p:spPr>
        <p:txBody>
          <a:bodyPr/>
          <a:lstStyle/>
          <a:p>
            <a:r>
              <a:rPr lang="en-US" dirty="0"/>
              <a:t>Review Learning Objective 1.3 </a:t>
            </a:r>
            <a:r>
              <a:rPr lang="en-US" sz="1800" b="0" dirty="0"/>
              <a:t>(2 of 3)</a:t>
            </a:r>
          </a:p>
        </p:txBody>
      </p:sp>
      <p:sp>
        <p:nvSpPr>
          <p:cNvPr id="3" name="Content Placeholder 2"/>
          <p:cNvSpPr>
            <a:spLocks noGrp="1"/>
          </p:cNvSpPr>
          <p:nvPr>
            <p:ph idx="1"/>
          </p:nvPr>
        </p:nvSpPr>
        <p:spPr>
          <a:xfrm>
            <a:off x="457200" y="1074737"/>
            <a:ext cx="8229600" cy="3344863"/>
          </a:xfrm>
        </p:spPr>
        <p:txBody>
          <a:bodyPr/>
          <a:lstStyle/>
          <a:p>
            <a:pPr marL="342900" indent="-342900" eaLnBrk="0" hangingPunct="0">
              <a:spcBef>
                <a:spcPct val="20000"/>
              </a:spcBef>
              <a:buFont typeface="Arial" charset="0"/>
              <a:buChar char="•"/>
            </a:pPr>
            <a:r>
              <a:rPr lang="en-US" sz="2400" dirty="0"/>
              <a:t>Mintzberg’s managerial roles include:</a:t>
            </a:r>
          </a:p>
          <a:p>
            <a:pPr lvl="1" eaLnBrk="0" hangingPunct="0">
              <a:spcBef>
                <a:spcPct val="20000"/>
              </a:spcBef>
              <a:buFont typeface="Arial" charset="0"/>
              <a:buChar char="–"/>
            </a:pPr>
            <a:r>
              <a:rPr lang="en-US" sz="2400" dirty="0"/>
              <a:t>Interpersonal, involve people and other ceremonial/symbolic duties (figurehead, leader, and liaison)</a:t>
            </a:r>
          </a:p>
          <a:p>
            <a:pPr lvl="1" eaLnBrk="0" hangingPunct="0">
              <a:spcBef>
                <a:spcPct val="20000"/>
              </a:spcBef>
              <a:buFont typeface="Arial" charset="0"/>
              <a:buChar char="–"/>
            </a:pPr>
            <a:r>
              <a:rPr lang="en-US" sz="2400" dirty="0"/>
              <a:t>Informational, collecting, receiving, and disseminating information (monitor, disseminator, and spokesperson)</a:t>
            </a:r>
          </a:p>
          <a:p>
            <a:pPr lvl="1" eaLnBrk="0" hangingPunct="0">
              <a:spcBef>
                <a:spcPct val="20000"/>
              </a:spcBef>
              <a:buFont typeface="Arial" charset="0"/>
              <a:buChar char="–"/>
            </a:pPr>
            <a:r>
              <a:rPr lang="en-US" sz="2400" dirty="0"/>
              <a:t>Decisional, making choices (entrepreneur, disturbance handler, resource allocator, and negotiator)</a:t>
            </a:r>
          </a:p>
        </p:txBody>
      </p:sp>
    </p:spTree>
    <p:extLst>
      <p:ext uri="{BB962C8B-B14F-4D97-AF65-F5344CB8AC3E}">
        <p14:creationId xmlns:p14="http://schemas.microsoft.com/office/powerpoint/2010/main" val="1751251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26852"/>
          </a:xfrm>
        </p:spPr>
        <p:txBody>
          <a:bodyPr/>
          <a:lstStyle/>
          <a:p>
            <a:r>
              <a:rPr lang="en-US" dirty="0"/>
              <a:t>Review Learning Objective 1.3 </a:t>
            </a:r>
            <a:r>
              <a:rPr lang="en-US" sz="1800" b="0" dirty="0"/>
              <a:t>(3 of 3)</a:t>
            </a:r>
          </a:p>
        </p:txBody>
      </p:sp>
      <p:sp>
        <p:nvSpPr>
          <p:cNvPr id="3" name="Content Placeholder 2"/>
          <p:cNvSpPr>
            <a:spLocks noGrp="1"/>
          </p:cNvSpPr>
          <p:nvPr>
            <p:ph idx="1"/>
          </p:nvPr>
        </p:nvSpPr>
        <p:spPr>
          <a:xfrm>
            <a:off x="457200" y="1079500"/>
            <a:ext cx="8229600" cy="1981200"/>
          </a:xfrm>
        </p:spPr>
        <p:txBody>
          <a:bodyPr/>
          <a:lstStyle/>
          <a:p>
            <a:pPr marL="342900" indent="-342900" eaLnBrk="0" hangingPunct="0">
              <a:spcBef>
                <a:spcPct val="20000"/>
              </a:spcBef>
              <a:buFont typeface="Arial" charset="0"/>
              <a:buChar char="•"/>
            </a:pPr>
            <a:r>
              <a:rPr lang="en-US" sz="2400" dirty="0"/>
              <a:t>Katz’s managerial skills include:</a:t>
            </a:r>
          </a:p>
          <a:p>
            <a:pPr lvl="1" eaLnBrk="0" hangingPunct="0">
              <a:spcBef>
                <a:spcPct val="20000"/>
              </a:spcBef>
              <a:buFont typeface="Arial" charset="0"/>
              <a:buChar char="–"/>
            </a:pPr>
            <a:r>
              <a:rPr lang="en-US" sz="2400" dirty="0"/>
              <a:t>Technical (job-specific knowledge and techniques)</a:t>
            </a:r>
          </a:p>
          <a:p>
            <a:pPr lvl="1" eaLnBrk="0" hangingPunct="0">
              <a:spcBef>
                <a:spcPct val="20000"/>
              </a:spcBef>
              <a:buFont typeface="Arial" charset="0"/>
              <a:buChar char="–"/>
            </a:pPr>
            <a:r>
              <a:rPr lang="en-US" sz="2400" dirty="0"/>
              <a:t>Human (ability to work well with people)</a:t>
            </a:r>
          </a:p>
          <a:p>
            <a:pPr lvl="1" eaLnBrk="0" hangingPunct="0">
              <a:spcBef>
                <a:spcPct val="20000"/>
              </a:spcBef>
              <a:buFont typeface="Arial" charset="0"/>
              <a:buChar char="–"/>
            </a:pPr>
            <a:r>
              <a:rPr lang="en-US" sz="2400" dirty="0"/>
              <a:t>Conceptual (ability to think and express ideas)</a:t>
            </a:r>
          </a:p>
        </p:txBody>
      </p:sp>
    </p:spTree>
    <p:extLst>
      <p:ext uri="{BB962C8B-B14F-4D97-AF65-F5344CB8AC3E}">
        <p14:creationId xmlns:p14="http://schemas.microsoft.com/office/powerpoint/2010/main" val="1259288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dirty="0"/>
              <a:t>Exhibit 1.1 Levels of Management</a:t>
            </a:r>
          </a:p>
        </p:txBody>
      </p:sp>
      <p:pic>
        <p:nvPicPr>
          <p:cNvPr id="6" name="Picture Placeholder 5" descr="An illustration shows levels of management.&#10;Long description is available in notes,&#10;press F6"/>
          <p:cNvPicPr>
            <a:picLocks noGrp="1" noChangeAspect="1"/>
          </p:cNvPicPr>
          <p:nvPr>
            <p:ph type="pic" sz="quarter" idx="14"/>
          </p:nvPr>
        </p:nvPicPr>
        <p:blipFill>
          <a:blip r:embed="rId3" cstate="print"/>
          <a:stretch>
            <a:fillRect/>
          </a:stretch>
        </p:blipFill>
        <p:spPr>
          <a:xfrm>
            <a:off x="501707" y="1012786"/>
            <a:ext cx="8144143" cy="4437153"/>
          </a:xfrm>
          <a:prstGeom prst="rect">
            <a:avLst/>
          </a:prstGeom>
        </p:spPr>
      </p:pic>
      <p:sp>
        <p:nvSpPr>
          <p:cNvPr id="5" name="Content Placeholder 4"/>
          <p:cNvSpPr>
            <a:spLocks noGrp="1"/>
          </p:cNvSpPr>
          <p:nvPr>
            <p:ph sz="quarter" idx="15"/>
          </p:nvPr>
        </p:nvSpPr>
        <p:spPr>
          <a:xfrm>
            <a:off x="457200" y="5715000"/>
            <a:ext cx="8229600" cy="609600"/>
          </a:xfrm>
        </p:spPr>
        <p:txBody>
          <a:bodyPr/>
          <a:lstStyle/>
          <a:p>
            <a:pPr marL="0" indent="0">
              <a:buNone/>
            </a:pPr>
            <a:r>
              <a:rPr lang="en-US" dirty="0"/>
              <a:t>Exhibit 1.1 shows that in traditionally structured organizations, managers can be classified as first-line, middle, or top.</a:t>
            </a:r>
          </a:p>
        </p:txBody>
      </p:sp>
    </p:spTree>
    <p:extLst>
      <p:ext uri="{BB962C8B-B14F-4D97-AF65-F5344CB8AC3E}">
        <p14:creationId xmlns:p14="http://schemas.microsoft.com/office/powerpoint/2010/main" val="1830057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26852"/>
          </a:xfrm>
        </p:spPr>
        <p:txBody>
          <a:bodyPr/>
          <a:lstStyle/>
          <a:p>
            <a:r>
              <a:rPr lang="en-US" dirty="0"/>
              <a:t>Review Learning Objective 1.4</a:t>
            </a:r>
          </a:p>
        </p:txBody>
      </p:sp>
      <p:sp>
        <p:nvSpPr>
          <p:cNvPr id="3" name="Content Placeholder 2"/>
          <p:cNvSpPr>
            <a:spLocks noGrp="1"/>
          </p:cNvSpPr>
          <p:nvPr>
            <p:ph idx="1"/>
          </p:nvPr>
        </p:nvSpPr>
        <p:spPr>
          <a:xfrm>
            <a:off x="457200" y="1074737"/>
            <a:ext cx="8229600" cy="5097463"/>
          </a:xfrm>
        </p:spPr>
        <p:txBody>
          <a:bodyPr/>
          <a:lstStyle/>
          <a:p>
            <a:pPr>
              <a:spcBef>
                <a:spcPts val="600"/>
              </a:spcBef>
            </a:pPr>
            <a:r>
              <a:rPr lang="en-US" sz="2200" b="1" dirty="0"/>
              <a:t>Describe the factors that are reshaping and redefining the manager’s job.</a:t>
            </a:r>
          </a:p>
          <a:p>
            <a:pPr lvl="1"/>
            <a:r>
              <a:rPr lang="en-US" sz="2200" dirty="0"/>
              <a:t>Managers must be concerned with:</a:t>
            </a:r>
          </a:p>
          <a:p>
            <a:pPr lvl="2"/>
            <a:r>
              <a:rPr lang="en-US" sz="2200" dirty="0"/>
              <a:t>Customer service because employee attitudes and behaviors play a big role in customer satisfaction</a:t>
            </a:r>
          </a:p>
          <a:p>
            <a:pPr lvl="2"/>
            <a:r>
              <a:rPr lang="en-US" sz="2200" dirty="0"/>
              <a:t>Technology as it impacts how things get done in organizations</a:t>
            </a:r>
          </a:p>
          <a:p>
            <a:pPr lvl="2"/>
            <a:r>
              <a:rPr lang="en-US" sz="2200" dirty="0"/>
              <a:t>Social media because these forms of communication are becoming important and valuable tools in managing</a:t>
            </a:r>
          </a:p>
          <a:p>
            <a:pPr lvl="2"/>
            <a:r>
              <a:rPr lang="en-US" sz="2200" dirty="0"/>
              <a:t>Innovation because it is important for organizations to be competitive</a:t>
            </a:r>
          </a:p>
          <a:p>
            <a:pPr lvl="2"/>
            <a:r>
              <a:rPr lang="en-US" sz="2200" dirty="0"/>
              <a:t>Sustainability as business goals are developed</a:t>
            </a:r>
          </a:p>
          <a:p>
            <a:pPr lvl="2"/>
            <a:r>
              <a:rPr lang="en-US" sz="2200" dirty="0"/>
              <a:t>Employees in order for them to be more productive</a:t>
            </a:r>
          </a:p>
        </p:txBody>
      </p:sp>
    </p:spTree>
    <p:extLst>
      <p:ext uri="{BB962C8B-B14F-4D97-AF65-F5344CB8AC3E}">
        <p14:creationId xmlns:p14="http://schemas.microsoft.com/office/powerpoint/2010/main" val="861770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550652"/>
          </a:xfrm>
        </p:spPr>
        <p:txBody>
          <a:bodyPr/>
          <a:lstStyle/>
          <a:p>
            <a:r>
              <a:rPr lang="en-US" dirty="0"/>
              <a:t>Review Learning Objective 1.5 </a:t>
            </a:r>
          </a:p>
        </p:txBody>
      </p:sp>
      <p:sp>
        <p:nvSpPr>
          <p:cNvPr id="3" name="Content Placeholder 2"/>
          <p:cNvSpPr>
            <a:spLocks noGrp="1"/>
          </p:cNvSpPr>
          <p:nvPr>
            <p:ph idx="1"/>
          </p:nvPr>
        </p:nvSpPr>
        <p:spPr>
          <a:xfrm>
            <a:off x="457200" y="1079501"/>
            <a:ext cx="8229600" cy="2197100"/>
          </a:xfrm>
        </p:spPr>
        <p:txBody>
          <a:bodyPr/>
          <a:lstStyle/>
          <a:p>
            <a:pPr marL="342900" indent="-342900" eaLnBrk="0" hangingPunct="0">
              <a:spcBef>
                <a:spcPct val="20000"/>
              </a:spcBef>
              <a:buFont typeface="Arial" charset="0"/>
              <a:buChar char="•"/>
            </a:pPr>
            <a:r>
              <a:rPr lang="en-US" sz="2400" b="1" dirty="0"/>
              <a:t>Explain the value of studying management.</a:t>
            </a:r>
            <a:endParaRPr lang="en-US" sz="2400" dirty="0"/>
          </a:p>
          <a:p>
            <a:pPr lvl="1" eaLnBrk="0" hangingPunct="0">
              <a:spcBef>
                <a:spcPct val="20000"/>
              </a:spcBef>
              <a:buFont typeface="Arial" charset="0"/>
              <a:buChar char="–"/>
            </a:pPr>
            <a:r>
              <a:rPr lang="en-US" sz="2400" dirty="0"/>
              <a:t>The universality of management—managers are needed in all types and sizes of organizations</a:t>
            </a:r>
          </a:p>
          <a:p>
            <a:pPr lvl="1" eaLnBrk="0" hangingPunct="0">
              <a:spcBef>
                <a:spcPct val="20000"/>
              </a:spcBef>
              <a:buFont typeface="Arial" charset="0"/>
              <a:buChar char="–"/>
            </a:pPr>
            <a:r>
              <a:rPr lang="en-US" sz="2400" dirty="0"/>
              <a:t>The reality of work—you will manage or be managed</a:t>
            </a:r>
          </a:p>
          <a:p>
            <a:pPr lvl="1" eaLnBrk="0" hangingPunct="0">
              <a:spcBef>
                <a:spcPct val="20000"/>
              </a:spcBef>
              <a:buFont typeface="Arial" charset="0"/>
              <a:buChar char="–"/>
            </a:pPr>
            <a:r>
              <a:rPr lang="en-US" sz="2400" dirty="0"/>
              <a:t>Significant rewards and challenges</a:t>
            </a:r>
          </a:p>
        </p:txBody>
      </p:sp>
    </p:spTree>
    <p:extLst>
      <p:ext uri="{BB962C8B-B14F-4D97-AF65-F5344CB8AC3E}">
        <p14:creationId xmlns:p14="http://schemas.microsoft.com/office/powerpoint/2010/main" val="552227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E5475-8457-4856-B4BA-E97FD4C1F5A8}"/>
              </a:ext>
            </a:extLst>
          </p:cNvPr>
          <p:cNvSpPr>
            <a:spLocks noGrp="1"/>
          </p:cNvSpPr>
          <p:nvPr>
            <p:ph type="title"/>
          </p:nvPr>
        </p:nvSpPr>
        <p:spPr>
          <a:xfrm>
            <a:off x="457200" y="228600"/>
            <a:ext cx="8229600" cy="550652"/>
          </a:xfrm>
        </p:spPr>
        <p:txBody>
          <a:bodyPr/>
          <a:lstStyle/>
          <a:p>
            <a:r>
              <a:rPr lang="en-US" dirty="0"/>
              <a:t>Review Learning Objective 1.6</a:t>
            </a:r>
          </a:p>
        </p:txBody>
      </p:sp>
      <p:sp>
        <p:nvSpPr>
          <p:cNvPr id="3" name="Content Placeholder 2">
            <a:extLst>
              <a:ext uri="{FF2B5EF4-FFF2-40B4-BE49-F238E27FC236}">
                <a16:creationId xmlns:a16="http://schemas.microsoft.com/office/drawing/2014/main" id="{95D4F9B8-74CF-4F9C-9EA6-53DF481B9F9C}"/>
              </a:ext>
            </a:extLst>
          </p:cNvPr>
          <p:cNvSpPr>
            <a:spLocks noGrp="1"/>
          </p:cNvSpPr>
          <p:nvPr>
            <p:ph idx="1"/>
          </p:nvPr>
        </p:nvSpPr>
        <p:spPr>
          <a:xfrm>
            <a:off x="457200" y="1079500"/>
            <a:ext cx="8229600" cy="3657600"/>
          </a:xfrm>
        </p:spPr>
        <p:txBody>
          <a:bodyPr/>
          <a:lstStyle/>
          <a:p>
            <a:r>
              <a:rPr lang="en-US" sz="2400" b="1" dirty="0"/>
              <a:t>Describe the benefits of the Employability Skills Matrix (</a:t>
            </a:r>
            <a:r>
              <a:rPr lang="en-US" sz="2400" b="1" spc="-300" dirty="0"/>
              <a:t>E S </a:t>
            </a:r>
            <a:r>
              <a:rPr lang="en-US" sz="2400" b="1" dirty="0"/>
              <a:t>M)</a:t>
            </a:r>
          </a:p>
          <a:p>
            <a:r>
              <a:rPr lang="en-US" sz="2400" dirty="0"/>
              <a:t>Helps students develops five critical skills</a:t>
            </a:r>
          </a:p>
          <a:p>
            <a:pPr lvl="1"/>
            <a:r>
              <a:rPr lang="en-US" sz="2400" dirty="0"/>
              <a:t>Critical thinking</a:t>
            </a:r>
          </a:p>
          <a:p>
            <a:pPr lvl="1"/>
            <a:r>
              <a:rPr lang="en-US" sz="2400" dirty="0"/>
              <a:t>Communication</a:t>
            </a:r>
          </a:p>
          <a:p>
            <a:pPr lvl="1"/>
            <a:r>
              <a:rPr lang="en-US" sz="2400" dirty="0"/>
              <a:t>Collaboration</a:t>
            </a:r>
          </a:p>
          <a:p>
            <a:pPr lvl="1"/>
            <a:r>
              <a:rPr lang="en-US" sz="2400" dirty="0"/>
              <a:t>Knowledge application</a:t>
            </a:r>
          </a:p>
          <a:p>
            <a:pPr lvl="1"/>
            <a:r>
              <a:rPr lang="en-US" sz="2400" dirty="0"/>
              <a:t>Social responsibility</a:t>
            </a:r>
          </a:p>
        </p:txBody>
      </p:sp>
    </p:spTree>
    <p:extLst>
      <p:ext uri="{BB962C8B-B14F-4D97-AF65-F5344CB8AC3E}">
        <p14:creationId xmlns:p14="http://schemas.microsoft.com/office/powerpoint/2010/main" val="345322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783"/>
            <a:ext cx="8229600" cy="474452"/>
          </a:xfrm>
        </p:spPr>
        <p:txBody>
          <a:bodyPr anchor="ctr"/>
          <a:lstStyle/>
          <a:p>
            <a:r>
              <a:rPr lang="en-US" dirty="0"/>
              <a:t>Classifying Managers</a:t>
            </a:r>
          </a:p>
        </p:txBody>
      </p:sp>
      <p:sp>
        <p:nvSpPr>
          <p:cNvPr id="3" name="Content Placeholder 2"/>
          <p:cNvSpPr>
            <a:spLocks noGrp="1"/>
          </p:cNvSpPr>
          <p:nvPr>
            <p:ph idx="1"/>
          </p:nvPr>
        </p:nvSpPr>
        <p:spPr>
          <a:xfrm>
            <a:off x="457200" y="1077817"/>
            <a:ext cx="8229600" cy="2732183"/>
          </a:xfrm>
        </p:spPr>
        <p:txBody>
          <a:bodyPr/>
          <a:lstStyle/>
          <a:p>
            <a:r>
              <a:rPr lang="en-US" sz="2400" b="1" dirty="0"/>
              <a:t>First-Line Managers</a:t>
            </a:r>
            <a:r>
              <a:rPr lang="en-US" sz="2400" dirty="0"/>
              <a:t>: manage the work of non-managerial employees</a:t>
            </a:r>
          </a:p>
          <a:p>
            <a:r>
              <a:rPr lang="en-US" sz="2400" b="1" dirty="0"/>
              <a:t>Middle Managers</a:t>
            </a:r>
            <a:r>
              <a:rPr lang="en-US" sz="2400" dirty="0"/>
              <a:t>: manage the work of first-line managers</a:t>
            </a:r>
          </a:p>
          <a:p>
            <a:r>
              <a:rPr lang="en-US" sz="2400" b="1" dirty="0"/>
              <a:t>Top Managers</a:t>
            </a:r>
            <a:r>
              <a:rPr lang="en-US" sz="2400" dirty="0"/>
              <a:t>: responsible for making organization-wide decisions and establishing plans and goals that affect the entire organization</a:t>
            </a:r>
          </a:p>
        </p:txBody>
      </p:sp>
    </p:spTree>
    <p:extLst>
      <p:ext uri="{BB962C8B-B14F-4D97-AF65-F5344CB8AC3E}">
        <p14:creationId xmlns:p14="http://schemas.microsoft.com/office/powerpoint/2010/main" val="81144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783"/>
            <a:ext cx="8229600" cy="474452"/>
          </a:xfrm>
        </p:spPr>
        <p:txBody>
          <a:bodyPr/>
          <a:lstStyle/>
          <a:p>
            <a:r>
              <a:rPr lang="en-US" dirty="0"/>
              <a:t>Where Do Managers Work?</a:t>
            </a:r>
          </a:p>
        </p:txBody>
      </p:sp>
      <p:sp>
        <p:nvSpPr>
          <p:cNvPr id="3" name="Content Placeholder 2"/>
          <p:cNvSpPr>
            <a:spLocks noGrp="1"/>
          </p:cNvSpPr>
          <p:nvPr>
            <p:ph idx="1"/>
          </p:nvPr>
        </p:nvSpPr>
        <p:spPr>
          <a:xfrm>
            <a:off x="457200" y="1077817"/>
            <a:ext cx="8229600" cy="979583"/>
          </a:xfrm>
        </p:spPr>
        <p:txBody>
          <a:bodyPr/>
          <a:lstStyle/>
          <a:p>
            <a:r>
              <a:rPr lang="en-US" sz="2400" b="1" dirty="0"/>
              <a:t>Organization</a:t>
            </a:r>
            <a:r>
              <a:rPr lang="en-US" sz="2400" dirty="0"/>
              <a:t>: a deliberate arrangement of people to accomplish some specific purpose </a:t>
            </a:r>
          </a:p>
        </p:txBody>
      </p:sp>
    </p:spTree>
    <p:extLst>
      <p:ext uri="{BB962C8B-B14F-4D97-AF65-F5344CB8AC3E}">
        <p14:creationId xmlns:p14="http://schemas.microsoft.com/office/powerpoint/2010/main" val="213297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dirty="0"/>
              <a:t>Exhibit 1.2 Characteristics of Organizations</a:t>
            </a:r>
          </a:p>
        </p:txBody>
      </p:sp>
      <p:pic>
        <p:nvPicPr>
          <p:cNvPr id="6" name="Picture Placeholder 5" descr="An illustration displays the characteristics that are common to organizations. It shows three intersecting ellipses that are labeled “Distinct Purpose”, “Deliberate Structure” and “People.”"/>
          <p:cNvPicPr>
            <a:picLocks noGrp="1" noChangeAspect="1"/>
          </p:cNvPicPr>
          <p:nvPr>
            <p:ph type="pic" sz="quarter" idx="14"/>
          </p:nvPr>
        </p:nvPicPr>
        <p:blipFill>
          <a:blip r:embed="rId3" cstate="print"/>
          <a:stretch>
            <a:fillRect/>
          </a:stretch>
        </p:blipFill>
        <p:spPr>
          <a:xfrm>
            <a:off x="456483" y="1075266"/>
            <a:ext cx="8250657" cy="4296932"/>
          </a:xfrm>
          <a:prstGeom prst="rect">
            <a:avLst/>
          </a:prstGeom>
        </p:spPr>
      </p:pic>
      <p:sp>
        <p:nvSpPr>
          <p:cNvPr id="7" name="Content Placeholder 6"/>
          <p:cNvSpPr>
            <a:spLocks noGrp="1"/>
          </p:cNvSpPr>
          <p:nvPr>
            <p:ph sz="quarter" idx="15"/>
          </p:nvPr>
        </p:nvSpPr>
        <p:spPr>
          <a:xfrm>
            <a:off x="457200" y="5715000"/>
            <a:ext cx="8229600" cy="609600"/>
          </a:xfrm>
        </p:spPr>
        <p:txBody>
          <a:bodyPr/>
          <a:lstStyle/>
          <a:p>
            <a:pPr marL="0" indent="0">
              <a:buNone/>
            </a:pPr>
            <a:r>
              <a:rPr lang="en-US" dirty="0"/>
              <a:t>Exhibit 1.2 shows the three common characteristics of organizations: distinct purpose, deliberate structure, and people.</a:t>
            </a:r>
          </a:p>
        </p:txBody>
      </p:sp>
    </p:spTree>
    <p:extLst>
      <p:ext uri="{BB962C8B-B14F-4D97-AF65-F5344CB8AC3E}">
        <p14:creationId xmlns:p14="http://schemas.microsoft.com/office/powerpoint/2010/main" val="1994306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83"/>
            <a:ext cx="8229600" cy="626852"/>
          </a:xfrm>
        </p:spPr>
        <p:txBody>
          <a:bodyPr/>
          <a:lstStyle/>
          <a:p>
            <a:r>
              <a:rPr lang="en-US" dirty="0"/>
              <a:t>Why Are Managers Important?</a:t>
            </a:r>
          </a:p>
        </p:txBody>
      </p:sp>
      <p:sp>
        <p:nvSpPr>
          <p:cNvPr id="3" name="Content Placeholder 2"/>
          <p:cNvSpPr>
            <a:spLocks noGrp="1"/>
          </p:cNvSpPr>
          <p:nvPr>
            <p:ph idx="1"/>
          </p:nvPr>
        </p:nvSpPr>
        <p:spPr>
          <a:xfrm>
            <a:off x="457200" y="1077817"/>
            <a:ext cx="8229600" cy="2046383"/>
          </a:xfrm>
        </p:spPr>
        <p:txBody>
          <a:bodyPr/>
          <a:lstStyle/>
          <a:p>
            <a:r>
              <a:rPr lang="en-US" sz="2400" dirty="0"/>
              <a:t>Organizations need their managerial skills and abilities now more than ever</a:t>
            </a:r>
          </a:p>
          <a:p>
            <a:r>
              <a:rPr lang="en-US" sz="2400" dirty="0"/>
              <a:t>Managers are critical to getting things done</a:t>
            </a:r>
          </a:p>
          <a:p>
            <a:r>
              <a:rPr lang="en-US" sz="2400" dirty="0"/>
              <a:t>Managers do matter to organizations</a:t>
            </a:r>
          </a:p>
        </p:txBody>
      </p:sp>
    </p:spTree>
    <p:extLst>
      <p:ext uri="{BB962C8B-B14F-4D97-AF65-F5344CB8AC3E}">
        <p14:creationId xmlns:p14="http://schemas.microsoft.com/office/powerpoint/2010/main" val="2009574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dirty="0"/>
              <a:t>Exhibit 1.3 Managers Make a Difference</a:t>
            </a:r>
          </a:p>
        </p:txBody>
      </p:sp>
      <p:pic>
        <p:nvPicPr>
          <p:cNvPr id="8" name="Picture Placeholder 7" descr="A figure illustrates that managers make a difference in an organization’s performance.&#10;Long description is available in notes,&#10;press F6">
            <a:extLst>
              <a:ext uri="{FF2B5EF4-FFF2-40B4-BE49-F238E27FC236}">
                <a16:creationId xmlns:a16="http://schemas.microsoft.com/office/drawing/2014/main" id="{85FE587E-85A0-4B54-A175-75D1F4D55DF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633251" y="1743444"/>
            <a:ext cx="5889890" cy="3307790"/>
          </a:xfrm>
          <a:prstGeom prst="rect">
            <a:avLst/>
          </a:prstGeom>
        </p:spPr>
      </p:pic>
      <p:sp>
        <p:nvSpPr>
          <p:cNvPr id="7" name="Content Placeholder 6"/>
          <p:cNvSpPr>
            <a:spLocks noGrp="1"/>
          </p:cNvSpPr>
          <p:nvPr>
            <p:ph sz="quarter" idx="15"/>
          </p:nvPr>
        </p:nvSpPr>
        <p:spPr>
          <a:xfrm>
            <a:off x="457200" y="5714999"/>
            <a:ext cx="8229600" cy="609601"/>
          </a:xfrm>
        </p:spPr>
        <p:txBody>
          <a:bodyPr/>
          <a:lstStyle/>
          <a:p>
            <a:pPr marL="0" indent="0">
              <a:buNone/>
            </a:pPr>
            <a:r>
              <a:rPr lang="en-US" dirty="0"/>
              <a:t>Exhibit 1.3 shows data on why managers are important. Managers that are not engaged cost organizations billions of dollars through employee turnover. </a:t>
            </a:r>
          </a:p>
        </p:txBody>
      </p:sp>
    </p:spTree>
    <p:extLst>
      <p:ext uri="{BB962C8B-B14F-4D97-AF65-F5344CB8AC3E}">
        <p14:creationId xmlns:p14="http://schemas.microsoft.com/office/powerpoint/2010/main" val="3055707337"/>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190</TotalTime>
  <Words>4661</Words>
  <Application>Microsoft Office PowerPoint</Application>
  <PresentationFormat>On-screen Show (4:3)</PresentationFormat>
  <Paragraphs>381</Paragraphs>
  <Slides>42</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Times New Roman</vt:lpstr>
      <vt:lpstr>Verdana</vt:lpstr>
      <vt:lpstr>Wingdings</vt:lpstr>
      <vt:lpstr>508 Lecture</vt:lpstr>
      <vt:lpstr>Management</vt:lpstr>
      <vt:lpstr>Learning Objectives</vt:lpstr>
      <vt:lpstr>Who Is a Manager?</vt:lpstr>
      <vt:lpstr>Exhibit 1.1 Levels of Management</vt:lpstr>
      <vt:lpstr>Classifying Managers</vt:lpstr>
      <vt:lpstr>Where Do Managers Work?</vt:lpstr>
      <vt:lpstr>Exhibit 1.2 Characteristics of Organizations</vt:lpstr>
      <vt:lpstr>Why Are Managers Important?</vt:lpstr>
      <vt:lpstr>Exhibit 1.3 Managers Make a Difference</vt:lpstr>
      <vt:lpstr>What Do Managers Do?</vt:lpstr>
      <vt:lpstr>Efficiency and Effectiveness</vt:lpstr>
      <vt:lpstr>Exhibit 1.4 Efficiency and Effectiveness in Management</vt:lpstr>
      <vt:lpstr>Management Functions</vt:lpstr>
      <vt:lpstr>Exhibit 1.5 Four Functions of Management</vt:lpstr>
      <vt:lpstr>Mintzberg’s Managerial Roles and a Contemporary Model of Managing</vt:lpstr>
      <vt:lpstr>Types of Roles</vt:lpstr>
      <vt:lpstr>Exhibit 1.6 Mintzberg’s Managerial Roles</vt:lpstr>
      <vt:lpstr>Management Skills</vt:lpstr>
      <vt:lpstr>Exhibit 1.7 Skills Needed at Different Managerial Levels</vt:lpstr>
      <vt:lpstr>Challenges Facing Managers Today and into the Future </vt:lpstr>
      <vt:lpstr>Focus on Technology</vt:lpstr>
      <vt:lpstr>Focus on Disruptive Innovation</vt:lpstr>
      <vt:lpstr>Focus on Social Media</vt:lpstr>
      <vt:lpstr>Focus on Ethics</vt:lpstr>
      <vt:lpstr>Focus on Political Uncertainty</vt:lpstr>
      <vt:lpstr>Focus on the Customer</vt:lpstr>
      <vt:lpstr>The Universality of Management</vt:lpstr>
      <vt:lpstr>Exhibit 1.8 Universal Need for Management</vt:lpstr>
      <vt:lpstr>The Reality of Work</vt:lpstr>
      <vt:lpstr>Rewards of Being a Manager</vt:lpstr>
      <vt:lpstr>Exhibit 1.9 Rewards From Being a Manager</vt:lpstr>
      <vt:lpstr>Gaining Insights into Life at Work</vt:lpstr>
      <vt:lpstr>Employability Skills Matrix (E S M)</vt:lpstr>
      <vt:lpstr>Exhibit 1.10 Employability Skills Matrix (E S M)</vt:lpstr>
      <vt:lpstr>Review Learning Objective 1.1</vt:lpstr>
      <vt:lpstr>Review Learning Objective 1.2</vt:lpstr>
      <vt:lpstr>Review Learning Objective 1.3 (1 of 3)</vt:lpstr>
      <vt:lpstr>Review Learning Objective 1.3 (2 of 3)</vt:lpstr>
      <vt:lpstr>Review Learning Objective 1.3 (3 of 3)</vt:lpstr>
      <vt:lpstr>Review Learning Objective 1.4</vt:lpstr>
      <vt:lpstr>Review Learning Objective 1.5 </vt:lpstr>
      <vt:lpstr>Review Learning Objective 1.6</vt:lpstr>
    </vt:vector>
  </TitlesOfParts>
  <Manager/>
  <Company>Pearson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Fifteenth edition, Chapter 1, Managers and You in the Workplace</dc:title>
  <dc:subject/>
  <dc:creator>Stephen P. Robbins and Mary Coulter</dc:creator>
  <cp:keywords>Management</cp:keywords>
  <dc:description/>
  <cp:lastModifiedBy>Rakshit, Nikhil</cp:lastModifiedBy>
  <cp:revision>714</cp:revision>
  <dcterms:created xsi:type="dcterms:W3CDTF">2014-07-14T20:04:21Z</dcterms:created>
  <dcterms:modified xsi:type="dcterms:W3CDTF">2020-05-21T10:22:31Z</dcterms:modified>
  <cp:category/>
</cp:coreProperties>
</file>