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0" r:id="rId5"/>
    <p:sldId id="261" r:id="rId6"/>
    <p:sldId id="262" r:id="rId7"/>
    <p:sldId id="259"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12.12.2018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12.12.2018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 konu</a:t>
            </a:r>
          </a:p>
        </p:txBody>
      </p:sp>
      <p:sp>
        <p:nvSpPr>
          <p:cNvPr id="3" name="2 Alt Başlık"/>
          <p:cNvSpPr>
            <a:spLocks noGrp="1"/>
          </p:cNvSpPr>
          <p:nvPr>
            <p:ph type="subTitle" idx="1"/>
          </p:nvPr>
        </p:nvSpPr>
        <p:spPr/>
        <p:txBody>
          <a:bodyPr>
            <a:normAutofit fontScale="92500" lnSpcReduction="20000"/>
          </a:bodyPr>
          <a:lstStyle/>
          <a:p>
            <a:r>
              <a:rPr lang="tr-TR" sz="4400" dirty="0" err="1" smtClean="0">
                <a:latin typeface="Bell MT" pitchFamily="18" charset="0"/>
                <a:cs typeface="Andalus" pitchFamily="18" charset="-78"/>
              </a:rPr>
              <a:t>Durkheim</a:t>
            </a:r>
            <a:r>
              <a:rPr lang="tr-TR" sz="4400" dirty="0" smtClean="0">
                <a:latin typeface="Bell MT" pitchFamily="18" charset="0"/>
                <a:cs typeface="Andalus" pitchFamily="18" charset="-78"/>
              </a:rPr>
              <a:t>, Sosyal Gerçek ve Sosyolojik Yöntemin Kuralları</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Akrabalık ve Sosyal Organizasyon dersinin ilk haftası, </a:t>
            </a:r>
            <a:r>
              <a:rPr lang="tr-TR" sz="2400" dirty="0" err="1" smtClean="0">
                <a:latin typeface="Bell MT" pitchFamily="18" charset="0"/>
              </a:rPr>
              <a:t>Durkheimcı</a:t>
            </a:r>
            <a:r>
              <a:rPr lang="tr-TR" sz="2400" dirty="0" smtClean="0">
                <a:latin typeface="Bell MT" pitchFamily="18" charset="0"/>
              </a:rPr>
              <a:t> paradigmaya ayrıldı. </a:t>
            </a:r>
            <a:r>
              <a:rPr lang="tr-TR" sz="2400" dirty="0" err="1" smtClean="0">
                <a:latin typeface="Bell MT" pitchFamily="18" charset="0"/>
              </a:rPr>
              <a:t>Durkheim</a:t>
            </a:r>
            <a:r>
              <a:rPr lang="tr-TR" sz="2400" dirty="0" smtClean="0">
                <a:latin typeface="Bell MT" pitchFamily="18" charset="0"/>
              </a:rPr>
              <a:t>, kendisinden önce gelen disipline özgü önemli kuramcılar, araştırmacılar ve onların önerdikleri kavramlar bir yana bırakılırsa hem antropoloji hem sosyoloji için bir araştırmada kullanılabilir, çalışan kavramlar üretmiştir. Diğer bir deyişle </a:t>
            </a:r>
            <a:r>
              <a:rPr lang="tr-TR" sz="2400" dirty="0" err="1" smtClean="0">
                <a:latin typeface="Bell MT" pitchFamily="18" charset="0"/>
              </a:rPr>
              <a:t>Durkheim’ın</a:t>
            </a:r>
            <a:r>
              <a:rPr lang="tr-TR" sz="2400" dirty="0" smtClean="0">
                <a:latin typeface="Bell MT" pitchFamily="18" charset="0"/>
              </a:rPr>
              <a:t> ampirik bir sosyal araştırma tanzimine dair arayışları, onu sosyoloji ve antropolojinin ilk büyük kurucu atası olarak değerlendirmemizi sağlamıştır. </a:t>
            </a: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Durkheim’ın</a:t>
            </a:r>
            <a:r>
              <a:rPr lang="tr-TR" sz="2400" dirty="0" smtClean="0">
                <a:latin typeface="Bell MT" pitchFamily="18" charset="0"/>
              </a:rPr>
              <a:t> sosyolojiye ve antropolojiye etki eden temel eserleri farklıdır. Sözgelimi, Dinsel Yaşamın Gündelik Biçimleri ve İlkel Sınıflama eserleri antropolojik kurama açık bir yön çizmişken Toplumsal İşbölümü eserinin Sosyoloji için daha değerli olduğundan bahsetmek yanlış olmaz.</a:t>
            </a:r>
          </a:p>
          <a:p>
            <a:r>
              <a:rPr lang="tr-TR" sz="2400" dirty="0" smtClean="0">
                <a:latin typeface="Bell MT" pitchFamily="18" charset="0"/>
              </a:rPr>
              <a:t>Öte yandan Sosyolojik Yöntemin Kuralları eseri, her iki disiplin için de toplumsal olanı bireysel olandan ayırma ve </a:t>
            </a:r>
            <a:r>
              <a:rPr lang="tr-TR" sz="2400" dirty="0" err="1" smtClean="0">
                <a:latin typeface="Bell MT" pitchFamily="18" charset="0"/>
              </a:rPr>
              <a:t>kollektivite</a:t>
            </a:r>
            <a:r>
              <a:rPr lang="tr-TR" sz="2400" dirty="0" smtClean="0">
                <a:latin typeface="Bell MT" pitchFamily="18" charset="0"/>
              </a:rPr>
              <a:t> araştırmalarına uygun kavramlar üretme çabası ile her iki disiplin için de bir eşik sağlamıştır. </a:t>
            </a: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lnSpcReduction="10000"/>
          </a:bodyPr>
          <a:lstStyle/>
          <a:p>
            <a:r>
              <a:rPr lang="tr-TR" sz="2400" dirty="0" err="1" smtClean="0">
                <a:latin typeface="Bell MT" pitchFamily="18" charset="0"/>
              </a:rPr>
              <a:t>Durkheim’ın</a:t>
            </a:r>
            <a:r>
              <a:rPr lang="tr-TR" sz="2400" dirty="0" smtClean="0">
                <a:latin typeface="Bell MT" pitchFamily="18" charset="0"/>
              </a:rPr>
              <a:t> bu eserinde doğa bilimlerinin yöntemini temel alarak önerdiği sosyal konulara nesneler gibi yaklaşılması ve aralarında keskin neden-sonuç ilişkileri bulmak için uğraşılması önerileri bugün için geçerliliğini kaybetmiş önermelerdir. İnsani gerçekliğin bugün kabul gören </a:t>
            </a:r>
            <a:r>
              <a:rPr lang="tr-TR" sz="2400" dirty="0" err="1" smtClean="0">
                <a:latin typeface="Bell MT" pitchFamily="18" charset="0"/>
              </a:rPr>
              <a:t>hermenötik</a:t>
            </a:r>
            <a:r>
              <a:rPr lang="tr-TR" sz="2400" dirty="0" smtClean="0">
                <a:latin typeface="Bell MT" pitchFamily="18" charset="0"/>
              </a:rPr>
              <a:t> doğası böyle bir yaklaşım yerine </a:t>
            </a:r>
            <a:r>
              <a:rPr lang="tr-TR" sz="2400" dirty="0" err="1" smtClean="0">
                <a:latin typeface="Bell MT" pitchFamily="18" charset="0"/>
              </a:rPr>
              <a:t>yorumsamayı</a:t>
            </a:r>
            <a:r>
              <a:rPr lang="tr-TR" sz="2400" dirty="0" smtClean="0">
                <a:latin typeface="Bell MT" pitchFamily="18" charset="0"/>
              </a:rPr>
              <a:t> ön plana çıkarmıştır.</a:t>
            </a:r>
          </a:p>
          <a:p>
            <a:r>
              <a:rPr lang="tr-TR" sz="2400" dirty="0" smtClean="0">
                <a:latin typeface="Bell MT" pitchFamily="18" charset="0"/>
              </a:rPr>
              <a:t>Fakat önerdiği yöntemsel ilkeler bugün artık naif bulunsa da </a:t>
            </a:r>
            <a:r>
              <a:rPr lang="tr-TR" sz="2400" dirty="0" err="1" smtClean="0">
                <a:latin typeface="Bell MT" pitchFamily="18" charset="0"/>
              </a:rPr>
              <a:t>Durkheim’ın</a:t>
            </a:r>
            <a:r>
              <a:rPr lang="tr-TR" sz="2400" dirty="0" smtClean="0">
                <a:latin typeface="Bell MT" pitchFamily="18" charset="0"/>
              </a:rPr>
              <a:t> sosyal gerçek </a:t>
            </a:r>
            <a:r>
              <a:rPr lang="tr-TR" sz="2400" dirty="0" err="1" smtClean="0">
                <a:latin typeface="Bell MT" pitchFamily="18" charset="0"/>
              </a:rPr>
              <a:t>formülasyonu</a:t>
            </a:r>
            <a:r>
              <a:rPr lang="tr-TR" sz="2400" dirty="0" smtClean="0">
                <a:latin typeface="Bell MT" pitchFamily="18" charset="0"/>
              </a:rPr>
              <a:t>, iddia edilebilir ki, sosyal disiplinlerin kurumsal bünyesine zerk olmuş ve bir anlamda sosyal disiplinlerin bilimsellik iddialarına dayanak sağlamıştır. </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Sosyal gerçek, öncelikle bireylerin mevcudiyetinden bağımsız, onları aşan bir toplum anlayışı üretir. </a:t>
            </a:r>
            <a:r>
              <a:rPr lang="tr-TR" sz="2400" dirty="0" err="1" smtClean="0">
                <a:latin typeface="Bell MT" pitchFamily="18" charset="0"/>
              </a:rPr>
              <a:t>Durkheim’a</a:t>
            </a:r>
            <a:r>
              <a:rPr lang="tr-TR" sz="2400" dirty="0" smtClean="0">
                <a:latin typeface="Bell MT" pitchFamily="18" charset="0"/>
              </a:rPr>
              <a:t> göre, yasalar, kurallar, bünyesinde yer aldığımız vatandaşlıklar, üyelikler, büyük resimde kültür, insanın normatif değerlerine uygun davrandığı sürece farkına bile varmadığı bir mevcudiyete sahipken norm dışına çıkıldığında varlığını denetleme ve zorlama olarak ortaya koyan baskıcı bir mevcudiyete dönüşür. Bu haliyle </a:t>
            </a:r>
            <a:r>
              <a:rPr lang="tr-TR" sz="2400" dirty="0" err="1" smtClean="0">
                <a:latin typeface="Bell MT" pitchFamily="18" charset="0"/>
              </a:rPr>
              <a:t>Durkheim’ın</a:t>
            </a:r>
            <a:r>
              <a:rPr lang="tr-TR" sz="2400" dirty="0" smtClean="0">
                <a:latin typeface="Bell MT" pitchFamily="18" charset="0"/>
              </a:rPr>
              <a:t> dönemin psikolojizmine karşı çıkmasını sağlayan bir kavramdır sosyal gerçek. </a:t>
            </a:r>
            <a:endParaRPr lang="tr-TR" sz="2400" dirty="0">
              <a:latin typeface="Bell M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Bu normatif çerçeveler, toplumun </a:t>
            </a:r>
            <a:r>
              <a:rPr lang="tr-TR" sz="2400" dirty="0" err="1" smtClean="0">
                <a:latin typeface="Bell MT" pitchFamily="18" charset="0"/>
              </a:rPr>
              <a:t>kollektif</a:t>
            </a:r>
            <a:r>
              <a:rPr lang="tr-TR" sz="2400" dirty="0" smtClean="0">
                <a:latin typeface="Bell MT" pitchFamily="18" charset="0"/>
              </a:rPr>
              <a:t> bilinci içerisinde yoğrulmuş </a:t>
            </a:r>
            <a:r>
              <a:rPr lang="tr-TR" sz="2400" dirty="0" err="1" smtClean="0">
                <a:latin typeface="Bell MT" pitchFamily="18" charset="0"/>
              </a:rPr>
              <a:t>kollektif</a:t>
            </a:r>
            <a:r>
              <a:rPr lang="tr-TR" sz="2400" dirty="0" smtClean="0">
                <a:latin typeface="Bell MT" pitchFamily="18" charset="0"/>
              </a:rPr>
              <a:t> temsillerdir. Bugün bile toplumsal örüntülerden bahsederken kimi zaman zımnen de olsa bu </a:t>
            </a:r>
            <a:r>
              <a:rPr lang="tr-TR" sz="2400" dirty="0" err="1" smtClean="0">
                <a:latin typeface="Bell MT" pitchFamily="18" charset="0"/>
              </a:rPr>
              <a:t>kollektif</a:t>
            </a:r>
            <a:r>
              <a:rPr lang="tr-TR" sz="2400" dirty="0" smtClean="0">
                <a:latin typeface="Bell MT" pitchFamily="18" charset="0"/>
              </a:rPr>
              <a:t> temsilin önerdiği dil ile konuşup konuşmadığımız sorgulanmaya değer.</a:t>
            </a:r>
          </a:p>
          <a:p>
            <a:r>
              <a:rPr lang="tr-TR" sz="2400" dirty="0" smtClean="0">
                <a:latin typeface="Bell MT" pitchFamily="18" charset="0"/>
              </a:rPr>
              <a:t>Sosyal gerçek kavramının kimi Türkçe çevirilerde toplumsal olgu karşılığını bulması açıkça yetersizdir. Toplumsal olgu, </a:t>
            </a:r>
            <a:r>
              <a:rPr lang="tr-TR" sz="2400" dirty="0" err="1" smtClean="0">
                <a:latin typeface="Bell MT" pitchFamily="18" charset="0"/>
              </a:rPr>
              <a:t>Durkheim’ın</a:t>
            </a:r>
            <a:r>
              <a:rPr lang="tr-TR" sz="2400" dirty="0" smtClean="0">
                <a:latin typeface="Bell MT" pitchFamily="18" charset="0"/>
              </a:rPr>
              <a:t> değişime direnen </a:t>
            </a:r>
            <a:r>
              <a:rPr lang="tr-TR" sz="2400" dirty="0" err="1" smtClean="0">
                <a:latin typeface="Bell MT" pitchFamily="18" charset="0"/>
              </a:rPr>
              <a:t>kollektif</a:t>
            </a:r>
            <a:r>
              <a:rPr lang="tr-TR" sz="2400" dirty="0" smtClean="0">
                <a:latin typeface="Bell MT" pitchFamily="18" charset="0"/>
              </a:rPr>
              <a:t> temsil kavramına ve kurumlarına sarih ve doğru bir göndermede bulunurken yine kendisinin önerdiği akışkan toplumsal değişim modelini ele almada yetersiz kalmaktadır. </a:t>
            </a:r>
            <a:endParaRPr lang="tr-TR" sz="2400" dirty="0">
              <a:latin typeface="Bell MT"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smtClean="0">
                <a:latin typeface="Bell MT" pitchFamily="18" charset="0"/>
              </a:rPr>
              <a:t>E. </a:t>
            </a:r>
            <a:r>
              <a:rPr lang="tr-TR" sz="2400" dirty="0" err="1" smtClean="0">
                <a:latin typeface="Bell MT" pitchFamily="18" charset="0"/>
              </a:rPr>
              <a:t>Durkheim</a:t>
            </a:r>
            <a:r>
              <a:rPr lang="tr-TR" sz="2400" dirty="0" smtClean="0">
                <a:latin typeface="Bell MT" pitchFamily="18" charset="0"/>
              </a:rPr>
              <a:t>. </a:t>
            </a:r>
            <a:r>
              <a:rPr lang="tr-TR" sz="2400" i="1" dirty="0" smtClean="0">
                <a:latin typeface="Bell MT" pitchFamily="18" charset="0"/>
              </a:rPr>
              <a:t>Sosyolojik Yöntemin Kuralları. </a:t>
            </a:r>
            <a:r>
              <a:rPr lang="tr-TR" sz="2400" dirty="0" smtClean="0">
                <a:latin typeface="Bell MT" pitchFamily="18" charset="0"/>
              </a:rPr>
              <a:t>Dost </a:t>
            </a:r>
            <a:r>
              <a:rPr lang="tr-TR" sz="2400" dirty="0" err="1" smtClean="0">
                <a:latin typeface="Bell MT" pitchFamily="18" charset="0"/>
              </a:rPr>
              <a:t>Kitabevi</a:t>
            </a:r>
            <a:r>
              <a:rPr lang="tr-TR" sz="2400" dirty="0" smtClean="0">
                <a:latin typeface="Bell MT" pitchFamily="18" charset="0"/>
              </a:rPr>
              <a:t> Yayınları. (Kitabın Giriş ve ilk iki bölümü (s.9-61)</a:t>
            </a:r>
            <a:endParaRPr lang="tr-TR"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421</Words>
  <Application>Microsoft Office PowerPoint</Application>
  <PresentationFormat>Ekran Gösterisi (4:3)</PresentationFormat>
  <Paragraphs>19</Paragraphs>
  <Slides>7</Slides>
  <Notes>1</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1. konu</vt:lpstr>
      <vt:lpstr>1. hafta</vt:lpstr>
      <vt:lpstr>1. hafta</vt:lpstr>
      <vt:lpstr>1. hafta</vt:lpstr>
      <vt:lpstr>1. hafta</vt:lpstr>
      <vt:lpstr>1. hafta</vt:lpstr>
      <vt:lpstr>1.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13</cp:revision>
  <dcterms:created xsi:type="dcterms:W3CDTF">2018-05-08T13:48:36Z</dcterms:created>
  <dcterms:modified xsi:type="dcterms:W3CDTF">2018-12-12T16:47:28Z</dcterms:modified>
</cp:coreProperties>
</file>