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D27728-4158-4058-A5A6-3CAA784C54AD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B1D8F3-CFF9-46EB-9881-FE96082A12D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Sektör analizi ve örnek çalışma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tr-TR" sz="3200" dirty="0">
                <a:latin typeface="+mn-lt"/>
              </a:rPr>
              <a:t>1. YASAL AÇIDAN SINIFLANDIRMA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dirty="0">
                <a:latin typeface="+mn-lt"/>
              </a:rPr>
              <a:t>Belediyeye Bağlı Restoranlar  </a:t>
            </a:r>
          </a:p>
          <a:p>
            <a:pPr algn="just"/>
            <a:r>
              <a:rPr lang="tr-TR" sz="3200" dirty="0">
                <a:latin typeface="+mn-lt"/>
              </a:rPr>
              <a:t>Kültür ve Turizm Bakanlığı’na Bağlı Restoranlar </a:t>
            </a:r>
          </a:p>
          <a:p>
            <a:pPr marL="0" indent="0" algn="just">
              <a:buNone/>
            </a:pPr>
            <a:r>
              <a:rPr lang="tr-TR" sz="3200" dirty="0">
                <a:latin typeface="+mn-lt"/>
              </a:rPr>
              <a:t>	Birinci Sınıf Restoranlar  </a:t>
            </a:r>
          </a:p>
          <a:p>
            <a:pPr marL="0" indent="0" algn="just">
              <a:buNone/>
            </a:pPr>
            <a:r>
              <a:rPr lang="tr-TR" sz="3200" dirty="0">
                <a:latin typeface="+mn-lt"/>
              </a:rPr>
              <a:t>	İkinci Sınıf Restoranlar </a:t>
            </a:r>
          </a:p>
        </p:txBody>
      </p:sp>
    </p:spTree>
    <p:extLst>
      <p:ext uri="{BB962C8B-B14F-4D97-AF65-F5344CB8AC3E}">
        <p14:creationId xmlns:p14="http://schemas.microsoft.com/office/powerpoint/2010/main" xmlns="" val="2895954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200" dirty="0">
                <a:latin typeface="+mn-lt"/>
              </a:rPr>
              <a:t>2. YAPILANMALARINA GÖRE RESTORANLAR </a:t>
            </a:r>
            <a:br>
              <a:rPr lang="tr-TR" sz="3200" dirty="0">
                <a:latin typeface="+mn-lt"/>
              </a:rPr>
            </a:br>
            <a:r>
              <a:rPr lang="tr-TR" sz="3200" dirty="0">
                <a:latin typeface="+mn-lt"/>
              </a:rPr>
              <a:t>(BULUNDUĞU YERE GÖRE YAPILANAN YİYECEK-İÇECEK İŞLETMELERİ)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71551" y="2504662"/>
            <a:ext cx="7200897" cy="3710609"/>
          </a:xfrm>
        </p:spPr>
        <p:txBody>
          <a:bodyPr>
            <a:normAutofit/>
          </a:bodyPr>
          <a:lstStyle/>
          <a:p>
            <a:pPr algn="just"/>
            <a:r>
              <a:rPr lang="tr-TR" sz="3200" dirty="0">
                <a:latin typeface="+mn-lt"/>
              </a:rPr>
              <a:t>Otel Restoranları  </a:t>
            </a:r>
          </a:p>
          <a:p>
            <a:pPr algn="just"/>
            <a:r>
              <a:rPr lang="tr-TR" sz="3200" dirty="0">
                <a:latin typeface="+mn-lt"/>
              </a:rPr>
              <a:t> Bağımsız Restoranlar </a:t>
            </a:r>
          </a:p>
          <a:p>
            <a:pPr algn="just"/>
            <a:r>
              <a:rPr lang="tr-TR" sz="3200" dirty="0">
                <a:latin typeface="+mn-lt"/>
              </a:rPr>
              <a:t> Kurum Restoranları (Üniversite ve Hastane)  </a:t>
            </a:r>
          </a:p>
          <a:p>
            <a:pPr algn="just"/>
            <a:r>
              <a:rPr lang="tr-TR" sz="3200" dirty="0">
                <a:latin typeface="+mn-lt"/>
              </a:rPr>
              <a:t>Hava Alanları, İstasyon ve Otogar Restoranları  </a:t>
            </a:r>
          </a:p>
        </p:txBody>
      </p:sp>
    </p:spTree>
    <p:extLst>
      <p:ext uri="{BB962C8B-B14F-4D97-AF65-F5344CB8AC3E}">
        <p14:creationId xmlns:p14="http://schemas.microsoft.com/office/powerpoint/2010/main" xmlns="" val="4110932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tr-TR" sz="320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>
              <a:buClr>
                <a:srgbClr val="B15E28"/>
              </a:buClr>
            </a:pPr>
            <a:r>
              <a:rPr lang="tr-TR" sz="3200" dirty="0">
                <a:solidFill>
                  <a:prstClr val="black">
                    <a:lumMod val="85000"/>
                    <a:lumOff val="15000"/>
                  </a:prstClr>
                </a:solidFill>
                <a:latin typeface="+mn-lt"/>
              </a:rPr>
              <a:t>Ulaşım Araçları Restoranları (Gemi ve Tren)  </a:t>
            </a:r>
          </a:p>
          <a:p>
            <a:pPr lvl="0" algn="just">
              <a:buClr>
                <a:srgbClr val="B15E28"/>
              </a:buClr>
            </a:pPr>
            <a:r>
              <a:rPr lang="tr-TR" sz="3200" dirty="0">
                <a:solidFill>
                  <a:prstClr val="black">
                    <a:lumMod val="85000"/>
                    <a:lumOff val="15000"/>
                  </a:prstClr>
                </a:solidFill>
                <a:latin typeface="+mn-lt"/>
              </a:rPr>
              <a:t>Üyelerine Hizmet Sunan Restoranlar (Kulüp ve Dernek Restoranları gibi) </a:t>
            </a:r>
          </a:p>
          <a:p>
            <a:pPr lvl="0" algn="just">
              <a:buClr>
                <a:srgbClr val="B15E28"/>
              </a:buClr>
            </a:pPr>
            <a:r>
              <a:rPr lang="tr-TR" sz="3200" dirty="0">
                <a:solidFill>
                  <a:prstClr val="black">
                    <a:lumMod val="85000"/>
                    <a:lumOff val="15000"/>
                  </a:prstClr>
                </a:solidFill>
                <a:latin typeface="+mn-lt"/>
              </a:rPr>
              <a:t>Endüstriyel İşletmelerde Hizmet Veren Restoranlar  </a:t>
            </a:r>
          </a:p>
          <a:p>
            <a:pPr lvl="0" algn="just">
              <a:buClr>
                <a:srgbClr val="B15E28"/>
              </a:buClr>
            </a:pPr>
            <a:r>
              <a:rPr lang="tr-TR" sz="3200" dirty="0">
                <a:solidFill>
                  <a:prstClr val="black">
                    <a:lumMod val="85000"/>
                    <a:lumOff val="15000"/>
                  </a:prstClr>
                </a:solidFill>
                <a:latin typeface="+mn-lt"/>
              </a:rPr>
              <a:t>Alışveriş Merkezlerinde Hizmet Veren Restoranlar (</a:t>
            </a:r>
            <a:r>
              <a:rPr lang="tr-TR" sz="32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+mn-lt"/>
              </a:rPr>
              <a:t>Food</a:t>
            </a:r>
            <a:r>
              <a:rPr lang="tr-TR" sz="3200" dirty="0">
                <a:solidFill>
                  <a:prstClr val="black">
                    <a:lumMod val="85000"/>
                    <a:lumOff val="15000"/>
                  </a:prstClr>
                </a:solidFill>
                <a:latin typeface="+mn-lt"/>
              </a:rPr>
              <a:t> </a:t>
            </a:r>
            <a:r>
              <a:rPr lang="tr-TR" sz="32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+mn-lt"/>
              </a:rPr>
              <a:t>Halls</a:t>
            </a:r>
            <a:r>
              <a:rPr lang="tr-TR" sz="3200" dirty="0">
                <a:solidFill>
                  <a:prstClr val="black">
                    <a:lumMod val="85000"/>
                    <a:lumOff val="15000"/>
                  </a:prstClr>
                </a:solidFill>
                <a:latin typeface="+mn-lt"/>
              </a:rPr>
              <a:t>, </a:t>
            </a:r>
            <a:r>
              <a:rPr lang="tr-TR" sz="32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+mn-lt"/>
              </a:rPr>
              <a:t>Food</a:t>
            </a:r>
            <a:r>
              <a:rPr lang="tr-TR" sz="3200" dirty="0">
                <a:solidFill>
                  <a:prstClr val="black">
                    <a:lumMod val="85000"/>
                    <a:lumOff val="15000"/>
                  </a:prstClr>
                </a:solidFill>
                <a:latin typeface="+mn-lt"/>
              </a:rPr>
              <a:t> </a:t>
            </a:r>
            <a:r>
              <a:rPr lang="tr-TR" sz="32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+mn-lt"/>
              </a:rPr>
              <a:t>Courts</a:t>
            </a:r>
            <a:r>
              <a:rPr lang="tr-TR" sz="3200" dirty="0">
                <a:solidFill>
                  <a:prstClr val="black">
                    <a:lumMod val="85000"/>
                    <a:lumOff val="15000"/>
                  </a:prstClr>
                </a:solidFill>
                <a:latin typeface="+mn-lt"/>
              </a:rPr>
              <a:t>) </a:t>
            </a:r>
          </a:p>
          <a:p>
            <a:pPr algn="just"/>
            <a:endParaRPr lang="tr-TR" sz="3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21799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200" dirty="0">
                <a:latin typeface="+mn-lt"/>
              </a:rPr>
              <a:t>3. SERVİS ŞEKİLLERİNE GÖRE RESTORANLAR (SUNDUĞU HİZMET ÇEŞİDİNE GÖRE RESTORANLAR)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71551" y="2556932"/>
            <a:ext cx="7200897" cy="3570913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3200" dirty="0">
                <a:latin typeface="+mn-lt"/>
              </a:rPr>
              <a:t>Alakart Restoranlar  </a:t>
            </a:r>
          </a:p>
          <a:p>
            <a:pPr algn="just"/>
            <a:r>
              <a:rPr lang="tr-TR" sz="3200" dirty="0">
                <a:latin typeface="+mn-lt"/>
              </a:rPr>
              <a:t>Tabldot Restoranlar  </a:t>
            </a:r>
          </a:p>
          <a:p>
            <a:pPr algn="just"/>
            <a:r>
              <a:rPr lang="tr-TR" sz="3200" dirty="0">
                <a:latin typeface="+mn-lt"/>
              </a:rPr>
              <a:t>Self-Servis Restoranlar (Açık Büfe Restoranlar ve Kafeteryalar)  </a:t>
            </a:r>
          </a:p>
          <a:p>
            <a:pPr algn="just"/>
            <a:r>
              <a:rPr lang="tr-TR" sz="3200" dirty="0">
                <a:latin typeface="+mn-lt"/>
              </a:rPr>
              <a:t>Hızlı Servis Sunan Restoranlar (</a:t>
            </a:r>
            <a:r>
              <a:rPr lang="tr-TR" sz="3200" dirty="0" err="1">
                <a:latin typeface="+mn-lt"/>
              </a:rPr>
              <a:t>Fast-Food</a:t>
            </a:r>
            <a:r>
              <a:rPr lang="tr-TR" sz="3200" dirty="0">
                <a:latin typeface="+mn-lt"/>
              </a:rPr>
              <a:t> Restoranları)  </a:t>
            </a:r>
          </a:p>
          <a:p>
            <a:pPr algn="just"/>
            <a:r>
              <a:rPr lang="tr-TR" sz="3200" dirty="0">
                <a:latin typeface="+mn-lt"/>
              </a:rPr>
              <a:t>Paket Servis Hizmeti Sunan Restoranlar </a:t>
            </a:r>
          </a:p>
        </p:txBody>
      </p:sp>
    </p:spTree>
    <p:extLst>
      <p:ext uri="{BB962C8B-B14F-4D97-AF65-F5344CB8AC3E}">
        <p14:creationId xmlns:p14="http://schemas.microsoft.com/office/powerpoint/2010/main" xmlns="" val="3510145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tr-TR" sz="3200" dirty="0">
                <a:latin typeface="+mn-lt"/>
              </a:rPr>
              <a:t>4. BÜYÜKLÜKLERİNE GÖRE RESTORANLAR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dirty="0">
                <a:latin typeface="+mn-lt"/>
              </a:rPr>
              <a:t> Küçük Restoranlar (0-50 Kuver Sayısı) </a:t>
            </a:r>
          </a:p>
          <a:p>
            <a:pPr algn="just"/>
            <a:r>
              <a:rPr lang="tr-TR" sz="3200" dirty="0">
                <a:latin typeface="+mn-lt"/>
              </a:rPr>
              <a:t> Orta Büyüklükte Restoranlar (50-100 Kuver Sayısı)  </a:t>
            </a:r>
          </a:p>
          <a:p>
            <a:pPr algn="just"/>
            <a:r>
              <a:rPr lang="tr-TR" sz="3200" dirty="0">
                <a:latin typeface="+mn-lt"/>
              </a:rPr>
              <a:t>Büyük Restoranlar (100 ve üzeri Kuver Sayısı)</a:t>
            </a:r>
          </a:p>
        </p:txBody>
      </p:sp>
    </p:spTree>
    <p:extLst>
      <p:ext uri="{BB962C8B-B14F-4D97-AF65-F5344CB8AC3E}">
        <p14:creationId xmlns:p14="http://schemas.microsoft.com/office/powerpoint/2010/main" xmlns="" val="927654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 dirty="0">
                <a:latin typeface="+mn-lt"/>
              </a:rPr>
              <a:t>5. Mülkiyete Göre Sınıflandırma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dirty="0">
                <a:latin typeface="+mn-lt"/>
              </a:rPr>
              <a:t>1. Mülkiyeti özel sektöre ait restoranlar</a:t>
            </a:r>
          </a:p>
          <a:p>
            <a:pPr algn="just"/>
            <a:r>
              <a:rPr lang="tr-TR" sz="3200" dirty="0">
                <a:latin typeface="+mn-lt"/>
              </a:rPr>
              <a:t>2. Mülkiyeti devlete ait olan restoranlar</a:t>
            </a:r>
          </a:p>
        </p:txBody>
      </p:sp>
    </p:spTree>
    <p:extLst>
      <p:ext uri="{BB962C8B-B14F-4D97-AF65-F5344CB8AC3E}">
        <p14:creationId xmlns:p14="http://schemas.microsoft.com/office/powerpoint/2010/main" xmlns="" val="4248670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 dirty="0">
                <a:latin typeface="+mn-lt"/>
              </a:rPr>
              <a:t>6.AMAÇLARINA GÖRE SINIFLANDIRMA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9198" y="2367887"/>
            <a:ext cx="8260307" cy="406021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tr-TR" sz="3200" dirty="0">
                <a:latin typeface="+mn-lt"/>
              </a:rPr>
              <a:t>1. </a:t>
            </a:r>
            <a:r>
              <a:rPr lang="tr-TR" sz="4100" dirty="0">
                <a:latin typeface="+mn-lt"/>
              </a:rPr>
              <a:t>Ticari restoranlar (Kar amacı güden):</a:t>
            </a:r>
          </a:p>
          <a:p>
            <a:pPr marL="0" indent="0" algn="just">
              <a:buNone/>
            </a:pPr>
            <a:r>
              <a:rPr lang="tr-TR" sz="4100" dirty="0">
                <a:latin typeface="+mn-lt"/>
              </a:rPr>
              <a:t>Bu restoranların amacı müşteri memnuniyetini sağlayarak kar elde etmektir.</a:t>
            </a:r>
          </a:p>
          <a:p>
            <a:pPr marL="0" indent="0" algn="just">
              <a:buNone/>
            </a:pPr>
            <a:r>
              <a:rPr lang="tr-TR" sz="4100" dirty="0">
                <a:latin typeface="+mn-lt"/>
              </a:rPr>
              <a:t>2. Kurumsal Restoranlar:</a:t>
            </a:r>
          </a:p>
          <a:p>
            <a:pPr marL="0" indent="0" algn="just">
              <a:buNone/>
            </a:pPr>
            <a:r>
              <a:rPr lang="tr-TR" sz="4100" dirty="0">
                <a:latin typeface="+mn-lt"/>
              </a:rPr>
              <a:t>Asıl faaliyet alanları ve kuruluş amaçları farklı olmakla birlikte destekleyici hizmetler kapsamında yiyecek içecek hizmeti veren kuruluşlardır.</a:t>
            </a:r>
          </a:p>
          <a:p>
            <a:pPr marL="0" indent="0" algn="just">
              <a:buNone/>
            </a:pPr>
            <a:r>
              <a:rPr lang="tr-TR" sz="4100" dirty="0">
                <a:latin typeface="+mn-lt"/>
              </a:rPr>
              <a:t>Genellikle kar amacı gütmezler</a:t>
            </a:r>
          </a:p>
        </p:txBody>
      </p:sp>
    </p:spTree>
    <p:extLst>
      <p:ext uri="{BB962C8B-B14F-4D97-AF65-F5344CB8AC3E}">
        <p14:creationId xmlns:p14="http://schemas.microsoft.com/office/powerpoint/2010/main" xmlns="" val="16700815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tr-TR" sz="3200" b="1" dirty="0">
                <a:latin typeface="+mn-lt"/>
              </a:rPr>
              <a:t>Kar Amacı Gütmeyen İşletmeler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36123" y="2381535"/>
            <a:ext cx="7200897" cy="426492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sz="3800" dirty="0">
                <a:latin typeface="+mn-lt"/>
              </a:rPr>
              <a:t>Okullar</a:t>
            </a:r>
          </a:p>
          <a:p>
            <a:pPr algn="just"/>
            <a:r>
              <a:rPr lang="tr-TR" sz="3800" dirty="0">
                <a:latin typeface="+mn-lt"/>
              </a:rPr>
              <a:t>Hastaneler</a:t>
            </a:r>
          </a:p>
          <a:p>
            <a:pPr algn="just"/>
            <a:r>
              <a:rPr lang="tr-TR" sz="3800" dirty="0">
                <a:latin typeface="+mn-lt"/>
              </a:rPr>
              <a:t>Yurtlar</a:t>
            </a:r>
          </a:p>
          <a:p>
            <a:pPr algn="just"/>
            <a:r>
              <a:rPr lang="tr-TR" sz="3800" dirty="0">
                <a:latin typeface="+mn-lt"/>
              </a:rPr>
              <a:t>Askeriye</a:t>
            </a:r>
          </a:p>
          <a:p>
            <a:pPr algn="just"/>
            <a:r>
              <a:rPr lang="tr-TR" sz="3800" dirty="0">
                <a:latin typeface="+mn-lt"/>
              </a:rPr>
              <a:t>Hapishaneler</a:t>
            </a:r>
          </a:p>
          <a:p>
            <a:pPr algn="just"/>
            <a:r>
              <a:rPr lang="tr-TR" sz="3800" dirty="0">
                <a:latin typeface="+mn-lt"/>
              </a:rPr>
              <a:t>Fabrika ve şirketler</a:t>
            </a:r>
          </a:p>
          <a:p>
            <a:pPr algn="just"/>
            <a:r>
              <a:rPr lang="tr-TR" sz="3800" dirty="0">
                <a:latin typeface="+mn-lt"/>
              </a:rPr>
              <a:t>Diğer kamu kurumlarında hizmet sunan işletmelerdir.</a:t>
            </a:r>
          </a:p>
          <a:p>
            <a:pPr algn="just"/>
            <a:endParaRPr lang="tr-TR" sz="3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0589616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237</Words>
  <Application>Microsoft Office PowerPoint</Application>
  <PresentationFormat>Ekran Gösterisi (4:3)</PresentationFormat>
  <Paragraphs>42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Sektör analizi ve örnek çalışma</vt:lpstr>
      <vt:lpstr>1. YASAL AÇIDAN SINIFLANDIRMA</vt:lpstr>
      <vt:lpstr>2. YAPILANMALARINA GÖRE RESTORANLAR  (BULUNDUĞU YERE GÖRE YAPILANAN YİYECEK-İÇECEK İŞLETMELERİ) </vt:lpstr>
      <vt:lpstr>Slayt 4</vt:lpstr>
      <vt:lpstr>3. SERVİS ŞEKİLLERİNE GÖRE RESTORANLAR (SUNDUĞU HİZMET ÇEŞİDİNE GÖRE RESTORANLAR) </vt:lpstr>
      <vt:lpstr>4. BÜYÜKLÜKLERİNE GÖRE RESTORANLAR</vt:lpstr>
      <vt:lpstr>5. Mülkiyete Göre Sınıflandırma</vt:lpstr>
      <vt:lpstr>6.AMAÇLARINA GÖRE SINIFLANDIRMA</vt:lpstr>
      <vt:lpstr>Kar Amacı Gütmeyen İşletmeler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Sektör analizi ve örnek çalışma</dc:title>
  <dc:creator>güneş</dc:creator>
  <cp:lastModifiedBy>güneş</cp:lastModifiedBy>
  <cp:revision>10</cp:revision>
  <dcterms:created xsi:type="dcterms:W3CDTF">2020-03-13T11:34:14Z</dcterms:created>
  <dcterms:modified xsi:type="dcterms:W3CDTF">2020-04-24T15:49:13Z</dcterms:modified>
</cp:coreProperties>
</file>