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90" r:id="rId3"/>
    <p:sldId id="291" r:id="rId4"/>
    <p:sldId id="293" r:id="rId5"/>
    <p:sldId id="292" r:id="rId6"/>
    <p:sldId id="294" r:id="rId7"/>
    <p:sldId id="296" r:id="rId8"/>
    <p:sldId id="299" r:id="rId9"/>
    <p:sldId id="297" r:id="rId10"/>
    <p:sldId id="298" r:id="rId11"/>
    <p:sldId id="295" r:id="rId12"/>
    <p:sldId id="300" r:id="rId13"/>
    <p:sldId id="301" r:id="rId14"/>
    <p:sldId id="275"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0D66E-E2E1-4A74-88E8-EE4EF33F1AD0}" type="datetimeFigureOut">
              <a:rPr lang="tr-TR" smtClean="0"/>
              <a:pPr/>
              <a:t>25.10.2017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DBA06-1762-400F-9BDA-51571B1276E7}" type="slidenum">
              <a:rPr lang="tr-TR" smtClean="0"/>
              <a:pPr/>
              <a:t>‹#›</a:t>
            </a:fld>
            <a:endParaRPr lang="tr-TR"/>
          </a:p>
        </p:txBody>
      </p:sp>
    </p:spTree>
    <p:extLst>
      <p:ext uri="{BB962C8B-B14F-4D97-AF65-F5344CB8AC3E}">
        <p14:creationId xmlns:p14="http://schemas.microsoft.com/office/powerpoint/2010/main" val="2773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1443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1268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5546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8140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8732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2588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7303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457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424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57706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34803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5D573-C7DB-458A-97A4-D2A890F28307}" type="datetimeFigureOut">
              <a:rPr lang="tr-TR" smtClean="0"/>
              <a:pPr/>
              <a:t>25.10.2017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2AC5-8EE3-419B-B2FE-C1E00DC3DB0F}" type="slidenum">
              <a:rPr lang="tr-TR" smtClean="0"/>
              <a:pPr/>
              <a:t>‹#›</a:t>
            </a:fld>
            <a:endParaRPr lang="tr-TR"/>
          </a:p>
        </p:txBody>
      </p:sp>
    </p:spTree>
    <p:extLst>
      <p:ext uri="{BB962C8B-B14F-4D97-AF65-F5344CB8AC3E}">
        <p14:creationId xmlns:p14="http://schemas.microsoft.com/office/powerpoint/2010/main" val="19216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aterfootprint.org/en/water-footprint/business-water-footprint/corporate-water-stewardshi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aterfootprint.org/en/resources/interactive-tools/personal-water-footprint-calculato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aterfootprint.org/en/resources/publications/water-footprint-assessment-manual-global-standard/" TargetMode="External"/><Relationship Id="rId2" Type="http://schemas.openxmlformats.org/officeDocument/2006/relationships/hyperlink" Target="http://waterfootprint.org/en/resources/water-footprint-statistic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van 1"/>
          <p:cNvSpPr>
            <a:spLocks noGrp="1"/>
          </p:cNvSpPr>
          <p:nvPr>
            <p:ph type="title"/>
          </p:nvPr>
        </p:nvSpPr>
        <p:spPr>
          <a:xfrm>
            <a:off x="1555844" y="1941001"/>
            <a:ext cx="8890830" cy="3776662"/>
          </a:xfrm>
        </p:spPr>
        <p:txBody>
          <a:bodyPr>
            <a:normAutofit fontScale="90000"/>
          </a:bodyPr>
          <a:lstStyle/>
          <a:p>
            <a:pPr algn="ctr"/>
            <a:r>
              <a:rPr lang="tr-TR" altLang="tr-TR" dirty="0" smtClean="0"/>
              <a:t/>
            </a:r>
            <a:br>
              <a:rPr lang="tr-TR" altLang="tr-TR" dirty="0" smtClean="0"/>
            </a:br>
            <a:r>
              <a:rPr lang="tr-TR" altLang="tr-TR" sz="4000" b="1" dirty="0" smtClean="0"/>
              <a:t>Su Ayak İzi ve Sanal Su</a:t>
            </a:r>
            <a:br>
              <a:rPr lang="tr-TR" altLang="tr-TR" sz="4000" b="1" dirty="0" smtClean="0"/>
            </a:br>
            <a:r>
              <a:rPr lang="tr-TR" altLang="tr-TR" sz="2700" i="1" dirty="0" smtClean="0"/>
              <a:t>(48015017)</a:t>
            </a:r>
            <a:r>
              <a:rPr lang="tr-TR" altLang="tr-TR" sz="2700" i="1" dirty="0"/>
              <a:t> </a:t>
            </a:r>
            <a:r>
              <a:rPr lang="tr-TR" altLang="tr-TR" sz="2700" i="1" dirty="0" smtClean="0"/>
              <a:t/>
            </a:r>
            <a:br>
              <a:rPr lang="tr-TR" altLang="tr-TR" sz="2700" i="1" dirty="0" smtClean="0"/>
            </a:br>
            <a:r>
              <a:rPr lang="tr-TR" altLang="tr-TR" sz="2700" i="1" dirty="0" smtClean="0"/>
              <a:t/>
            </a:r>
            <a:br>
              <a:rPr lang="tr-TR" altLang="tr-TR" sz="2700" i="1" dirty="0" smtClean="0"/>
            </a:br>
            <a:r>
              <a:rPr lang="tr-TR" altLang="tr-TR" sz="2700" i="1" dirty="0" smtClean="0"/>
              <a:t>Bu </a:t>
            </a:r>
            <a:r>
              <a:rPr lang="tr-TR" altLang="tr-TR" sz="2700" i="1" dirty="0"/>
              <a:t>dersin notları, Water </a:t>
            </a:r>
            <a:r>
              <a:rPr lang="tr-TR" altLang="tr-TR" sz="2700" i="1" dirty="0" err="1"/>
              <a:t>Footprint</a:t>
            </a:r>
            <a:r>
              <a:rPr lang="tr-TR" altLang="tr-TR" sz="2700" i="1" dirty="0"/>
              <a:t> Network web sayfasında bulunan ve </a:t>
            </a:r>
            <a:r>
              <a:rPr lang="tr-TR" altLang="tr-TR" sz="2700" i="1" dirty="0" err="1"/>
              <a:t>Twente</a:t>
            </a:r>
            <a:r>
              <a:rPr lang="tr-TR" altLang="tr-TR" sz="2700" i="1" dirty="0"/>
              <a:t> </a:t>
            </a:r>
            <a:r>
              <a:rPr lang="tr-TR" altLang="tr-TR" sz="2700" i="1" dirty="0" err="1"/>
              <a:t>University</a:t>
            </a:r>
            <a:r>
              <a:rPr lang="tr-TR" altLang="tr-TR" sz="2700" i="1" dirty="0"/>
              <a:t> öğretim üyesi Prof. Dr. </a:t>
            </a:r>
            <a:r>
              <a:rPr lang="tr-TR" altLang="tr-TR" sz="2700" i="1" dirty="0" err="1"/>
              <a:t>Arjen</a:t>
            </a:r>
            <a:r>
              <a:rPr lang="tr-TR" altLang="tr-TR" sz="2700" i="1" dirty="0"/>
              <a:t> </a:t>
            </a:r>
            <a:r>
              <a:rPr lang="tr-TR" altLang="tr-TR" sz="2700" i="1" dirty="0" err="1"/>
              <a:t>Hoekstra</a:t>
            </a:r>
            <a:r>
              <a:rPr lang="tr-TR" altLang="tr-TR" sz="2700" i="1" dirty="0"/>
              <a:t> ile araştırma ekibi tarafından geliştirilen bilgilerden derlenmiştir. </a:t>
            </a:r>
            <a:r>
              <a:rPr lang="tr-TR" altLang="tr-TR" i="1" dirty="0"/>
              <a:t/>
            </a:r>
            <a:br>
              <a:rPr lang="tr-TR" altLang="tr-TR" i="1" dirty="0"/>
            </a:br>
            <a:r>
              <a:rPr lang="tr-TR" altLang="tr-TR" dirty="0" smtClean="0"/>
              <a:t/>
            </a:r>
            <a:br>
              <a:rPr lang="tr-TR" altLang="tr-TR" dirty="0" smtClean="0"/>
            </a:br>
            <a:r>
              <a:rPr lang="tr-TR" altLang="tr-TR" sz="2800" dirty="0" smtClean="0"/>
              <a:t>Doç. Dr. Gökşen ÇAPAR</a:t>
            </a:r>
            <a:br>
              <a:rPr lang="tr-TR" altLang="tr-TR" sz="2800" dirty="0" smtClean="0"/>
            </a:br>
            <a:r>
              <a:rPr lang="tr-TR" altLang="tr-TR" sz="2000" dirty="0" smtClean="0"/>
              <a:t>16 Ekim 2017</a:t>
            </a:r>
            <a:r>
              <a:rPr lang="tr-TR" altLang="tr-TR" dirty="0" smtClean="0"/>
              <a:t/>
            </a:r>
            <a:br>
              <a:rPr lang="tr-TR" altLang="tr-TR" dirty="0" smtClean="0"/>
            </a:br>
            <a:endParaRPr lang="tr-TR" altLang="tr-TR" dirty="0" smtClean="0"/>
          </a:p>
        </p:txBody>
      </p:sp>
    </p:spTree>
    <p:extLst>
      <p:ext uri="{BB962C8B-B14F-4D97-AF65-F5344CB8AC3E}">
        <p14:creationId xmlns:p14="http://schemas.microsoft.com/office/powerpoint/2010/main" val="140045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Adil Paylaşım</a:t>
            </a:r>
            <a:endParaRPr lang="tr-TR" b="1" dirty="0">
              <a:solidFill>
                <a:srgbClr val="FF0000"/>
              </a:solidFill>
            </a:endParaRPr>
          </a:p>
        </p:txBody>
      </p:sp>
      <p:sp>
        <p:nvSpPr>
          <p:cNvPr id="3" name="İçerik Yer Tutucusu 2"/>
          <p:cNvSpPr>
            <a:spLocks noGrp="1"/>
          </p:cNvSpPr>
          <p:nvPr>
            <p:ph idx="1"/>
          </p:nvPr>
        </p:nvSpPr>
        <p:spPr/>
        <p:txBody>
          <a:bodyPr>
            <a:normAutofit lnSpcReduction="10000"/>
          </a:bodyPr>
          <a:lstStyle/>
          <a:p>
            <a:r>
              <a:rPr lang="tr-TR" dirty="0" smtClean="0"/>
              <a:t>Karbon ayak izinden farklı olarak, su ayak izinin bazı faydaları vardır; yediğimiz gıdaların, giydiğimiz kıyafetlerin, evlerimizi yaptığımız malzemelerin vb. üretimi için bir su ayak izi olmak durumunda. </a:t>
            </a:r>
          </a:p>
          <a:p>
            <a:r>
              <a:rPr lang="tr-TR" dirty="0" smtClean="0"/>
              <a:t>Su ayak izi, çevresel olarak sürdürülebilir ve kaynak-verimli olmanın yanında insanlar arasında da adil paylaşılmalıdır.</a:t>
            </a:r>
            <a:r>
              <a:rPr lang="en-US" dirty="0" smtClean="0"/>
              <a:t> </a:t>
            </a:r>
            <a:endParaRPr lang="tr-TR" dirty="0" smtClean="0"/>
          </a:p>
          <a:p>
            <a:r>
              <a:rPr lang="tr-TR" dirty="0" smtClean="0"/>
              <a:t>Bir nehir havzasında su ayak izinin dağılımı (tahsisi) ne zaman adildir? Farklı su kullanıcıları ve farklı sektörler arasındaki dağılım, daha fazla toplumsal hedefi karşılıyorsa, daha fazla yarar getiriyorsa, adildir. </a:t>
            </a:r>
          </a:p>
          <a:p>
            <a:r>
              <a:rPr lang="tr-TR" dirty="0" smtClean="0"/>
              <a:t>Bir diğer anlamı, hiçbir bireyin, topluluğun veya ülkenin tüketilen </a:t>
            </a:r>
            <a:r>
              <a:rPr lang="tr-TR" dirty="0"/>
              <a:t>ürünler veya </a:t>
            </a:r>
            <a:r>
              <a:rPr lang="tr-TR" dirty="0" smtClean="0"/>
              <a:t>hizmetlerle ilgili su ayak izi diğerlerinden daha büyük olmamalıdır. </a:t>
            </a:r>
            <a:endParaRPr lang="tr-TR" dirty="0"/>
          </a:p>
        </p:txBody>
      </p:sp>
    </p:spTree>
    <p:extLst>
      <p:ext uri="{BB962C8B-B14F-4D97-AF65-F5344CB8AC3E}">
        <p14:creationId xmlns:p14="http://schemas.microsoft.com/office/powerpoint/2010/main" val="2463485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Aşama 4: Tepki Geliştirilmesi</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smtClean="0"/>
              <a:t>Hesaplama ve sürdürülebilirlik değerlendirmesinden sonra (Aşama 1-3), su ayak izini azaltmak ve sürdürülebilirliğini geliştirmek için  tepki stratejileri öncelikli olarak uygulanabilir.</a:t>
            </a:r>
            <a:endParaRPr lang="en-US" dirty="0"/>
          </a:p>
          <a:p>
            <a:r>
              <a:rPr lang="tr-TR" dirty="0" smtClean="0"/>
              <a:t>Tepki stratejileri neler olabilir?</a:t>
            </a:r>
          </a:p>
          <a:p>
            <a:pPr lvl="1"/>
            <a:r>
              <a:rPr lang="tr-TR" dirty="0" smtClean="0"/>
              <a:t>Daha iyi bir su yönetimi için daha iyi çalışan sayaç sistemlerine yatırım yapmak,</a:t>
            </a:r>
            <a:r>
              <a:rPr lang="en-US" dirty="0" smtClean="0"/>
              <a:t> </a:t>
            </a:r>
            <a:endParaRPr lang="tr-TR" dirty="0" smtClean="0"/>
          </a:p>
          <a:p>
            <a:pPr lvl="1"/>
            <a:r>
              <a:rPr lang="tr-TR" dirty="0" smtClean="0"/>
              <a:t>Üretim </a:t>
            </a:r>
            <a:r>
              <a:rPr lang="tr-TR" dirty="0"/>
              <a:t>zincirinde su ayak izini azaltacak </a:t>
            </a:r>
            <a:r>
              <a:rPr lang="tr-TR" dirty="0" smtClean="0"/>
              <a:t>teknolojilere yatırım yapmak,</a:t>
            </a:r>
            <a:r>
              <a:rPr lang="en-US" dirty="0" smtClean="0"/>
              <a:t> </a:t>
            </a:r>
            <a:endParaRPr lang="tr-TR" dirty="0" smtClean="0"/>
          </a:p>
          <a:p>
            <a:pPr lvl="1"/>
            <a:r>
              <a:rPr lang="tr-TR" dirty="0" smtClean="0"/>
              <a:t>Havza seviyesinde su kullanımının uzun dönem sürdürülebilirliğini geliştirmek için ortak hareket etmek, paydaşlar arasında koordinasyon sağlamak,  </a:t>
            </a:r>
          </a:p>
          <a:p>
            <a:pPr lvl="1"/>
            <a:r>
              <a:rPr lang="tr-TR" dirty="0" smtClean="0">
                <a:hlinkClick r:id="rId2" tooltip="Water stewardship"/>
              </a:rPr>
              <a:t>Suyun bilinçli kullanılması (</a:t>
            </a:r>
            <a:r>
              <a:rPr lang="en-US" dirty="0" smtClean="0">
                <a:hlinkClick r:id="rId2" tooltip="Water stewardship"/>
              </a:rPr>
              <a:t>Water stewardship</a:t>
            </a:r>
            <a:r>
              <a:rPr lang="tr-TR" dirty="0" smtClean="0"/>
              <a:t>)</a:t>
            </a:r>
            <a:r>
              <a:rPr lang="en-US" dirty="0"/>
              <a:t> </a:t>
            </a:r>
            <a:r>
              <a:rPr lang="tr-TR" dirty="0" smtClean="0"/>
              <a:t>ve entegre nehir havzası yönetimi, bir çok paydaşı suyun tasarruflu kullanılması için çözüm üretme ve iyi su yönetimi yolunda harekete geçirebilir. </a:t>
            </a:r>
            <a:endParaRPr lang="en-US" dirty="0"/>
          </a:p>
          <a:p>
            <a:r>
              <a:rPr lang="tr-TR" dirty="0" smtClean="0"/>
              <a:t>   </a:t>
            </a:r>
            <a:endParaRPr lang="tr-TR" dirty="0"/>
          </a:p>
        </p:txBody>
      </p:sp>
    </p:spTree>
    <p:extLst>
      <p:ext uri="{BB962C8B-B14F-4D97-AF65-F5344CB8AC3E}">
        <p14:creationId xmlns:p14="http://schemas.microsoft.com/office/powerpoint/2010/main" val="3774491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Bireylerin Su Ayak İzi</a:t>
            </a:r>
            <a:endParaRPr lang="tr-TR" b="1" dirty="0">
              <a:solidFill>
                <a:srgbClr val="FF0000"/>
              </a:solidFill>
            </a:endParaRPr>
          </a:p>
        </p:txBody>
      </p:sp>
      <p:sp>
        <p:nvSpPr>
          <p:cNvPr id="6" name="Dikdörtgen 5"/>
          <p:cNvSpPr/>
          <p:nvPr/>
        </p:nvSpPr>
        <p:spPr>
          <a:xfrm>
            <a:off x="6280783" y="1801864"/>
            <a:ext cx="5911217" cy="4801314"/>
          </a:xfrm>
          <a:prstGeom prst="rect">
            <a:avLst/>
          </a:prstGeom>
        </p:spPr>
        <p:txBody>
          <a:bodyPr wrap="square">
            <a:spAutoFit/>
          </a:bodyPr>
          <a:lstStyle/>
          <a:p>
            <a:pPr marL="285750" indent="-285750">
              <a:buFont typeface="Arial" panose="020B0604020202020204" pitchFamily="34" charset="0"/>
              <a:buChar char="•"/>
            </a:pPr>
            <a:r>
              <a:rPr lang="tr-TR" dirty="0" smtClean="0">
                <a:solidFill>
                  <a:srgbClr val="301948"/>
                </a:solidFill>
                <a:latin typeface="Arial" panose="020B0604020202020204" pitchFamily="34" charset="0"/>
              </a:rPr>
              <a:t>Küresel ekonomide her tüketici, yaşadığı bölgeye ve tükettiği ürünlere bağlı olarak günde ortalama </a:t>
            </a:r>
            <a:r>
              <a:rPr lang="en-US" dirty="0" smtClean="0">
                <a:solidFill>
                  <a:srgbClr val="301948"/>
                </a:solidFill>
                <a:latin typeface="Arial" panose="020B0604020202020204" pitchFamily="34" charset="0"/>
              </a:rPr>
              <a:t>5 </a:t>
            </a:r>
            <a:r>
              <a:rPr lang="en-US" dirty="0">
                <a:solidFill>
                  <a:srgbClr val="301948"/>
                </a:solidFill>
                <a:latin typeface="Arial" panose="020B0604020202020204" pitchFamily="34" charset="0"/>
              </a:rPr>
              <a:t>000 </a:t>
            </a:r>
            <a:r>
              <a:rPr lang="en-US" dirty="0" err="1" smtClean="0">
                <a:solidFill>
                  <a:srgbClr val="301948"/>
                </a:solidFill>
                <a:latin typeface="Arial" panose="020B0604020202020204" pitchFamily="34" charset="0"/>
              </a:rPr>
              <a:t>litre</a:t>
            </a:r>
            <a:r>
              <a:rPr lang="tr-TR" dirty="0" smtClean="0">
                <a:solidFill>
                  <a:srgbClr val="301948"/>
                </a:solidFill>
                <a:latin typeface="Arial" panose="020B0604020202020204" pitchFamily="34" charset="0"/>
              </a:rPr>
              <a:t> su </a:t>
            </a:r>
            <a:r>
              <a:rPr lang="tr-TR" dirty="0" smtClean="0">
                <a:solidFill>
                  <a:srgbClr val="FF0000"/>
                </a:solidFill>
                <a:latin typeface="Arial" panose="020B0604020202020204" pitchFamily="34" charset="0"/>
              </a:rPr>
              <a:t>yer</a:t>
            </a:r>
            <a:r>
              <a:rPr lang="tr-TR" dirty="0" smtClean="0">
                <a:solidFill>
                  <a:srgbClr val="301948"/>
                </a:solidFill>
                <a:latin typeface="Arial" panose="020B0604020202020204" pitchFamily="34" charset="0"/>
              </a:rPr>
              <a:t> (1</a:t>
            </a:r>
            <a:r>
              <a:rPr lang="en-US" dirty="0" smtClean="0">
                <a:solidFill>
                  <a:srgbClr val="301948"/>
                </a:solidFill>
                <a:latin typeface="Arial" panose="020B0604020202020204" pitchFamily="34" charset="0"/>
              </a:rPr>
              <a:t> </a:t>
            </a:r>
            <a:r>
              <a:rPr lang="en-US" dirty="0">
                <a:solidFill>
                  <a:srgbClr val="301948"/>
                </a:solidFill>
                <a:latin typeface="Arial" panose="020B0604020202020204" pitchFamily="34" charset="0"/>
              </a:rPr>
              <a:t>500 </a:t>
            </a:r>
            <a:r>
              <a:rPr lang="tr-TR" dirty="0" smtClean="0">
                <a:solidFill>
                  <a:srgbClr val="301948"/>
                </a:solidFill>
                <a:latin typeface="Arial" panose="020B0604020202020204" pitchFamily="34" charset="0"/>
              </a:rPr>
              <a:t>ile</a:t>
            </a:r>
            <a:r>
              <a:rPr lang="en-US" dirty="0" smtClean="0">
                <a:solidFill>
                  <a:srgbClr val="301948"/>
                </a:solidFill>
                <a:latin typeface="Arial" panose="020B0604020202020204" pitchFamily="34" charset="0"/>
              </a:rPr>
              <a:t> </a:t>
            </a:r>
            <a:r>
              <a:rPr lang="en-US" dirty="0">
                <a:solidFill>
                  <a:srgbClr val="301948"/>
                </a:solidFill>
                <a:latin typeface="Arial" panose="020B0604020202020204" pitchFamily="34" charset="0"/>
              </a:rPr>
              <a:t>10 000 </a:t>
            </a:r>
            <a:r>
              <a:rPr lang="en-US" dirty="0" err="1" smtClean="0">
                <a:solidFill>
                  <a:srgbClr val="301948"/>
                </a:solidFill>
                <a:latin typeface="Arial" panose="020B0604020202020204" pitchFamily="34" charset="0"/>
              </a:rPr>
              <a:t>litre</a:t>
            </a:r>
            <a:r>
              <a:rPr lang="en-US" dirty="0" smtClean="0">
                <a:solidFill>
                  <a:srgbClr val="301948"/>
                </a:solidFill>
                <a:latin typeface="Arial" panose="020B0604020202020204" pitchFamily="34" charset="0"/>
              </a:rPr>
              <a:t> </a:t>
            </a:r>
            <a:r>
              <a:rPr lang="tr-TR" dirty="0" smtClean="0">
                <a:solidFill>
                  <a:srgbClr val="301948"/>
                </a:solidFill>
                <a:latin typeface="Arial" panose="020B0604020202020204" pitchFamily="34" charset="0"/>
              </a:rPr>
              <a:t>/gün)</a:t>
            </a:r>
            <a:r>
              <a:rPr lang="en-US" dirty="0" smtClean="0">
                <a:solidFill>
                  <a:srgbClr val="301948"/>
                </a:solidFill>
                <a:latin typeface="Arial" panose="020B0604020202020204" pitchFamily="34" charset="0"/>
              </a:rPr>
              <a:t>. </a:t>
            </a:r>
            <a:endParaRPr lang="tr-TR" dirty="0" smtClean="0">
              <a:solidFill>
                <a:srgbClr val="301948"/>
              </a:solidFill>
              <a:latin typeface="Arial" panose="020B0604020202020204" pitchFamily="34" charset="0"/>
            </a:endParaRPr>
          </a:p>
          <a:p>
            <a:endParaRPr lang="tr-TR" dirty="0" smtClean="0">
              <a:solidFill>
                <a:srgbClr val="301948"/>
              </a:solidFill>
              <a:latin typeface="Arial" panose="020B0604020202020204" pitchFamily="34" charset="0"/>
            </a:endParaRPr>
          </a:p>
          <a:p>
            <a:pPr marL="285750" indent="-285750">
              <a:buFont typeface="Arial" panose="020B0604020202020204" pitchFamily="34" charset="0"/>
              <a:buChar char="•"/>
            </a:pPr>
            <a:r>
              <a:rPr lang="tr-TR" dirty="0" smtClean="0">
                <a:solidFill>
                  <a:srgbClr val="301948"/>
                </a:solidFill>
                <a:latin typeface="Arial" panose="020B0604020202020204" pitchFamily="34" charset="0"/>
              </a:rPr>
              <a:t>Yediğimiz veya tükettiğimiz, kullandığımız her şeyin bir su ayak izi vardır; bazen yaşadığımız yerin yakınındaki bir yerde veya çoğunlukla uzaktaki bir nehir havzasında</a:t>
            </a:r>
            <a:r>
              <a:rPr lang="en-US" dirty="0" smtClean="0">
                <a:solidFill>
                  <a:srgbClr val="301948"/>
                </a:solidFill>
                <a:latin typeface="Arial" panose="020B0604020202020204" pitchFamily="34" charset="0"/>
              </a:rPr>
              <a:t>,</a:t>
            </a:r>
            <a:r>
              <a:rPr lang="tr-TR" dirty="0" smtClean="0">
                <a:solidFill>
                  <a:srgbClr val="301948"/>
                </a:solidFill>
                <a:latin typeface="Arial" panose="020B0604020202020204" pitchFamily="34" charset="0"/>
              </a:rPr>
              <a:t> ve hatta başka bir ülkede. </a:t>
            </a:r>
          </a:p>
          <a:p>
            <a:endParaRPr lang="tr-TR" dirty="0" smtClean="0">
              <a:solidFill>
                <a:srgbClr val="301948"/>
              </a:solidFill>
              <a:latin typeface="Arial" panose="020B0604020202020204" pitchFamily="34" charset="0"/>
            </a:endParaRPr>
          </a:p>
          <a:p>
            <a:pPr marL="285750" indent="-285750">
              <a:buFont typeface="Arial" panose="020B0604020202020204" pitchFamily="34" charset="0"/>
              <a:buChar char="•"/>
            </a:pPr>
            <a:r>
              <a:rPr lang="tr-TR" dirty="0" smtClean="0">
                <a:solidFill>
                  <a:srgbClr val="301948"/>
                </a:solidFill>
                <a:latin typeface="Arial" panose="020B0604020202020204" pitchFamily="34" charset="0"/>
              </a:rPr>
              <a:t>Bir üründeki hammaddeler farklı yerlerden gelebilir. Örneğin bir kurabiyenin unu Kanada’dan, şekeri Brezilya’dan vanilyası M</a:t>
            </a:r>
            <a:r>
              <a:rPr lang="en-US" dirty="0" err="1" smtClean="0">
                <a:solidFill>
                  <a:srgbClr val="301948"/>
                </a:solidFill>
                <a:latin typeface="Arial" panose="020B0604020202020204" pitchFamily="34" charset="0"/>
              </a:rPr>
              <a:t>adagas</a:t>
            </a:r>
            <a:r>
              <a:rPr lang="tr-TR" dirty="0" smtClean="0">
                <a:solidFill>
                  <a:srgbClr val="301948"/>
                </a:solidFill>
                <a:latin typeface="Arial" panose="020B0604020202020204" pitchFamily="34" charset="0"/>
              </a:rPr>
              <a:t>k</a:t>
            </a:r>
            <a:r>
              <a:rPr lang="en-US" dirty="0" err="1" smtClean="0">
                <a:solidFill>
                  <a:srgbClr val="301948"/>
                </a:solidFill>
                <a:latin typeface="Arial" panose="020B0604020202020204" pitchFamily="34" charset="0"/>
              </a:rPr>
              <a:t>ar</a:t>
            </a:r>
            <a:r>
              <a:rPr lang="tr-TR" dirty="0" smtClean="0">
                <a:solidFill>
                  <a:srgbClr val="301948"/>
                </a:solidFill>
                <a:latin typeface="Arial" panose="020B0604020202020204" pitchFamily="34" charset="0"/>
              </a:rPr>
              <a:t>’dan ve yumurtaları yerel üreticiden gelmiş olabilir. </a:t>
            </a:r>
          </a:p>
          <a:p>
            <a:endParaRPr lang="tr-TR" dirty="0" smtClean="0">
              <a:solidFill>
                <a:srgbClr val="301948"/>
              </a:solidFill>
              <a:latin typeface="Arial" panose="020B0604020202020204" pitchFamily="34" charset="0"/>
            </a:endParaRPr>
          </a:p>
          <a:p>
            <a:pPr marL="285750" indent="-285750">
              <a:buFont typeface="Arial" panose="020B0604020202020204" pitchFamily="34" charset="0"/>
              <a:buChar char="•"/>
            </a:pPr>
            <a:r>
              <a:rPr lang="tr-TR" dirty="0" smtClean="0">
                <a:solidFill>
                  <a:srgbClr val="301948"/>
                </a:solidFill>
                <a:latin typeface="Arial" panose="020B0604020202020204" pitchFamily="34" charset="0"/>
              </a:rPr>
              <a:t>Bu bir tek kurabiye, dünyanın pek çok yerindeki nehir havzalarından su tüketmekte ve bu su kaynaklarını kirletmektedir. </a:t>
            </a:r>
            <a:endParaRPr lang="tr-TR" dirty="0"/>
          </a:p>
        </p:txBody>
      </p:sp>
      <p:pic>
        <p:nvPicPr>
          <p:cNvPr id="3" name="Resim 2"/>
          <p:cNvPicPr>
            <a:picLocks noChangeAspect="1"/>
          </p:cNvPicPr>
          <p:nvPr/>
        </p:nvPicPr>
        <p:blipFill>
          <a:blip r:embed="rId2"/>
          <a:stretch>
            <a:fillRect/>
          </a:stretch>
        </p:blipFill>
        <p:spPr>
          <a:xfrm>
            <a:off x="740675" y="1801864"/>
            <a:ext cx="5246143" cy="3496062"/>
          </a:xfrm>
          <a:prstGeom prst="rect">
            <a:avLst/>
          </a:prstGeom>
        </p:spPr>
      </p:pic>
      <p:sp>
        <p:nvSpPr>
          <p:cNvPr id="4" name="Metin kutusu 3"/>
          <p:cNvSpPr txBox="1"/>
          <p:nvPr/>
        </p:nvSpPr>
        <p:spPr>
          <a:xfrm>
            <a:off x="740675" y="5633344"/>
            <a:ext cx="4663839" cy="369332"/>
          </a:xfrm>
          <a:prstGeom prst="rect">
            <a:avLst/>
          </a:prstGeom>
          <a:noFill/>
        </p:spPr>
        <p:txBody>
          <a:bodyPr wrap="square" rtlCol="0">
            <a:spAutoFit/>
          </a:bodyPr>
          <a:lstStyle/>
          <a:p>
            <a:r>
              <a:rPr lang="tr-TR" dirty="0" smtClean="0"/>
              <a:t>Kaynak: Water </a:t>
            </a:r>
            <a:r>
              <a:rPr lang="tr-TR" dirty="0" err="1" smtClean="0"/>
              <a:t>Footprint</a:t>
            </a:r>
            <a:r>
              <a:rPr lang="tr-TR" dirty="0" smtClean="0"/>
              <a:t> Network</a:t>
            </a:r>
            <a:endParaRPr lang="tr-TR" dirty="0"/>
          </a:p>
        </p:txBody>
      </p:sp>
    </p:spTree>
    <p:extLst>
      <p:ext uri="{BB962C8B-B14F-4D97-AF65-F5344CB8AC3E}">
        <p14:creationId xmlns:p14="http://schemas.microsoft.com/office/powerpoint/2010/main" val="327400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Bir kot pantolon ….</a:t>
            </a:r>
            <a:endParaRPr lang="tr-TR" b="1" dirty="0">
              <a:solidFill>
                <a:srgbClr val="FF0000"/>
              </a:solidFill>
            </a:endParaRPr>
          </a:p>
        </p:txBody>
      </p:sp>
      <p:pic>
        <p:nvPicPr>
          <p:cNvPr id="5" name="Resim 4"/>
          <p:cNvPicPr>
            <a:picLocks noChangeAspect="1"/>
          </p:cNvPicPr>
          <p:nvPr/>
        </p:nvPicPr>
        <p:blipFill rotWithShape="1">
          <a:blip r:embed="rId2"/>
          <a:srcRect l="10519" t="32011" r="36591" b="24645"/>
          <a:stretch/>
        </p:blipFill>
        <p:spPr>
          <a:xfrm>
            <a:off x="6078668" y="2033167"/>
            <a:ext cx="6113332" cy="4008004"/>
          </a:xfrm>
          <a:prstGeom prst="rect">
            <a:avLst/>
          </a:prstGeom>
        </p:spPr>
      </p:pic>
      <p:sp>
        <p:nvSpPr>
          <p:cNvPr id="6" name="Dikdörtgen 5"/>
          <p:cNvSpPr/>
          <p:nvPr/>
        </p:nvSpPr>
        <p:spPr>
          <a:xfrm>
            <a:off x="320634" y="1405680"/>
            <a:ext cx="6044540" cy="5262979"/>
          </a:xfrm>
          <a:prstGeom prst="rect">
            <a:avLst/>
          </a:prstGeom>
        </p:spPr>
        <p:txBody>
          <a:bodyPr wrap="square">
            <a:spAutoFit/>
          </a:bodyPr>
          <a:lstStyle/>
          <a:p>
            <a:pPr marL="285750" indent="-285750">
              <a:buFont typeface="Arial" panose="020B0604020202020204" pitchFamily="34" charset="0"/>
              <a:buChar char="•"/>
            </a:pPr>
            <a:r>
              <a:rPr lang="tr-TR" sz="2400" dirty="0" smtClean="0">
                <a:solidFill>
                  <a:srgbClr val="301948"/>
                </a:solidFill>
                <a:latin typeface="Arial" panose="020B0604020202020204" pitchFamily="34" charset="0"/>
              </a:rPr>
              <a:t>Su yenilenebilir bir kaynak, ancak sınırlı…</a:t>
            </a:r>
          </a:p>
          <a:p>
            <a:pPr marL="285750" indent="-285750">
              <a:buFont typeface="Arial" panose="020B0604020202020204" pitchFamily="34" charset="0"/>
              <a:buChar char="•"/>
            </a:pPr>
            <a:r>
              <a:rPr lang="tr-TR" sz="2400" dirty="0" smtClean="0">
                <a:solidFill>
                  <a:srgbClr val="301948"/>
                </a:solidFill>
                <a:latin typeface="Arial" panose="020B0604020202020204" pitchFamily="34" charset="0"/>
              </a:rPr>
              <a:t>Bugün yeryüzünde bulunan su miktarı, dinozorların yaşadığı dönemdeki su miktarıyla aynı…</a:t>
            </a:r>
          </a:p>
          <a:p>
            <a:pPr marL="285750" indent="-285750">
              <a:buFont typeface="Arial" panose="020B0604020202020204" pitchFamily="34" charset="0"/>
              <a:buChar char="•"/>
            </a:pPr>
            <a:r>
              <a:rPr lang="tr-TR" sz="2400" dirty="0" smtClean="0">
                <a:solidFill>
                  <a:srgbClr val="301948"/>
                </a:solidFill>
                <a:latin typeface="Arial" panose="020B0604020202020204" pitchFamily="34" charset="0"/>
              </a:rPr>
              <a:t>Nüfus arttıkça, su kaynakları üzerindeki baskılar artıyor…</a:t>
            </a:r>
          </a:p>
          <a:p>
            <a:pPr marL="285750" indent="-285750">
              <a:buFont typeface="Arial" panose="020B0604020202020204" pitchFamily="34" charset="0"/>
              <a:buChar char="•"/>
            </a:pPr>
            <a:r>
              <a:rPr lang="tr-TR" sz="2400" dirty="0" smtClean="0">
                <a:solidFill>
                  <a:srgbClr val="301948"/>
                </a:solidFill>
                <a:latin typeface="Arial" panose="020B0604020202020204" pitchFamily="34" charset="0"/>
              </a:rPr>
              <a:t>Kirlilik, bu durumu daha da kötüleştiriyor; her su kaynağı kullanılamıyor.</a:t>
            </a:r>
          </a:p>
          <a:p>
            <a:pPr marL="285750" indent="-285750">
              <a:buFont typeface="Arial" panose="020B0604020202020204" pitchFamily="34" charset="0"/>
              <a:buChar char="•"/>
            </a:pPr>
            <a:r>
              <a:rPr lang="tr-TR" sz="2400" dirty="0" smtClean="0">
                <a:solidFill>
                  <a:srgbClr val="301948"/>
                </a:solidFill>
                <a:latin typeface="Arial" panose="020B0604020202020204" pitchFamily="34" charset="0"/>
              </a:rPr>
              <a:t>Mevcut olan su miktarı, mevsime ve coğrafi farklılıklarla göre değişiyor.</a:t>
            </a:r>
          </a:p>
          <a:p>
            <a:pPr marL="285750" indent="-285750">
              <a:buFont typeface="Arial" panose="020B0604020202020204" pitchFamily="34" charset="0"/>
              <a:buChar char="•"/>
            </a:pPr>
            <a:r>
              <a:rPr lang="tr-TR" sz="2400" dirty="0" smtClean="0">
                <a:solidFill>
                  <a:srgbClr val="301948"/>
                </a:solidFill>
                <a:latin typeface="Arial" panose="020B0604020202020204" pitchFamily="34" charset="0"/>
              </a:rPr>
              <a:t>Bugün pek çok bölgede mevcut kaynakların karşılayabileceğinden çok daha fazla tatlı su tüketilmekte…</a:t>
            </a:r>
            <a:endParaRPr lang="tr-TR" sz="2400" dirty="0"/>
          </a:p>
        </p:txBody>
      </p:sp>
      <p:pic>
        <p:nvPicPr>
          <p:cNvPr id="3" name="Resim 2"/>
          <p:cNvPicPr>
            <a:picLocks noChangeAspect="1"/>
          </p:cNvPicPr>
          <p:nvPr/>
        </p:nvPicPr>
        <p:blipFill>
          <a:blip r:embed="rId3"/>
          <a:stretch>
            <a:fillRect/>
          </a:stretch>
        </p:blipFill>
        <p:spPr>
          <a:xfrm>
            <a:off x="6500130" y="6364181"/>
            <a:ext cx="4718713" cy="493819"/>
          </a:xfrm>
          <a:prstGeom prst="rect">
            <a:avLst/>
          </a:prstGeom>
        </p:spPr>
      </p:pic>
    </p:spTree>
    <p:extLst>
      <p:ext uri="{BB962C8B-B14F-4D97-AF65-F5344CB8AC3E}">
        <p14:creationId xmlns:p14="http://schemas.microsoft.com/office/powerpoint/2010/main" val="4058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Ödev 1!!</a:t>
            </a:r>
            <a:r>
              <a:rPr lang="tr-TR" dirty="0" smtClean="0"/>
              <a:t> </a:t>
            </a:r>
            <a:br>
              <a:rPr lang="tr-TR" dirty="0" smtClean="0"/>
            </a:br>
            <a:r>
              <a:rPr lang="tr-TR" sz="3200" b="1" i="1" dirty="0" smtClean="0"/>
              <a:t>(Teslim tarihi: 23 Ekim 2017, Ağırlık: %10)</a:t>
            </a:r>
            <a:endParaRPr lang="tr-TR" sz="3200" b="1" i="1" dirty="0"/>
          </a:p>
        </p:txBody>
      </p:sp>
      <p:sp>
        <p:nvSpPr>
          <p:cNvPr id="3" name="İçerik Yer Tutucusu 2"/>
          <p:cNvSpPr>
            <a:spLocks noGrp="1"/>
          </p:cNvSpPr>
          <p:nvPr>
            <p:ph idx="1"/>
          </p:nvPr>
        </p:nvSpPr>
        <p:spPr/>
        <p:txBody>
          <a:bodyPr>
            <a:normAutofit fontScale="92500" lnSpcReduction="20000"/>
          </a:bodyPr>
          <a:lstStyle/>
          <a:p>
            <a:pPr marL="514350" indent="-514350">
              <a:buFont typeface="Arial" panose="020B0604020202020204" pitchFamily="34" charset="0"/>
              <a:buAutoNum type="arabicPeriod"/>
            </a:pPr>
            <a:r>
              <a:rPr lang="tr-TR" dirty="0" err="1" smtClean="0"/>
              <a:t>Water</a:t>
            </a:r>
            <a:r>
              <a:rPr lang="tr-TR" dirty="0" smtClean="0"/>
              <a:t> </a:t>
            </a:r>
            <a:r>
              <a:rPr lang="tr-TR" dirty="0" err="1" smtClean="0"/>
              <a:t>Footprint</a:t>
            </a:r>
            <a:r>
              <a:rPr lang="tr-TR" dirty="0" smtClean="0"/>
              <a:t> web sayfasını kullanarak kişisel su ayak izinizi hesaplayınız </a:t>
            </a:r>
            <a:r>
              <a:rPr lang="tr-TR" i="1" dirty="0"/>
              <a:t>(</a:t>
            </a:r>
            <a:r>
              <a:rPr lang="tr-TR" i="1" dirty="0">
                <a:hlinkClick r:id="rId2"/>
              </a:rPr>
              <a:t>http://waterfootprint.org/en/</a:t>
            </a:r>
            <a:r>
              <a:rPr lang="tr-TR" i="1" dirty="0" err="1">
                <a:hlinkClick r:id="rId2"/>
              </a:rPr>
              <a:t>resources</a:t>
            </a:r>
            <a:r>
              <a:rPr lang="tr-TR" i="1" dirty="0">
                <a:hlinkClick r:id="rId2"/>
              </a:rPr>
              <a:t>/</a:t>
            </a:r>
            <a:r>
              <a:rPr lang="tr-TR" i="1" dirty="0" err="1">
                <a:hlinkClick r:id="rId2"/>
              </a:rPr>
              <a:t>interactive-tools</a:t>
            </a:r>
            <a:r>
              <a:rPr lang="tr-TR" i="1" dirty="0">
                <a:hlinkClick r:id="rId2"/>
              </a:rPr>
              <a:t>/</a:t>
            </a:r>
            <a:r>
              <a:rPr lang="tr-TR" i="1" dirty="0" err="1">
                <a:hlinkClick r:id="rId2"/>
              </a:rPr>
              <a:t>personal-water-footprint-calculator</a:t>
            </a:r>
            <a:r>
              <a:rPr lang="tr-TR" i="1" dirty="0" smtClean="0">
                <a:hlinkClick r:id="rId2"/>
              </a:rPr>
              <a:t>/</a:t>
            </a:r>
            <a:r>
              <a:rPr lang="tr-TR" i="1" dirty="0" smtClean="0"/>
              <a:t>)</a:t>
            </a:r>
          </a:p>
          <a:p>
            <a:pPr marL="514350" indent="-514350">
              <a:buAutoNum type="arabicPeriod"/>
            </a:pPr>
            <a:r>
              <a:rPr lang="tr-TR" dirty="0" smtClean="0"/>
              <a:t>Aynı web sayfasında «</a:t>
            </a:r>
            <a:r>
              <a:rPr lang="tr-TR" dirty="0" err="1" smtClean="0"/>
              <a:t>Extended</a:t>
            </a:r>
            <a:r>
              <a:rPr lang="tr-TR" dirty="0" smtClean="0"/>
              <a:t> </a:t>
            </a:r>
            <a:r>
              <a:rPr lang="tr-TR" dirty="0" err="1" smtClean="0"/>
              <a:t>calculator</a:t>
            </a:r>
            <a:r>
              <a:rPr lang="tr-TR" dirty="0" smtClean="0"/>
              <a:t>» kullanarak kişisel su ayak izinizi yeniden hesaplayınız (kendinize ait verileri kullanarak). </a:t>
            </a:r>
          </a:p>
          <a:p>
            <a:pPr marL="514350" indent="-514350">
              <a:buAutoNum type="arabicPeriod"/>
            </a:pPr>
            <a:r>
              <a:rPr lang="tr-TR" dirty="0" smtClean="0"/>
              <a:t>Avrupa, Asya ve Amerika’dan birer ülke seçerek ve o ülkelere ait verileri kullanarak bireysel su ayak izini hesaplayınız</a:t>
            </a:r>
            <a:r>
              <a:rPr lang="tr-TR" dirty="0"/>
              <a:t>. Türkiye için elde ettiğiniz </a:t>
            </a:r>
            <a:r>
              <a:rPr lang="tr-TR" dirty="0" smtClean="0"/>
              <a:t>sonuçla kıyaslayınız. </a:t>
            </a:r>
          </a:p>
          <a:p>
            <a:pPr marL="514350" indent="-514350">
              <a:buAutoNum type="arabicPeriod"/>
            </a:pPr>
            <a:r>
              <a:rPr lang="tr-TR" dirty="0" smtClean="0"/>
              <a:t>Seçtiğiniz bir ülkede üç farklı gelir düzeyi (düşük, orta, yüksek) için su ayak izini hesaplayınız.</a:t>
            </a:r>
          </a:p>
          <a:p>
            <a:pPr marL="514350" indent="-514350">
              <a:buAutoNum type="arabicPeriod"/>
            </a:pPr>
            <a:r>
              <a:rPr lang="tr-TR" dirty="0" smtClean="0"/>
              <a:t>Sonuçları karşılaştırınız, yorumlayınız.</a:t>
            </a:r>
          </a:p>
          <a:p>
            <a:pPr marL="0" indent="0">
              <a:buNone/>
            </a:pPr>
            <a:r>
              <a:rPr lang="tr-TR" dirty="0"/>
              <a:t> </a:t>
            </a:r>
            <a:r>
              <a:rPr lang="tr-TR" dirty="0" smtClean="0"/>
              <a:t>  </a:t>
            </a:r>
            <a:endParaRPr lang="tr-TR" dirty="0"/>
          </a:p>
        </p:txBody>
      </p:sp>
    </p:spTree>
    <p:extLst>
      <p:ext uri="{BB962C8B-B14F-4D97-AF65-F5344CB8AC3E}">
        <p14:creationId xmlns:p14="http://schemas.microsoft.com/office/powerpoint/2010/main" val="414369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Su Ayak </a:t>
            </a:r>
            <a:r>
              <a:rPr lang="tr-TR" b="1" dirty="0" err="1" smtClean="0">
                <a:solidFill>
                  <a:srgbClr val="FF0000"/>
                </a:solidFill>
              </a:rPr>
              <a:t>İzi’nin</a:t>
            </a:r>
            <a:r>
              <a:rPr lang="tr-TR" b="1" dirty="0" smtClean="0">
                <a:solidFill>
                  <a:srgbClr val="FF0000"/>
                </a:solidFill>
              </a:rPr>
              <a:t> Hesaplanması</a:t>
            </a:r>
            <a:endParaRPr lang="tr-TR" b="1" dirty="0">
              <a:solidFill>
                <a:srgbClr val="FF0000"/>
              </a:solidFill>
            </a:endParaRPr>
          </a:p>
        </p:txBody>
      </p:sp>
      <p:sp>
        <p:nvSpPr>
          <p:cNvPr id="3" name="İçerik Yer Tutucusu 2"/>
          <p:cNvSpPr>
            <a:spLocks noGrp="1"/>
          </p:cNvSpPr>
          <p:nvPr>
            <p:ph idx="1"/>
          </p:nvPr>
        </p:nvSpPr>
        <p:spPr/>
        <p:txBody>
          <a:bodyPr>
            <a:noAutofit/>
          </a:bodyPr>
          <a:lstStyle/>
          <a:p>
            <a:r>
              <a:rPr lang="tr-TR" sz="3200" dirty="0" smtClean="0"/>
              <a:t>Dört aşamalı bir süreç: </a:t>
            </a:r>
          </a:p>
          <a:p>
            <a:pPr lvl="1"/>
            <a:r>
              <a:rPr lang="tr-TR" sz="3200" dirty="0" smtClean="0"/>
              <a:t>Yeşil, mavi ve gri su ayak izleri belirlenir ve haritalandırılır</a:t>
            </a:r>
          </a:p>
          <a:p>
            <a:pPr lvl="1"/>
            <a:r>
              <a:rPr lang="tr-TR" sz="3200" dirty="0" smtClean="0"/>
              <a:t>Su kullanımının sürdürülebilirliği, verimliliği ve dengeliliği değerlendirilir</a:t>
            </a:r>
          </a:p>
          <a:p>
            <a:pPr lvl="1"/>
            <a:r>
              <a:rPr lang="tr-TR" sz="3200" dirty="0" smtClean="0"/>
              <a:t>Bir ayak izini sürdürülebilir kılmak için hangi stratejik eylemlerin </a:t>
            </a:r>
            <a:r>
              <a:rPr lang="tr-TR" sz="3200" dirty="0" err="1" smtClean="0"/>
              <a:t>önceliklendirilmesi</a:t>
            </a:r>
            <a:r>
              <a:rPr lang="tr-TR" sz="3200" dirty="0" smtClean="0"/>
              <a:t> gerektiğini belirler.</a:t>
            </a:r>
            <a:endParaRPr lang="en-US" sz="3200" dirty="0"/>
          </a:p>
          <a:p>
            <a:r>
              <a:rPr lang="tr-TR" sz="3200" dirty="0" smtClean="0"/>
              <a:t>Su Ayak İzi Değerlendirmesi çok yönlüdür; çevresel, sosyal ve ekonomik perspektiflerden pek çok politika ve stratejik eylem hakkında bilgi verebilir. </a:t>
            </a:r>
            <a:endParaRPr lang="tr-TR" sz="3200" dirty="0"/>
          </a:p>
        </p:txBody>
      </p:sp>
    </p:spTree>
    <p:extLst>
      <p:ext uri="{BB962C8B-B14F-4D97-AF65-F5344CB8AC3E}">
        <p14:creationId xmlns:p14="http://schemas.microsoft.com/office/powerpoint/2010/main" val="127672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Aşama 1: Hedefler ve Kapsam</a:t>
            </a: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solidFill>
                  <a:srgbClr val="FF0000"/>
                </a:solidFill>
              </a:rPr>
              <a:t>Hedef</a:t>
            </a:r>
            <a:r>
              <a:rPr lang="tr-TR" dirty="0" smtClean="0"/>
              <a:t>; Bir sonraki aşamada ne yapacağınızı netleştirir.</a:t>
            </a:r>
          </a:p>
          <a:p>
            <a:r>
              <a:rPr lang="tr-TR" dirty="0" smtClean="0">
                <a:solidFill>
                  <a:srgbClr val="FF0000"/>
                </a:solidFill>
              </a:rPr>
              <a:t>Kapsam</a:t>
            </a:r>
            <a:r>
              <a:rPr lang="tr-TR" dirty="0" smtClean="0"/>
              <a:t>; çalışmanın zamansal ve </a:t>
            </a:r>
            <a:r>
              <a:rPr lang="tr-TR" dirty="0" err="1" smtClean="0"/>
              <a:t>mekansal</a:t>
            </a:r>
            <a:r>
              <a:rPr lang="tr-TR" dirty="0" smtClean="0"/>
              <a:t> ölçeğini belirler (</a:t>
            </a:r>
            <a:r>
              <a:rPr lang="tr-TR" dirty="0" err="1" smtClean="0"/>
              <a:t>örn</a:t>
            </a:r>
            <a:r>
              <a:rPr lang="tr-TR" dirty="0" smtClean="0"/>
              <a:t>; küresel mi, havza ölçeğinde mi?, </a:t>
            </a:r>
            <a:r>
              <a:rPr lang="tr-TR" dirty="0"/>
              <a:t>B</a:t>
            </a:r>
            <a:r>
              <a:rPr lang="tr-TR" dirty="0" smtClean="0"/>
              <a:t>ir yıl mı, daha mı fazla?, Bir ürün mü, tüm işletme mi?)</a:t>
            </a:r>
          </a:p>
          <a:p>
            <a:r>
              <a:rPr lang="tr-TR" dirty="0"/>
              <a:t>K</a:t>
            </a:r>
            <a:r>
              <a:rPr lang="tr-TR" dirty="0" smtClean="0"/>
              <a:t>ullanılacak veriyi ve hangi detayda analiz yapılacağını belirler.</a:t>
            </a:r>
          </a:p>
        </p:txBody>
      </p:sp>
    </p:spTree>
    <p:extLst>
      <p:ext uri="{BB962C8B-B14F-4D97-AF65-F5344CB8AC3E}">
        <p14:creationId xmlns:p14="http://schemas.microsoft.com/office/powerpoint/2010/main" val="296235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Amaç-Kapsam ne olabilir?</a:t>
            </a:r>
            <a:endParaRPr lang="tr-TR" b="1" dirty="0">
              <a:solidFill>
                <a:srgbClr val="FF0000"/>
              </a:solidFill>
            </a:endParaRPr>
          </a:p>
        </p:txBody>
      </p:sp>
      <p:sp>
        <p:nvSpPr>
          <p:cNvPr id="3" name="İçerik Yer Tutucusu 2"/>
          <p:cNvSpPr>
            <a:spLocks noGrp="1"/>
          </p:cNvSpPr>
          <p:nvPr>
            <p:ph idx="1"/>
          </p:nvPr>
        </p:nvSpPr>
        <p:spPr/>
        <p:txBody>
          <a:bodyPr/>
          <a:lstStyle/>
          <a:p>
            <a:r>
              <a:rPr lang="tr-TR" dirty="0"/>
              <a:t>Belirli bir işletmeyi, doğrudan işlemlerinde ve tedarik zincirlerinde sürdürülebilir su yönetimini uygulayabilmeleri için desteklemek </a:t>
            </a:r>
            <a:endParaRPr lang="en-US" dirty="0"/>
          </a:p>
          <a:p>
            <a:r>
              <a:rPr lang="tr-TR" dirty="0"/>
              <a:t>Devletleri ve düzenleyici kurumları, ulusal/bölgesel düzeyde sürdürülebilir su tahsisi ve yönetimi için desteklemek </a:t>
            </a:r>
          </a:p>
          <a:p>
            <a:r>
              <a:rPr lang="tr-TR" dirty="0"/>
              <a:t>Belirli bir sektör veya belirli bir ürünün üretilmesinde su tüketim ve su </a:t>
            </a:r>
            <a:r>
              <a:rPr lang="tr-TR" dirty="0" err="1"/>
              <a:t>su</a:t>
            </a:r>
            <a:r>
              <a:rPr lang="tr-TR" dirty="0"/>
              <a:t> kirliliği için ölçütler tanımlamak</a:t>
            </a:r>
          </a:p>
          <a:p>
            <a:r>
              <a:rPr lang="tr-TR" dirty="0"/>
              <a:t>Su kullanımı ile ilgili olarak suyun sürdürülebilirliği hakkında farkındalık yaratmak </a:t>
            </a:r>
          </a:p>
        </p:txBody>
      </p:sp>
    </p:spTree>
    <p:extLst>
      <p:ext uri="{BB962C8B-B14F-4D97-AF65-F5344CB8AC3E}">
        <p14:creationId xmlns:p14="http://schemas.microsoft.com/office/powerpoint/2010/main" val="106450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Aşama 2: Hesaplama</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Gerekli veri toplanır. </a:t>
            </a:r>
          </a:p>
          <a:p>
            <a:r>
              <a:rPr lang="tr-TR" dirty="0" smtClean="0"/>
              <a:t>Küresel </a:t>
            </a:r>
            <a:r>
              <a:rPr lang="tr-TR" dirty="0" err="1" smtClean="0"/>
              <a:t>veritabanları</a:t>
            </a:r>
            <a:r>
              <a:rPr lang="tr-TR" dirty="0" smtClean="0"/>
              <a:t>, örneğin</a:t>
            </a:r>
            <a:r>
              <a:rPr lang="en-US" dirty="0"/>
              <a:t> </a:t>
            </a:r>
            <a:r>
              <a:rPr lang="en-US" dirty="0" err="1">
                <a:hlinkClick r:id="rId2" tooltip="WaterStat"/>
              </a:rPr>
              <a:t>WaterStat</a:t>
            </a:r>
            <a:r>
              <a:rPr lang="en-US" dirty="0"/>
              <a:t>, </a:t>
            </a:r>
            <a:r>
              <a:rPr lang="tr-TR" dirty="0" smtClean="0"/>
              <a:t>veya yerel veriler. </a:t>
            </a:r>
          </a:p>
          <a:p>
            <a:r>
              <a:rPr lang="tr-TR" dirty="0" smtClean="0"/>
              <a:t>Uygun yöntemler kullanılarak (</a:t>
            </a:r>
            <a:r>
              <a:rPr lang="en-US" dirty="0" smtClean="0">
                <a:hlinkClick r:id="rId3" tooltip="WFA Manua"/>
              </a:rPr>
              <a:t>Water </a:t>
            </a:r>
            <a:r>
              <a:rPr lang="en-US" dirty="0">
                <a:hlinkClick r:id="rId3" tooltip="WFA Manua"/>
              </a:rPr>
              <a:t>Footprint Assessment </a:t>
            </a:r>
            <a:r>
              <a:rPr lang="en-US" dirty="0" smtClean="0">
                <a:hlinkClick r:id="rId3" tooltip="WFA Manua"/>
              </a:rPr>
              <a:t>Manual</a:t>
            </a:r>
            <a:r>
              <a:rPr lang="tr-TR" dirty="0" smtClean="0"/>
              <a:t>), yeşil, mavi ve gri su ayak izi hesaplanır. </a:t>
            </a:r>
            <a:endParaRPr lang="tr-TR" dirty="0"/>
          </a:p>
        </p:txBody>
      </p:sp>
    </p:spTree>
    <p:extLst>
      <p:ext uri="{BB962C8B-B14F-4D97-AF65-F5344CB8AC3E}">
        <p14:creationId xmlns:p14="http://schemas.microsoft.com/office/powerpoint/2010/main" val="326011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Aşama 3: Sürdürülebilirlik Değerlendirmesi</a:t>
            </a: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Su Ayak İzi, su kullanımının çevresel sürdürülebilirlik, kaynak verimliliği ve adil paylaşım açısından değerlendirilmesinde kullanılır. </a:t>
            </a:r>
            <a:endParaRPr lang="en-US" dirty="0"/>
          </a:p>
          <a:p>
            <a:r>
              <a:rPr lang="tr-TR" dirty="0" smtClean="0"/>
              <a:t>Sürdürülebilirlik değerlendirmesi aşamasında, şunu değerlendiriyoruz: Su kullanımı,</a:t>
            </a:r>
            <a:r>
              <a:rPr lang="tr-TR" dirty="0"/>
              <a:t> sınırlı su kaynaklarımız en yüksek fayda ile </a:t>
            </a:r>
            <a:r>
              <a:rPr lang="tr-TR" dirty="0" smtClean="0"/>
              <a:t>kullanıldığında insanların ve doğanın ihtiyaçlarını dengeliyor mu, ve kullandığımız suları ne kadar adil paylaşıyoruz?   </a:t>
            </a:r>
            <a:endParaRPr lang="tr-TR" dirty="0"/>
          </a:p>
        </p:txBody>
      </p:sp>
    </p:spTree>
    <p:extLst>
      <p:ext uri="{BB962C8B-B14F-4D97-AF65-F5344CB8AC3E}">
        <p14:creationId xmlns:p14="http://schemas.microsoft.com/office/powerpoint/2010/main" val="341798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Çevresel Sürdürülebilirlik</a:t>
            </a:r>
            <a:endParaRPr lang="tr-TR" b="1" dirty="0">
              <a:solidFill>
                <a:srgbClr val="FF0000"/>
              </a:solidFill>
            </a:endParaRPr>
          </a:p>
        </p:txBody>
      </p:sp>
      <p:sp>
        <p:nvSpPr>
          <p:cNvPr id="3" name="İçerik Yer Tutucusu 2"/>
          <p:cNvSpPr>
            <a:spLocks noGrp="1"/>
          </p:cNvSpPr>
          <p:nvPr>
            <p:ph idx="1"/>
          </p:nvPr>
        </p:nvSpPr>
        <p:spPr>
          <a:xfrm>
            <a:off x="838200" y="1552492"/>
            <a:ext cx="10515600" cy="4919560"/>
          </a:xfrm>
        </p:spPr>
        <p:txBody>
          <a:bodyPr>
            <a:normAutofit/>
          </a:bodyPr>
          <a:lstStyle/>
          <a:p>
            <a:r>
              <a:rPr lang="tr-TR" sz="3300" dirty="0" smtClean="0"/>
              <a:t>Su kullanımı, bir tatlı su kaynağının maksimum sürdürülebilir sınırlarını aşmamalıdır. Mavi su kıtlığı, mavi su ayak izinin sürdürülebilirliğini ölçmek için kullanılır.</a:t>
            </a:r>
            <a:r>
              <a:rPr lang="en-US" sz="3300" dirty="0" smtClean="0"/>
              <a:t> </a:t>
            </a:r>
            <a:r>
              <a:rPr lang="tr-TR" sz="3300" dirty="0" smtClean="0"/>
              <a:t>Mavi su kıtlığı, mavi su ayak izinin, çevresel akış ihtiyaçları dikkate alındıktan sonraki su mevcudiyeti ile karşılaştırılmasıdır. Mavi su ayak izi mevcut sudan daha büyükse çevresel akış karşılanmıyor demektir, ve zamanla tatlı su ekosistemleri kötüleşir. </a:t>
            </a:r>
            <a:r>
              <a:rPr lang="en-US" sz="3300" dirty="0" smtClean="0"/>
              <a:t> </a:t>
            </a:r>
            <a:endParaRPr lang="tr-TR" sz="3300" dirty="0" smtClean="0"/>
          </a:p>
        </p:txBody>
      </p:sp>
    </p:spTree>
    <p:extLst>
      <p:ext uri="{BB962C8B-B14F-4D97-AF65-F5344CB8AC3E}">
        <p14:creationId xmlns:p14="http://schemas.microsoft.com/office/powerpoint/2010/main" val="4137573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5744"/>
            <a:ext cx="10515600" cy="1325563"/>
          </a:xfrm>
        </p:spPr>
        <p:txBody>
          <a:bodyPr/>
          <a:lstStyle/>
          <a:p>
            <a:r>
              <a:rPr lang="tr-TR" b="1" dirty="0" smtClean="0">
                <a:solidFill>
                  <a:srgbClr val="FF0000"/>
                </a:solidFill>
              </a:rPr>
              <a:t>Çevresel Sürdürülebilirlik (devam)</a:t>
            </a:r>
            <a:endParaRPr lang="tr-TR" b="1" dirty="0">
              <a:solidFill>
                <a:srgbClr val="FF0000"/>
              </a:solidFill>
            </a:endParaRPr>
          </a:p>
        </p:txBody>
      </p:sp>
      <p:sp>
        <p:nvSpPr>
          <p:cNvPr id="3" name="İçerik Yer Tutucusu 2"/>
          <p:cNvSpPr>
            <a:spLocks noGrp="1"/>
          </p:cNvSpPr>
          <p:nvPr>
            <p:ph idx="1"/>
          </p:nvPr>
        </p:nvSpPr>
        <p:spPr>
          <a:xfrm>
            <a:off x="838200" y="1552492"/>
            <a:ext cx="10515600" cy="4919560"/>
          </a:xfrm>
        </p:spPr>
        <p:txBody>
          <a:bodyPr>
            <a:normAutofit lnSpcReduction="10000"/>
          </a:bodyPr>
          <a:lstStyle/>
          <a:p>
            <a:r>
              <a:rPr lang="tr-TR" sz="3300" dirty="0" smtClean="0"/>
              <a:t>Su kullanımının çevresel sürdürülebilirliğini su kalitesi açısından ele aldığımızda</a:t>
            </a:r>
            <a:r>
              <a:rPr lang="en-US" sz="3300" dirty="0" smtClean="0"/>
              <a:t>, </a:t>
            </a:r>
            <a:r>
              <a:rPr lang="tr-TR" sz="3300" dirty="0" smtClean="0"/>
              <a:t>su kirliliği seviyesini belirlemek için gri su ayak izini mevcut asimilasyon kapasitesi ile karşılaştırırız. Eğer gri su ayak izi asimilasyon kapasitesini aşarsa, su kalitesi standartları sağlanamaz ve suyun kalitesi ilgili hedefleri karşılamaz.</a:t>
            </a:r>
            <a:endParaRPr lang="en-US" sz="3300" dirty="0"/>
          </a:p>
          <a:p>
            <a:r>
              <a:rPr lang="tr-TR" sz="3300" dirty="0" smtClean="0"/>
              <a:t>Mavi su kıtlığı ve su kirliliği seviyesi, her ikisi de tatlı su kaynaklarından yapılan tüm su kullanımlarının kümülatif etkilerini değerlendirmek için kullanılır. Bu değerlendirme, büyük bir nehir havzasının bir alt-havzası için veya bölgesel yeraltı su rezervlerinin yerel bir </a:t>
            </a:r>
            <a:r>
              <a:rPr lang="tr-TR" sz="3300" dirty="0" err="1" smtClean="0"/>
              <a:t>akiferi</a:t>
            </a:r>
            <a:r>
              <a:rPr lang="tr-TR" sz="3300" dirty="0" smtClean="0"/>
              <a:t> için yapılabilir. </a:t>
            </a:r>
            <a:endParaRPr lang="en-US" sz="3300" dirty="0"/>
          </a:p>
          <a:p>
            <a:endParaRPr lang="tr-TR" dirty="0"/>
          </a:p>
        </p:txBody>
      </p:sp>
    </p:spTree>
    <p:extLst>
      <p:ext uri="{BB962C8B-B14F-4D97-AF65-F5344CB8AC3E}">
        <p14:creationId xmlns:p14="http://schemas.microsoft.com/office/powerpoint/2010/main" val="16073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Kaynak Verimliliği</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Su ayak izi kaynak verimliliğinin ideal bir ölçüsüdür çünkü birim üretim başına hesaplanabilir, örneğin bir ton buğday üretmek için gerekli olan m3 su.</a:t>
            </a:r>
            <a:r>
              <a:rPr lang="en-US" dirty="0" smtClean="0"/>
              <a:t> </a:t>
            </a:r>
            <a:endParaRPr lang="tr-TR" dirty="0"/>
          </a:p>
          <a:p>
            <a:r>
              <a:rPr lang="tr-TR" dirty="0" smtClean="0"/>
              <a:t>Su ayak izinin küçülmesi, suyun buğday veya başka bir ürünü üretmede daha verimli kullanıldığını gösterir. </a:t>
            </a:r>
          </a:p>
          <a:p>
            <a:r>
              <a:rPr lang="tr-TR" dirty="0" smtClean="0"/>
              <a:t>Su ayak izi, belirli bir aktivite için kaynak verimliliği ölçütünü aştığı durumlarda,</a:t>
            </a:r>
            <a:r>
              <a:rPr lang="en-US" dirty="0" smtClean="0"/>
              <a:t> </a:t>
            </a:r>
            <a:r>
              <a:rPr lang="tr-TR" dirty="0" smtClean="0"/>
              <a:t>uygulamada veya teknolojide yapılacak bazı değişikliklerle azaltılabilir. </a:t>
            </a:r>
            <a:endParaRPr lang="tr-TR" dirty="0"/>
          </a:p>
        </p:txBody>
      </p:sp>
    </p:spTree>
    <p:extLst>
      <p:ext uri="{BB962C8B-B14F-4D97-AF65-F5344CB8AC3E}">
        <p14:creationId xmlns:p14="http://schemas.microsoft.com/office/powerpoint/2010/main" val="4148086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2156</TotalTime>
  <Words>953</Words>
  <Application>Microsoft Office PowerPoint</Application>
  <PresentationFormat>Geniş ekran</PresentationFormat>
  <Paragraphs>68</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Calibri</vt:lpstr>
      <vt:lpstr>Calibri Light</vt:lpstr>
      <vt:lpstr>Office Teması</vt:lpstr>
      <vt:lpstr> Su Ayak İzi ve Sanal Su (48015017)   Bu dersin notları, Water Footprint Network web sayfasında bulunan ve Twente University öğretim üyesi Prof. Dr. Arjen Hoekstra ile araştırma ekibi tarafından geliştirilen bilgilerden derlenmiştir.   Doç. Dr. Gökşen ÇAPAR 16 Ekim 2017 </vt:lpstr>
      <vt:lpstr>Su Ayak İzi’nin Hesaplanması</vt:lpstr>
      <vt:lpstr>Aşama 1: Hedefler ve Kapsam</vt:lpstr>
      <vt:lpstr>Amaç-Kapsam ne olabilir?</vt:lpstr>
      <vt:lpstr>Aşama 2: Hesaplama</vt:lpstr>
      <vt:lpstr>Aşama 3: Sürdürülebilirlik Değerlendirmesi</vt:lpstr>
      <vt:lpstr>Çevresel Sürdürülebilirlik</vt:lpstr>
      <vt:lpstr>Çevresel Sürdürülebilirlik (devam)</vt:lpstr>
      <vt:lpstr>Kaynak Verimliliği</vt:lpstr>
      <vt:lpstr>Adil Paylaşım</vt:lpstr>
      <vt:lpstr>Aşama 4: Tepki Geliştirilmesi</vt:lpstr>
      <vt:lpstr>Bireylerin Su Ayak İzi</vt:lpstr>
      <vt:lpstr>Bir kot pantolon ….</vt:lpstr>
      <vt:lpstr>Ödev 1!!  (Teslim tarihi: 23 Ekim 2017, Ağırlık: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Goksen Capar</dc:creator>
  <cp:lastModifiedBy>HP</cp:lastModifiedBy>
  <cp:revision>122</cp:revision>
  <dcterms:created xsi:type="dcterms:W3CDTF">2015-09-29T21:28:34Z</dcterms:created>
  <dcterms:modified xsi:type="dcterms:W3CDTF">2017-10-25T14:21:37Z</dcterms:modified>
</cp:coreProperties>
</file>