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9" r:id="rId14"/>
    <p:sldId id="268" r:id="rId15"/>
    <p:sldId id="270" r:id="rId16"/>
    <p:sldId id="271" r:id="rId17"/>
    <p:sldId id="272" r:id="rId18"/>
    <p:sldId id="273" r:id="rId19"/>
    <p:sldId id="274" r:id="rId20"/>
    <p:sldId id="275" r:id="rId21"/>
    <p:sldId id="276" r:id="rId22"/>
    <p:sldId id="277" r:id="rId23"/>
    <p:sldId id="279" r:id="rId24"/>
    <p:sldId id="278" r:id="rId25"/>
    <p:sldId id="280" r:id="rId26"/>
    <p:sldId id="281" r:id="rId27"/>
    <p:sldId id="282" r:id="rId28"/>
    <p:sldId id="283" r:id="rId29"/>
    <p:sldId id="284" r:id="rId30"/>
    <p:sldId id="285" r:id="rId31"/>
    <p:sldId id="286" r:id="rId32"/>
    <p:sldId id="287" r:id="rId3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0E0851-C5D3-4559-A19B-342F0A7222C0}" v="363" dt="2020-03-09T21:15:58.660"/>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F785B220-F55D-407E-8AE4-24B6533AB3D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xmlns="" id="{526F807E-7A3A-41E4-8CE0-4958AD68A8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xmlns="" id="{35B60E29-FCAB-4C8B-B78F-E53A784D4D9F}"/>
              </a:ext>
            </a:extLst>
          </p:cNvPr>
          <p:cNvSpPr>
            <a:spLocks noGrp="1"/>
          </p:cNvSpPr>
          <p:nvPr>
            <p:ph type="dt" sz="half" idx="10"/>
          </p:nvPr>
        </p:nvSpPr>
        <p:spPr/>
        <p:txBody>
          <a:bodyPr/>
          <a:lstStyle/>
          <a:p>
            <a:fld id="{19E2749C-9BA3-4232-A718-D89353D014D2}" type="datetimeFigureOut">
              <a:rPr lang="tr-TR" smtClean="0"/>
              <a:t>19.3.2020</a:t>
            </a:fld>
            <a:endParaRPr lang="tr-TR"/>
          </a:p>
        </p:txBody>
      </p:sp>
      <p:sp>
        <p:nvSpPr>
          <p:cNvPr id="5" name="Alt Bilgi Yer Tutucusu 4">
            <a:extLst>
              <a:ext uri="{FF2B5EF4-FFF2-40B4-BE49-F238E27FC236}">
                <a16:creationId xmlns:a16="http://schemas.microsoft.com/office/drawing/2014/main" xmlns="" id="{A3C3CF2F-71FC-4008-BAB2-1B13796EA51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2B4E6654-35B0-4993-8917-348DB648EC20}"/>
              </a:ext>
            </a:extLst>
          </p:cNvPr>
          <p:cNvSpPr>
            <a:spLocks noGrp="1"/>
          </p:cNvSpPr>
          <p:nvPr>
            <p:ph type="sldNum" sz="quarter" idx="12"/>
          </p:nvPr>
        </p:nvSpPr>
        <p:spPr/>
        <p:txBody>
          <a:bodyPr/>
          <a:lstStyle/>
          <a:p>
            <a:fld id="{65F3FA52-AB2F-4990-8348-BEC853AB14A1}" type="slidenum">
              <a:rPr lang="tr-TR" smtClean="0"/>
              <a:t>‹#›</a:t>
            </a:fld>
            <a:endParaRPr lang="tr-TR"/>
          </a:p>
        </p:txBody>
      </p:sp>
    </p:spTree>
    <p:extLst>
      <p:ext uri="{BB962C8B-B14F-4D97-AF65-F5344CB8AC3E}">
        <p14:creationId xmlns:p14="http://schemas.microsoft.com/office/powerpoint/2010/main" val="1500262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F746179-A563-46FA-858F-1AFF5CFF12D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3AC20134-EEC7-41AA-956E-BFE731877C8B}"/>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615C5279-2120-46A8-AD0C-0956C9C32AAE}"/>
              </a:ext>
            </a:extLst>
          </p:cNvPr>
          <p:cNvSpPr>
            <a:spLocks noGrp="1"/>
          </p:cNvSpPr>
          <p:nvPr>
            <p:ph type="dt" sz="half" idx="10"/>
          </p:nvPr>
        </p:nvSpPr>
        <p:spPr/>
        <p:txBody>
          <a:bodyPr/>
          <a:lstStyle/>
          <a:p>
            <a:fld id="{19E2749C-9BA3-4232-A718-D89353D014D2}" type="datetimeFigureOut">
              <a:rPr lang="tr-TR" smtClean="0"/>
              <a:t>19.3.2020</a:t>
            </a:fld>
            <a:endParaRPr lang="tr-TR"/>
          </a:p>
        </p:txBody>
      </p:sp>
      <p:sp>
        <p:nvSpPr>
          <p:cNvPr id="5" name="Alt Bilgi Yer Tutucusu 4">
            <a:extLst>
              <a:ext uri="{FF2B5EF4-FFF2-40B4-BE49-F238E27FC236}">
                <a16:creationId xmlns:a16="http://schemas.microsoft.com/office/drawing/2014/main" xmlns="" id="{3D944CB2-E77C-4777-A29F-D77B6225D7C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1141C679-4D8B-4CDD-BE82-CD17A9B419D8}"/>
              </a:ext>
            </a:extLst>
          </p:cNvPr>
          <p:cNvSpPr>
            <a:spLocks noGrp="1"/>
          </p:cNvSpPr>
          <p:nvPr>
            <p:ph type="sldNum" sz="quarter" idx="12"/>
          </p:nvPr>
        </p:nvSpPr>
        <p:spPr/>
        <p:txBody>
          <a:bodyPr/>
          <a:lstStyle/>
          <a:p>
            <a:fld id="{65F3FA52-AB2F-4990-8348-BEC853AB14A1}" type="slidenum">
              <a:rPr lang="tr-TR" smtClean="0"/>
              <a:t>‹#›</a:t>
            </a:fld>
            <a:endParaRPr lang="tr-TR"/>
          </a:p>
        </p:txBody>
      </p:sp>
    </p:spTree>
    <p:extLst>
      <p:ext uri="{BB962C8B-B14F-4D97-AF65-F5344CB8AC3E}">
        <p14:creationId xmlns:p14="http://schemas.microsoft.com/office/powerpoint/2010/main" val="719895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xmlns="" id="{D69576A6-C24B-4250-B541-BB5E5CAB017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EC50A7FA-ACB2-45A8-B9D3-2F7BCB35DCA6}"/>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921059DB-8361-400D-A452-DFF168172F72}"/>
              </a:ext>
            </a:extLst>
          </p:cNvPr>
          <p:cNvSpPr>
            <a:spLocks noGrp="1"/>
          </p:cNvSpPr>
          <p:nvPr>
            <p:ph type="dt" sz="half" idx="10"/>
          </p:nvPr>
        </p:nvSpPr>
        <p:spPr/>
        <p:txBody>
          <a:bodyPr/>
          <a:lstStyle/>
          <a:p>
            <a:fld id="{19E2749C-9BA3-4232-A718-D89353D014D2}" type="datetimeFigureOut">
              <a:rPr lang="tr-TR" smtClean="0"/>
              <a:t>19.3.2020</a:t>
            </a:fld>
            <a:endParaRPr lang="tr-TR"/>
          </a:p>
        </p:txBody>
      </p:sp>
      <p:sp>
        <p:nvSpPr>
          <p:cNvPr id="5" name="Alt Bilgi Yer Tutucusu 4">
            <a:extLst>
              <a:ext uri="{FF2B5EF4-FFF2-40B4-BE49-F238E27FC236}">
                <a16:creationId xmlns:a16="http://schemas.microsoft.com/office/drawing/2014/main" xmlns="" id="{2396DDC0-A670-4115-9696-1672A40B193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2DA92B0D-CA0F-4A77-890A-8580B881A0F9}"/>
              </a:ext>
            </a:extLst>
          </p:cNvPr>
          <p:cNvSpPr>
            <a:spLocks noGrp="1"/>
          </p:cNvSpPr>
          <p:nvPr>
            <p:ph type="sldNum" sz="quarter" idx="12"/>
          </p:nvPr>
        </p:nvSpPr>
        <p:spPr/>
        <p:txBody>
          <a:bodyPr/>
          <a:lstStyle/>
          <a:p>
            <a:fld id="{65F3FA52-AB2F-4990-8348-BEC853AB14A1}" type="slidenum">
              <a:rPr lang="tr-TR" smtClean="0"/>
              <a:t>‹#›</a:t>
            </a:fld>
            <a:endParaRPr lang="tr-TR"/>
          </a:p>
        </p:txBody>
      </p:sp>
    </p:spTree>
    <p:extLst>
      <p:ext uri="{BB962C8B-B14F-4D97-AF65-F5344CB8AC3E}">
        <p14:creationId xmlns:p14="http://schemas.microsoft.com/office/powerpoint/2010/main" val="1947795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F0C771EB-03EA-4EB5-99C3-FCA178A9E3B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8B672355-72E3-46B3-A922-1D3AC7C41F9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8812A0BF-30D1-4544-B268-FA95B48B1AEB}"/>
              </a:ext>
            </a:extLst>
          </p:cNvPr>
          <p:cNvSpPr>
            <a:spLocks noGrp="1"/>
          </p:cNvSpPr>
          <p:nvPr>
            <p:ph type="dt" sz="half" idx="10"/>
          </p:nvPr>
        </p:nvSpPr>
        <p:spPr/>
        <p:txBody>
          <a:bodyPr/>
          <a:lstStyle/>
          <a:p>
            <a:fld id="{19E2749C-9BA3-4232-A718-D89353D014D2}" type="datetimeFigureOut">
              <a:rPr lang="tr-TR" smtClean="0"/>
              <a:t>19.3.2020</a:t>
            </a:fld>
            <a:endParaRPr lang="tr-TR"/>
          </a:p>
        </p:txBody>
      </p:sp>
      <p:sp>
        <p:nvSpPr>
          <p:cNvPr id="5" name="Alt Bilgi Yer Tutucusu 4">
            <a:extLst>
              <a:ext uri="{FF2B5EF4-FFF2-40B4-BE49-F238E27FC236}">
                <a16:creationId xmlns:a16="http://schemas.microsoft.com/office/drawing/2014/main" xmlns="" id="{519ABA4A-D969-41EB-B5EC-AB10A4D9C40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A60824E3-EBED-4B4E-8443-15C22DF0E5E2}"/>
              </a:ext>
            </a:extLst>
          </p:cNvPr>
          <p:cNvSpPr>
            <a:spLocks noGrp="1"/>
          </p:cNvSpPr>
          <p:nvPr>
            <p:ph type="sldNum" sz="quarter" idx="12"/>
          </p:nvPr>
        </p:nvSpPr>
        <p:spPr/>
        <p:txBody>
          <a:bodyPr/>
          <a:lstStyle/>
          <a:p>
            <a:fld id="{65F3FA52-AB2F-4990-8348-BEC853AB14A1}" type="slidenum">
              <a:rPr lang="tr-TR" smtClean="0"/>
              <a:t>‹#›</a:t>
            </a:fld>
            <a:endParaRPr lang="tr-TR"/>
          </a:p>
        </p:txBody>
      </p:sp>
    </p:spTree>
    <p:extLst>
      <p:ext uri="{BB962C8B-B14F-4D97-AF65-F5344CB8AC3E}">
        <p14:creationId xmlns:p14="http://schemas.microsoft.com/office/powerpoint/2010/main" val="1984083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70E5F5E5-E2C1-4AA5-AEE8-0279360BA877}"/>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xmlns="" id="{6FC20673-BD4F-444E-B1E3-4CC61771B6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xmlns="" id="{F9CF2070-0535-415A-A185-A4D82393C7D7}"/>
              </a:ext>
            </a:extLst>
          </p:cNvPr>
          <p:cNvSpPr>
            <a:spLocks noGrp="1"/>
          </p:cNvSpPr>
          <p:nvPr>
            <p:ph type="dt" sz="half" idx="10"/>
          </p:nvPr>
        </p:nvSpPr>
        <p:spPr/>
        <p:txBody>
          <a:bodyPr/>
          <a:lstStyle/>
          <a:p>
            <a:fld id="{19E2749C-9BA3-4232-A718-D89353D014D2}" type="datetimeFigureOut">
              <a:rPr lang="tr-TR" smtClean="0"/>
              <a:t>19.3.2020</a:t>
            </a:fld>
            <a:endParaRPr lang="tr-TR"/>
          </a:p>
        </p:txBody>
      </p:sp>
      <p:sp>
        <p:nvSpPr>
          <p:cNvPr id="5" name="Alt Bilgi Yer Tutucusu 4">
            <a:extLst>
              <a:ext uri="{FF2B5EF4-FFF2-40B4-BE49-F238E27FC236}">
                <a16:creationId xmlns:a16="http://schemas.microsoft.com/office/drawing/2014/main" xmlns="" id="{ED08FD49-D277-4481-A151-306FFE5A922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F1598A0D-6732-4C67-9BA0-4B22086CD9C6}"/>
              </a:ext>
            </a:extLst>
          </p:cNvPr>
          <p:cNvSpPr>
            <a:spLocks noGrp="1"/>
          </p:cNvSpPr>
          <p:nvPr>
            <p:ph type="sldNum" sz="quarter" idx="12"/>
          </p:nvPr>
        </p:nvSpPr>
        <p:spPr/>
        <p:txBody>
          <a:bodyPr/>
          <a:lstStyle/>
          <a:p>
            <a:fld id="{65F3FA52-AB2F-4990-8348-BEC853AB14A1}" type="slidenum">
              <a:rPr lang="tr-TR" smtClean="0"/>
              <a:t>‹#›</a:t>
            </a:fld>
            <a:endParaRPr lang="tr-TR"/>
          </a:p>
        </p:txBody>
      </p:sp>
    </p:spTree>
    <p:extLst>
      <p:ext uri="{BB962C8B-B14F-4D97-AF65-F5344CB8AC3E}">
        <p14:creationId xmlns:p14="http://schemas.microsoft.com/office/powerpoint/2010/main" val="2287687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2F30CE32-457A-42A1-9768-7AD25D84AC2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BD64702A-D9BF-4AAB-9BF8-EFB39D640C59}"/>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xmlns="" id="{8F6906D0-AB51-4DDD-895C-78BB74C7862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xmlns="" id="{0556B045-9EEB-4925-89C3-043C229B7FAA}"/>
              </a:ext>
            </a:extLst>
          </p:cNvPr>
          <p:cNvSpPr>
            <a:spLocks noGrp="1"/>
          </p:cNvSpPr>
          <p:nvPr>
            <p:ph type="dt" sz="half" idx="10"/>
          </p:nvPr>
        </p:nvSpPr>
        <p:spPr/>
        <p:txBody>
          <a:bodyPr/>
          <a:lstStyle/>
          <a:p>
            <a:fld id="{19E2749C-9BA3-4232-A718-D89353D014D2}" type="datetimeFigureOut">
              <a:rPr lang="tr-TR" smtClean="0"/>
              <a:t>19.3.2020</a:t>
            </a:fld>
            <a:endParaRPr lang="tr-TR"/>
          </a:p>
        </p:txBody>
      </p:sp>
      <p:sp>
        <p:nvSpPr>
          <p:cNvPr id="6" name="Alt Bilgi Yer Tutucusu 5">
            <a:extLst>
              <a:ext uri="{FF2B5EF4-FFF2-40B4-BE49-F238E27FC236}">
                <a16:creationId xmlns:a16="http://schemas.microsoft.com/office/drawing/2014/main" xmlns="" id="{855D342F-C492-4B0A-985C-AEB93E493ED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C3A8F10D-30C5-409C-964E-C668BA432AA6}"/>
              </a:ext>
            </a:extLst>
          </p:cNvPr>
          <p:cNvSpPr>
            <a:spLocks noGrp="1"/>
          </p:cNvSpPr>
          <p:nvPr>
            <p:ph type="sldNum" sz="quarter" idx="12"/>
          </p:nvPr>
        </p:nvSpPr>
        <p:spPr/>
        <p:txBody>
          <a:bodyPr/>
          <a:lstStyle/>
          <a:p>
            <a:fld id="{65F3FA52-AB2F-4990-8348-BEC853AB14A1}" type="slidenum">
              <a:rPr lang="tr-TR" smtClean="0"/>
              <a:t>‹#›</a:t>
            </a:fld>
            <a:endParaRPr lang="tr-TR"/>
          </a:p>
        </p:txBody>
      </p:sp>
    </p:spTree>
    <p:extLst>
      <p:ext uri="{BB962C8B-B14F-4D97-AF65-F5344CB8AC3E}">
        <p14:creationId xmlns:p14="http://schemas.microsoft.com/office/powerpoint/2010/main" val="3136974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8FD1344-1F0E-4904-B41E-E33447E51102}"/>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98FC2F13-C3B9-44B8-BA73-0DC3B3A640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xmlns="" id="{C22F6A6D-9C87-4F83-B571-0F653FD06079}"/>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xmlns="" id="{5933A736-CD91-4B5F-98A7-0D800731C8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xmlns="" id="{35E01D88-5577-4644-8BD7-25B5C00A57AF}"/>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xmlns="" id="{C7B8FA27-FF05-435E-AC95-111F2EFD77DF}"/>
              </a:ext>
            </a:extLst>
          </p:cNvPr>
          <p:cNvSpPr>
            <a:spLocks noGrp="1"/>
          </p:cNvSpPr>
          <p:nvPr>
            <p:ph type="dt" sz="half" idx="10"/>
          </p:nvPr>
        </p:nvSpPr>
        <p:spPr/>
        <p:txBody>
          <a:bodyPr/>
          <a:lstStyle/>
          <a:p>
            <a:fld id="{19E2749C-9BA3-4232-A718-D89353D014D2}" type="datetimeFigureOut">
              <a:rPr lang="tr-TR" smtClean="0"/>
              <a:t>19.3.2020</a:t>
            </a:fld>
            <a:endParaRPr lang="tr-TR"/>
          </a:p>
        </p:txBody>
      </p:sp>
      <p:sp>
        <p:nvSpPr>
          <p:cNvPr id="8" name="Alt Bilgi Yer Tutucusu 7">
            <a:extLst>
              <a:ext uri="{FF2B5EF4-FFF2-40B4-BE49-F238E27FC236}">
                <a16:creationId xmlns:a16="http://schemas.microsoft.com/office/drawing/2014/main" xmlns="" id="{85D80A8B-EE6B-4FA1-8382-377F6C4C4691}"/>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xmlns="" id="{4D7F0755-01D6-47AE-857D-38E978ABAE35}"/>
              </a:ext>
            </a:extLst>
          </p:cNvPr>
          <p:cNvSpPr>
            <a:spLocks noGrp="1"/>
          </p:cNvSpPr>
          <p:nvPr>
            <p:ph type="sldNum" sz="quarter" idx="12"/>
          </p:nvPr>
        </p:nvSpPr>
        <p:spPr/>
        <p:txBody>
          <a:bodyPr/>
          <a:lstStyle/>
          <a:p>
            <a:fld id="{65F3FA52-AB2F-4990-8348-BEC853AB14A1}" type="slidenum">
              <a:rPr lang="tr-TR" smtClean="0"/>
              <a:t>‹#›</a:t>
            </a:fld>
            <a:endParaRPr lang="tr-TR"/>
          </a:p>
        </p:txBody>
      </p:sp>
    </p:spTree>
    <p:extLst>
      <p:ext uri="{BB962C8B-B14F-4D97-AF65-F5344CB8AC3E}">
        <p14:creationId xmlns:p14="http://schemas.microsoft.com/office/powerpoint/2010/main" val="3867138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D3CAB405-F5C6-4342-AE46-B20C2CDB660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xmlns="" id="{2B5A3BD7-8D77-434D-84CC-F919EAA2199E}"/>
              </a:ext>
            </a:extLst>
          </p:cNvPr>
          <p:cNvSpPr>
            <a:spLocks noGrp="1"/>
          </p:cNvSpPr>
          <p:nvPr>
            <p:ph type="dt" sz="half" idx="10"/>
          </p:nvPr>
        </p:nvSpPr>
        <p:spPr/>
        <p:txBody>
          <a:bodyPr/>
          <a:lstStyle/>
          <a:p>
            <a:fld id="{19E2749C-9BA3-4232-A718-D89353D014D2}" type="datetimeFigureOut">
              <a:rPr lang="tr-TR" smtClean="0"/>
              <a:t>19.3.2020</a:t>
            </a:fld>
            <a:endParaRPr lang="tr-TR"/>
          </a:p>
        </p:txBody>
      </p:sp>
      <p:sp>
        <p:nvSpPr>
          <p:cNvPr id="4" name="Alt Bilgi Yer Tutucusu 3">
            <a:extLst>
              <a:ext uri="{FF2B5EF4-FFF2-40B4-BE49-F238E27FC236}">
                <a16:creationId xmlns:a16="http://schemas.microsoft.com/office/drawing/2014/main" xmlns="" id="{B843FA52-75C4-45F9-BEBC-4579061E1F1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xmlns="" id="{E51C7281-33EB-40EC-BDB3-AFBE6E9EFE8D}"/>
              </a:ext>
            </a:extLst>
          </p:cNvPr>
          <p:cNvSpPr>
            <a:spLocks noGrp="1"/>
          </p:cNvSpPr>
          <p:nvPr>
            <p:ph type="sldNum" sz="quarter" idx="12"/>
          </p:nvPr>
        </p:nvSpPr>
        <p:spPr/>
        <p:txBody>
          <a:bodyPr/>
          <a:lstStyle/>
          <a:p>
            <a:fld id="{65F3FA52-AB2F-4990-8348-BEC853AB14A1}" type="slidenum">
              <a:rPr lang="tr-TR" smtClean="0"/>
              <a:t>‹#›</a:t>
            </a:fld>
            <a:endParaRPr lang="tr-TR"/>
          </a:p>
        </p:txBody>
      </p:sp>
    </p:spTree>
    <p:extLst>
      <p:ext uri="{BB962C8B-B14F-4D97-AF65-F5344CB8AC3E}">
        <p14:creationId xmlns:p14="http://schemas.microsoft.com/office/powerpoint/2010/main" val="3443348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xmlns="" id="{46A6E854-116F-4638-8690-41D644974E41}"/>
              </a:ext>
            </a:extLst>
          </p:cNvPr>
          <p:cNvSpPr>
            <a:spLocks noGrp="1"/>
          </p:cNvSpPr>
          <p:nvPr>
            <p:ph type="dt" sz="half" idx="10"/>
          </p:nvPr>
        </p:nvSpPr>
        <p:spPr/>
        <p:txBody>
          <a:bodyPr/>
          <a:lstStyle/>
          <a:p>
            <a:fld id="{19E2749C-9BA3-4232-A718-D89353D014D2}" type="datetimeFigureOut">
              <a:rPr lang="tr-TR" smtClean="0"/>
              <a:t>19.3.2020</a:t>
            </a:fld>
            <a:endParaRPr lang="tr-TR"/>
          </a:p>
        </p:txBody>
      </p:sp>
      <p:sp>
        <p:nvSpPr>
          <p:cNvPr id="3" name="Alt Bilgi Yer Tutucusu 2">
            <a:extLst>
              <a:ext uri="{FF2B5EF4-FFF2-40B4-BE49-F238E27FC236}">
                <a16:creationId xmlns:a16="http://schemas.microsoft.com/office/drawing/2014/main" xmlns="" id="{D688EE59-60FA-4ADE-B41F-7E4D613E077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xmlns="" id="{A7DAEECF-5380-45CC-AB97-9A6D9335096E}"/>
              </a:ext>
            </a:extLst>
          </p:cNvPr>
          <p:cNvSpPr>
            <a:spLocks noGrp="1"/>
          </p:cNvSpPr>
          <p:nvPr>
            <p:ph type="sldNum" sz="quarter" idx="12"/>
          </p:nvPr>
        </p:nvSpPr>
        <p:spPr/>
        <p:txBody>
          <a:bodyPr/>
          <a:lstStyle/>
          <a:p>
            <a:fld id="{65F3FA52-AB2F-4990-8348-BEC853AB14A1}" type="slidenum">
              <a:rPr lang="tr-TR" smtClean="0"/>
              <a:t>‹#›</a:t>
            </a:fld>
            <a:endParaRPr lang="tr-TR"/>
          </a:p>
        </p:txBody>
      </p:sp>
    </p:spTree>
    <p:extLst>
      <p:ext uri="{BB962C8B-B14F-4D97-AF65-F5344CB8AC3E}">
        <p14:creationId xmlns:p14="http://schemas.microsoft.com/office/powerpoint/2010/main" val="2373653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D576B017-0DBA-43FE-8958-4A1E10B8CA9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83B61915-C10D-4714-BABF-F4B9F215EF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xmlns="" id="{95804835-A423-4533-B8D2-67FA603610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xmlns="" id="{EB414B7D-C8AF-4973-8F9C-A768C0F1354F}"/>
              </a:ext>
            </a:extLst>
          </p:cNvPr>
          <p:cNvSpPr>
            <a:spLocks noGrp="1"/>
          </p:cNvSpPr>
          <p:nvPr>
            <p:ph type="dt" sz="half" idx="10"/>
          </p:nvPr>
        </p:nvSpPr>
        <p:spPr/>
        <p:txBody>
          <a:bodyPr/>
          <a:lstStyle/>
          <a:p>
            <a:fld id="{19E2749C-9BA3-4232-A718-D89353D014D2}" type="datetimeFigureOut">
              <a:rPr lang="tr-TR" smtClean="0"/>
              <a:t>19.3.2020</a:t>
            </a:fld>
            <a:endParaRPr lang="tr-TR"/>
          </a:p>
        </p:txBody>
      </p:sp>
      <p:sp>
        <p:nvSpPr>
          <p:cNvPr id="6" name="Alt Bilgi Yer Tutucusu 5">
            <a:extLst>
              <a:ext uri="{FF2B5EF4-FFF2-40B4-BE49-F238E27FC236}">
                <a16:creationId xmlns:a16="http://schemas.microsoft.com/office/drawing/2014/main" xmlns="" id="{0EAB7117-249A-4DE2-8A1F-602FDD735A6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2E99B4B4-5F4B-4986-9CD9-3FC500FB6334}"/>
              </a:ext>
            </a:extLst>
          </p:cNvPr>
          <p:cNvSpPr>
            <a:spLocks noGrp="1"/>
          </p:cNvSpPr>
          <p:nvPr>
            <p:ph type="sldNum" sz="quarter" idx="12"/>
          </p:nvPr>
        </p:nvSpPr>
        <p:spPr/>
        <p:txBody>
          <a:bodyPr/>
          <a:lstStyle/>
          <a:p>
            <a:fld id="{65F3FA52-AB2F-4990-8348-BEC853AB14A1}" type="slidenum">
              <a:rPr lang="tr-TR" smtClean="0"/>
              <a:t>‹#›</a:t>
            </a:fld>
            <a:endParaRPr lang="tr-TR"/>
          </a:p>
        </p:txBody>
      </p:sp>
    </p:spTree>
    <p:extLst>
      <p:ext uri="{BB962C8B-B14F-4D97-AF65-F5344CB8AC3E}">
        <p14:creationId xmlns:p14="http://schemas.microsoft.com/office/powerpoint/2010/main" val="440487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09295834-D293-4413-A067-ECED1941F1A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xmlns="" id="{C42EB481-CA42-486F-A832-9600F42BD8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xmlns="" id="{62FB0469-660A-40E0-B54D-97DD336B7C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xmlns="" id="{C2D3F54D-BA20-478F-B7C7-6FC8D4C65053}"/>
              </a:ext>
            </a:extLst>
          </p:cNvPr>
          <p:cNvSpPr>
            <a:spLocks noGrp="1"/>
          </p:cNvSpPr>
          <p:nvPr>
            <p:ph type="dt" sz="half" idx="10"/>
          </p:nvPr>
        </p:nvSpPr>
        <p:spPr/>
        <p:txBody>
          <a:bodyPr/>
          <a:lstStyle/>
          <a:p>
            <a:fld id="{19E2749C-9BA3-4232-A718-D89353D014D2}" type="datetimeFigureOut">
              <a:rPr lang="tr-TR" smtClean="0"/>
              <a:t>19.3.2020</a:t>
            </a:fld>
            <a:endParaRPr lang="tr-TR"/>
          </a:p>
        </p:txBody>
      </p:sp>
      <p:sp>
        <p:nvSpPr>
          <p:cNvPr id="6" name="Alt Bilgi Yer Tutucusu 5">
            <a:extLst>
              <a:ext uri="{FF2B5EF4-FFF2-40B4-BE49-F238E27FC236}">
                <a16:creationId xmlns:a16="http://schemas.microsoft.com/office/drawing/2014/main" xmlns="" id="{AA19B281-10A5-4C6C-9228-923F243431B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293E5704-0E1C-4990-9E9B-A263BBF9636B}"/>
              </a:ext>
            </a:extLst>
          </p:cNvPr>
          <p:cNvSpPr>
            <a:spLocks noGrp="1"/>
          </p:cNvSpPr>
          <p:nvPr>
            <p:ph type="sldNum" sz="quarter" idx="12"/>
          </p:nvPr>
        </p:nvSpPr>
        <p:spPr/>
        <p:txBody>
          <a:bodyPr/>
          <a:lstStyle/>
          <a:p>
            <a:fld id="{65F3FA52-AB2F-4990-8348-BEC853AB14A1}" type="slidenum">
              <a:rPr lang="tr-TR" smtClean="0"/>
              <a:t>‹#›</a:t>
            </a:fld>
            <a:endParaRPr lang="tr-TR"/>
          </a:p>
        </p:txBody>
      </p:sp>
    </p:spTree>
    <p:extLst>
      <p:ext uri="{BB962C8B-B14F-4D97-AF65-F5344CB8AC3E}">
        <p14:creationId xmlns:p14="http://schemas.microsoft.com/office/powerpoint/2010/main" val="3181804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xmlns="" id="{06B53B6F-4866-4D66-91C7-715A0C6FFD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DF3A07A5-E566-4EF4-90D4-AC20008233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4B564A00-4B4A-4342-AE9A-61E4ABC082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E2749C-9BA3-4232-A718-D89353D014D2}" type="datetimeFigureOut">
              <a:rPr lang="tr-TR" smtClean="0"/>
              <a:t>19.3.2020</a:t>
            </a:fld>
            <a:endParaRPr lang="tr-TR"/>
          </a:p>
        </p:txBody>
      </p:sp>
      <p:sp>
        <p:nvSpPr>
          <p:cNvPr id="5" name="Alt Bilgi Yer Tutucusu 4">
            <a:extLst>
              <a:ext uri="{FF2B5EF4-FFF2-40B4-BE49-F238E27FC236}">
                <a16:creationId xmlns:a16="http://schemas.microsoft.com/office/drawing/2014/main" xmlns="" id="{470E1773-42AA-42EC-90F5-D16A915B7A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xmlns="" id="{9E7D8AD5-018C-4F15-9FF3-E886D159E7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F3FA52-AB2F-4990-8348-BEC853AB14A1}" type="slidenum">
              <a:rPr lang="tr-TR" smtClean="0"/>
              <a:t>‹#›</a:t>
            </a:fld>
            <a:endParaRPr lang="tr-TR"/>
          </a:p>
        </p:txBody>
      </p:sp>
    </p:spTree>
    <p:extLst>
      <p:ext uri="{BB962C8B-B14F-4D97-AF65-F5344CB8AC3E}">
        <p14:creationId xmlns:p14="http://schemas.microsoft.com/office/powerpoint/2010/main" val="1704716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FCD46EE-C0BF-42FE-82F7-9610D20EF4ED}"/>
              </a:ext>
            </a:extLst>
          </p:cNvPr>
          <p:cNvSpPr>
            <a:spLocks noGrp="1"/>
          </p:cNvSpPr>
          <p:nvPr>
            <p:ph type="ctrTitle"/>
          </p:nvPr>
        </p:nvSpPr>
        <p:spPr/>
        <p:txBody>
          <a:bodyPr/>
          <a:lstStyle/>
          <a:p>
            <a:r>
              <a:rPr lang="tr-TR" dirty="0"/>
              <a:t>FARMAKOGENETİK VE FARMAKOVİJİLANS</a:t>
            </a:r>
          </a:p>
        </p:txBody>
      </p:sp>
    </p:spTree>
    <p:extLst>
      <p:ext uri="{BB962C8B-B14F-4D97-AF65-F5344CB8AC3E}">
        <p14:creationId xmlns:p14="http://schemas.microsoft.com/office/powerpoint/2010/main" val="39109939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B1A20FF0-D1AD-4C18-B5BC-0F6F27B75A74}"/>
              </a:ext>
            </a:extLst>
          </p:cNvPr>
          <p:cNvSpPr>
            <a:spLocks noGrp="1"/>
          </p:cNvSpPr>
          <p:nvPr>
            <p:ph idx="1"/>
          </p:nvPr>
        </p:nvSpPr>
        <p:spPr>
          <a:xfrm>
            <a:off x="838200" y="560978"/>
            <a:ext cx="10515600" cy="5696196"/>
          </a:xfrm>
        </p:spPr>
        <p:txBody>
          <a:bodyPr anchor="ctr">
            <a:normAutofit/>
          </a:bodyPr>
          <a:lstStyle/>
          <a:p>
            <a:pPr marL="0" indent="0">
              <a:buNone/>
            </a:pPr>
            <a:r>
              <a:rPr lang="tr-TR" sz="2400" err="1">
                <a:solidFill>
                  <a:srgbClr val="C00000"/>
                </a:solidFill>
              </a:rPr>
              <a:t>Farmakovijilans</a:t>
            </a:r>
            <a:endParaRPr lang="tr-TR" sz="2400">
              <a:solidFill>
                <a:srgbClr val="C00000"/>
              </a:solidFill>
            </a:endParaRPr>
          </a:p>
          <a:p>
            <a:pPr marL="0" indent="0">
              <a:buNone/>
            </a:pPr>
            <a:r>
              <a:rPr lang="tr-TR" sz="2400" err="1"/>
              <a:t>Advers</a:t>
            </a:r>
            <a:r>
              <a:rPr lang="tr-TR" sz="2400" dirty="0"/>
              <a:t> reaksiyonların ve ilaçla ilgili diğer sorunların tespit edilmesi, değerlendirilmesi, anlaşılması ve önlenmesine yönelik yürütülen faaliyetler ve bilimsel çalışmalardır. </a:t>
            </a:r>
          </a:p>
          <a:p>
            <a:pPr marL="0" indent="0">
              <a:buNone/>
            </a:pPr>
            <a:r>
              <a:rPr lang="tr-TR" sz="2400" dirty="0"/>
              <a:t>Bu genel tanıma uygun olarak, ilgili düzenlemelere göre </a:t>
            </a:r>
            <a:r>
              <a:rPr lang="tr-TR" sz="2400" err="1"/>
              <a:t>farmakovijilans</a:t>
            </a:r>
            <a:r>
              <a:rPr lang="tr-TR" sz="2400" dirty="0"/>
              <a:t> faaliyetlerinin dayandırılması gereken ana amaçlar şunlardır: </a:t>
            </a:r>
          </a:p>
          <a:p>
            <a:r>
              <a:rPr lang="tr-TR" sz="2400" dirty="0"/>
              <a:t>Ruhsatlı ilaçların ruhsat şartları dahilinde ya da haricinde kullanılmasından kaynaklanan ya da mesleki </a:t>
            </a:r>
            <a:r>
              <a:rPr lang="tr-TR" sz="2400" err="1"/>
              <a:t>maruziyet</a:t>
            </a:r>
            <a:r>
              <a:rPr lang="tr-TR" sz="2400" dirty="0"/>
              <a:t> nedeniyle ortaya çıkan </a:t>
            </a:r>
            <a:r>
              <a:rPr lang="tr-TR" sz="2400" err="1"/>
              <a:t>advers</a:t>
            </a:r>
            <a:r>
              <a:rPr lang="tr-TR" sz="2400" dirty="0"/>
              <a:t> reaksiyonların zararlarının önlenmesi. </a:t>
            </a:r>
          </a:p>
          <a:p>
            <a:r>
              <a:rPr lang="tr-TR" sz="2400" dirty="0"/>
              <a:t>Özellikle, ilaçların güvenliliği hakkında hastalara, sağlık mesleği mensuplarına ve kamuoyuna zamanında bilgiler sunmak yoluyla, ilaçların güvenli ve etkili bir biçimde kullanılmasının teşvik edilmesi. </a:t>
            </a:r>
          </a:p>
          <a:p>
            <a:pPr marL="0" indent="0">
              <a:buNone/>
            </a:pPr>
            <a:r>
              <a:rPr lang="tr-TR" sz="2400" dirty="0"/>
              <a:t>Dolayısıyla, </a:t>
            </a:r>
            <a:r>
              <a:rPr lang="tr-TR" sz="2400" err="1"/>
              <a:t>farmakovijilans</a:t>
            </a:r>
            <a:r>
              <a:rPr lang="tr-TR" sz="2400" dirty="0"/>
              <a:t> hastaların ve halk sağlığının korunmasına katkıda bulunan bir faaliyettir. </a:t>
            </a:r>
          </a:p>
        </p:txBody>
      </p:sp>
    </p:spTree>
    <p:extLst>
      <p:ext uri="{BB962C8B-B14F-4D97-AF65-F5344CB8AC3E}">
        <p14:creationId xmlns:p14="http://schemas.microsoft.com/office/powerpoint/2010/main" val="3790359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1FFE7728-AEA2-48D4-8AF1-955B7C54EEAF}"/>
              </a:ext>
            </a:extLst>
          </p:cNvPr>
          <p:cNvSpPr>
            <a:spLocks noGrp="1"/>
          </p:cNvSpPr>
          <p:nvPr>
            <p:ph idx="1"/>
          </p:nvPr>
        </p:nvSpPr>
        <p:spPr>
          <a:xfrm>
            <a:off x="838200" y="385011"/>
            <a:ext cx="10515600" cy="5791951"/>
          </a:xfrm>
        </p:spPr>
        <p:txBody>
          <a:bodyPr anchor="ctr">
            <a:normAutofit lnSpcReduction="10000"/>
          </a:bodyPr>
          <a:lstStyle/>
          <a:p>
            <a:pPr algn="just"/>
            <a:r>
              <a:rPr lang="tr-TR" sz="2400" err="1">
                <a:solidFill>
                  <a:srgbClr val="C00000"/>
                </a:solidFill>
              </a:rPr>
              <a:t>Farmakovijilans</a:t>
            </a:r>
            <a:r>
              <a:rPr lang="tr-TR" sz="2400" dirty="0">
                <a:solidFill>
                  <a:srgbClr val="C00000"/>
                </a:solidFill>
              </a:rPr>
              <a:t> </a:t>
            </a:r>
            <a:r>
              <a:rPr lang="tr-TR" sz="2400" dirty="0"/>
              <a:t>il sorumlusu</a:t>
            </a:r>
          </a:p>
          <a:p>
            <a:pPr marL="0" indent="0" algn="just">
              <a:buNone/>
            </a:pPr>
            <a:r>
              <a:rPr lang="tr-TR" sz="2400" dirty="0"/>
              <a:t>Görev yaptığı ildeki </a:t>
            </a:r>
            <a:r>
              <a:rPr lang="tr-TR" sz="2400" dirty="0" err="1">
                <a:solidFill>
                  <a:srgbClr val="C00000"/>
                </a:solidFill>
              </a:rPr>
              <a:t>farmakovijilans</a:t>
            </a:r>
            <a:r>
              <a:rPr lang="tr-TR" sz="2400" dirty="0"/>
              <a:t> irtibat noktalarının koordinasyonundan, eğitiminden, yürüttükleri çalışmaların kontrolünden sorumlu olan il sağlık müdürlüğünün ilgili başkan, başkan yardımcısı.</a:t>
            </a:r>
          </a:p>
          <a:p>
            <a:pPr algn="just"/>
            <a:r>
              <a:rPr lang="tr-TR" sz="2400" dirty="0" err="1">
                <a:solidFill>
                  <a:srgbClr val="C00000"/>
                </a:solidFill>
              </a:rPr>
              <a:t>Farmakovijilans</a:t>
            </a:r>
            <a:r>
              <a:rPr lang="tr-TR" sz="2400" dirty="0"/>
              <a:t> irtibat noktası</a:t>
            </a:r>
          </a:p>
          <a:p>
            <a:pPr marL="0" indent="0" algn="just">
              <a:buNone/>
            </a:pPr>
            <a:r>
              <a:rPr lang="tr-TR" sz="2400" dirty="0"/>
              <a:t>Görev yaptığı sağlık kuruluşunda </a:t>
            </a:r>
            <a:r>
              <a:rPr lang="tr-TR" sz="2400" dirty="0" err="1"/>
              <a:t>advers</a:t>
            </a:r>
            <a:r>
              <a:rPr lang="tr-TR" sz="2400" dirty="0"/>
              <a:t> reaksiyonların bildirilmesini teşvik etmekten, eğitim ve bilgilendirme çalışmaları yapmaktan, kendisine ulaşan </a:t>
            </a:r>
            <a:r>
              <a:rPr lang="tr-TR" sz="2400" dirty="0" err="1"/>
              <a:t>advers</a:t>
            </a:r>
            <a:r>
              <a:rPr lang="tr-TR" sz="2400" dirty="0"/>
              <a:t> reaksiyon bildirimlerini </a:t>
            </a:r>
            <a:r>
              <a:rPr lang="tr-TR" sz="2400" dirty="0" err="1"/>
              <a:t>TÜFAM’a</a:t>
            </a:r>
            <a:r>
              <a:rPr lang="tr-TR" sz="2400" dirty="0"/>
              <a:t> iletmekten sorumlu hekim, eczacı, bunların bulunmadığı yerlerde diş hekimi. </a:t>
            </a:r>
          </a:p>
          <a:p>
            <a:pPr algn="just"/>
            <a:r>
              <a:rPr lang="tr-TR" sz="2400" dirty="0"/>
              <a:t>Risk </a:t>
            </a:r>
            <a:r>
              <a:rPr lang="tr-TR" sz="2400" dirty="0" err="1"/>
              <a:t>minimizasyon</a:t>
            </a:r>
            <a:r>
              <a:rPr lang="tr-TR" sz="2400" dirty="0"/>
              <a:t> faaliyeti, risk </a:t>
            </a:r>
            <a:r>
              <a:rPr lang="tr-TR" sz="2400" dirty="0" err="1"/>
              <a:t>minimizasyon</a:t>
            </a:r>
            <a:r>
              <a:rPr lang="tr-TR" sz="2400" dirty="0"/>
              <a:t> tedbiri, riski en aza indirme faaliyeti </a:t>
            </a:r>
          </a:p>
          <a:p>
            <a:pPr marL="0" indent="0" algn="just">
              <a:buNone/>
            </a:pPr>
            <a:r>
              <a:rPr lang="tr-TR" sz="2400" dirty="0"/>
              <a:t>İlaca maruz kalınmasıyla ilişkilendirilen bir </a:t>
            </a:r>
            <a:r>
              <a:rPr lang="tr-TR" sz="2400" dirty="0" err="1"/>
              <a:t>advers</a:t>
            </a:r>
            <a:r>
              <a:rPr lang="tr-TR" sz="2400" dirty="0"/>
              <a:t> reaksiyonun ortaya çıkmasını önleme, meydana gelme olasılığını azaltma ya da oluşursa, şiddetini azaltma amacı taşıyan halk sağlığı müdahaleleridir. Bu faaliyetler rutin risk </a:t>
            </a:r>
            <a:r>
              <a:rPr lang="tr-TR" sz="2400" dirty="0" err="1"/>
              <a:t>minimizasyon</a:t>
            </a:r>
            <a:r>
              <a:rPr lang="tr-TR" sz="2400" dirty="0"/>
              <a:t> faaliyetlerinden (</a:t>
            </a:r>
            <a:r>
              <a:rPr lang="tr-TR" sz="2400" dirty="0" err="1"/>
              <a:t>örn</a:t>
            </a:r>
            <a:r>
              <a:rPr lang="tr-TR" sz="2400" dirty="0"/>
              <a:t>; ürün bilgisi gibi) ya da ilave risk </a:t>
            </a:r>
            <a:r>
              <a:rPr lang="tr-TR" sz="2400" dirty="0" err="1"/>
              <a:t>minimizasyon</a:t>
            </a:r>
            <a:r>
              <a:rPr lang="tr-TR" sz="2400" dirty="0"/>
              <a:t> faaliyetlerinden (</a:t>
            </a:r>
            <a:r>
              <a:rPr lang="tr-TR" sz="2400" dirty="0" err="1"/>
              <a:t>örn</a:t>
            </a:r>
            <a:r>
              <a:rPr lang="tr-TR" sz="2400" dirty="0"/>
              <a:t>; sağlık mesleği mensuplarına yönelik bilgilendirme mektupları/eğitici materyaller) oluşabilir.</a:t>
            </a:r>
          </a:p>
        </p:txBody>
      </p:sp>
    </p:spTree>
    <p:extLst>
      <p:ext uri="{BB962C8B-B14F-4D97-AF65-F5344CB8AC3E}">
        <p14:creationId xmlns:p14="http://schemas.microsoft.com/office/powerpoint/2010/main" val="3842379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70285" y="593559"/>
            <a:ext cx="10515600" cy="5791952"/>
          </a:xfrm>
        </p:spPr>
        <p:txBody>
          <a:bodyPr anchor="ctr">
            <a:normAutofit fontScale="92500" lnSpcReduction="10000"/>
          </a:bodyPr>
          <a:lstStyle/>
          <a:p>
            <a:pPr algn="just"/>
            <a:r>
              <a:rPr lang="tr-TR" sz="2600" dirty="0"/>
              <a:t>Sağlık mesleği mensubu </a:t>
            </a:r>
          </a:p>
          <a:p>
            <a:pPr marL="0" indent="0" algn="just">
              <a:buNone/>
            </a:pPr>
            <a:r>
              <a:rPr lang="tr-TR" sz="2600" dirty="0"/>
              <a:t>Şüpheli </a:t>
            </a:r>
            <a:r>
              <a:rPr lang="tr-TR" sz="2600" dirty="0" err="1"/>
              <a:t>advers</a:t>
            </a:r>
            <a:r>
              <a:rPr lang="tr-TR" sz="2600" dirty="0"/>
              <a:t> reaksiyonların bildirilmesi bağlamında; hekim, eczacı, diş hekimi, hemşire ve ebeler.</a:t>
            </a:r>
          </a:p>
          <a:p>
            <a:pPr algn="just"/>
            <a:r>
              <a:rPr lang="tr-TR" sz="2600" dirty="0" err="1"/>
              <a:t>Spontan</a:t>
            </a:r>
            <a:r>
              <a:rPr lang="tr-TR" sz="2600" dirty="0"/>
              <a:t> bildirim, </a:t>
            </a:r>
            <a:r>
              <a:rPr lang="tr-TR" sz="2600" dirty="0" err="1"/>
              <a:t>Spontan</a:t>
            </a:r>
            <a:r>
              <a:rPr lang="tr-TR" sz="2600" dirty="0"/>
              <a:t> rapor </a:t>
            </a:r>
          </a:p>
          <a:p>
            <a:pPr marL="0" indent="0" algn="just">
              <a:buNone/>
            </a:pPr>
            <a:r>
              <a:rPr lang="tr-TR" sz="2600" dirty="0"/>
              <a:t>Bir sağlık mesleği mensubu ya da tüketici tarafından Kuruma ya da ruhsat sahibine özellikle talep edilmeden iletilen, bir veya birden fazla ilaç verilen bir hastada oluşan bir veya birden fazla </a:t>
            </a:r>
            <a:r>
              <a:rPr lang="tr-TR" sz="2600" dirty="0" err="1"/>
              <a:t>advers</a:t>
            </a:r>
            <a:r>
              <a:rPr lang="tr-TR" sz="2600" dirty="0"/>
              <a:t> reaksiyonun tarif edildiği ve bir çalışmadan ya da organize veri toplama programından kaynaklanmayan bilgilerdir.</a:t>
            </a:r>
          </a:p>
          <a:p>
            <a:pPr algn="just"/>
            <a:r>
              <a:rPr lang="tr-TR" sz="2600" dirty="0"/>
              <a:t>Türkiye </a:t>
            </a:r>
            <a:r>
              <a:rPr lang="tr-TR" sz="2600" dirty="0" err="1"/>
              <a:t>Farmakovijilans</a:t>
            </a:r>
            <a:r>
              <a:rPr lang="tr-TR" sz="2600" dirty="0"/>
              <a:t> Merkezi (TÜFAM)</a:t>
            </a:r>
          </a:p>
          <a:p>
            <a:pPr marL="0" indent="0" algn="just">
              <a:buNone/>
            </a:pPr>
            <a:r>
              <a:rPr lang="tr-TR" sz="2600" dirty="0"/>
              <a:t>Sağlık Bakanlığı, Türkiye İlaç ve Tıbbi Cihaz Kurumu, </a:t>
            </a:r>
            <a:r>
              <a:rPr lang="tr-TR" sz="2600" dirty="0" err="1"/>
              <a:t>Farmakovijilans</a:t>
            </a:r>
            <a:r>
              <a:rPr lang="tr-TR" sz="2600" dirty="0"/>
              <a:t> ve Kontrole Tâbi Maddeler Dairesi bünyesinde yer almakta olan ve Ülkemizde sağlık mesleği mensuplarından, hastalardan ve ruhsat sahiplerinden </a:t>
            </a:r>
            <a:r>
              <a:rPr lang="tr-TR" sz="2600" dirty="0" err="1"/>
              <a:t>spontan</a:t>
            </a:r>
            <a:r>
              <a:rPr lang="tr-TR" sz="2600" dirty="0"/>
              <a:t> </a:t>
            </a:r>
            <a:r>
              <a:rPr lang="tr-TR" sz="2600" dirty="0" err="1"/>
              <a:t>advers</a:t>
            </a:r>
            <a:r>
              <a:rPr lang="tr-TR" sz="2600" dirty="0"/>
              <a:t> reaksiyonların toplanmasından sorumlu tek yetkili devlet kuruluşudur. </a:t>
            </a:r>
          </a:p>
          <a:p>
            <a:pPr algn="just"/>
            <a:r>
              <a:rPr lang="tr-TR" sz="2600" dirty="0"/>
              <a:t>TÜFAM bildirim formu (</a:t>
            </a:r>
            <a:r>
              <a:rPr lang="tr-TR" sz="2600" dirty="0" err="1"/>
              <a:t>Advers</a:t>
            </a:r>
            <a:r>
              <a:rPr lang="tr-TR" sz="2600" dirty="0"/>
              <a:t> reaksiyon bildirim formu)</a:t>
            </a:r>
          </a:p>
          <a:p>
            <a:pPr marL="0" indent="0" algn="just">
              <a:buNone/>
            </a:pPr>
            <a:r>
              <a:rPr lang="tr-TR" sz="2600" dirty="0"/>
              <a:t>Tek bir hastada belli bir zaman noktasında belli bir ilaca karşı gelişen bir veya birden fazla şüpheli </a:t>
            </a:r>
            <a:r>
              <a:rPr lang="tr-TR" sz="2600" dirty="0" err="1"/>
              <a:t>advers</a:t>
            </a:r>
            <a:r>
              <a:rPr lang="tr-TR" sz="2600" dirty="0"/>
              <a:t> reaksiyonu bildirirken kullanılan formdur.</a:t>
            </a:r>
          </a:p>
          <a:p>
            <a:pPr marL="0" indent="0" algn="just">
              <a:buNone/>
            </a:pPr>
            <a:endParaRPr lang="tr-TR" dirty="0"/>
          </a:p>
        </p:txBody>
      </p:sp>
    </p:spTree>
    <p:extLst>
      <p:ext uri="{BB962C8B-B14F-4D97-AF65-F5344CB8AC3E}">
        <p14:creationId xmlns:p14="http://schemas.microsoft.com/office/powerpoint/2010/main" val="3090101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52926"/>
            <a:ext cx="10515600" cy="5824037"/>
          </a:xfrm>
        </p:spPr>
        <p:txBody>
          <a:bodyPr anchor="ctr">
            <a:normAutofit/>
          </a:bodyPr>
          <a:lstStyle/>
          <a:p>
            <a:pPr algn="just"/>
            <a:r>
              <a:rPr lang="tr-TR" sz="2400" dirty="0" err="1"/>
              <a:t>Advers</a:t>
            </a:r>
            <a:r>
              <a:rPr lang="tr-TR" sz="2400" dirty="0"/>
              <a:t> reaksiyon bildirim formunun doldurulması</a:t>
            </a:r>
          </a:p>
          <a:p>
            <a:pPr marL="0" indent="0" algn="just">
              <a:buNone/>
            </a:pPr>
            <a:r>
              <a:rPr lang="tr-TR" sz="2400" dirty="0"/>
              <a:t>Asgari bilgi, bir raporun sunulması için gerekli olan en az miktardaki bilgidir. Ancak formun mümkün olduğu kadar tam olarak doldurulması sağlanmalıdır. Formda yer alması gereken asgari bilgiler şunlardır:</a:t>
            </a:r>
            <a:endParaRPr lang="tr-TR" sz="2400" dirty="0">
              <a:solidFill>
                <a:srgbClr val="FF0000"/>
              </a:solidFill>
            </a:endParaRPr>
          </a:p>
          <a:p>
            <a:pPr algn="just">
              <a:buFont typeface="Wingdings" panose="05000000000000000000" pitchFamily="2" charset="2"/>
              <a:buChar char="v"/>
            </a:pPr>
            <a:r>
              <a:rPr lang="tr-TR" sz="2400" dirty="0">
                <a:solidFill>
                  <a:srgbClr val="FF0000"/>
                </a:solidFill>
              </a:rPr>
              <a:t>Raporlamayı yapan kimliği tespit edilebilir bir sağlık mesleği mensubu; </a:t>
            </a:r>
            <a:r>
              <a:rPr lang="tr-TR" sz="2400" dirty="0"/>
              <a:t>Raporlamayı yapan kişinin adı ve soyadı, adresi, mesleği (hekim, eczacı, diş hekimi, hemşire, ebe) </a:t>
            </a:r>
          </a:p>
          <a:p>
            <a:pPr algn="just">
              <a:buFont typeface="Wingdings" panose="05000000000000000000" pitchFamily="2" charset="2"/>
              <a:buChar char="v"/>
            </a:pPr>
            <a:r>
              <a:rPr lang="tr-TR" sz="2400" dirty="0">
                <a:solidFill>
                  <a:srgbClr val="FF0000"/>
                </a:solidFill>
              </a:rPr>
              <a:t>Hasta</a:t>
            </a:r>
            <a:r>
              <a:rPr lang="tr-TR" sz="2400" dirty="0"/>
              <a:t>; Adı ve soyadının baş harfleri, doğum tarihi veya yaşı, cinsiyeti. </a:t>
            </a:r>
          </a:p>
          <a:p>
            <a:pPr algn="just">
              <a:buFont typeface="Wingdings" panose="05000000000000000000" pitchFamily="2" charset="2"/>
              <a:buChar char="v"/>
            </a:pPr>
            <a:r>
              <a:rPr lang="tr-TR" sz="2400" dirty="0">
                <a:solidFill>
                  <a:srgbClr val="FF0000"/>
                </a:solidFill>
              </a:rPr>
              <a:t>En az bir şüpheli ilaç.</a:t>
            </a:r>
          </a:p>
          <a:p>
            <a:pPr algn="just">
              <a:buFont typeface="Wingdings" panose="05000000000000000000" pitchFamily="2" charset="2"/>
              <a:buChar char="v"/>
            </a:pPr>
            <a:r>
              <a:rPr lang="nb-NO" sz="2400" dirty="0">
                <a:solidFill>
                  <a:srgbClr val="FF0000"/>
                </a:solidFill>
              </a:rPr>
              <a:t>En az bir şüpheli advers reaksiyon</a:t>
            </a:r>
            <a:r>
              <a:rPr lang="tr-TR" sz="2400" dirty="0">
                <a:solidFill>
                  <a:srgbClr val="FF0000"/>
                </a:solidFill>
              </a:rPr>
              <a:t>.</a:t>
            </a:r>
          </a:p>
          <a:p>
            <a:pPr marL="0" indent="0" algn="just">
              <a:buNone/>
            </a:pPr>
            <a:r>
              <a:rPr lang="tr-TR" sz="2400" dirty="0"/>
              <a:t>İkinci bölümde </a:t>
            </a:r>
            <a:r>
              <a:rPr lang="tr-TR" sz="2400" dirty="0" err="1"/>
              <a:t>advers</a:t>
            </a:r>
            <a:r>
              <a:rPr lang="tr-TR" sz="2400" dirty="0"/>
              <a:t> reaksiyonun ciddiyeti ile ilgili bilgiler sorgulanır. </a:t>
            </a:r>
          </a:p>
          <a:p>
            <a:pPr algn="just"/>
            <a:r>
              <a:rPr lang="tr-TR" sz="2400" dirty="0"/>
              <a:t>Hastaya ait bilgiler</a:t>
            </a:r>
          </a:p>
          <a:p>
            <a:pPr marL="0" indent="0" algn="just">
              <a:buNone/>
            </a:pPr>
            <a:r>
              <a:rPr lang="tr-TR" sz="2400" dirty="0"/>
              <a:t>Bu bölümde hasta ile ilgili bilgiler mümkün olduğunca eksiksiz doldurulmalıdır. </a:t>
            </a:r>
          </a:p>
        </p:txBody>
      </p:sp>
    </p:spTree>
    <p:extLst>
      <p:ext uri="{BB962C8B-B14F-4D97-AF65-F5344CB8AC3E}">
        <p14:creationId xmlns:p14="http://schemas.microsoft.com/office/powerpoint/2010/main" val="32439266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85011"/>
            <a:ext cx="10515600" cy="5791952"/>
          </a:xfrm>
        </p:spPr>
        <p:txBody>
          <a:bodyPr anchor="ctr">
            <a:normAutofit/>
          </a:bodyPr>
          <a:lstStyle/>
          <a:p>
            <a:r>
              <a:rPr lang="tr-TR" sz="2400" dirty="0" err="1"/>
              <a:t>Advers</a:t>
            </a:r>
            <a:r>
              <a:rPr lang="tr-TR" sz="2400" dirty="0"/>
              <a:t> reaksiyona ait bilgiler</a:t>
            </a:r>
          </a:p>
          <a:p>
            <a:pPr marL="0" indent="0" algn="just">
              <a:buNone/>
            </a:pPr>
            <a:r>
              <a:rPr lang="tr-TR" sz="2400" err="1">
                <a:solidFill>
                  <a:srgbClr val="C00000"/>
                </a:solidFill>
              </a:rPr>
              <a:t>Advers</a:t>
            </a:r>
            <a:r>
              <a:rPr lang="tr-TR" sz="2400" dirty="0">
                <a:solidFill>
                  <a:srgbClr val="C00000"/>
                </a:solidFill>
              </a:rPr>
              <a:t> reaksiyonun başlangıç ve bitiş tarihleri gün/ay/yıl olarak yazılır. </a:t>
            </a:r>
            <a:r>
              <a:rPr lang="tr-TR" sz="2400" err="1">
                <a:solidFill>
                  <a:srgbClr val="C00000"/>
                </a:solidFill>
              </a:rPr>
              <a:t>Advers</a:t>
            </a:r>
            <a:r>
              <a:rPr lang="tr-TR" sz="2400" dirty="0">
                <a:solidFill>
                  <a:srgbClr val="C00000"/>
                </a:solidFill>
              </a:rPr>
              <a:t> reaksiyonun ortaya çıkış tarihi kesin olarak bilinmiyorsa sadece ay/yıl olarak yazılabilir. Ancak kesin tarihler yoksa ama ilacın kullanımından ne kadar süre sonra </a:t>
            </a:r>
            <a:r>
              <a:rPr lang="tr-TR" sz="2400" err="1">
                <a:solidFill>
                  <a:srgbClr val="C00000"/>
                </a:solidFill>
              </a:rPr>
              <a:t>advers</a:t>
            </a:r>
            <a:r>
              <a:rPr lang="tr-TR" sz="2400" dirty="0">
                <a:solidFill>
                  <a:srgbClr val="C00000"/>
                </a:solidFill>
              </a:rPr>
              <a:t> reaksiyonun ortaya çıktığı biliniyorsa bu mutlaka belirtilmelidir</a:t>
            </a:r>
            <a:r>
              <a:rPr lang="tr-TR" sz="2400" dirty="0"/>
              <a:t> (ilacı 4 gün süre ile kullandıktan sonra ya da ilaca başladıktan 10 gün sonra gibi). Sonuç bölümünde </a:t>
            </a:r>
            <a:r>
              <a:rPr lang="tr-TR" sz="2400" dirty="0" err="1"/>
              <a:t>advers</a:t>
            </a:r>
            <a:r>
              <a:rPr lang="tr-TR" sz="2400" dirty="0"/>
              <a:t> reaksiyonun sonucu için uygun olan seçenek işaretlenir.</a:t>
            </a:r>
          </a:p>
          <a:p>
            <a:pPr marL="0" indent="0">
              <a:buNone/>
            </a:pPr>
            <a:r>
              <a:rPr lang="tr-TR" sz="2400" dirty="0"/>
              <a:t>İkinci bölümde </a:t>
            </a:r>
            <a:r>
              <a:rPr lang="tr-TR" sz="2400" dirty="0" err="1"/>
              <a:t>advers</a:t>
            </a:r>
            <a:r>
              <a:rPr lang="tr-TR" sz="2400" dirty="0"/>
              <a:t> reaksiyonun ciddiyeti ile ilgili bilgiler sorgulanır.</a:t>
            </a:r>
          </a:p>
          <a:p>
            <a:pPr marL="0" indent="0">
              <a:buNone/>
            </a:pPr>
            <a:r>
              <a:rPr lang="tr-TR" sz="2400" dirty="0"/>
              <a:t>Üçüncü bölümde yer alan laboratuvar bulguları kısmında, hasta muayenesi ile ilgili test ve prosedürlerin sonuçları sağlanmalıdır. </a:t>
            </a:r>
          </a:p>
          <a:p>
            <a:pPr marL="0" indent="0">
              <a:buNone/>
            </a:pPr>
            <a:r>
              <a:rPr lang="tr-TR" sz="2400" dirty="0"/>
              <a:t>Dördüncü bölüme hastanın ilgili tıbbi öyküsü ve varsa eş zamanlı hastalıkları yazılır. Bu bölüme olgunun değerlendirilmesinde yardımcı olabilecek her türlü bilgi yazılabilir.</a:t>
            </a:r>
          </a:p>
        </p:txBody>
      </p:sp>
    </p:spTree>
    <p:extLst>
      <p:ext uri="{BB962C8B-B14F-4D97-AF65-F5344CB8AC3E}">
        <p14:creationId xmlns:p14="http://schemas.microsoft.com/office/powerpoint/2010/main" val="6409551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04800"/>
            <a:ext cx="10515600" cy="5872163"/>
          </a:xfrm>
        </p:spPr>
        <p:txBody>
          <a:bodyPr anchor="ctr">
            <a:normAutofit/>
          </a:bodyPr>
          <a:lstStyle/>
          <a:p>
            <a:pPr algn="just"/>
            <a:r>
              <a:rPr lang="tr-TR" sz="2400" dirty="0"/>
              <a:t>Hastanın Kullandığı Tıbbi Ürünler</a:t>
            </a:r>
          </a:p>
          <a:p>
            <a:pPr marL="0" indent="0" algn="just">
              <a:buNone/>
            </a:pPr>
            <a:r>
              <a:rPr lang="tr-TR" sz="2400" dirty="0"/>
              <a:t>Birinci bölüme </a:t>
            </a:r>
            <a:r>
              <a:rPr lang="tr-TR" sz="2400" dirty="0" err="1"/>
              <a:t>advers</a:t>
            </a:r>
            <a:r>
              <a:rPr lang="tr-TR" sz="2400" dirty="0"/>
              <a:t> reaksiyona neden olduğundan şüphe edilen ilaç veya ilaçların adı yazılır. İlacın veriliş yolu ve dozu belirtilir. İlacın hastada kullanıldığı </a:t>
            </a:r>
            <a:r>
              <a:rPr lang="tr-TR" sz="2400" dirty="0" err="1"/>
              <a:t>endikasyonu</a:t>
            </a:r>
            <a:r>
              <a:rPr lang="tr-TR" sz="2400" dirty="0"/>
              <a:t> yazılır. 7, 8, 9 ve 10’uncu bölümlerdeki sorular için uygun cevaplar işaretlenir. </a:t>
            </a:r>
          </a:p>
          <a:p>
            <a:pPr marL="0" indent="0" algn="just">
              <a:buNone/>
            </a:pPr>
            <a:r>
              <a:rPr lang="tr-TR" sz="2400" dirty="0"/>
              <a:t>11. bölümde hastanın eş zamanlı olarak kullandığı ilaç veya ilaçlar yazılır. </a:t>
            </a:r>
          </a:p>
          <a:p>
            <a:pPr marL="0" indent="0" algn="just">
              <a:buNone/>
            </a:pPr>
            <a:r>
              <a:rPr lang="tr-TR" sz="2400" dirty="0"/>
              <a:t>12. bölüme varsa diğer gözlemler ve yorumlar yazılmalıdır. İlacın kalitesi ile ilgili bir sorundan şüphe ediliyorsa, sorun ile birlikte ilacın seri numarası ve son kullanma tarihi bu bölümde belirtilmelidir.</a:t>
            </a:r>
          </a:p>
          <a:p>
            <a:pPr marL="0" indent="0" algn="just">
              <a:buNone/>
            </a:pPr>
            <a:r>
              <a:rPr lang="tr-TR" sz="2400" dirty="0"/>
              <a:t>Biyolojik ilaçlar ile ilgili şüpheli </a:t>
            </a:r>
            <a:r>
              <a:rPr lang="tr-TR" sz="2400" dirty="0" err="1"/>
              <a:t>advers</a:t>
            </a:r>
            <a:r>
              <a:rPr lang="tr-TR" sz="2400" dirty="0"/>
              <a:t> reaksiyonlar için, doğası gereği ilgili ürünün kesin olarak tanımlanması özel önem taşımaktadır. Bu nedenle, ürünün adının ve seri numarasının açık olarak belirtilmesi gerekmektedir. </a:t>
            </a:r>
          </a:p>
          <a:p>
            <a:pPr marL="0" indent="0" algn="just">
              <a:buNone/>
            </a:pPr>
            <a:r>
              <a:rPr lang="tr-TR" sz="2400" dirty="0"/>
              <a:t>13. Bölüme ortaya çıkan </a:t>
            </a:r>
            <a:r>
              <a:rPr lang="tr-TR" sz="2400" dirty="0" err="1"/>
              <a:t>advers</a:t>
            </a:r>
            <a:r>
              <a:rPr lang="tr-TR" sz="2400" dirty="0"/>
              <a:t> reaksiyonun tedavisinde kullanılan ilaçlar ve varsa diğer tedavi yöntemleri tarihleri ile birlikte yazılmalıdır. </a:t>
            </a:r>
            <a:r>
              <a:rPr lang="tr-TR" sz="2400" dirty="0" err="1"/>
              <a:t>Advers</a:t>
            </a:r>
            <a:r>
              <a:rPr lang="tr-TR" sz="2400" dirty="0"/>
              <a:t> reaksiyonun tedavisi için kullanılan ilaçlar eş zamanlı kullanım olarak değerlendirilmez. Bu nedenle bu ilaçlar 13. Bölüme yazılmalıdır.</a:t>
            </a:r>
          </a:p>
        </p:txBody>
      </p:sp>
    </p:spTree>
    <p:extLst>
      <p:ext uri="{BB962C8B-B14F-4D97-AF65-F5344CB8AC3E}">
        <p14:creationId xmlns:p14="http://schemas.microsoft.com/office/powerpoint/2010/main" val="40329698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288758"/>
            <a:ext cx="10515600" cy="5888205"/>
          </a:xfrm>
        </p:spPr>
        <p:txBody>
          <a:bodyPr anchor="ctr">
            <a:normAutofit/>
          </a:bodyPr>
          <a:lstStyle/>
          <a:p>
            <a:r>
              <a:rPr lang="tr-TR" sz="2400" dirty="0"/>
              <a:t>Bildirim yapan kişiye ait bilgiler</a:t>
            </a:r>
          </a:p>
          <a:p>
            <a:pPr marL="0" indent="0">
              <a:buNone/>
            </a:pPr>
            <a:r>
              <a:rPr lang="tr-TR" sz="2400" dirty="0"/>
              <a:t>Bildirim yapan kişinin adı soyadı, mesleği ve iletişim bilgileri bu bölüme yazılır. </a:t>
            </a:r>
            <a:r>
              <a:rPr lang="tr-TR" sz="2400" dirty="0" err="1"/>
              <a:t>Farmakovijilans</a:t>
            </a:r>
            <a:r>
              <a:rPr lang="tr-TR" sz="2400" dirty="0"/>
              <a:t> irtibat noktaları hastanelerindeki sağlık mesleği mensuplarının kendilerine ilettiği bildirimleri gönderirken bu bölüme asıl bildirim sahibinin bilgileri yazılmalıdır. Bildirimin irtibat noktası tarafından gönderildiğinin belirtilmesi için irtibat noktasının adı ve parafı formun altına ilave edilmelidir.</a:t>
            </a:r>
          </a:p>
          <a:p>
            <a:pPr marL="0" indent="0">
              <a:buNone/>
            </a:pPr>
            <a:r>
              <a:rPr lang="tr-TR" sz="2400" dirty="0"/>
              <a:t>Bu bölümde ayrıca raporun firmaya bildirilip bildirilmediği, raporun ilk mi, takip mi olduğu belirtilir. Bu bölümdeki bilgiler </a:t>
            </a:r>
            <a:r>
              <a:rPr lang="tr-TR" sz="2400" dirty="0" err="1"/>
              <a:t>TÜFAM’ın</a:t>
            </a:r>
            <a:r>
              <a:rPr lang="tr-TR" sz="2400" dirty="0"/>
              <a:t> veri tabanına mükerrer raporların kaydedilmesini önlemek için önemlidir. </a:t>
            </a:r>
          </a:p>
          <a:p>
            <a:r>
              <a:rPr lang="tr-TR" sz="2400" dirty="0"/>
              <a:t>Ruhsat/izin sahipleri ile ilgili bilgiler</a:t>
            </a:r>
          </a:p>
          <a:p>
            <a:pPr marL="0" indent="0">
              <a:buNone/>
            </a:pPr>
            <a:r>
              <a:rPr lang="tr-TR" sz="2400" dirty="0"/>
              <a:t>Sağlık mesleği mensuplarının yapacakları bildirimlerde bu bölüm doldurulmayacaktır.</a:t>
            </a:r>
          </a:p>
        </p:txBody>
      </p:sp>
    </p:spTree>
    <p:extLst>
      <p:ext uri="{BB962C8B-B14F-4D97-AF65-F5344CB8AC3E}">
        <p14:creationId xmlns:p14="http://schemas.microsoft.com/office/powerpoint/2010/main" val="20914756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85011"/>
            <a:ext cx="10515600" cy="5791952"/>
          </a:xfrm>
        </p:spPr>
        <p:txBody>
          <a:bodyPr anchor="ctr"/>
          <a:lstStyle/>
          <a:p>
            <a:r>
              <a:rPr lang="tr-TR" sz="2400" dirty="0">
                <a:solidFill>
                  <a:srgbClr val="C00000"/>
                </a:solidFill>
              </a:rPr>
              <a:t>Bildirilmesi gereken </a:t>
            </a:r>
            <a:r>
              <a:rPr lang="tr-TR" sz="2400" dirty="0" err="1">
                <a:solidFill>
                  <a:srgbClr val="C00000"/>
                </a:solidFill>
              </a:rPr>
              <a:t>advers</a:t>
            </a:r>
            <a:r>
              <a:rPr lang="tr-TR" sz="2400" dirty="0">
                <a:solidFill>
                  <a:srgbClr val="C00000"/>
                </a:solidFill>
              </a:rPr>
              <a:t> reaksiyonlar</a:t>
            </a:r>
            <a:endParaRPr lang="tr-TR" sz="2400" dirty="0">
              <a:solidFill>
                <a:srgbClr val="C00000"/>
              </a:solidFill>
              <a:cs typeface="Calibri"/>
            </a:endParaRPr>
          </a:p>
          <a:p>
            <a:pPr>
              <a:buFont typeface="Wingdings" panose="05000000000000000000" pitchFamily="2" charset="2"/>
              <a:buChar char="v"/>
            </a:pPr>
            <a:r>
              <a:rPr lang="tr-TR" sz="2400" dirty="0"/>
              <a:t>Ek izleme tâbi ilaçlarla görülen tüm şüpheli </a:t>
            </a:r>
            <a:r>
              <a:rPr lang="tr-TR" sz="2400" dirty="0" err="1"/>
              <a:t>advers</a:t>
            </a:r>
            <a:r>
              <a:rPr lang="tr-TR" sz="2400" dirty="0"/>
              <a:t> reaksiyonlar</a:t>
            </a:r>
          </a:p>
          <a:p>
            <a:pPr>
              <a:buFont typeface="Wingdings" panose="05000000000000000000" pitchFamily="2" charset="2"/>
              <a:buChar char="v"/>
            </a:pPr>
            <a:r>
              <a:rPr lang="tr-TR" sz="2400" dirty="0"/>
              <a:t>Bir ilacın ne kadar süredir piyasada olduğuna bakılmaksızın ciddi </a:t>
            </a:r>
            <a:r>
              <a:rPr lang="tr-TR" sz="2400" dirty="0" err="1"/>
              <a:t>advers</a:t>
            </a:r>
            <a:r>
              <a:rPr lang="tr-TR" sz="2400" dirty="0"/>
              <a:t> reaksiyonlar</a:t>
            </a:r>
          </a:p>
          <a:p>
            <a:pPr>
              <a:buFont typeface="Wingdings" panose="05000000000000000000" pitchFamily="2" charset="2"/>
              <a:buChar char="v"/>
            </a:pPr>
            <a:r>
              <a:rPr lang="tr-TR" sz="2400" dirty="0"/>
              <a:t>Beklenmeyen </a:t>
            </a:r>
            <a:r>
              <a:rPr lang="tr-TR" sz="2400" dirty="0" err="1"/>
              <a:t>advers</a:t>
            </a:r>
            <a:r>
              <a:rPr lang="tr-TR" sz="2400" dirty="0"/>
              <a:t> reaksiyonlar</a:t>
            </a:r>
          </a:p>
          <a:p>
            <a:pPr>
              <a:buFont typeface="Wingdings" panose="05000000000000000000" pitchFamily="2" charset="2"/>
              <a:buChar char="v"/>
            </a:pPr>
            <a:r>
              <a:rPr lang="tr-TR" sz="2400" dirty="0"/>
              <a:t>Sıklığında artış meydana gelen </a:t>
            </a:r>
            <a:r>
              <a:rPr lang="tr-TR" sz="2400" dirty="0" err="1"/>
              <a:t>advers</a:t>
            </a:r>
            <a:r>
              <a:rPr lang="tr-TR" sz="2400" dirty="0"/>
              <a:t> reaksiyonlar</a:t>
            </a:r>
          </a:p>
          <a:p>
            <a:pPr>
              <a:buFont typeface="Wingdings" panose="05000000000000000000" pitchFamily="2" charset="2"/>
              <a:buChar char="v"/>
            </a:pPr>
            <a:r>
              <a:rPr lang="tr-TR" sz="2400" dirty="0"/>
              <a:t>Biyolojik ilaçlar ve aşılar</a:t>
            </a:r>
          </a:p>
          <a:p>
            <a:pPr>
              <a:buFont typeface="Wingdings" panose="05000000000000000000" pitchFamily="2" charset="2"/>
              <a:buChar char="v"/>
            </a:pPr>
            <a:r>
              <a:rPr lang="tr-TR" sz="2400" dirty="0"/>
              <a:t>Bitkisel ürünlerle meydana gelen </a:t>
            </a:r>
            <a:r>
              <a:rPr lang="tr-TR" sz="2400" dirty="0" err="1"/>
              <a:t>advers</a:t>
            </a:r>
            <a:r>
              <a:rPr lang="tr-TR" sz="2400" dirty="0"/>
              <a:t> reaksiyonlar </a:t>
            </a:r>
          </a:p>
        </p:txBody>
      </p:sp>
    </p:spTree>
    <p:extLst>
      <p:ext uri="{BB962C8B-B14F-4D97-AF65-F5344CB8AC3E}">
        <p14:creationId xmlns:p14="http://schemas.microsoft.com/office/powerpoint/2010/main" val="35642306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401053"/>
            <a:ext cx="10515600" cy="5775910"/>
          </a:xfrm>
        </p:spPr>
        <p:txBody>
          <a:bodyPr anchor="ctr">
            <a:normAutofit/>
          </a:bodyPr>
          <a:lstStyle/>
          <a:p>
            <a:pPr>
              <a:buFont typeface="Wingdings" panose="05000000000000000000" pitchFamily="2" charset="2"/>
              <a:buChar char="v"/>
            </a:pPr>
            <a:r>
              <a:rPr lang="tr-TR" sz="2400" dirty="0"/>
              <a:t>Gecikmiş ilaç etkileri</a:t>
            </a:r>
          </a:p>
          <a:p>
            <a:pPr>
              <a:buFont typeface="Wingdings" panose="05000000000000000000" pitchFamily="2" charset="2"/>
              <a:buChar char="v"/>
            </a:pPr>
            <a:r>
              <a:rPr lang="tr-TR" sz="2400" dirty="0"/>
              <a:t>Gebelik ve emzirme gibi özel durumlar sırasında ilaç kullanımı </a:t>
            </a:r>
          </a:p>
          <a:p>
            <a:pPr algn="just">
              <a:buFont typeface="Wingdings" panose="05000000000000000000" pitchFamily="2" charset="2"/>
              <a:buChar char="v"/>
            </a:pPr>
            <a:r>
              <a:rPr lang="tr-TR" sz="2400" dirty="0" err="1"/>
              <a:t>Pediyatrik</a:t>
            </a:r>
            <a:r>
              <a:rPr lang="tr-TR" sz="2400" dirty="0"/>
              <a:t> ya da yaşlı popülasyonda ilaç kullanımı </a:t>
            </a:r>
          </a:p>
          <a:p>
            <a:pPr algn="just">
              <a:buFont typeface="Wingdings" panose="05000000000000000000" pitchFamily="2" charset="2"/>
              <a:buChar char="v"/>
            </a:pPr>
            <a:r>
              <a:rPr lang="tr-TR" sz="2400" dirty="0"/>
              <a:t>Doz aşımı, </a:t>
            </a:r>
            <a:r>
              <a:rPr lang="tr-TR" sz="2400" dirty="0" err="1"/>
              <a:t>suistimal</a:t>
            </a:r>
            <a:r>
              <a:rPr lang="tr-TR" sz="2400" dirty="0"/>
              <a:t>, </a:t>
            </a:r>
            <a:r>
              <a:rPr lang="tr-TR" sz="2400" dirty="0" err="1"/>
              <a:t>endikasyon</a:t>
            </a:r>
            <a:r>
              <a:rPr lang="tr-TR" sz="2400" dirty="0"/>
              <a:t> dışı kullanım, kötüye kullanım, ilaç kullanım hatası ya da mesleki </a:t>
            </a:r>
            <a:r>
              <a:rPr lang="tr-TR" sz="2400" dirty="0" err="1"/>
              <a:t>maruziyet</a:t>
            </a:r>
            <a:r>
              <a:rPr lang="tr-TR" sz="2400" dirty="0"/>
              <a:t> ile ilgili şüpheli </a:t>
            </a:r>
            <a:r>
              <a:rPr lang="tr-TR" sz="2400" dirty="0" err="1"/>
              <a:t>advers</a:t>
            </a:r>
            <a:r>
              <a:rPr lang="tr-TR" sz="2400" dirty="0"/>
              <a:t> reaksiyonlar</a:t>
            </a:r>
          </a:p>
          <a:p>
            <a:pPr algn="just">
              <a:buFont typeface="Wingdings" panose="05000000000000000000" pitchFamily="2" charset="2"/>
              <a:buChar char="v"/>
            </a:pPr>
            <a:r>
              <a:rPr lang="tr-TR" sz="2400" dirty="0"/>
              <a:t>Etkisizlik</a:t>
            </a:r>
          </a:p>
          <a:p>
            <a:pPr algn="just">
              <a:buFont typeface="Wingdings" panose="05000000000000000000" pitchFamily="2" charset="2"/>
              <a:buChar char="v"/>
            </a:pPr>
            <a:r>
              <a:rPr lang="tr-TR" sz="2400" dirty="0"/>
              <a:t>Kalite kusurları veya sahte ilaçlarla ilgili şüpheli </a:t>
            </a:r>
            <a:r>
              <a:rPr lang="tr-TR" sz="2400" dirty="0" err="1"/>
              <a:t>advers</a:t>
            </a:r>
            <a:r>
              <a:rPr lang="tr-TR" sz="2400" dirty="0"/>
              <a:t> reaksiyonlar</a:t>
            </a:r>
          </a:p>
          <a:p>
            <a:pPr algn="just">
              <a:buFont typeface="Wingdings" panose="05000000000000000000" pitchFamily="2" charset="2"/>
              <a:buChar char="v"/>
            </a:pPr>
            <a:r>
              <a:rPr lang="tr-TR" sz="2400" dirty="0"/>
              <a:t>İlaç yoluyla bir </a:t>
            </a:r>
            <a:r>
              <a:rPr lang="tr-TR" sz="2400" dirty="0" err="1"/>
              <a:t>enfeksiyöz</a:t>
            </a:r>
            <a:r>
              <a:rPr lang="tr-TR" sz="2400" dirty="0"/>
              <a:t> ajanın bulaşmasından şüphelenildiği durumlar</a:t>
            </a:r>
          </a:p>
        </p:txBody>
      </p:sp>
    </p:spTree>
    <p:extLst>
      <p:ext uri="{BB962C8B-B14F-4D97-AF65-F5344CB8AC3E}">
        <p14:creationId xmlns:p14="http://schemas.microsoft.com/office/powerpoint/2010/main" val="23733585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545432"/>
            <a:ext cx="10515600" cy="5631531"/>
          </a:xfrm>
        </p:spPr>
        <p:txBody>
          <a:bodyPr/>
          <a:lstStyle/>
          <a:p>
            <a:r>
              <a:rPr lang="tr-TR" dirty="0"/>
              <a:t>Sağlık Kurum ve Kuruluşlarının Yükümlülükleri</a:t>
            </a:r>
          </a:p>
          <a:p>
            <a:pPr algn="just">
              <a:buFont typeface="Wingdings" panose="05000000000000000000" pitchFamily="2" charset="2"/>
              <a:buChar char="v"/>
            </a:pPr>
            <a:r>
              <a:rPr lang="tr-TR" dirty="0" err="1"/>
              <a:t>TÜFAM’a</a:t>
            </a:r>
            <a:r>
              <a:rPr lang="tr-TR" dirty="0"/>
              <a:t> bilgi akışını sağlamak üzere; hastane yönetimi tarafından, bir eczacı veya hekim, </a:t>
            </a:r>
            <a:r>
              <a:rPr lang="tr-TR" dirty="0" err="1"/>
              <a:t>farmakovijilans</a:t>
            </a:r>
            <a:r>
              <a:rPr lang="tr-TR" dirty="0"/>
              <a:t> irtibat noktası olarak görevlendirilir. Ağız ve Diş Sağlığı Merkezlerinde hekim veya eczacı bulunmaması halinde diş hekimleri de irtibat noktası olarak görev yapabilirler.</a:t>
            </a:r>
          </a:p>
          <a:p>
            <a:pPr algn="just">
              <a:buFont typeface="Wingdings" panose="05000000000000000000" pitchFamily="2" charset="2"/>
              <a:buChar char="v"/>
            </a:pPr>
            <a:r>
              <a:rPr lang="tr-TR" dirty="0" err="1"/>
              <a:t>Farmakovijilans</a:t>
            </a:r>
            <a:r>
              <a:rPr lang="tr-TR" dirty="0"/>
              <a:t> irtibat noktasının ismi, mesleki özgeçmişi ile iletişim bilgileri (iş telefonu, iş adresi, faks numarası ve aktif olarak kullanılan e-posta adresi) </a:t>
            </a:r>
            <a:r>
              <a:rPr lang="tr-TR" dirty="0" err="1"/>
              <a:t>Farmakovijilans</a:t>
            </a:r>
            <a:r>
              <a:rPr lang="tr-TR" dirty="0"/>
              <a:t> İl Sorumlusuna bildirilir. </a:t>
            </a:r>
          </a:p>
          <a:p>
            <a:pPr algn="just">
              <a:buFont typeface="Wingdings" panose="05000000000000000000" pitchFamily="2" charset="2"/>
              <a:buChar char="v"/>
            </a:pPr>
            <a:r>
              <a:rPr lang="tr-TR" dirty="0" err="1"/>
              <a:t>Farmakovijilans</a:t>
            </a:r>
            <a:r>
              <a:rPr lang="tr-TR" dirty="0"/>
              <a:t> irtibat noktasının değişmesi veya görevli olduğu hastaneden ayrılması durumunda en geç 10 gün içerisinde, hastane yönetimi tarafından yeni irtibat noktası atanır ve </a:t>
            </a:r>
            <a:r>
              <a:rPr lang="tr-TR" dirty="0" err="1"/>
              <a:t>Farmakovijilans</a:t>
            </a:r>
            <a:r>
              <a:rPr lang="tr-TR" dirty="0"/>
              <a:t> İl Sorumlusuna bildirilir.</a:t>
            </a:r>
          </a:p>
          <a:p>
            <a:pPr marL="0" indent="0">
              <a:buNone/>
            </a:pPr>
            <a:endParaRPr lang="tr-TR" dirty="0"/>
          </a:p>
        </p:txBody>
      </p:sp>
    </p:spTree>
    <p:extLst>
      <p:ext uri="{BB962C8B-B14F-4D97-AF65-F5344CB8AC3E}">
        <p14:creationId xmlns:p14="http://schemas.microsoft.com/office/powerpoint/2010/main" val="839894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10577095-8C5D-429F-8FD6-6AEBCFD0D815}"/>
              </a:ext>
            </a:extLst>
          </p:cNvPr>
          <p:cNvSpPr>
            <a:spLocks noGrp="1"/>
          </p:cNvSpPr>
          <p:nvPr>
            <p:ph idx="1"/>
          </p:nvPr>
        </p:nvSpPr>
        <p:spPr/>
        <p:txBody>
          <a:bodyPr vert="horz" lIns="91440" tIns="45720" rIns="91440" bIns="45720" rtlCol="0" anchor="t">
            <a:normAutofit/>
          </a:bodyPr>
          <a:lstStyle/>
          <a:p>
            <a:pPr algn="just"/>
            <a:r>
              <a:rPr lang="tr-TR" sz="2400" dirty="0" err="1">
                <a:solidFill>
                  <a:srgbClr val="FF0000"/>
                </a:solidFill>
              </a:rPr>
              <a:t>Farmakogenetik</a:t>
            </a:r>
            <a:r>
              <a:rPr lang="tr-TR" sz="2400" dirty="0"/>
              <a:t>, genetik temelli ilaca yanıt değişikliklerini inceleyen, biyokimyasal genetiğin özel bir alanıdır ve genetik varyasyonlara bağlı olarak ilacın vücutta emilimi (yavaş-hızlı-çok hızlı), ilacın etki yeri reseptörleri (tam-yetersiz), ilacı ve </a:t>
            </a:r>
            <a:r>
              <a:rPr lang="tr-TR" sz="2400" dirty="0" err="1"/>
              <a:t>metabolitlerini</a:t>
            </a:r>
            <a:r>
              <a:rPr lang="tr-TR" sz="2400" dirty="0"/>
              <a:t> atma (yavaş-hızlı) yeteneğindeki farklılıkları inceler. </a:t>
            </a:r>
          </a:p>
          <a:p>
            <a:pPr algn="just"/>
            <a:r>
              <a:rPr lang="tr-TR" sz="2400" dirty="0"/>
              <a:t>Özetle, bireyler arasındaki </a:t>
            </a:r>
            <a:r>
              <a:rPr lang="tr-TR" sz="2400" dirty="0" err="1">
                <a:solidFill>
                  <a:srgbClr val="002060"/>
                </a:solidFill>
              </a:rPr>
              <a:t>farmakokinetik</a:t>
            </a:r>
            <a:r>
              <a:rPr lang="tr-TR" sz="2400" dirty="0"/>
              <a:t> veya </a:t>
            </a:r>
            <a:r>
              <a:rPr lang="tr-TR" sz="2400" dirty="0">
                <a:solidFill>
                  <a:srgbClr val="002060"/>
                </a:solidFill>
              </a:rPr>
              <a:t>farmakodinamik</a:t>
            </a:r>
            <a:r>
              <a:rPr lang="tr-TR" sz="2400" dirty="0"/>
              <a:t> varyasyonların tümü </a:t>
            </a:r>
            <a:r>
              <a:rPr lang="tr-TR" sz="2400" dirty="0">
                <a:solidFill>
                  <a:srgbClr val="FF0000"/>
                </a:solidFill>
              </a:rPr>
              <a:t>genetik farklılıklar </a:t>
            </a:r>
            <a:r>
              <a:rPr lang="tr-TR" sz="2400" dirty="0"/>
              <a:t>olarak yorumlanır. </a:t>
            </a:r>
          </a:p>
          <a:p>
            <a:pPr algn="just"/>
            <a:r>
              <a:rPr lang="tr-TR" sz="2400" dirty="0"/>
              <a:t>Genetik faktörler; ilaca yanıtta bireysel farklılıkların </a:t>
            </a:r>
            <a:r>
              <a:rPr lang="tr-TR" sz="2400" dirty="0">
                <a:solidFill>
                  <a:srgbClr val="FF0000"/>
                </a:solidFill>
              </a:rPr>
              <a:t>%20-40 </a:t>
            </a:r>
            <a:r>
              <a:rPr lang="tr-TR" sz="2400" dirty="0"/>
              <a:t>kadarından, yan etkilerin </a:t>
            </a:r>
            <a:r>
              <a:rPr lang="tr-TR" sz="2400" dirty="0">
                <a:solidFill>
                  <a:srgbClr val="FF0000"/>
                </a:solidFill>
              </a:rPr>
              <a:t>%50</a:t>
            </a:r>
            <a:r>
              <a:rPr lang="tr-TR" sz="2400" dirty="0"/>
              <a:t>’sinden sorumludur.</a:t>
            </a:r>
          </a:p>
        </p:txBody>
      </p:sp>
    </p:spTree>
    <p:extLst>
      <p:ext uri="{BB962C8B-B14F-4D97-AF65-F5344CB8AC3E}">
        <p14:creationId xmlns:p14="http://schemas.microsoft.com/office/powerpoint/2010/main" val="20282814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1" y="0"/>
            <a:ext cx="10515600" cy="449178"/>
          </a:xfrm>
        </p:spPr>
        <p:txBody>
          <a:bodyPr>
            <a:normAutofit lnSpcReduction="10000"/>
          </a:bodyPr>
          <a:lstStyle/>
          <a:p>
            <a:pPr marL="0" indent="0" algn="ctr">
              <a:buNone/>
            </a:pPr>
            <a:r>
              <a:rPr lang="tr-TR" dirty="0"/>
              <a:t>    </a:t>
            </a:r>
            <a:r>
              <a:rPr lang="tr-TR" dirty="0" err="1"/>
              <a:t>Bkz</a:t>
            </a:r>
            <a:r>
              <a:rPr lang="tr-TR" dirty="0"/>
              <a:t>: İlaç Yan Etkisi Bildirim Formu</a:t>
            </a:r>
          </a:p>
        </p:txBody>
      </p:sp>
      <p:pic>
        <p:nvPicPr>
          <p:cNvPr id="4" name="Resim 3"/>
          <p:cNvPicPr>
            <a:picLocks noChangeAspect="1"/>
          </p:cNvPicPr>
          <p:nvPr/>
        </p:nvPicPr>
        <p:blipFill>
          <a:blip r:embed="rId2"/>
          <a:stretch>
            <a:fillRect/>
          </a:stretch>
        </p:blipFill>
        <p:spPr>
          <a:xfrm>
            <a:off x="1351548" y="545432"/>
            <a:ext cx="4439652" cy="6219698"/>
          </a:xfrm>
          <a:prstGeom prst="rect">
            <a:avLst/>
          </a:prstGeom>
        </p:spPr>
      </p:pic>
      <p:pic>
        <p:nvPicPr>
          <p:cNvPr id="5" name="Resim 4"/>
          <p:cNvPicPr>
            <a:picLocks noChangeAspect="1"/>
          </p:cNvPicPr>
          <p:nvPr/>
        </p:nvPicPr>
        <p:blipFill>
          <a:blip r:embed="rId3"/>
          <a:stretch>
            <a:fillRect/>
          </a:stretch>
        </p:blipFill>
        <p:spPr>
          <a:xfrm>
            <a:off x="6316580" y="545431"/>
            <a:ext cx="4395537" cy="6219698"/>
          </a:xfrm>
          <a:prstGeom prst="rect">
            <a:avLst/>
          </a:prstGeom>
        </p:spPr>
      </p:pic>
    </p:spTree>
    <p:extLst>
      <p:ext uri="{BB962C8B-B14F-4D97-AF65-F5344CB8AC3E}">
        <p14:creationId xmlns:p14="http://schemas.microsoft.com/office/powerpoint/2010/main" val="9693896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p:txBody>
          <a:bodyPr/>
          <a:lstStyle/>
          <a:p>
            <a:r>
              <a:rPr lang="tr-TR" dirty="0"/>
              <a:t>ENDOKRİN SİSTEM İLAÇLARI</a:t>
            </a:r>
          </a:p>
        </p:txBody>
      </p:sp>
    </p:spTree>
    <p:extLst>
      <p:ext uri="{BB962C8B-B14F-4D97-AF65-F5344CB8AC3E}">
        <p14:creationId xmlns:p14="http://schemas.microsoft.com/office/powerpoint/2010/main" val="9385311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İçerik Yer Tutucusu 2"/>
          <p:cNvGraphicFramePr>
            <a:graphicFrameLocks noGrp="1"/>
          </p:cNvGraphicFramePr>
          <p:nvPr>
            <p:ph idx="1"/>
            <p:extLst>
              <p:ext uri="{D42A27DB-BD31-4B8C-83A1-F6EECF244321}">
                <p14:modId xmlns:p14="http://schemas.microsoft.com/office/powerpoint/2010/main" val="1756310257"/>
              </p:ext>
            </p:extLst>
          </p:nvPr>
        </p:nvGraphicFramePr>
        <p:xfrm>
          <a:off x="770016" y="465222"/>
          <a:ext cx="10870140" cy="6375834"/>
        </p:xfrm>
        <a:graphic>
          <a:graphicData uri="http://schemas.openxmlformats.org/drawingml/2006/table">
            <a:tbl>
              <a:tblPr>
                <a:tableStyleId>{073A0DAA-6AF3-43AB-8588-CEC1D06C72B9}</a:tableStyleId>
              </a:tblPr>
              <a:tblGrid>
                <a:gridCol w="1278840">
                  <a:extLst>
                    <a:ext uri="{9D8B030D-6E8A-4147-A177-3AD203B41FA5}">
                      <a16:colId xmlns:a16="http://schemas.microsoft.com/office/drawing/2014/main" xmlns="" val="20000"/>
                    </a:ext>
                  </a:extLst>
                </a:gridCol>
                <a:gridCol w="1918260">
                  <a:extLst>
                    <a:ext uri="{9D8B030D-6E8A-4147-A177-3AD203B41FA5}">
                      <a16:colId xmlns:a16="http://schemas.microsoft.com/office/drawing/2014/main" xmlns="" val="20001"/>
                    </a:ext>
                  </a:extLst>
                </a:gridCol>
                <a:gridCol w="639420">
                  <a:extLst>
                    <a:ext uri="{9D8B030D-6E8A-4147-A177-3AD203B41FA5}">
                      <a16:colId xmlns:a16="http://schemas.microsoft.com/office/drawing/2014/main" xmlns="" val="20002"/>
                    </a:ext>
                  </a:extLst>
                </a:gridCol>
                <a:gridCol w="639420">
                  <a:extLst>
                    <a:ext uri="{9D8B030D-6E8A-4147-A177-3AD203B41FA5}">
                      <a16:colId xmlns:a16="http://schemas.microsoft.com/office/drawing/2014/main" xmlns="" val="20003"/>
                    </a:ext>
                  </a:extLst>
                </a:gridCol>
                <a:gridCol w="639420">
                  <a:extLst>
                    <a:ext uri="{9D8B030D-6E8A-4147-A177-3AD203B41FA5}">
                      <a16:colId xmlns:a16="http://schemas.microsoft.com/office/drawing/2014/main" xmlns="" val="20004"/>
                    </a:ext>
                  </a:extLst>
                </a:gridCol>
                <a:gridCol w="639420">
                  <a:extLst>
                    <a:ext uri="{9D8B030D-6E8A-4147-A177-3AD203B41FA5}">
                      <a16:colId xmlns:a16="http://schemas.microsoft.com/office/drawing/2014/main" xmlns="" val="20005"/>
                    </a:ext>
                  </a:extLst>
                </a:gridCol>
                <a:gridCol w="639420">
                  <a:extLst>
                    <a:ext uri="{9D8B030D-6E8A-4147-A177-3AD203B41FA5}">
                      <a16:colId xmlns:a16="http://schemas.microsoft.com/office/drawing/2014/main" xmlns="" val="20006"/>
                    </a:ext>
                  </a:extLst>
                </a:gridCol>
                <a:gridCol w="639420">
                  <a:extLst>
                    <a:ext uri="{9D8B030D-6E8A-4147-A177-3AD203B41FA5}">
                      <a16:colId xmlns:a16="http://schemas.microsoft.com/office/drawing/2014/main" xmlns="" val="20007"/>
                    </a:ext>
                  </a:extLst>
                </a:gridCol>
                <a:gridCol w="639420">
                  <a:extLst>
                    <a:ext uri="{9D8B030D-6E8A-4147-A177-3AD203B41FA5}">
                      <a16:colId xmlns:a16="http://schemas.microsoft.com/office/drawing/2014/main" xmlns="" val="20008"/>
                    </a:ext>
                  </a:extLst>
                </a:gridCol>
                <a:gridCol w="639420">
                  <a:extLst>
                    <a:ext uri="{9D8B030D-6E8A-4147-A177-3AD203B41FA5}">
                      <a16:colId xmlns:a16="http://schemas.microsoft.com/office/drawing/2014/main" xmlns="" val="20009"/>
                    </a:ext>
                  </a:extLst>
                </a:gridCol>
                <a:gridCol w="639420">
                  <a:extLst>
                    <a:ext uri="{9D8B030D-6E8A-4147-A177-3AD203B41FA5}">
                      <a16:colId xmlns:a16="http://schemas.microsoft.com/office/drawing/2014/main" xmlns="" val="20010"/>
                    </a:ext>
                  </a:extLst>
                </a:gridCol>
                <a:gridCol w="1918260">
                  <a:extLst>
                    <a:ext uri="{9D8B030D-6E8A-4147-A177-3AD203B41FA5}">
                      <a16:colId xmlns:a16="http://schemas.microsoft.com/office/drawing/2014/main" xmlns="" val="20011"/>
                    </a:ext>
                  </a:extLst>
                </a:gridCol>
              </a:tblGrid>
              <a:tr h="242554">
                <a:tc gridSpan="12">
                  <a:txBody>
                    <a:bodyPr/>
                    <a:lstStyle/>
                    <a:p>
                      <a:pPr algn="ctr" fontAlgn="ctr"/>
                      <a:r>
                        <a:rPr lang="tr-TR" sz="1600" b="1" u="none" strike="noStrike" dirty="0">
                          <a:effectLst/>
                        </a:rPr>
                        <a:t>ADRENAL </a:t>
                      </a:r>
                      <a:r>
                        <a:rPr lang="tr-TR" sz="1600" b="1" u="none" strike="noStrike" dirty="0" err="1">
                          <a:effectLst/>
                        </a:rPr>
                        <a:t>KORTiKOSTEROiDLER</a:t>
                      </a:r>
                      <a:endParaRPr lang="tr-TR" sz="1600" b="1" u="none" strike="noStrike" dirty="0">
                        <a:effectLst/>
                      </a:endParaRPr>
                    </a:p>
                  </a:txBody>
                  <a:tcPr marL="9366" marR="9366" marT="9366"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10000"/>
                  </a:ext>
                </a:extLst>
              </a:tr>
              <a:tr h="242554">
                <a:tc>
                  <a:txBody>
                    <a:bodyPr/>
                    <a:lstStyle/>
                    <a:p>
                      <a:pPr algn="ctr" fontAlgn="b"/>
                      <a:r>
                        <a:rPr lang="tr-TR" sz="1200" b="1" u="none" strike="noStrike" dirty="0">
                          <a:effectLst/>
                        </a:rPr>
                        <a:t>İLAÇ İSMİ</a:t>
                      </a:r>
                      <a:endParaRPr lang="tr-TR" sz="1200" b="1" i="0" u="none" strike="noStrike" dirty="0">
                        <a:solidFill>
                          <a:srgbClr val="000000"/>
                        </a:solidFill>
                        <a:effectLst/>
                        <a:latin typeface="Calibri" panose="020F0502020204030204" pitchFamily="34" charset="0"/>
                      </a:endParaRPr>
                    </a:p>
                  </a:txBody>
                  <a:tcPr marL="9366" marR="9366" marT="9366" marB="0" anchor="b"/>
                </a:tc>
                <a:tc>
                  <a:txBody>
                    <a:bodyPr/>
                    <a:lstStyle/>
                    <a:p>
                      <a:pPr algn="ctr" fontAlgn="b"/>
                      <a:r>
                        <a:rPr lang="tr-TR" sz="1200" b="1" u="none" strike="noStrike" dirty="0">
                          <a:effectLst/>
                        </a:rPr>
                        <a:t>ENDİKASYONLARI</a:t>
                      </a:r>
                      <a:endParaRPr lang="tr-TR" sz="1200" b="1" i="0" u="none" strike="noStrike" dirty="0">
                        <a:solidFill>
                          <a:srgbClr val="000000"/>
                        </a:solidFill>
                        <a:effectLst/>
                        <a:latin typeface="Calibri" panose="020F0502020204030204" pitchFamily="34" charset="0"/>
                      </a:endParaRPr>
                    </a:p>
                  </a:txBody>
                  <a:tcPr marL="9366" marR="9366" marT="9366" marB="0" anchor="b"/>
                </a:tc>
                <a:tc gridSpan="3">
                  <a:txBody>
                    <a:bodyPr/>
                    <a:lstStyle/>
                    <a:p>
                      <a:pPr algn="ctr" fontAlgn="b"/>
                      <a:r>
                        <a:rPr lang="tr-TR" sz="1200" b="1" u="none" strike="noStrike" dirty="0">
                          <a:effectLst/>
                        </a:rPr>
                        <a:t>KONTRENDİKASYONLARI</a:t>
                      </a:r>
                      <a:endParaRPr lang="tr-TR" sz="1200" b="1" i="0" u="none" strike="noStrike" dirty="0">
                        <a:solidFill>
                          <a:srgbClr val="000000"/>
                        </a:solidFill>
                        <a:effectLst/>
                        <a:latin typeface="Calibri" panose="020F0502020204030204" pitchFamily="34" charset="0"/>
                      </a:endParaRPr>
                    </a:p>
                  </a:txBody>
                  <a:tcPr marL="9366" marR="9366" marT="9366" marB="0" anchor="b"/>
                </a:tc>
                <a:tc hMerge="1">
                  <a:txBody>
                    <a:bodyPr/>
                    <a:lstStyle/>
                    <a:p>
                      <a:endParaRPr lang="tr-TR"/>
                    </a:p>
                  </a:txBody>
                  <a:tcPr/>
                </a:tc>
                <a:tc hMerge="1">
                  <a:txBody>
                    <a:bodyPr/>
                    <a:lstStyle/>
                    <a:p>
                      <a:endParaRPr lang="tr-TR"/>
                    </a:p>
                  </a:txBody>
                  <a:tcPr/>
                </a:tc>
                <a:tc gridSpan="3">
                  <a:txBody>
                    <a:bodyPr/>
                    <a:lstStyle/>
                    <a:p>
                      <a:pPr algn="ctr" fontAlgn="b"/>
                      <a:r>
                        <a:rPr lang="tr-TR" sz="1200" b="1" u="none" strike="noStrike" dirty="0">
                          <a:effectLst/>
                        </a:rPr>
                        <a:t>YAN ETKİ</a:t>
                      </a:r>
                      <a:endParaRPr lang="tr-TR" sz="1200" b="1" i="0" u="none" strike="noStrike" dirty="0">
                        <a:solidFill>
                          <a:srgbClr val="000000"/>
                        </a:solidFill>
                        <a:effectLst/>
                        <a:latin typeface="Calibri" panose="020F0502020204030204" pitchFamily="34" charset="0"/>
                      </a:endParaRPr>
                    </a:p>
                  </a:txBody>
                  <a:tcPr marL="9366" marR="9366" marT="9366" marB="0" anchor="b"/>
                </a:tc>
                <a:tc hMerge="1">
                  <a:txBody>
                    <a:bodyPr/>
                    <a:lstStyle/>
                    <a:p>
                      <a:endParaRPr lang="tr-TR"/>
                    </a:p>
                  </a:txBody>
                  <a:tcPr/>
                </a:tc>
                <a:tc hMerge="1">
                  <a:txBody>
                    <a:bodyPr/>
                    <a:lstStyle/>
                    <a:p>
                      <a:endParaRPr lang="tr-TR"/>
                    </a:p>
                  </a:txBody>
                  <a:tcPr/>
                </a:tc>
                <a:tc gridSpan="3">
                  <a:txBody>
                    <a:bodyPr/>
                    <a:lstStyle/>
                    <a:p>
                      <a:pPr algn="ctr" fontAlgn="b"/>
                      <a:r>
                        <a:rPr lang="tr-TR" sz="1200" b="1" u="none" strike="noStrike" dirty="0">
                          <a:effectLst/>
                        </a:rPr>
                        <a:t>VERİLİŞ YOLU</a:t>
                      </a:r>
                      <a:endParaRPr lang="tr-TR" sz="1200" b="1" i="0" u="none" strike="noStrike" dirty="0">
                        <a:solidFill>
                          <a:srgbClr val="000000"/>
                        </a:solidFill>
                        <a:effectLst/>
                        <a:latin typeface="Calibri" panose="020F0502020204030204" pitchFamily="34" charset="0"/>
                      </a:endParaRPr>
                    </a:p>
                  </a:txBody>
                  <a:tcPr marL="9366" marR="9366" marT="9366" marB="0" anchor="b"/>
                </a:tc>
                <a:tc hMerge="1">
                  <a:txBody>
                    <a:bodyPr/>
                    <a:lstStyle/>
                    <a:p>
                      <a:endParaRPr lang="tr-TR"/>
                    </a:p>
                  </a:txBody>
                  <a:tcPr/>
                </a:tc>
                <a:tc hMerge="1">
                  <a:txBody>
                    <a:bodyPr/>
                    <a:lstStyle/>
                    <a:p>
                      <a:endParaRPr lang="tr-TR"/>
                    </a:p>
                  </a:txBody>
                  <a:tcPr/>
                </a:tc>
                <a:tc>
                  <a:txBody>
                    <a:bodyPr/>
                    <a:lstStyle/>
                    <a:p>
                      <a:pPr algn="ctr" fontAlgn="b"/>
                      <a:r>
                        <a:rPr lang="tr-TR" sz="1200" b="1" u="none" strike="noStrike" dirty="0">
                          <a:effectLst/>
                        </a:rPr>
                        <a:t>DOZ</a:t>
                      </a:r>
                      <a:endParaRPr lang="tr-TR" sz="1200" b="1" i="0" u="none" strike="noStrike" dirty="0">
                        <a:solidFill>
                          <a:srgbClr val="000000"/>
                        </a:solidFill>
                        <a:effectLst/>
                        <a:latin typeface="Calibri" panose="020F0502020204030204" pitchFamily="34" charset="0"/>
                      </a:endParaRPr>
                    </a:p>
                  </a:txBody>
                  <a:tcPr marL="9366" marR="9366" marT="9366" marB="0" anchor="b"/>
                </a:tc>
                <a:extLst>
                  <a:ext uri="{0D108BD9-81ED-4DB2-BD59-A6C34878D82A}">
                    <a16:rowId xmlns:a16="http://schemas.microsoft.com/office/drawing/2014/main" xmlns="" val="10001"/>
                  </a:ext>
                </a:extLst>
              </a:tr>
              <a:tr h="242554">
                <a:tc gridSpan="12">
                  <a:txBody>
                    <a:bodyPr/>
                    <a:lstStyle/>
                    <a:p>
                      <a:pPr algn="ctr" fontAlgn="ctr"/>
                      <a:r>
                        <a:rPr lang="tr-TR" sz="1200" b="1" u="none" strike="noStrike" dirty="0">
                          <a:effectLst/>
                        </a:rPr>
                        <a:t>ÖN HİPOFİZ HORMONLARI İLAÇLARI</a:t>
                      </a:r>
                      <a:endParaRPr lang="tr-TR" sz="1200" b="1" i="0" u="none" strike="noStrike" dirty="0">
                        <a:solidFill>
                          <a:srgbClr val="000000"/>
                        </a:solidFill>
                        <a:effectLst/>
                        <a:latin typeface="Calibri" panose="020F0502020204030204" pitchFamily="34" charset="0"/>
                      </a:endParaRPr>
                    </a:p>
                  </a:txBody>
                  <a:tcPr marL="9366" marR="9366" marT="9366"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10002"/>
                  </a:ext>
                </a:extLst>
              </a:tr>
              <a:tr h="242554">
                <a:tc rowSpan="8">
                  <a:txBody>
                    <a:bodyPr/>
                    <a:lstStyle/>
                    <a:p>
                      <a:pPr algn="ctr" fontAlgn="t"/>
                      <a:r>
                        <a:rPr lang="tr-TR" sz="1200" u="none" strike="noStrike" dirty="0">
                          <a:effectLst/>
                        </a:rPr>
                        <a:t>SYNACTHEN DEPOT </a:t>
                      </a:r>
                      <a:br>
                        <a:rPr lang="tr-TR" sz="1200" u="none" strike="noStrike" dirty="0">
                          <a:effectLst/>
                        </a:rPr>
                      </a:br>
                      <a:r>
                        <a:rPr lang="tr-TR" sz="1200" u="none" strike="noStrike" dirty="0">
                          <a:effectLst/>
                        </a:rPr>
                        <a:t>(ACTH)</a:t>
                      </a:r>
                      <a:endParaRPr lang="tr-TR" sz="1200" b="0" i="0" u="none" strike="noStrike" dirty="0">
                        <a:solidFill>
                          <a:srgbClr val="000000"/>
                        </a:solidFill>
                        <a:effectLst/>
                        <a:latin typeface="Calibri" panose="020F0502020204030204" pitchFamily="34" charset="0"/>
                      </a:endParaRPr>
                    </a:p>
                  </a:txBody>
                  <a:tcPr marL="9366" marR="9366" marT="9366" marB="0" anchor="ctr"/>
                </a:tc>
                <a:tc>
                  <a:txBody>
                    <a:bodyPr/>
                    <a:lstStyle/>
                    <a:p>
                      <a:pPr algn="ctr" fontAlgn="b"/>
                      <a:r>
                        <a:rPr lang="tr-TR" sz="1200" u="none" strike="noStrike" dirty="0" err="1">
                          <a:effectLst/>
                        </a:rPr>
                        <a:t>Romatoid</a:t>
                      </a:r>
                      <a:r>
                        <a:rPr lang="tr-TR" sz="1200" u="none" strike="noStrike" dirty="0">
                          <a:effectLst/>
                        </a:rPr>
                        <a:t> </a:t>
                      </a:r>
                      <a:r>
                        <a:rPr lang="tr-TR" sz="1200" u="none" strike="noStrike" dirty="0" err="1">
                          <a:effectLst/>
                        </a:rPr>
                        <a:t>artirit</a:t>
                      </a:r>
                      <a:endParaRPr lang="tr-TR" sz="1200" b="0" i="0" u="none" strike="noStrike" dirty="0">
                        <a:solidFill>
                          <a:srgbClr val="000000"/>
                        </a:solidFill>
                        <a:effectLst/>
                        <a:latin typeface="Calibri" panose="020F0502020204030204" pitchFamily="34" charset="0"/>
                      </a:endParaRPr>
                    </a:p>
                  </a:txBody>
                  <a:tcPr marL="9366" marR="9366" marT="9366" marB="0" anchor="ctr"/>
                </a:tc>
                <a:tc gridSpan="3">
                  <a:txBody>
                    <a:bodyPr/>
                    <a:lstStyle/>
                    <a:p>
                      <a:pPr algn="ctr" fontAlgn="b"/>
                      <a:r>
                        <a:rPr lang="tr-TR" sz="1200" u="none" strike="noStrike">
                          <a:effectLst/>
                        </a:rPr>
                        <a:t>Akut psikoz,enfeksiyonlar</a:t>
                      </a:r>
                      <a:endParaRPr lang="tr-TR" sz="1200" b="0" i="0" u="none" strike="noStrike">
                        <a:solidFill>
                          <a:srgbClr val="000000"/>
                        </a:solidFill>
                        <a:effectLst/>
                        <a:latin typeface="Calibri" panose="020F0502020204030204" pitchFamily="34" charset="0"/>
                      </a:endParaRPr>
                    </a:p>
                  </a:txBody>
                  <a:tcPr marL="9366" marR="9366" marT="9366" marB="0" anchor="ctr"/>
                </a:tc>
                <a:tc hMerge="1">
                  <a:txBody>
                    <a:bodyPr/>
                    <a:lstStyle/>
                    <a:p>
                      <a:endParaRPr lang="tr-TR"/>
                    </a:p>
                  </a:txBody>
                  <a:tcPr/>
                </a:tc>
                <a:tc hMerge="1">
                  <a:txBody>
                    <a:bodyPr/>
                    <a:lstStyle/>
                    <a:p>
                      <a:endParaRPr lang="tr-TR"/>
                    </a:p>
                  </a:txBody>
                  <a:tcPr/>
                </a:tc>
                <a:tc gridSpan="3">
                  <a:txBody>
                    <a:bodyPr/>
                    <a:lstStyle/>
                    <a:p>
                      <a:pPr algn="ctr" fontAlgn="b"/>
                      <a:r>
                        <a:rPr lang="tr-TR" sz="1200" u="none" strike="noStrike" dirty="0">
                          <a:effectLst/>
                        </a:rPr>
                        <a:t>Tuz ve su </a:t>
                      </a:r>
                      <a:r>
                        <a:rPr lang="tr-TR" sz="1200" u="none" strike="noStrike" dirty="0" err="1">
                          <a:effectLst/>
                        </a:rPr>
                        <a:t>retansiyonu</a:t>
                      </a:r>
                      <a:endParaRPr lang="tr-TR" sz="1200" b="0" i="0" u="none" strike="noStrike" dirty="0">
                        <a:solidFill>
                          <a:srgbClr val="000000"/>
                        </a:solidFill>
                        <a:effectLst/>
                        <a:latin typeface="Calibri" panose="020F0502020204030204" pitchFamily="34" charset="0"/>
                      </a:endParaRPr>
                    </a:p>
                  </a:txBody>
                  <a:tcPr marL="9366" marR="9366" marT="9366" marB="0" anchor="ctr"/>
                </a:tc>
                <a:tc hMerge="1">
                  <a:txBody>
                    <a:bodyPr/>
                    <a:lstStyle/>
                    <a:p>
                      <a:endParaRPr lang="tr-TR"/>
                    </a:p>
                  </a:txBody>
                  <a:tcPr/>
                </a:tc>
                <a:tc hMerge="1">
                  <a:txBody>
                    <a:bodyPr/>
                    <a:lstStyle/>
                    <a:p>
                      <a:endParaRPr lang="tr-TR"/>
                    </a:p>
                  </a:txBody>
                  <a:tcPr/>
                </a:tc>
                <a:tc gridSpan="3">
                  <a:txBody>
                    <a:bodyPr/>
                    <a:lstStyle/>
                    <a:p>
                      <a:pPr algn="ctr" fontAlgn="b"/>
                      <a:r>
                        <a:rPr lang="tr-TR" sz="1200" u="none" strike="noStrike">
                          <a:effectLst/>
                        </a:rPr>
                        <a:t>İntravenöz yol ile verilir</a:t>
                      </a:r>
                      <a:endParaRPr lang="tr-TR" sz="1200" b="0" i="0" u="none" strike="noStrike">
                        <a:solidFill>
                          <a:srgbClr val="000000"/>
                        </a:solidFill>
                        <a:effectLst/>
                        <a:latin typeface="Calibri" panose="020F0502020204030204" pitchFamily="34" charset="0"/>
                      </a:endParaRPr>
                    </a:p>
                  </a:txBody>
                  <a:tcPr marL="9366" marR="9366" marT="9366" marB="0" anchor="ctr"/>
                </a:tc>
                <a:tc hMerge="1">
                  <a:txBody>
                    <a:bodyPr/>
                    <a:lstStyle/>
                    <a:p>
                      <a:endParaRPr lang="tr-TR"/>
                    </a:p>
                  </a:txBody>
                  <a:tcPr/>
                </a:tc>
                <a:tc hMerge="1">
                  <a:txBody>
                    <a:bodyPr/>
                    <a:lstStyle/>
                    <a:p>
                      <a:endParaRPr lang="tr-TR"/>
                    </a:p>
                  </a:txBody>
                  <a:tcPr/>
                </a:tc>
                <a:tc rowSpan="8">
                  <a:txBody>
                    <a:bodyPr/>
                    <a:lstStyle/>
                    <a:p>
                      <a:pPr algn="l" fontAlgn="b"/>
                      <a:r>
                        <a:rPr lang="tr-TR" sz="1200" u="none" strike="noStrike" dirty="0">
                          <a:effectLst/>
                        </a:rPr>
                        <a:t>Erişkinler için 1mg(günlük)</a:t>
                      </a:r>
                    </a:p>
                    <a:p>
                      <a:pPr algn="l" fontAlgn="b"/>
                      <a:endParaRPr lang="tr-TR" sz="1200" u="none" strike="noStrike" dirty="0">
                        <a:effectLst/>
                      </a:endParaRPr>
                    </a:p>
                    <a:p>
                      <a:pPr algn="l" fontAlgn="b"/>
                      <a:r>
                        <a:rPr lang="pt-BR" sz="1200" u="none" strike="noStrike" dirty="0">
                          <a:effectLst/>
                        </a:rPr>
                        <a:t>sonra 2-3 günde bir 0,5-1mg</a:t>
                      </a:r>
                    </a:p>
                    <a:p>
                      <a:pPr algn="l" fontAlgn="b"/>
                      <a:endParaRPr lang="tr-TR" sz="1200" u="none" strike="noStrike" dirty="0">
                        <a:effectLst/>
                      </a:endParaRPr>
                    </a:p>
                    <a:p>
                      <a:pPr algn="l" fontAlgn="b"/>
                      <a:endParaRPr lang="tr-TR" sz="1200" u="none" strike="noStrike" dirty="0">
                        <a:effectLst/>
                      </a:endParaRPr>
                    </a:p>
                    <a:p>
                      <a:pPr algn="l" fontAlgn="b"/>
                      <a:endParaRPr lang="tr-TR" sz="1200" u="none" strike="noStrike" dirty="0">
                        <a:effectLst/>
                      </a:endParaRPr>
                    </a:p>
                    <a:p>
                      <a:pPr algn="l" fontAlgn="b"/>
                      <a:r>
                        <a:rPr lang="tr-TR" sz="1200" u="none" strike="noStrike" dirty="0">
                          <a:effectLst/>
                        </a:rPr>
                        <a:t>Çocuklarda 0,25-0,5 mg</a:t>
                      </a:r>
                    </a:p>
                    <a:p>
                      <a:pPr algn="l" fontAlgn="b"/>
                      <a:endParaRPr lang="tr-TR" sz="1200" u="none" strike="noStrike" dirty="0">
                        <a:effectLst/>
                      </a:endParaRPr>
                    </a:p>
                    <a:p>
                      <a:pPr algn="l" fontAlgn="b"/>
                      <a:r>
                        <a:rPr lang="pt-BR" sz="1200" u="none" strike="noStrike" dirty="0">
                          <a:effectLst/>
                        </a:rPr>
                        <a:t>Sonra 2-8 günde bir 0,25-1 mg</a:t>
                      </a:r>
                      <a:endParaRPr lang="pt-BR" sz="1200" b="0" i="0" u="none" strike="noStrike" dirty="0">
                        <a:solidFill>
                          <a:srgbClr val="000000"/>
                        </a:solidFill>
                        <a:effectLst/>
                        <a:latin typeface="Calibri" panose="020F0502020204030204" pitchFamily="34" charset="0"/>
                      </a:endParaRPr>
                    </a:p>
                  </a:txBody>
                  <a:tcPr marL="9366" marR="9366" marT="9366" marB="0" anchor="ctr"/>
                </a:tc>
                <a:extLst>
                  <a:ext uri="{0D108BD9-81ED-4DB2-BD59-A6C34878D82A}">
                    <a16:rowId xmlns:a16="http://schemas.microsoft.com/office/drawing/2014/main" xmlns="" val="10003"/>
                  </a:ext>
                </a:extLst>
              </a:tr>
              <a:tr h="242554">
                <a:tc vMerge="1">
                  <a:txBody>
                    <a:bodyPr/>
                    <a:lstStyle/>
                    <a:p>
                      <a:endParaRPr lang="tr-TR"/>
                    </a:p>
                  </a:txBody>
                  <a:tcPr/>
                </a:tc>
                <a:tc>
                  <a:txBody>
                    <a:bodyPr/>
                    <a:lstStyle/>
                    <a:p>
                      <a:pPr algn="ctr" fontAlgn="b"/>
                      <a:r>
                        <a:rPr lang="tr-TR" sz="1200" u="none" strike="noStrike" dirty="0" err="1">
                          <a:effectLst/>
                        </a:rPr>
                        <a:t>Juvenil</a:t>
                      </a:r>
                      <a:r>
                        <a:rPr lang="tr-TR" sz="1200" u="none" strike="noStrike" dirty="0">
                          <a:effectLst/>
                        </a:rPr>
                        <a:t> </a:t>
                      </a:r>
                      <a:r>
                        <a:rPr lang="tr-TR" sz="1200" u="none" strike="noStrike" dirty="0" err="1">
                          <a:effectLst/>
                        </a:rPr>
                        <a:t>romatoid</a:t>
                      </a:r>
                      <a:r>
                        <a:rPr lang="tr-TR" sz="1200" u="none" strike="noStrike" dirty="0">
                          <a:effectLst/>
                        </a:rPr>
                        <a:t> </a:t>
                      </a:r>
                      <a:r>
                        <a:rPr lang="tr-TR" sz="1200" u="none" strike="noStrike" dirty="0" err="1">
                          <a:effectLst/>
                        </a:rPr>
                        <a:t>artirit</a:t>
                      </a:r>
                      <a:endParaRPr lang="tr-TR" sz="1200" b="0" i="0" u="none" strike="noStrike" dirty="0">
                        <a:solidFill>
                          <a:srgbClr val="000000"/>
                        </a:solidFill>
                        <a:effectLst/>
                        <a:latin typeface="Calibri" panose="020F0502020204030204" pitchFamily="34" charset="0"/>
                      </a:endParaRPr>
                    </a:p>
                  </a:txBody>
                  <a:tcPr marL="9366" marR="9366" marT="9366" marB="0" anchor="ctr"/>
                </a:tc>
                <a:tc gridSpan="3">
                  <a:txBody>
                    <a:bodyPr/>
                    <a:lstStyle/>
                    <a:p>
                      <a:pPr algn="ctr" fontAlgn="b"/>
                      <a:r>
                        <a:rPr lang="tr-TR" sz="1200" u="none" strike="noStrike">
                          <a:effectLst/>
                        </a:rPr>
                        <a:t>Peptik ülser,Cushing Sendromu</a:t>
                      </a:r>
                      <a:endParaRPr lang="tr-TR" sz="1200" b="0" i="0" u="none" strike="noStrike">
                        <a:solidFill>
                          <a:srgbClr val="000000"/>
                        </a:solidFill>
                        <a:effectLst/>
                        <a:latin typeface="Calibri" panose="020F0502020204030204" pitchFamily="34" charset="0"/>
                      </a:endParaRPr>
                    </a:p>
                  </a:txBody>
                  <a:tcPr marL="9366" marR="9366" marT="9366" marB="0" anchor="ctr"/>
                </a:tc>
                <a:tc hMerge="1">
                  <a:txBody>
                    <a:bodyPr/>
                    <a:lstStyle/>
                    <a:p>
                      <a:endParaRPr lang="tr-TR"/>
                    </a:p>
                  </a:txBody>
                  <a:tcPr/>
                </a:tc>
                <a:tc hMerge="1">
                  <a:txBody>
                    <a:bodyPr/>
                    <a:lstStyle/>
                    <a:p>
                      <a:endParaRPr lang="tr-TR"/>
                    </a:p>
                  </a:txBody>
                  <a:tcPr/>
                </a:tc>
                <a:tc gridSpan="3">
                  <a:txBody>
                    <a:bodyPr/>
                    <a:lstStyle/>
                    <a:p>
                      <a:pPr algn="ctr" fontAlgn="b"/>
                      <a:r>
                        <a:rPr lang="tr-TR" sz="1200" u="none" strike="noStrike">
                          <a:effectLst/>
                        </a:rPr>
                        <a:t>Hipertansiyon,hipokalemi</a:t>
                      </a:r>
                      <a:endParaRPr lang="tr-TR" sz="1200" b="0" i="0" u="none" strike="noStrike">
                        <a:solidFill>
                          <a:srgbClr val="000000"/>
                        </a:solidFill>
                        <a:effectLst/>
                        <a:latin typeface="Calibri" panose="020F0502020204030204" pitchFamily="34" charset="0"/>
                      </a:endParaRPr>
                    </a:p>
                  </a:txBody>
                  <a:tcPr marL="9366" marR="9366" marT="9366" marB="0" anchor="ctr"/>
                </a:tc>
                <a:tc hMerge="1">
                  <a:txBody>
                    <a:bodyPr/>
                    <a:lstStyle/>
                    <a:p>
                      <a:endParaRPr lang="tr-TR"/>
                    </a:p>
                  </a:txBody>
                  <a:tcPr/>
                </a:tc>
                <a:tc hMerge="1">
                  <a:txBody>
                    <a:bodyPr/>
                    <a:lstStyle/>
                    <a:p>
                      <a:endParaRPr lang="tr-TR"/>
                    </a:p>
                  </a:txBody>
                  <a:tcP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vMerge="1">
                  <a:txBody>
                    <a:bodyPr/>
                    <a:lstStyle/>
                    <a:p>
                      <a:pPr algn="ctr" fontAlgn="b"/>
                      <a:endParaRPr lang="pt-BR" sz="1200" b="0" i="0" u="none" strike="noStrike" dirty="0">
                        <a:solidFill>
                          <a:srgbClr val="000000"/>
                        </a:solidFill>
                        <a:effectLst/>
                        <a:latin typeface="Calibri" panose="020F0502020204030204" pitchFamily="34" charset="0"/>
                      </a:endParaRPr>
                    </a:p>
                  </a:txBody>
                  <a:tcPr marL="9366" marR="9366" marT="9366" marB="0" anchor="b"/>
                </a:tc>
                <a:extLst>
                  <a:ext uri="{0D108BD9-81ED-4DB2-BD59-A6C34878D82A}">
                    <a16:rowId xmlns:a16="http://schemas.microsoft.com/office/drawing/2014/main" xmlns="" val="10004"/>
                  </a:ext>
                </a:extLst>
              </a:tr>
              <a:tr h="446280">
                <a:tc vMerge="1">
                  <a:txBody>
                    <a:bodyPr/>
                    <a:lstStyle/>
                    <a:p>
                      <a:endParaRPr lang="tr-TR"/>
                    </a:p>
                  </a:txBody>
                  <a:tcPr/>
                </a:tc>
                <a:tc>
                  <a:txBody>
                    <a:bodyPr/>
                    <a:lstStyle/>
                    <a:p>
                      <a:pPr algn="ctr" fontAlgn="b"/>
                      <a:r>
                        <a:rPr lang="tr-TR" sz="1200" u="none" strike="noStrike" dirty="0" err="1">
                          <a:effectLst/>
                        </a:rPr>
                        <a:t>Ankilozan</a:t>
                      </a:r>
                      <a:r>
                        <a:rPr lang="tr-TR" sz="1200" u="none" strike="noStrike" dirty="0">
                          <a:effectLst/>
                        </a:rPr>
                        <a:t> </a:t>
                      </a:r>
                      <a:r>
                        <a:rPr lang="tr-TR" sz="1200" u="none" strike="noStrike" dirty="0" err="1">
                          <a:effectLst/>
                        </a:rPr>
                        <a:t>spondilit,nevrit</a:t>
                      </a:r>
                      <a:endParaRPr lang="tr-TR" sz="1200" b="0" i="0" u="none" strike="noStrike" dirty="0">
                        <a:solidFill>
                          <a:srgbClr val="000000"/>
                        </a:solidFill>
                        <a:effectLst/>
                        <a:latin typeface="Calibri" panose="020F0502020204030204" pitchFamily="34" charset="0"/>
                      </a:endParaRPr>
                    </a:p>
                  </a:txBody>
                  <a:tcPr marL="9366" marR="9366" marT="9366" marB="0" anchor="ctr"/>
                </a:tc>
                <a:tc gridSpan="3">
                  <a:txBody>
                    <a:bodyPr/>
                    <a:lstStyle/>
                    <a:p>
                      <a:pPr algn="ctr" fontAlgn="b"/>
                      <a:r>
                        <a:rPr lang="tr-TR" sz="1200" u="none" strike="noStrike">
                          <a:effectLst/>
                        </a:rPr>
                        <a:t>Kalp yetmezliği,hipertansiyon</a:t>
                      </a:r>
                      <a:endParaRPr lang="tr-TR" sz="1200" b="0" i="0" u="none" strike="noStrike">
                        <a:solidFill>
                          <a:srgbClr val="000000"/>
                        </a:solidFill>
                        <a:effectLst/>
                        <a:latin typeface="Calibri" panose="020F0502020204030204" pitchFamily="34" charset="0"/>
                      </a:endParaRPr>
                    </a:p>
                  </a:txBody>
                  <a:tcPr marL="9366" marR="9366" marT="9366" marB="0" anchor="ctr"/>
                </a:tc>
                <a:tc hMerge="1">
                  <a:txBody>
                    <a:bodyPr/>
                    <a:lstStyle/>
                    <a:p>
                      <a:endParaRPr lang="tr-TR"/>
                    </a:p>
                  </a:txBody>
                  <a:tcPr/>
                </a:tc>
                <a:tc hMerge="1">
                  <a:txBody>
                    <a:bodyPr/>
                    <a:lstStyle/>
                    <a:p>
                      <a:endParaRPr lang="tr-TR"/>
                    </a:p>
                  </a:txBody>
                  <a:tcPr/>
                </a:tc>
                <a:tc gridSpan="3">
                  <a:txBody>
                    <a:bodyPr/>
                    <a:lstStyle/>
                    <a:p>
                      <a:pPr algn="ctr" fontAlgn="b"/>
                      <a:r>
                        <a:rPr lang="tr-TR" sz="1200" u="none" strike="noStrike">
                          <a:effectLst/>
                        </a:rPr>
                        <a:t>Hiperglisemi,ruhsal değişiklikler</a:t>
                      </a:r>
                      <a:endParaRPr lang="tr-TR" sz="1200" b="0" i="0" u="none" strike="noStrike">
                        <a:solidFill>
                          <a:srgbClr val="000000"/>
                        </a:solidFill>
                        <a:effectLst/>
                        <a:latin typeface="Calibri" panose="020F0502020204030204" pitchFamily="34" charset="0"/>
                      </a:endParaRPr>
                    </a:p>
                  </a:txBody>
                  <a:tcPr marL="9366" marR="9366" marT="9366" marB="0" anchor="ctr"/>
                </a:tc>
                <a:tc hMerge="1">
                  <a:txBody>
                    <a:bodyPr/>
                    <a:lstStyle/>
                    <a:p>
                      <a:endParaRPr lang="tr-TR"/>
                    </a:p>
                  </a:txBody>
                  <a:tcPr/>
                </a:tc>
                <a:tc hMerge="1">
                  <a:txBody>
                    <a:bodyPr/>
                    <a:lstStyle/>
                    <a:p>
                      <a:endParaRPr lang="tr-TR"/>
                    </a:p>
                  </a:txBody>
                  <a:tcP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vMerge="1">
                  <a:txBody>
                    <a:bodyPr/>
                    <a:lstStyle/>
                    <a:p>
                      <a:pPr algn="ctr" fontAlgn="b"/>
                      <a:endParaRPr lang="tr-TR" sz="1200" b="0" i="0" u="none" strike="noStrike" dirty="0">
                        <a:solidFill>
                          <a:srgbClr val="000000"/>
                        </a:solidFill>
                        <a:effectLst/>
                        <a:latin typeface="Calibri" panose="020F0502020204030204" pitchFamily="34" charset="0"/>
                      </a:endParaRPr>
                    </a:p>
                  </a:txBody>
                  <a:tcPr marL="9366" marR="9366" marT="9366" marB="0" anchor="b"/>
                </a:tc>
                <a:extLst>
                  <a:ext uri="{0D108BD9-81ED-4DB2-BD59-A6C34878D82A}">
                    <a16:rowId xmlns:a16="http://schemas.microsoft.com/office/drawing/2014/main" xmlns="" val="10005"/>
                  </a:ext>
                </a:extLst>
              </a:tr>
              <a:tr h="446280">
                <a:tc vMerge="1">
                  <a:txBody>
                    <a:bodyPr/>
                    <a:lstStyle/>
                    <a:p>
                      <a:endParaRPr lang="tr-TR"/>
                    </a:p>
                  </a:txBody>
                  <a:tcPr/>
                </a:tc>
                <a:tc>
                  <a:txBody>
                    <a:bodyPr/>
                    <a:lstStyle/>
                    <a:p>
                      <a:pPr algn="ctr" fontAlgn="b"/>
                      <a:r>
                        <a:rPr lang="tr-TR" sz="1200" u="none" strike="noStrike" dirty="0" err="1">
                          <a:effectLst/>
                        </a:rPr>
                        <a:t>Psoriazik</a:t>
                      </a:r>
                      <a:r>
                        <a:rPr lang="tr-TR" sz="1200" u="none" strike="noStrike" dirty="0">
                          <a:effectLst/>
                        </a:rPr>
                        <a:t> </a:t>
                      </a:r>
                      <a:r>
                        <a:rPr lang="tr-TR" sz="1200" u="none" strike="noStrike" dirty="0" err="1">
                          <a:effectLst/>
                        </a:rPr>
                        <a:t>artropati,yüz</a:t>
                      </a:r>
                      <a:r>
                        <a:rPr lang="tr-TR" sz="1200" u="none" strike="noStrike" dirty="0">
                          <a:effectLst/>
                        </a:rPr>
                        <a:t> sinir felci</a:t>
                      </a:r>
                      <a:endParaRPr lang="tr-TR" sz="1200" b="0" i="0" u="none" strike="noStrike" dirty="0">
                        <a:solidFill>
                          <a:srgbClr val="000000"/>
                        </a:solidFill>
                        <a:effectLst/>
                        <a:latin typeface="Calibri" panose="020F0502020204030204" pitchFamily="34" charset="0"/>
                      </a:endParaRPr>
                    </a:p>
                  </a:txBody>
                  <a:tcPr marL="9366" marR="9366" marT="9366" marB="0" anchor="ctr"/>
                </a:tc>
                <a:tc gridSpan="3">
                  <a:txBody>
                    <a:bodyPr/>
                    <a:lstStyle/>
                    <a:p>
                      <a:pPr algn="ctr" fontAlgn="b"/>
                      <a:r>
                        <a:rPr lang="tr-TR" sz="1200" u="none" strike="noStrike" dirty="0">
                          <a:effectLst/>
                        </a:rPr>
                        <a:t>Diyabet</a:t>
                      </a:r>
                      <a:endParaRPr lang="tr-TR" sz="1200" b="0" i="0" u="none" strike="noStrike" dirty="0">
                        <a:solidFill>
                          <a:srgbClr val="000000"/>
                        </a:solidFill>
                        <a:effectLst/>
                        <a:latin typeface="Calibri" panose="020F0502020204030204" pitchFamily="34" charset="0"/>
                      </a:endParaRPr>
                    </a:p>
                  </a:txBody>
                  <a:tcPr marL="9366" marR="9366" marT="9366" marB="0" anchor="ctr"/>
                </a:tc>
                <a:tc hMerge="1">
                  <a:txBody>
                    <a:bodyPr/>
                    <a:lstStyle/>
                    <a:p>
                      <a:endParaRPr lang="tr-TR"/>
                    </a:p>
                  </a:txBody>
                  <a:tcPr/>
                </a:tc>
                <a:tc hMerge="1">
                  <a:txBody>
                    <a:bodyPr/>
                    <a:lstStyle/>
                    <a:p>
                      <a:endParaRPr lang="tr-TR"/>
                    </a:p>
                  </a:txBody>
                  <a:tcPr/>
                </a:tc>
                <a:tc gridSpan="3">
                  <a:txBody>
                    <a:bodyPr/>
                    <a:lstStyle/>
                    <a:p>
                      <a:pPr algn="ctr" fontAlgn="b"/>
                      <a:r>
                        <a:rPr lang="tr-TR" sz="1200" u="none" strike="noStrike">
                          <a:effectLst/>
                        </a:rPr>
                        <a:t>Peptik ülser,osteoporoz</a:t>
                      </a:r>
                      <a:endParaRPr lang="tr-TR" sz="1200" b="0" i="0" u="none" strike="noStrike">
                        <a:solidFill>
                          <a:srgbClr val="000000"/>
                        </a:solidFill>
                        <a:effectLst/>
                        <a:latin typeface="Calibri" panose="020F0502020204030204" pitchFamily="34" charset="0"/>
                      </a:endParaRPr>
                    </a:p>
                  </a:txBody>
                  <a:tcPr marL="9366" marR="9366" marT="9366" marB="0" anchor="ctr"/>
                </a:tc>
                <a:tc hMerge="1">
                  <a:txBody>
                    <a:bodyPr/>
                    <a:lstStyle/>
                    <a:p>
                      <a:endParaRPr lang="tr-TR"/>
                    </a:p>
                  </a:txBody>
                  <a:tcPr/>
                </a:tc>
                <a:tc hMerge="1">
                  <a:txBody>
                    <a:bodyPr/>
                    <a:lstStyle/>
                    <a:p>
                      <a:endParaRPr lang="tr-TR"/>
                    </a:p>
                  </a:txBody>
                  <a:tcP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vMerge="1">
                  <a:txBody>
                    <a:bodyPr/>
                    <a:lstStyle/>
                    <a:p>
                      <a:pPr algn="ctr" fontAlgn="b"/>
                      <a:endParaRPr lang="pt-BR" sz="1200" b="0" i="0" u="none" strike="noStrike" dirty="0">
                        <a:solidFill>
                          <a:srgbClr val="000000"/>
                        </a:solidFill>
                        <a:effectLst/>
                        <a:latin typeface="Calibri" panose="020F0502020204030204" pitchFamily="34" charset="0"/>
                      </a:endParaRPr>
                    </a:p>
                  </a:txBody>
                  <a:tcPr marL="9366" marR="9366" marT="9366" marB="0" anchor="b"/>
                </a:tc>
                <a:extLst>
                  <a:ext uri="{0D108BD9-81ED-4DB2-BD59-A6C34878D82A}">
                    <a16:rowId xmlns:a16="http://schemas.microsoft.com/office/drawing/2014/main" xmlns="" val="10006"/>
                  </a:ext>
                </a:extLst>
              </a:tr>
              <a:tr h="446280">
                <a:tc vMerge="1">
                  <a:txBody>
                    <a:bodyPr/>
                    <a:lstStyle/>
                    <a:p>
                      <a:endParaRPr lang="tr-TR"/>
                    </a:p>
                  </a:txBody>
                  <a:tcPr/>
                </a:tc>
                <a:tc>
                  <a:txBody>
                    <a:bodyPr/>
                    <a:lstStyle/>
                    <a:p>
                      <a:pPr algn="ctr" fontAlgn="b"/>
                      <a:r>
                        <a:rPr lang="tr-TR" sz="1200" u="none" strike="noStrike" dirty="0">
                          <a:effectLst/>
                        </a:rPr>
                        <a:t>Der </a:t>
                      </a:r>
                      <a:r>
                        <a:rPr lang="tr-TR" sz="1200" u="none" strike="noStrike" dirty="0" err="1">
                          <a:effectLst/>
                        </a:rPr>
                        <a:t>matomiozit,lupus</a:t>
                      </a:r>
                      <a:r>
                        <a:rPr lang="tr-TR" sz="1200" u="none" strike="noStrike" dirty="0">
                          <a:effectLst/>
                        </a:rPr>
                        <a:t> </a:t>
                      </a:r>
                      <a:r>
                        <a:rPr lang="tr-TR" sz="1200" u="none" strike="noStrike" dirty="0" err="1">
                          <a:effectLst/>
                        </a:rPr>
                        <a:t>eritomatöz</a:t>
                      </a:r>
                      <a:endParaRPr lang="tr-TR" sz="1200" b="0" i="0" u="none" strike="noStrike" dirty="0">
                        <a:solidFill>
                          <a:srgbClr val="000000"/>
                        </a:solidFill>
                        <a:effectLst/>
                        <a:latin typeface="Calibri" panose="020F0502020204030204" pitchFamily="34" charset="0"/>
                      </a:endParaRPr>
                    </a:p>
                  </a:txBody>
                  <a:tcPr marL="9366" marR="9366" marT="9366" marB="0" anchor="ctr"/>
                </a:tc>
                <a:tc gridSpan="3">
                  <a:txBody>
                    <a:bodyPr/>
                    <a:lstStyle/>
                    <a:p>
                      <a:pPr algn="ctr" fontAlgn="b"/>
                      <a:r>
                        <a:rPr lang="tr-TR" sz="1200" u="none" strike="noStrike" dirty="0">
                          <a:effectLst/>
                        </a:rPr>
                        <a:t>Gebelik süresince</a:t>
                      </a:r>
                      <a:endParaRPr lang="tr-TR" sz="1200" b="0" i="0" u="none" strike="noStrike" dirty="0">
                        <a:solidFill>
                          <a:srgbClr val="000000"/>
                        </a:solidFill>
                        <a:effectLst/>
                        <a:latin typeface="Calibri" panose="020F0502020204030204" pitchFamily="34" charset="0"/>
                      </a:endParaRPr>
                    </a:p>
                  </a:txBody>
                  <a:tcPr marL="9366" marR="9366" marT="9366" marB="0" anchor="ctr"/>
                </a:tc>
                <a:tc hMerge="1">
                  <a:txBody>
                    <a:bodyPr/>
                    <a:lstStyle/>
                    <a:p>
                      <a:endParaRPr lang="tr-TR"/>
                    </a:p>
                  </a:txBody>
                  <a:tcPr/>
                </a:tc>
                <a:tc hMerge="1">
                  <a:txBody>
                    <a:bodyPr/>
                    <a:lstStyle/>
                    <a:p>
                      <a:endParaRPr lang="tr-TR"/>
                    </a:p>
                  </a:txBody>
                  <a:tcPr/>
                </a:tc>
                <a:tc gridSpan="3">
                  <a:txBody>
                    <a:bodyPr/>
                    <a:lstStyle/>
                    <a:p>
                      <a:pPr algn="ctr" fontAlgn="b"/>
                      <a:r>
                        <a:rPr lang="tr-TR" sz="1200" u="none" strike="noStrike" dirty="0">
                          <a:effectLst/>
                        </a:rPr>
                        <a:t>Deri </a:t>
                      </a:r>
                      <a:r>
                        <a:rPr lang="tr-TR" sz="1200" u="none" strike="noStrike" dirty="0" err="1">
                          <a:effectLst/>
                        </a:rPr>
                        <a:t>pigmentasyonu</a:t>
                      </a:r>
                      <a:endParaRPr lang="tr-TR" sz="1200" b="0" i="0" u="none" strike="noStrike" dirty="0">
                        <a:solidFill>
                          <a:srgbClr val="000000"/>
                        </a:solidFill>
                        <a:effectLst/>
                        <a:latin typeface="Calibri" panose="020F0502020204030204" pitchFamily="34" charset="0"/>
                      </a:endParaRPr>
                    </a:p>
                  </a:txBody>
                  <a:tcPr marL="9366" marR="9366" marT="9366" marB="0" anchor="ctr"/>
                </a:tc>
                <a:tc hMerge="1">
                  <a:txBody>
                    <a:bodyPr/>
                    <a:lstStyle/>
                    <a:p>
                      <a:endParaRPr lang="tr-TR"/>
                    </a:p>
                  </a:txBody>
                  <a:tcPr/>
                </a:tc>
                <a:tc hMerge="1">
                  <a:txBody>
                    <a:bodyPr/>
                    <a:lstStyle/>
                    <a:p>
                      <a:endParaRPr lang="tr-TR"/>
                    </a:p>
                  </a:txBody>
                  <a:tcP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vMerge="1">
                  <a:txBody>
                    <a:bodyPr/>
                    <a:lstStyle/>
                    <a:p>
                      <a:pPr algn="ctr" fontAlgn="b"/>
                      <a:endParaRPr lang="tr-TR" sz="1200" b="0" i="0" u="none" strike="noStrike" dirty="0">
                        <a:solidFill>
                          <a:srgbClr val="000000"/>
                        </a:solidFill>
                        <a:effectLst/>
                        <a:latin typeface="Calibri" panose="020F0502020204030204" pitchFamily="34" charset="0"/>
                      </a:endParaRPr>
                    </a:p>
                  </a:txBody>
                  <a:tcPr marL="9366" marR="9366" marT="9366" marB="0" anchor="b"/>
                </a:tc>
                <a:extLst>
                  <a:ext uri="{0D108BD9-81ED-4DB2-BD59-A6C34878D82A}">
                    <a16:rowId xmlns:a16="http://schemas.microsoft.com/office/drawing/2014/main" xmlns="" val="10007"/>
                  </a:ext>
                </a:extLst>
              </a:tr>
              <a:tr h="242554">
                <a:tc vMerge="1">
                  <a:txBody>
                    <a:bodyPr/>
                    <a:lstStyle/>
                    <a:p>
                      <a:endParaRPr lang="tr-TR"/>
                    </a:p>
                  </a:txBody>
                  <a:tcPr/>
                </a:tc>
                <a:tc>
                  <a:txBody>
                    <a:bodyPr/>
                    <a:lstStyle/>
                    <a:p>
                      <a:pPr algn="ctr" fontAlgn="b"/>
                      <a:r>
                        <a:rPr lang="tr-TR" sz="1200" u="none" strike="noStrike" dirty="0">
                          <a:effectLst/>
                        </a:rPr>
                        <a:t>Akut </a:t>
                      </a:r>
                      <a:r>
                        <a:rPr lang="tr-TR" sz="1200" u="none" strike="noStrike" dirty="0" err="1">
                          <a:effectLst/>
                        </a:rPr>
                        <a:t>ensefalit,kornea</a:t>
                      </a:r>
                      <a:r>
                        <a:rPr lang="tr-TR" sz="1200" u="none" strike="noStrike" dirty="0">
                          <a:effectLst/>
                        </a:rPr>
                        <a:t> minör</a:t>
                      </a:r>
                      <a:endParaRPr lang="tr-TR" sz="1200" b="0" i="0" u="none" strike="noStrike" dirty="0">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dirty="0">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vMerge="1">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b"/>
                </a:tc>
                <a:extLst>
                  <a:ext uri="{0D108BD9-81ED-4DB2-BD59-A6C34878D82A}">
                    <a16:rowId xmlns:a16="http://schemas.microsoft.com/office/drawing/2014/main" xmlns="" val="10008"/>
                  </a:ext>
                </a:extLst>
              </a:tr>
              <a:tr h="446280">
                <a:tc vMerge="1">
                  <a:txBody>
                    <a:bodyPr/>
                    <a:lstStyle/>
                    <a:p>
                      <a:endParaRPr lang="tr-TR"/>
                    </a:p>
                  </a:txBody>
                  <a:tcPr/>
                </a:tc>
                <a:tc>
                  <a:txBody>
                    <a:bodyPr/>
                    <a:lstStyle/>
                    <a:p>
                      <a:pPr algn="ctr" fontAlgn="b"/>
                      <a:r>
                        <a:rPr lang="tr-TR" sz="1200" u="none" strike="noStrike" dirty="0" err="1">
                          <a:effectLst/>
                        </a:rPr>
                        <a:t>Serebral</a:t>
                      </a:r>
                      <a:r>
                        <a:rPr lang="tr-TR" sz="1200" u="none" strike="noStrike" dirty="0">
                          <a:effectLst/>
                        </a:rPr>
                        <a:t> </a:t>
                      </a:r>
                      <a:r>
                        <a:rPr lang="tr-TR" sz="1200" u="none" strike="noStrike" dirty="0" err="1">
                          <a:effectLst/>
                        </a:rPr>
                        <a:t>ödem,myastenia</a:t>
                      </a:r>
                      <a:r>
                        <a:rPr lang="tr-TR" sz="1200" u="none" strike="noStrike" dirty="0">
                          <a:effectLst/>
                        </a:rPr>
                        <a:t> </a:t>
                      </a:r>
                      <a:r>
                        <a:rPr lang="tr-TR" sz="1200" u="none" strike="noStrike" dirty="0" err="1">
                          <a:effectLst/>
                        </a:rPr>
                        <a:t>gravis</a:t>
                      </a:r>
                      <a:endParaRPr lang="tr-TR" sz="1200" b="0" i="0" u="none" strike="noStrike" dirty="0">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dirty="0">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dirty="0">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vMerge="1">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b"/>
                </a:tc>
                <a:extLst>
                  <a:ext uri="{0D108BD9-81ED-4DB2-BD59-A6C34878D82A}">
                    <a16:rowId xmlns:a16="http://schemas.microsoft.com/office/drawing/2014/main" xmlns="" val="10009"/>
                  </a:ext>
                </a:extLst>
              </a:tr>
              <a:tr h="242554">
                <a:tc vMerge="1">
                  <a:txBody>
                    <a:bodyPr/>
                    <a:lstStyle/>
                    <a:p>
                      <a:endParaRPr lang="tr-TR"/>
                    </a:p>
                  </a:txBody>
                  <a:tcPr/>
                </a:tc>
                <a:tc>
                  <a:txBody>
                    <a:bodyPr/>
                    <a:lstStyle/>
                    <a:p>
                      <a:pPr algn="ctr" fontAlgn="b"/>
                      <a:r>
                        <a:rPr lang="tr-TR" sz="1200" u="none" strike="noStrike">
                          <a:effectLst/>
                        </a:rPr>
                        <a:t>Ülseratif kolit,nefrotik sendrom</a:t>
                      </a:r>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dirty="0">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dirty="0">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ctr"/>
                </a:tc>
                <a:tc vMerge="1">
                  <a:txBody>
                    <a:bodyPr/>
                    <a:lstStyle/>
                    <a:p>
                      <a:pPr algn="ctr" fontAlgn="b"/>
                      <a:endParaRPr lang="tr-TR" sz="1200" b="0" i="0" u="none" strike="noStrike">
                        <a:solidFill>
                          <a:srgbClr val="000000"/>
                        </a:solidFill>
                        <a:effectLst/>
                        <a:latin typeface="Calibri" panose="020F0502020204030204" pitchFamily="34" charset="0"/>
                      </a:endParaRPr>
                    </a:p>
                  </a:txBody>
                  <a:tcPr marL="9366" marR="9366" marT="9366" marB="0" anchor="b"/>
                </a:tc>
                <a:extLst>
                  <a:ext uri="{0D108BD9-81ED-4DB2-BD59-A6C34878D82A}">
                    <a16:rowId xmlns:a16="http://schemas.microsoft.com/office/drawing/2014/main" xmlns="" val="10010"/>
                  </a:ext>
                </a:extLst>
              </a:tr>
              <a:tr h="2617040">
                <a:tc>
                  <a:txBody>
                    <a:bodyPr/>
                    <a:lstStyle/>
                    <a:p>
                      <a:pPr algn="ctr" fontAlgn="t"/>
                      <a:r>
                        <a:rPr lang="tr-TR" sz="1200" u="none" strike="noStrike" dirty="0">
                          <a:effectLst/>
                        </a:rPr>
                        <a:t>GENOTROPİN</a:t>
                      </a:r>
                      <a:br>
                        <a:rPr lang="tr-TR" sz="1200" u="none" strike="noStrike" dirty="0">
                          <a:effectLst/>
                        </a:rPr>
                      </a:br>
                      <a:r>
                        <a:rPr lang="tr-TR" sz="1200" u="none" strike="noStrike" dirty="0">
                          <a:effectLst/>
                        </a:rPr>
                        <a:t>(SOMATROPİN)</a:t>
                      </a:r>
                      <a:endParaRPr lang="tr-TR" sz="1200" b="0" i="0" u="none" strike="noStrike" dirty="0">
                        <a:solidFill>
                          <a:srgbClr val="000000"/>
                        </a:solidFill>
                        <a:effectLst/>
                        <a:latin typeface="Calibri" panose="020F0502020204030204" pitchFamily="34" charset="0"/>
                      </a:endParaRPr>
                    </a:p>
                  </a:txBody>
                  <a:tcPr marL="9366" marR="9366" marT="9366" marB="0" anchor="ctr"/>
                </a:tc>
                <a:tc>
                  <a:txBody>
                    <a:bodyPr/>
                    <a:lstStyle/>
                    <a:p>
                      <a:pPr algn="ctr" fontAlgn="t"/>
                      <a:r>
                        <a:rPr lang="tr-TR" sz="1200" u="none" strike="noStrike">
                          <a:effectLst/>
                        </a:rPr>
                        <a:t>Çocuklardaki büyüme bozukluğu,Turner Sendromu,</a:t>
                      </a:r>
                      <a:br>
                        <a:rPr lang="tr-TR" sz="1200" u="none" strike="noStrike">
                          <a:effectLst/>
                        </a:rPr>
                      </a:br>
                      <a:r>
                        <a:rPr lang="tr-TR" sz="1200" u="none" strike="noStrike">
                          <a:effectLst/>
                        </a:rPr>
                        <a:t/>
                      </a:r>
                      <a:br>
                        <a:rPr lang="tr-TR" sz="1200" u="none" strike="noStrike">
                          <a:effectLst/>
                        </a:rPr>
                      </a:br>
                      <a:r>
                        <a:rPr lang="tr-TR" sz="1200" u="none" strike="noStrike">
                          <a:effectLst/>
                        </a:rPr>
                        <a:t>Kronik böbrek prebubertal ço-</a:t>
                      </a:r>
                      <a:br>
                        <a:rPr lang="tr-TR" sz="1200" u="none" strike="noStrike">
                          <a:effectLst/>
                        </a:rPr>
                      </a:br>
                      <a:r>
                        <a:rPr lang="tr-TR" sz="1200" u="none" strike="noStrike">
                          <a:effectLst/>
                        </a:rPr>
                        <a:t>cuklardaki büyüme bozuklukları</a:t>
                      </a:r>
                      <a:br>
                        <a:rPr lang="tr-TR" sz="1200" u="none" strike="noStrike">
                          <a:effectLst/>
                        </a:rPr>
                      </a:br>
                      <a:r>
                        <a:rPr lang="tr-TR" sz="1200" u="none" strike="noStrike">
                          <a:effectLst/>
                        </a:rPr>
                        <a:t>durumunda endikedir</a:t>
                      </a:r>
                      <a:endParaRPr lang="tr-TR" sz="1200" b="0" i="0" u="none" strike="noStrike">
                        <a:solidFill>
                          <a:srgbClr val="000000"/>
                        </a:solidFill>
                        <a:effectLst/>
                        <a:latin typeface="Calibri" panose="020F0502020204030204" pitchFamily="34" charset="0"/>
                      </a:endParaRPr>
                    </a:p>
                  </a:txBody>
                  <a:tcPr marL="9366" marR="9366" marT="9366" marB="0" anchor="ctr"/>
                </a:tc>
                <a:tc gridSpan="3">
                  <a:txBody>
                    <a:bodyPr/>
                    <a:lstStyle/>
                    <a:p>
                      <a:pPr algn="ctr" fontAlgn="t"/>
                      <a:r>
                        <a:rPr lang="tr-TR" sz="1200" u="none" strike="noStrike" dirty="0">
                          <a:effectLst/>
                        </a:rPr>
                        <a:t>Bir tümör aktivitesini gösteren </a:t>
                      </a:r>
                      <a:br>
                        <a:rPr lang="tr-TR" sz="1200" u="none" strike="noStrike" dirty="0">
                          <a:effectLst/>
                        </a:rPr>
                      </a:br>
                      <a:r>
                        <a:rPr lang="tr-TR" sz="1200" u="none" strike="noStrike" dirty="0">
                          <a:effectLst/>
                        </a:rPr>
                        <a:t>bulguların bulunması duru-</a:t>
                      </a:r>
                      <a:br>
                        <a:rPr lang="tr-TR" sz="1200" u="none" strike="noStrike" dirty="0">
                          <a:effectLst/>
                        </a:rPr>
                      </a:br>
                      <a:r>
                        <a:rPr lang="tr-TR" sz="1200" u="none" strike="noStrike" dirty="0" err="1">
                          <a:effectLst/>
                        </a:rPr>
                        <a:t>munda</a:t>
                      </a:r>
                      <a:r>
                        <a:rPr lang="tr-TR" sz="1200" u="none" strike="noStrike" dirty="0">
                          <a:effectLst/>
                        </a:rPr>
                        <a:t> kullanılmamalıdır. </a:t>
                      </a:r>
                    </a:p>
                    <a:p>
                      <a:pPr algn="ctr" fontAlgn="t"/>
                      <a:r>
                        <a:rPr lang="tr-TR" sz="1200" u="none" strike="noStrike" dirty="0" err="1">
                          <a:effectLst/>
                        </a:rPr>
                        <a:t>Benign</a:t>
                      </a:r>
                      <a:r>
                        <a:rPr lang="tr-TR" sz="1200" u="none" strike="noStrike" dirty="0">
                          <a:effectLst/>
                        </a:rPr>
                        <a:t> </a:t>
                      </a:r>
                      <a:r>
                        <a:rPr lang="tr-TR" sz="1200" u="none" strike="noStrike" dirty="0" err="1">
                          <a:effectLst/>
                        </a:rPr>
                        <a:t>intrakraniyal</a:t>
                      </a:r>
                      <a:r>
                        <a:rPr lang="tr-TR" sz="1200" u="none" strike="noStrike" dirty="0">
                          <a:effectLst/>
                        </a:rPr>
                        <a:t> basınç artışı,</a:t>
                      </a:r>
                      <a:r>
                        <a:rPr lang="tr-TR" sz="1200" u="none" strike="noStrike" baseline="0" dirty="0">
                          <a:effectLst/>
                        </a:rPr>
                        <a:t> </a:t>
                      </a:r>
                      <a:r>
                        <a:rPr lang="tr-TR" sz="1200" u="none" strike="noStrike" dirty="0">
                          <a:effectLst/>
                        </a:rPr>
                        <a:t>diyabetik </a:t>
                      </a:r>
                      <a:r>
                        <a:rPr lang="tr-TR" sz="1200" u="none" strike="noStrike" dirty="0" err="1">
                          <a:effectLst/>
                        </a:rPr>
                        <a:t>retinopati</a:t>
                      </a:r>
                      <a:r>
                        <a:rPr lang="tr-TR" sz="1200" u="none" strike="noStrike" dirty="0">
                          <a:effectLst/>
                        </a:rPr>
                        <a:t> ve gebelikte</a:t>
                      </a:r>
                      <a:br>
                        <a:rPr lang="tr-TR" sz="1200" u="none" strike="noStrike" dirty="0">
                          <a:effectLst/>
                        </a:rPr>
                      </a:br>
                      <a:r>
                        <a:rPr lang="tr-TR" sz="1200" u="none" strike="noStrike" dirty="0" err="1">
                          <a:effectLst/>
                        </a:rPr>
                        <a:t>kontrendikedir</a:t>
                      </a:r>
                      <a:endParaRPr lang="tr-TR" sz="1200" b="0" i="0" u="none" strike="noStrike" dirty="0">
                        <a:solidFill>
                          <a:srgbClr val="000000"/>
                        </a:solidFill>
                        <a:effectLst/>
                        <a:latin typeface="Calibri" panose="020F0502020204030204" pitchFamily="34" charset="0"/>
                      </a:endParaRPr>
                    </a:p>
                  </a:txBody>
                  <a:tcPr marL="9366" marR="9366" marT="9366" marB="0" anchor="ctr"/>
                </a:tc>
                <a:tc hMerge="1">
                  <a:txBody>
                    <a:bodyPr/>
                    <a:lstStyle/>
                    <a:p>
                      <a:endParaRPr lang="tr-TR"/>
                    </a:p>
                  </a:txBody>
                  <a:tcPr/>
                </a:tc>
                <a:tc hMerge="1">
                  <a:txBody>
                    <a:bodyPr/>
                    <a:lstStyle/>
                    <a:p>
                      <a:endParaRPr lang="tr-TR"/>
                    </a:p>
                  </a:txBody>
                  <a:tcPr/>
                </a:tc>
                <a:tc gridSpan="3">
                  <a:txBody>
                    <a:bodyPr/>
                    <a:lstStyle/>
                    <a:p>
                      <a:pPr algn="ctr" fontAlgn="t"/>
                      <a:r>
                        <a:rPr lang="tr-TR" sz="1200" u="none" strike="noStrike" dirty="0">
                          <a:effectLst/>
                        </a:rPr>
                        <a:t>Enjeksiyon bölgesinde geçici</a:t>
                      </a:r>
                      <a:r>
                        <a:rPr lang="tr-TR" sz="1200" u="none" strike="noStrike" baseline="0" dirty="0">
                          <a:effectLst/>
                        </a:rPr>
                        <a:t> </a:t>
                      </a:r>
                      <a:r>
                        <a:rPr lang="tr-TR" sz="1200" u="none" strike="noStrike" dirty="0">
                          <a:effectLst/>
                        </a:rPr>
                        <a:t>cilt reaksiyonları ve</a:t>
                      </a:r>
                      <a:r>
                        <a:rPr lang="tr-TR" sz="1200" u="none" strike="noStrike" baseline="0" dirty="0">
                          <a:effectLst/>
                        </a:rPr>
                        <a:t> </a:t>
                      </a:r>
                      <a:r>
                        <a:rPr lang="tr-TR" sz="1200" u="none" strike="noStrike" dirty="0" err="1">
                          <a:effectLst/>
                        </a:rPr>
                        <a:t>hipotroidizm</a:t>
                      </a:r>
                      <a:r>
                        <a:rPr lang="tr-TR" sz="1200" u="none" strike="noStrike" baseline="0" dirty="0">
                          <a:effectLst/>
                        </a:rPr>
                        <a:t> </a:t>
                      </a:r>
                      <a:r>
                        <a:rPr lang="tr-TR" sz="1200" u="none" strike="noStrike" dirty="0">
                          <a:effectLst/>
                        </a:rPr>
                        <a:t>görülebilir.</a:t>
                      </a:r>
                      <a:endParaRPr lang="tr-TR" sz="1200" b="0" i="0" u="none" strike="noStrike" dirty="0">
                        <a:solidFill>
                          <a:srgbClr val="000000"/>
                        </a:solidFill>
                        <a:effectLst/>
                        <a:latin typeface="Calibri" panose="020F0502020204030204" pitchFamily="34" charset="0"/>
                      </a:endParaRPr>
                    </a:p>
                  </a:txBody>
                  <a:tcPr marL="9366" marR="9366" marT="9366" marB="0" anchor="ctr"/>
                </a:tc>
                <a:tc hMerge="1">
                  <a:txBody>
                    <a:bodyPr/>
                    <a:lstStyle/>
                    <a:p>
                      <a:endParaRPr lang="tr-TR"/>
                    </a:p>
                  </a:txBody>
                  <a:tcPr/>
                </a:tc>
                <a:tc hMerge="1">
                  <a:txBody>
                    <a:bodyPr/>
                    <a:lstStyle/>
                    <a:p>
                      <a:endParaRPr lang="tr-TR"/>
                    </a:p>
                  </a:txBody>
                  <a:tcPr/>
                </a:tc>
                <a:tc gridSpan="3">
                  <a:txBody>
                    <a:bodyPr/>
                    <a:lstStyle/>
                    <a:p>
                      <a:pPr algn="ctr" fontAlgn="t"/>
                      <a:r>
                        <a:rPr lang="tr-TR" sz="1200" u="none" strike="noStrike" dirty="0" err="1">
                          <a:effectLst/>
                        </a:rPr>
                        <a:t>Subkütan</a:t>
                      </a:r>
                      <a:r>
                        <a:rPr lang="tr-TR" sz="1200" u="none" strike="noStrike" dirty="0">
                          <a:effectLst/>
                        </a:rPr>
                        <a:t> yol ile verilir.</a:t>
                      </a:r>
                      <a:endParaRPr lang="tr-TR" sz="1200" b="0" i="0" u="none" strike="noStrike" dirty="0">
                        <a:solidFill>
                          <a:srgbClr val="000000"/>
                        </a:solidFill>
                        <a:effectLst/>
                        <a:latin typeface="Calibri" panose="020F0502020204030204" pitchFamily="34" charset="0"/>
                      </a:endParaRPr>
                    </a:p>
                  </a:txBody>
                  <a:tcPr marL="9366" marR="9366" marT="9366" marB="0" anchor="ctr"/>
                </a:tc>
                <a:tc hMerge="1">
                  <a:txBody>
                    <a:bodyPr/>
                    <a:lstStyle/>
                    <a:p>
                      <a:endParaRPr lang="tr-TR"/>
                    </a:p>
                  </a:txBody>
                  <a:tcPr/>
                </a:tc>
                <a:tc hMerge="1">
                  <a:txBody>
                    <a:bodyPr/>
                    <a:lstStyle/>
                    <a:p>
                      <a:endParaRPr lang="tr-TR"/>
                    </a:p>
                  </a:txBody>
                  <a:tcPr/>
                </a:tc>
                <a:tc>
                  <a:txBody>
                    <a:bodyPr/>
                    <a:lstStyle/>
                    <a:p>
                      <a:pPr algn="ctr" fontAlgn="t"/>
                      <a:r>
                        <a:rPr lang="tr-TR" sz="1200" u="none" strike="noStrike" dirty="0">
                          <a:effectLst/>
                        </a:rPr>
                        <a:t>Doz bireyseldir. Haftalık dozlar </a:t>
                      </a:r>
                      <a:br>
                        <a:rPr lang="tr-TR" sz="1200" u="none" strike="noStrike" dirty="0">
                          <a:effectLst/>
                        </a:rPr>
                      </a:br>
                      <a:r>
                        <a:rPr lang="tr-TR" sz="1200" u="none" strike="noStrike" dirty="0">
                          <a:effectLst/>
                        </a:rPr>
                        <a:t>7'ye bölünerek günde 1 kez cilt</a:t>
                      </a:r>
                      <a:br>
                        <a:rPr lang="tr-TR" sz="1200" u="none" strike="noStrike" dirty="0">
                          <a:effectLst/>
                        </a:rPr>
                      </a:br>
                      <a:r>
                        <a:rPr lang="tr-TR" sz="1200" u="none" strike="noStrike" dirty="0">
                          <a:effectLst/>
                        </a:rPr>
                        <a:t>altına enjekte edilir.</a:t>
                      </a:r>
                      <a:endParaRPr lang="tr-TR" sz="1200" b="0" i="0" u="none" strike="noStrike" dirty="0">
                        <a:solidFill>
                          <a:srgbClr val="000000"/>
                        </a:solidFill>
                        <a:effectLst/>
                        <a:latin typeface="Calibri" panose="020F0502020204030204" pitchFamily="34" charset="0"/>
                      </a:endParaRPr>
                    </a:p>
                  </a:txBody>
                  <a:tcPr marL="9366" marR="9366" marT="9366" marB="0" anchor="ctr"/>
                </a:tc>
                <a:extLst>
                  <a:ext uri="{0D108BD9-81ED-4DB2-BD59-A6C34878D82A}">
                    <a16:rowId xmlns:a16="http://schemas.microsoft.com/office/drawing/2014/main" xmlns="" val="10011"/>
                  </a:ext>
                </a:extLst>
              </a:tr>
            </a:tbl>
          </a:graphicData>
        </a:graphic>
      </p:graphicFrame>
    </p:spTree>
    <p:extLst>
      <p:ext uri="{BB962C8B-B14F-4D97-AF65-F5344CB8AC3E}">
        <p14:creationId xmlns:p14="http://schemas.microsoft.com/office/powerpoint/2010/main" val="1938952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2802508320"/>
              </p:ext>
            </p:extLst>
          </p:nvPr>
        </p:nvGraphicFramePr>
        <p:xfrm>
          <a:off x="417096" y="449176"/>
          <a:ext cx="11505728" cy="5737867"/>
        </p:xfrm>
        <a:graphic>
          <a:graphicData uri="http://schemas.openxmlformats.org/drawingml/2006/table">
            <a:tbl>
              <a:tblPr>
                <a:tableStyleId>{073A0DAA-6AF3-43AB-8588-CEC1D06C72B9}</a:tableStyleId>
              </a:tblPr>
              <a:tblGrid>
                <a:gridCol w="1353616">
                  <a:extLst>
                    <a:ext uri="{9D8B030D-6E8A-4147-A177-3AD203B41FA5}">
                      <a16:colId xmlns:a16="http://schemas.microsoft.com/office/drawing/2014/main" xmlns="" val="20000"/>
                    </a:ext>
                  </a:extLst>
                </a:gridCol>
                <a:gridCol w="2030424">
                  <a:extLst>
                    <a:ext uri="{9D8B030D-6E8A-4147-A177-3AD203B41FA5}">
                      <a16:colId xmlns:a16="http://schemas.microsoft.com/office/drawing/2014/main" xmlns="" val="20001"/>
                    </a:ext>
                  </a:extLst>
                </a:gridCol>
                <a:gridCol w="2030422">
                  <a:extLst>
                    <a:ext uri="{9D8B030D-6E8A-4147-A177-3AD203B41FA5}">
                      <a16:colId xmlns:a16="http://schemas.microsoft.com/office/drawing/2014/main" xmlns="" val="20002"/>
                    </a:ext>
                  </a:extLst>
                </a:gridCol>
                <a:gridCol w="2030422">
                  <a:extLst>
                    <a:ext uri="{9D8B030D-6E8A-4147-A177-3AD203B41FA5}">
                      <a16:colId xmlns:a16="http://schemas.microsoft.com/office/drawing/2014/main" xmlns="" val="20003"/>
                    </a:ext>
                  </a:extLst>
                </a:gridCol>
                <a:gridCol w="2030422">
                  <a:extLst>
                    <a:ext uri="{9D8B030D-6E8A-4147-A177-3AD203B41FA5}">
                      <a16:colId xmlns:a16="http://schemas.microsoft.com/office/drawing/2014/main" xmlns="" val="20004"/>
                    </a:ext>
                  </a:extLst>
                </a:gridCol>
                <a:gridCol w="2030422">
                  <a:extLst>
                    <a:ext uri="{9D8B030D-6E8A-4147-A177-3AD203B41FA5}">
                      <a16:colId xmlns:a16="http://schemas.microsoft.com/office/drawing/2014/main" xmlns="" val="20005"/>
                    </a:ext>
                  </a:extLst>
                </a:gridCol>
              </a:tblGrid>
              <a:tr h="287861">
                <a:tc gridSpan="6">
                  <a:txBody>
                    <a:bodyPr/>
                    <a:lstStyle/>
                    <a:p>
                      <a:pPr algn="ctr" fontAlgn="ctr"/>
                      <a:r>
                        <a:rPr lang="tr-TR" sz="1600" b="1" u="none" strike="noStrike" dirty="0">
                          <a:effectLst/>
                        </a:rPr>
                        <a:t>ADRENAL </a:t>
                      </a:r>
                      <a:r>
                        <a:rPr lang="tr-TR" sz="1600" b="1" u="none" strike="noStrike" dirty="0" err="1">
                          <a:effectLst/>
                        </a:rPr>
                        <a:t>KORTiKOSTEROiDLER</a:t>
                      </a:r>
                      <a:endParaRPr lang="tr-TR" sz="1600" b="1" i="0" u="none" strike="noStrike" dirty="0">
                        <a:solidFill>
                          <a:srgbClr val="000000"/>
                        </a:solidFill>
                        <a:effectLst/>
                        <a:latin typeface="Calibri" panose="020F0502020204030204" pitchFamily="34" charset="0"/>
                      </a:endParaRPr>
                    </a:p>
                  </a:txBody>
                  <a:tcPr marL="5076" marR="5076" marT="5076"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10000"/>
                  </a:ext>
                </a:extLst>
              </a:tr>
              <a:tr h="224500">
                <a:tc>
                  <a:txBody>
                    <a:bodyPr/>
                    <a:lstStyle/>
                    <a:p>
                      <a:pPr algn="ctr" fontAlgn="b"/>
                      <a:r>
                        <a:rPr lang="tr-TR" sz="1200" b="1" u="none" strike="noStrike">
                          <a:effectLst/>
                        </a:rPr>
                        <a:t>İLAÇ İSMİ</a:t>
                      </a:r>
                      <a:endParaRPr lang="tr-TR" sz="1200" b="1" i="0" u="none" strike="noStrike">
                        <a:solidFill>
                          <a:srgbClr val="000000"/>
                        </a:solidFill>
                        <a:effectLst/>
                        <a:latin typeface="Calibri" panose="020F0502020204030204" pitchFamily="34" charset="0"/>
                      </a:endParaRPr>
                    </a:p>
                  </a:txBody>
                  <a:tcPr marL="5076" marR="5076" marT="5076" marB="0" anchor="ctr"/>
                </a:tc>
                <a:tc>
                  <a:txBody>
                    <a:bodyPr/>
                    <a:lstStyle/>
                    <a:p>
                      <a:pPr algn="ctr" fontAlgn="b"/>
                      <a:r>
                        <a:rPr lang="tr-TR" sz="1200" b="1" u="none" strike="noStrike">
                          <a:effectLst/>
                        </a:rPr>
                        <a:t>ENDİKASYONLARI</a:t>
                      </a:r>
                      <a:endParaRPr lang="tr-TR" sz="1200" b="1" i="0" u="none" strike="noStrike">
                        <a:solidFill>
                          <a:srgbClr val="000000"/>
                        </a:solidFill>
                        <a:effectLst/>
                        <a:latin typeface="Calibri" panose="020F0502020204030204" pitchFamily="34" charset="0"/>
                      </a:endParaRPr>
                    </a:p>
                  </a:txBody>
                  <a:tcPr marL="5076" marR="5076" marT="5076" marB="0" anchor="ctr"/>
                </a:tc>
                <a:tc>
                  <a:txBody>
                    <a:bodyPr/>
                    <a:lstStyle/>
                    <a:p>
                      <a:pPr algn="ctr" fontAlgn="b"/>
                      <a:r>
                        <a:rPr lang="tr-TR" sz="1200" b="1" u="none" strike="noStrike" dirty="0">
                          <a:effectLst/>
                        </a:rPr>
                        <a:t>KONTRENDİKASYONLARI</a:t>
                      </a:r>
                      <a:endParaRPr lang="tr-TR" sz="1200" b="1" i="0" u="none" strike="noStrike" dirty="0">
                        <a:solidFill>
                          <a:srgbClr val="000000"/>
                        </a:solidFill>
                        <a:effectLst/>
                        <a:latin typeface="Calibri" panose="020F0502020204030204" pitchFamily="34" charset="0"/>
                      </a:endParaRPr>
                    </a:p>
                  </a:txBody>
                  <a:tcPr marL="5076" marR="5076" marT="5076" marB="0" anchor="ctr"/>
                </a:tc>
                <a:tc>
                  <a:txBody>
                    <a:bodyPr/>
                    <a:lstStyle/>
                    <a:p>
                      <a:pPr algn="ctr" fontAlgn="b"/>
                      <a:r>
                        <a:rPr lang="tr-TR" sz="1200" b="1" u="none" strike="noStrike">
                          <a:effectLst/>
                        </a:rPr>
                        <a:t>YAN ETKİ</a:t>
                      </a:r>
                      <a:endParaRPr lang="tr-TR" sz="1200" b="1" i="0" u="none" strike="noStrike">
                        <a:solidFill>
                          <a:srgbClr val="000000"/>
                        </a:solidFill>
                        <a:effectLst/>
                        <a:latin typeface="Calibri" panose="020F0502020204030204" pitchFamily="34" charset="0"/>
                      </a:endParaRPr>
                    </a:p>
                  </a:txBody>
                  <a:tcPr marL="5076" marR="5076" marT="5076" marB="0" anchor="ctr"/>
                </a:tc>
                <a:tc>
                  <a:txBody>
                    <a:bodyPr/>
                    <a:lstStyle/>
                    <a:p>
                      <a:pPr algn="ctr" fontAlgn="b"/>
                      <a:r>
                        <a:rPr lang="tr-TR" sz="1200" b="1" u="none" strike="noStrike">
                          <a:effectLst/>
                        </a:rPr>
                        <a:t>VERİLİŞ YOLU</a:t>
                      </a:r>
                      <a:endParaRPr lang="tr-TR" sz="1200" b="1" i="0" u="none" strike="noStrike">
                        <a:solidFill>
                          <a:srgbClr val="000000"/>
                        </a:solidFill>
                        <a:effectLst/>
                        <a:latin typeface="Calibri" panose="020F0502020204030204" pitchFamily="34" charset="0"/>
                      </a:endParaRPr>
                    </a:p>
                  </a:txBody>
                  <a:tcPr marL="5076" marR="5076" marT="5076" marB="0" anchor="ctr"/>
                </a:tc>
                <a:tc>
                  <a:txBody>
                    <a:bodyPr/>
                    <a:lstStyle/>
                    <a:p>
                      <a:pPr algn="ctr" fontAlgn="b"/>
                      <a:r>
                        <a:rPr lang="tr-TR" sz="1200" b="1" u="none" strike="noStrike" dirty="0">
                          <a:effectLst/>
                        </a:rPr>
                        <a:t>DOZ</a:t>
                      </a:r>
                      <a:endParaRPr lang="tr-TR" sz="1200" b="1" i="0" u="none" strike="noStrike" dirty="0">
                        <a:solidFill>
                          <a:srgbClr val="000000"/>
                        </a:solidFill>
                        <a:effectLst/>
                        <a:latin typeface="Calibri" panose="020F0502020204030204" pitchFamily="34" charset="0"/>
                      </a:endParaRPr>
                    </a:p>
                  </a:txBody>
                  <a:tcPr marL="5076" marR="5076" marT="5076" marB="0" anchor="b"/>
                </a:tc>
                <a:extLst>
                  <a:ext uri="{0D108BD9-81ED-4DB2-BD59-A6C34878D82A}">
                    <a16:rowId xmlns:a16="http://schemas.microsoft.com/office/drawing/2014/main" xmlns="" val="10001"/>
                  </a:ext>
                </a:extLst>
              </a:tr>
              <a:tr h="224500">
                <a:tc gridSpan="6">
                  <a:txBody>
                    <a:bodyPr/>
                    <a:lstStyle/>
                    <a:p>
                      <a:pPr algn="ctr" fontAlgn="ctr"/>
                      <a:r>
                        <a:rPr lang="tr-TR" sz="1200" b="1" u="none" strike="noStrike" dirty="0">
                          <a:effectLst/>
                        </a:rPr>
                        <a:t>ÖN HİPOFİZ HORMONLARI İLAÇLARI</a:t>
                      </a:r>
                      <a:endParaRPr lang="tr-TR" sz="1200" b="1" i="0" u="none" strike="noStrike" dirty="0">
                        <a:solidFill>
                          <a:srgbClr val="000000"/>
                        </a:solidFill>
                        <a:effectLst/>
                        <a:latin typeface="Calibri" panose="020F0502020204030204" pitchFamily="34" charset="0"/>
                      </a:endParaRPr>
                    </a:p>
                  </a:txBody>
                  <a:tcPr marL="5076" marR="5076" marT="5076"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10002"/>
                  </a:ext>
                </a:extLst>
              </a:tr>
              <a:tr h="1486324">
                <a:tc>
                  <a:txBody>
                    <a:bodyPr/>
                    <a:lstStyle/>
                    <a:p>
                      <a:pPr algn="ctr" fontAlgn="t"/>
                      <a:r>
                        <a:rPr lang="tr-TR" sz="1200" u="none" strike="noStrike" dirty="0">
                          <a:effectLst/>
                        </a:rPr>
                        <a:t>SOMAVERT</a:t>
                      </a:r>
                      <a:br>
                        <a:rPr lang="tr-TR" sz="1200" u="none" strike="noStrike" dirty="0">
                          <a:effectLst/>
                        </a:rPr>
                      </a:br>
                      <a:r>
                        <a:rPr lang="tr-TR" sz="1200" u="none" strike="noStrike" dirty="0">
                          <a:effectLst/>
                        </a:rPr>
                        <a:t/>
                      </a:r>
                      <a:br>
                        <a:rPr lang="tr-TR" sz="1200" u="none" strike="noStrike" dirty="0">
                          <a:effectLst/>
                        </a:rPr>
                      </a:br>
                      <a:r>
                        <a:rPr lang="tr-TR" sz="1200" u="none" strike="noStrike" dirty="0">
                          <a:effectLst/>
                        </a:rPr>
                        <a:t>(PEGUİSOMAT)</a:t>
                      </a:r>
                      <a:endParaRPr lang="tr-TR" sz="1200" b="0" i="0" u="none" strike="noStrike" dirty="0">
                        <a:solidFill>
                          <a:srgbClr val="000000"/>
                        </a:solidFill>
                        <a:effectLst/>
                        <a:latin typeface="Calibri" panose="020F0502020204030204" pitchFamily="34" charset="0"/>
                      </a:endParaRPr>
                    </a:p>
                  </a:txBody>
                  <a:tcPr marL="5076" marR="5076" marT="5076" marB="0" anchor="ctr"/>
                </a:tc>
                <a:tc>
                  <a:txBody>
                    <a:bodyPr/>
                    <a:lstStyle/>
                    <a:p>
                      <a:pPr algn="ctr" fontAlgn="t"/>
                      <a:r>
                        <a:rPr lang="tr-TR" sz="1200" u="none" strike="noStrike">
                          <a:effectLst/>
                        </a:rPr>
                        <a:t>Cerrahi ve/veya radyasyon terapisi ve/veya diğer tıbbi tedavilere yetersiz yanıt veren veya bu tedavilerin etkili veya uygun olmadığı hastalarda akromegali tedavisinde kullanılmaktadır.</a:t>
                      </a:r>
                      <a:endParaRPr lang="tr-TR" sz="1200" b="0" i="0" u="none" strike="noStrike">
                        <a:solidFill>
                          <a:srgbClr val="000000"/>
                        </a:solidFill>
                        <a:effectLst/>
                        <a:latin typeface="Calibri" panose="020F0502020204030204" pitchFamily="34" charset="0"/>
                      </a:endParaRPr>
                    </a:p>
                  </a:txBody>
                  <a:tcPr marL="5076" marR="5076" marT="5076" marB="0" anchor="ctr"/>
                </a:tc>
                <a:tc>
                  <a:txBody>
                    <a:bodyPr/>
                    <a:lstStyle/>
                    <a:p>
                      <a:pPr algn="ctr" fontAlgn="t"/>
                      <a:r>
                        <a:rPr lang="tr-TR" sz="1200" u="none" strike="noStrike" dirty="0" err="1">
                          <a:effectLst/>
                        </a:rPr>
                        <a:t>Pegvisomanta</a:t>
                      </a:r>
                      <a:r>
                        <a:rPr lang="tr-TR" sz="1200" u="none" strike="noStrike" dirty="0">
                          <a:effectLst/>
                        </a:rPr>
                        <a:t> ya da </a:t>
                      </a:r>
                      <a:r>
                        <a:rPr lang="tr-TR" sz="1200" u="none" strike="noStrike" dirty="0" err="1">
                          <a:effectLst/>
                        </a:rPr>
                        <a:t>SOMAVERT’in</a:t>
                      </a:r>
                      <a:r>
                        <a:rPr lang="tr-TR" sz="1200" u="none" strike="noStrike" dirty="0">
                          <a:effectLst/>
                        </a:rPr>
                        <a:t> içinde bulunan yardımcı maddelerden herhangi birine karşı aşırı duyarlı (alerjik) iseniz.</a:t>
                      </a:r>
                      <a:endParaRPr lang="tr-TR" sz="1200" b="0" i="0" u="none" strike="noStrike" dirty="0">
                        <a:solidFill>
                          <a:srgbClr val="000000"/>
                        </a:solidFill>
                        <a:effectLst/>
                        <a:latin typeface="Calibri" panose="020F0502020204030204" pitchFamily="34" charset="0"/>
                      </a:endParaRPr>
                    </a:p>
                  </a:txBody>
                  <a:tcPr marL="5076" marR="5076" marT="5076" marB="0" anchor="ctr"/>
                </a:tc>
                <a:tc>
                  <a:txBody>
                    <a:bodyPr/>
                    <a:lstStyle/>
                    <a:p>
                      <a:pPr algn="ctr" fontAlgn="t"/>
                      <a:r>
                        <a:rPr lang="tr-TR" sz="1200" u="none" strike="noStrike" dirty="0">
                          <a:effectLst/>
                        </a:rPr>
                        <a:t>Baş ağrısı, ishal, eklem ağrısı,</a:t>
                      </a:r>
                      <a:br>
                        <a:rPr lang="tr-TR" sz="1200" u="none" strike="noStrike" dirty="0">
                          <a:effectLst/>
                        </a:rPr>
                      </a:br>
                      <a:r>
                        <a:rPr lang="tr-TR" sz="1200" u="none" strike="noStrike" dirty="0">
                          <a:effectLst/>
                        </a:rPr>
                        <a:t/>
                      </a:r>
                      <a:br>
                        <a:rPr lang="tr-TR" sz="1200" u="none" strike="noStrike" dirty="0">
                          <a:effectLst/>
                        </a:rPr>
                      </a:br>
                      <a:r>
                        <a:rPr lang="tr-TR" sz="1200" u="none" strike="noStrike" dirty="0">
                          <a:effectLst/>
                        </a:rPr>
                        <a:t>Nefes darlığı, bulantı, kusma</a:t>
                      </a:r>
                      <a:br>
                        <a:rPr lang="tr-TR" sz="1200" u="none" strike="noStrike" dirty="0">
                          <a:effectLst/>
                        </a:rPr>
                      </a:br>
                      <a:r>
                        <a:rPr lang="tr-TR" sz="1200" u="none" strike="noStrike" dirty="0">
                          <a:effectLst/>
                        </a:rPr>
                        <a:t/>
                      </a:r>
                      <a:br>
                        <a:rPr lang="tr-TR" sz="1200" u="none" strike="noStrike" dirty="0">
                          <a:effectLst/>
                        </a:rPr>
                      </a:br>
                      <a:r>
                        <a:rPr lang="tr-TR" sz="1200" u="none" strike="noStrike" dirty="0">
                          <a:effectLst/>
                        </a:rPr>
                        <a:t>İdrarda kan, kan basıncında artma, göz ağrısı</a:t>
                      </a:r>
                      <a:endParaRPr lang="tr-TR" sz="1200" b="0" i="0" u="none" strike="noStrike" dirty="0">
                        <a:solidFill>
                          <a:srgbClr val="000000"/>
                        </a:solidFill>
                        <a:effectLst/>
                        <a:latin typeface="Calibri" panose="020F0502020204030204" pitchFamily="34" charset="0"/>
                      </a:endParaRPr>
                    </a:p>
                  </a:txBody>
                  <a:tcPr marL="5076" marR="5076" marT="5076" marB="0" anchor="ctr"/>
                </a:tc>
                <a:tc>
                  <a:txBody>
                    <a:bodyPr/>
                    <a:lstStyle/>
                    <a:p>
                      <a:pPr algn="ctr" fontAlgn="t"/>
                      <a:r>
                        <a:rPr lang="tr-TR" sz="1200" u="none" strike="noStrike">
                          <a:effectLst/>
                        </a:rPr>
                        <a:t>Subkütan yol ile verilir.</a:t>
                      </a:r>
                      <a:endParaRPr lang="tr-TR" sz="1200" b="0" i="0" u="none" strike="noStrike">
                        <a:solidFill>
                          <a:srgbClr val="000000"/>
                        </a:solidFill>
                        <a:effectLst/>
                        <a:latin typeface="Calibri" panose="020F0502020204030204" pitchFamily="34" charset="0"/>
                      </a:endParaRPr>
                    </a:p>
                  </a:txBody>
                  <a:tcPr marL="5076" marR="5076" marT="5076" marB="0" anchor="ctr"/>
                </a:tc>
                <a:tc>
                  <a:txBody>
                    <a:bodyPr/>
                    <a:lstStyle/>
                    <a:p>
                      <a:pPr algn="ctr" fontAlgn="t"/>
                      <a:r>
                        <a:rPr lang="tr-TR" sz="1200" u="none" strike="noStrike" dirty="0">
                          <a:effectLst/>
                        </a:rPr>
                        <a:t>Doz bireyseldir. </a:t>
                      </a:r>
                      <a:endParaRPr lang="tr-TR" sz="1200" b="0" i="0" u="none" strike="noStrike" dirty="0">
                        <a:solidFill>
                          <a:srgbClr val="000000"/>
                        </a:solidFill>
                        <a:effectLst/>
                        <a:latin typeface="Calibri" panose="020F0502020204030204" pitchFamily="34" charset="0"/>
                      </a:endParaRPr>
                    </a:p>
                  </a:txBody>
                  <a:tcPr marL="5076" marR="5076" marT="5076" marB="0" anchor="ctr"/>
                </a:tc>
                <a:extLst>
                  <a:ext uri="{0D108BD9-81ED-4DB2-BD59-A6C34878D82A}">
                    <a16:rowId xmlns:a16="http://schemas.microsoft.com/office/drawing/2014/main" xmlns="" val="10003"/>
                  </a:ext>
                </a:extLst>
              </a:tr>
              <a:tr h="224500">
                <a:tc gridSpan="6">
                  <a:txBody>
                    <a:bodyPr/>
                    <a:lstStyle/>
                    <a:p>
                      <a:pPr algn="ctr" fontAlgn="ctr"/>
                      <a:r>
                        <a:rPr lang="tr-TR" sz="1200" b="1" u="none" strike="noStrike" dirty="0">
                          <a:effectLst/>
                        </a:rPr>
                        <a:t>ARKA HİPOFİZ HORMON İLAÇLARI</a:t>
                      </a:r>
                      <a:endParaRPr lang="tr-TR" sz="1200" b="1" i="0" u="none" strike="noStrike" dirty="0">
                        <a:solidFill>
                          <a:srgbClr val="000000"/>
                        </a:solidFill>
                        <a:effectLst/>
                        <a:latin typeface="Calibri" panose="020F0502020204030204" pitchFamily="34" charset="0"/>
                      </a:endParaRPr>
                    </a:p>
                  </a:txBody>
                  <a:tcPr marL="5076" marR="5076" marT="5076"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10004"/>
                  </a:ext>
                </a:extLst>
              </a:tr>
              <a:tr h="1274830">
                <a:tc>
                  <a:txBody>
                    <a:bodyPr/>
                    <a:lstStyle/>
                    <a:p>
                      <a:pPr algn="ctr" fontAlgn="t"/>
                      <a:r>
                        <a:rPr lang="tr-TR" sz="1200" u="none" strike="noStrike">
                          <a:effectLst/>
                        </a:rPr>
                        <a:t>MİNİRİN</a:t>
                      </a:r>
                      <a:br>
                        <a:rPr lang="tr-TR" sz="1200" u="none" strike="noStrike">
                          <a:effectLst/>
                        </a:rPr>
                      </a:br>
                      <a:r>
                        <a:rPr lang="tr-TR" sz="1200" u="none" strike="noStrike">
                          <a:effectLst/>
                        </a:rPr>
                        <a:t>(DESMOPRESSİN)</a:t>
                      </a:r>
                      <a:endParaRPr lang="tr-TR" sz="1200" b="0" i="0" u="none" strike="noStrike">
                        <a:solidFill>
                          <a:srgbClr val="000000"/>
                        </a:solidFill>
                        <a:effectLst/>
                        <a:latin typeface="Calibri" panose="020F0502020204030204" pitchFamily="34" charset="0"/>
                      </a:endParaRPr>
                    </a:p>
                  </a:txBody>
                  <a:tcPr marL="5076" marR="5076" marT="5076" marB="0" anchor="ctr"/>
                </a:tc>
                <a:tc>
                  <a:txBody>
                    <a:bodyPr/>
                    <a:lstStyle/>
                    <a:p>
                      <a:pPr algn="ctr" fontAlgn="t"/>
                      <a:r>
                        <a:rPr lang="tr-TR" sz="1200" u="none" strike="noStrike">
                          <a:effectLst/>
                        </a:rPr>
                        <a:t>Santral diabetes insipidus ve </a:t>
                      </a:r>
                      <a:br>
                        <a:rPr lang="tr-TR" sz="1200" u="none" strike="noStrike">
                          <a:effectLst/>
                        </a:rPr>
                      </a:br>
                      <a:r>
                        <a:rPr lang="tr-TR" sz="1200" u="none" strike="noStrike">
                          <a:effectLst/>
                        </a:rPr>
                        <a:t>primer enürezis nokturna da</a:t>
                      </a:r>
                      <a:br>
                        <a:rPr lang="tr-TR" sz="1200" u="none" strike="noStrike">
                          <a:effectLst/>
                        </a:rPr>
                      </a:br>
                      <a:r>
                        <a:rPr lang="tr-TR" sz="1200" u="none" strike="noStrike">
                          <a:effectLst/>
                        </a:rPr>
                        <a:t>(5 yaş üzeri) endikedir</a:t>
                      </a:r>
                      <a:endParaRPr lang="tr-TR" sz="1200" b="0" i="0" u="none" strike="noStrike">
                        <a:solidFill>
                          <a:srgbClr val="000000"/>
                        </a:solidFill>
                        <a:effectLst/>
                        <a:latin typeface="Calibri" panose="020F0502020204030204" pitchFamily="34" charset="0"/>
                      </a:endParaRPr>
                    </a:p>
                  </a:txBody>
                  <a:tcPr marL="5076" marR="5076" marT="5076" marB="0" anchor="ctr"/>
                </a:tc>
                <a:tc>
                  <a:txBody>
                    <a:bodyPr/>
                    <a:lstStyle/>
                    <a:p>
                      <a:pPr algn="ctr" fontAlgn="t"/>
                      <a:r>
                        <a:rPr lang="tr-TR" sz="1200" u="none" strike="noStrike" dirty="0">
                          <a:effectLst/>
                        </a:rPr>
                        <a:t>Koroner </a:t>
                      </a:r>
                      <a:r>
                        <a:rPr lang="tr-TR" sz="1200" u="none" strike="noStrike" dirty="0" err="1">
                          <a:effectLst/>
                        </a:rPr>
                        <a:t>yermezlik</a:t>
                      </a:r>
                      <a:r>
                        <a:rPr lang="tr-TR" sz="1200" u="none" strike="noStrike" dirty="0">
                          <a:effectLst/>
                        </a:rPr>
                        <a:t> ve </a:t>
                      </a:r>
                      <a:r>
                        <a:rPr lang="tr-TR" sz="1200" u="none" strike="noStrike" dirty="0" err="1">
                          <a:effectLst/>
                        </a:rPr>
                        <a:t>hipertansif</a:t>
                      </a:r>
                      <a:r>
                        <a:rPr lang="tr-TR" sz="1200" u="none" strike="noStrike" dirty="0">
                          <a:effectLst/>
                        </a:rPr>
                        <a:t> </a:t>
                      </a:r>
                      <a:r>
                        <a:rPr lang="tr-TR" sz="1200" u="none" strike="noStrike" dirty="0" err="1">
                          <a:effectLst/>
                        </a:rPr>
                        <a:t>kardiyovasküler</a:t>
                      </a:r>
                      <a:r>
                        <a:rPr lang="tr-TR" sz="1200" u="none" strike="noStrike" dirty="0">
                          <a:effectLst/>
                        </a:rPr>
                        <a:t> hastalıklarda.</a:t>
                      </a:r>
                      <a:endParaRPr lang="tr-TR" sz="1200" b="0" i="0" u="none" strike="noStrike" dirty="0">
                        <a:solidFill>
                          <a:srgbClr val="000000"/>
                        </a:solidFill>
                        <a:effectLst/>
                        <a:latin typeface="Calibri" panose="020F0502020204030204" pitchFamily="34" charset="0"/>
                      </a:endParaRPr>
                    </a:p>
                  </a:txBody>
                  <a:tcPr marL="5076" marR="5076" marT="5076" marB="0" anchor="ctr"/>
                </a:tc>
                <a:tc>
                  <a:txBody>
                    <a:bodyPr/>
                    <a:lstStyle/>
                    <a:p>
                      <a:pPr algn="ctr" fontAlgn="t"/>
                      <a:r>
                        <a:rPr lang="tr-TR" sz="1200" u="none" strike="noStrike" dirty="0">
                          <a:effectLst/>
                        </a:rPr>
                        <a:t>Baş ağrısı, baş dönmesi, bulantı </a:t>
                      </a:r>
                      <a:br>
                        <a:rPr lang="tr-TR" sz="1200" u="none" strike="noStrike" dirty="0">
                          <a:effectLst/>
                        </a:rPr>
                      </a:br>
                      <a:r>
                        <a:rPr lang="tr-TR" sz="1200" u="none" strike="noStrike" dirty="0">
                          <a:effectLst/>
                        </a:rPr>
                        <a:t>ve hipertansiyon.</a:t>
                      </a:r>
                      <a:endParaRPr lang="tr-TR" sz="1200" b="0" i="0" u="none" strike="noStrike" dirty="0">
                        <a:solidFill>
                          <a:srgbClr val="000000"/>
                        </a:solidFill>
                        <a:effectLst/>
                        <a:latin typeface="Calibri" panose="020F0502020204030204" pitchFamily="34" charset="0"/>
                      </a:endParaRPr>
                    </a:p>
                  </a:txBody>
                  <a:tcPr marL="5076" marR="5076" marT="5076" marB="0" anchor="ctr"/>
                </a:tc>
                <a:tc>
                  <a:txBody>
                    <a:bodyPr/>
                    <a:lstStyle/>
                    <a:p>
                      <a:pPr algn="ctr" fontAlgn="t"/>
                      <a:r>
                        <a:rPr lang="tr-TR" sz="1200" u="none" strike="noStrike">
                          <a:effectLst/>
                        </a:rPr>
                        <a:t>intravenöz, oral ve nazal yol </a:t>
                      </a:r>
                      <a:br>
                        <a:rPr lang="tr-TR" sz="1200" u="none" strike="noStrike">
                          <a:effectLst/>
                        </a:rPr>
                      </a:br>
                      <a:r>
                        <a:rPr lang="tr-TR" sz="1200" u="none" strike="noStrike">
                          <a:effectLst/>
                        </a:rPr>
                        <a:t>ile kullanılabilir.</a:t>
                      </a:r>
                      <a:endParaRPr lang="tr-TR" sz="1200" b="0" i="0" u="none" strike="noStrike">
                        <a:solidFill>
                          <a:srgbClr val="000000"/>
                        </a:solidFill>
                        <a:effectLst/>
                        <a:latin typeface="Calibri" panose="020F0502020204030204" pitchFamily="34" charset="0"/>
                      </a:endParaRPr>
                    </a:p>
                  </a:txBody>
                  <a:tcPr marL="5076" marR="5076" marT="5076" marB="0" anchor="ctr"/>
                </a:tc>
                <a:tc>
                  <a:txBody>
                    <a:bodyPr/>
                    <a:lstStyle/>
                    <a:p>
                      <a:pPr algn="ctr" fontAlgn="t"/>
                      <a:r>
                        <a:rPr lang="tr-TR" sz="1200" u="none" strike="noStrike">
                          <a:effectLst/>
                        </a:rPr>
                        <a:t>IV:1-2x1-4mcg'dır.</a:t>
                      </a:r>
                      <a:br>
                        <a:rPr lang="tr-TR" sz="1200" u="none" strike="noStrike">
                          <a:effectLst/>
                        </a:rPr>
                      </a:br>
                      <a:r>
                        <a:rPr lang="tr-TR" sz="1200" u="none" strike="noStrike">
                          <a:effectLst/>
                        </a:rPr>
                        <a:t/>
                      </a:r>
                      <a:br>
                        <a:rPr lang="tr-TR" sz="1200" u="none" strike="noStrike">
                          <a:effectLst/>
                        </a:rPr>
                      </a:br>
                      <a:r>
                        <a:rPr lang="tr-TR" sz="1200" u="none" strike="noStrike">
                          <a:effectLst/>
                        </a:rPr>
                        <a:t>ORAL:3x0,1 mg'dır.</a:t>
                      </a:r>
                      <a:br>
                        <a:rPr lang="tr-TR" sz="1200" u="none" strike="noStrike">
                          <a:effectLst/>
                        </a:rPr>
                      </a:br>
                      <a:r>
                        <a:rPr lang="tr-TR" sz="1200" u="none" strike="noStrike">
                          <a:effectLst/>
                        </a:rPr>
                        <a:t/>
                      </a:r>
                      <a:br>
                        <a:rPr lang="tr-TR" sz="1200" u="none" strike="noStrike">
                          <a:effectLst/>
                        </a:rPr>
                      </a:br>
                      <a:r>
                        <a:rPr lang="tr-TR" sz="1200" u="none" strike="noStrike">
                          <a:effectLst/>
                        </a:rPr>
                        <a:t>NAZAL:20-40mcg(yetişkin)</a:t>
                      </a:r>
                      <a:br>
                        <a:rPr lang="tr-TR" sz="1200" u="none" strike="noStrike">
                          <a:effectLst/>
                        </a:rPr>
                      </a:br>
                      <a:r>
                        <a:rPr lang="tr-TR" sz="1200" u="none" strike="noStrike">
                          <a:effectLst/>
                        </a:rPr>
                        <a:t>NAZAL:10-20mcg(çocuklarda)</a:t>
                      </a:r>
                      <a:endParaRPr lang="tr-TR" sz="1200" b="0" i="0" u="none" strike="noStrike">
                        <a:solidFill>
                          <a:srgbClr val="000000"/>
                        </a:solidFill>
                        <a:effectLst/>
                        <a:latin typeface="Calibri" panose="020F0502020204030204" pitchFamily="34" charset="0"/>
                      </a:endParaRPr>
                    </a:p>
                  </a:txBody>
                  <a:tcPr marL="5076" marR="5076" marT="5076" marB="0" anchor="ctr"/>
                </a:tc>
                <a:extLst>
                  <a:ext uri="{0D108BD9-81ED-4DB2-BD59-A6C34878D82A}">
                    <a16:rowId xmlns:a16="http://schemas.microsoft.com/office/drawing/2014/main" xmlns="" val="10005"/>
                  </a:ext>
                </a:extLst>
              </a:tr>
              <a:tr h="2015352">
                <a:tc>
                  <a:txBody>
                    <a:bodyPr/>
                    <a:lstStyle/>
                    <a:p>
                      <a:pPr algn="ctr" fontAlgn="t"/>
                      <a:r>
                        <a:rPr lang="tr-TR" sz="1200" u="none" strike="noStrike">
                          <a:effectLst/>
                        </a:rPr>
                        <a:t>SYNPİTAN FORTE</a:t>
                      </a:r>
                      <a:br>
                        <a:rPr lang="tr-TR" sz="1200" u="none" strike="noStrike">
                          <a:effectLst/>
                        </a:rPr>
                      </a:br>
                      <a:r>
                        <a:rPr lang="tr-TR" sz="1200" u="none" strike="noStrike">
                          <a:effectLst/>
                        </a:rPr>
                        <a:t>(OXYTOCİN)</a:t>
                      </a:r>
                      <a:endParaRPr lang="tr-TR" sz="1200" b="0" i="0" u="none" strike="noStrike">
                        <a:solidFill>
                          <a:srgbClr val="000000"/>
                        </a:solidFill>
                        <a:effectLst/>
                        <a:latin typeface="Calibri" panose="020F0502020204030204" pitchFamily="34" charset="0"/>
                      </a:endParaRPr>
                    </a:p>
                  </a:txBody>
                  <a:tcPr marL="5076" marR="5076" marT="5076" marB="0" anchor="ctr"/>
                </a:tc>
                <a:tc>
                  <a:txBody>
                    <a:bodyPr/>
                    <a:lstStyle/>
                    <a:p>
                      <a:pPr algn="ctr" fontAlgn="t"/>
                      <a:r>
                        <a:rPr lang="tr-TR" sz="1200" u="none" strike="noStrike">
                          <a:effectLst/>
                        </a:rPr>
                        <a:t>Uterus atonilerinde,geciken do-</a:t>
                      </a:r>
                      <a:br>
                        <a:rPr lang="tr-TR" sz="1200" u="none" strike="noStrike">
                          <a:effectLst/>
                        </a:rPr>
                      </a:br>
                      <a:r>
                        <a:rPr lang="tr-TR" sz="1200" u="none" strike="noStrike">
                          <a:effectLst/>
                        </a:rPr>
                        <a:t/>
                      </a:r>
                      <a:br>
                        <a:rPr lang="tr-TR" sz="1200" u="none" strike="noStrike">
                          <a:effectLst/>
                        </a:rPr>
                      </a:br>
                      <a:r>
                        <a:rPr lang="tr-TR" sz="1200" u="none" strike="noStrike">
                          <a:effectLst/>
                        </a:rPr>
                        <a:t>ğumlarda ağrıları başlatmak,ge-</a:t>
                      </a:r>
                      <a:br>
                        <a:rPr lang="tr-TR" sz="1200" u="none" strike="noStrike">
                          <a:effectLst/>
                        </a:rPr>
                      </a:br>
                      <a:r>
                        <a:rPr lang="tr-TR" sz="1200" u="none" strike="noStrike">
                          <a:effectLst/>
                        </a:rPr>
                        <a:t/>
                      </a:r>
                      <a:br>
                        <a:rPr lang="tr-TR" sz="1200" u="none" strike="noStrike">
                          <a:effectLst/>
                        </a:rPr>
                      </a:br>
                      <a:r>
                        <a:rPr lang="tr-TR" sz="1200" u="none" strike="noStrike">
                          <a:effectLst/>
                        </a:rPr>
                        <a:t>belik toksikozu,Rh uyuşmazlığı,</a:t>
                      </a:r>
                      <a:br>
                        <a:rPr lang="tr-TR" sz="1200" u="none" strike="noStrike">
                          <a:effectLst/>
                        </a:rPr>
                      </a:br>
                      <a:r>
                        <a:rPr lang="tr-TR" sz="1200" u="none" strike="noStrike">
                          <a:effectLst/>
                        </a:rPr>
                        <a:t/>
                      </a:r>
                      <a:br>
                        <a:rPr lang="tr-TR" sz="1200" u="none" strike="noStrike">
                          <a:effectLst/>
                        </a:rPr>
                      </a:br>
                      <a:r>
                        <a:rPr lang="tr-TR" sz="1200" u="none" strike="noStrike">
                          <a:effectLst/>
                        </a:rPr>
                        <a:t>astım,akciğer kanamaları ve düz kas felcinde endikedir.</a:t>
                      </a:r>
                      <a:endParaRPr lang="tr-TR" sz="1200" b="0" i="0" u="none" strike="noStrike">
                        <a:solidFill>
                          <a:srgbClr val="000000"/>
                        </a:solidFill>
                        <a:effectLst/>
                        <a:latin typeface="Calibri" panose="020F0502020204030204" pitchFamily="34" charset="0"/>
                      </a:endParaRPr>
                    </a:p>
                  </a:txBody>
                  <a:tcPr marL="5076" marR="5076" marT="5076" marB="0" anchor="ctr"/>
                </a:tc>
                <a:tc>
                  <a:txBody>
                    <a:bodyPr/>
                    <a:lstStyle/>
                    <a:p>
                      <a:pPr algn="ctr" fontAlgn="t"/>
                      <a:r>
                        <a:rPr lang="tr-TR" sz="1200" u="none" strike="noStrike">
                          <a:effectLst/>
                        </a:rPr>
                        <a:t>Sefalopelvik disproporsiyon,mal</a:t>
                      </a:r>
                      <a:br>
                        <a:rPr lang="tr-TR" sz="1200" u="none" strike="noStrike">
                          <a:effectLst/>
                        </a:rPr>
                      </a:br>
                      <a:r>
                        <a:rPr lang="tr-TR" sz="1200" u="none" strike="noStrike">
                          <a:effectLst/>
                        </a:rPr>
                        <a:t>prezantasyon,plasenta previa, sezaryen ve 35 yaş üstündeki doğum yapanlarda kontrendikedir.</a:t>
                      </a:r>
                      <a:endParaRPr lang="tr-TR" sz="1200" b="0" i="0" u="none" strike="noStrike">
                        <a:solidFill>
                          <a:srgbClr val="000000"/>
                        </a:solidFill>
                        <a:effectLst/>
                        <a:latin typeface="Calibri" panose="020F0502020204030204" pitchFamily="34" charset="0"/>
                      </a:endParaRPr>
                    </a:p>
                  </a:txBody>
                  <a:tcPr marL="5076" marR="5076" marT="5076" marB="0" anchor="ctr"/>
                </a:tc>
                <a:tc>
                  <a:txBody>
                    <a:bodyPr/>
                    <a:lstStyle/>
                    <a:p>
                      <a:pPr algn="ctr" fontAlgn="t"/>
                      <a:r>
                        <a:rPr lang="tr-TR" sz="1200" u="none" strike="noStrike">
                          <a:effectLst/>
                        </a:rPr>
                        <a:t>Baş ağrısı, iştah kaybı, bulantı, kusma ve karın ağrısı.</a:t>
                      </a:r>
                      <a:br>
                        <a:rPr lang="tr-TR" sz="1200" u="none" strike="noStrike">
                          <a:effectLst/>
                        </a:rPr>
                      </a:br>
                      <a:r>
                        <a:rPr lang="tr-TR" sz="1200" u="none" strike="noStrike">
                          <a:effectLst/>
                        </a:rPr>
                        <a:t/>
                      </a:r>
                      <a:br>
                        <a:rPr lang="tr-TR" sz="1200" u="none" strike="noStrike">
                          <a:effectLst/>
                        </a:rPr>
                      </a:br>
                      <a:r>
                        <a:rPr lang="tr-TR" sz="1200" u="none" strike="noStrike">
                          <a:effectLst/>
                        </a:rPr>
                        <a:t>Uyuklama/uyuşukluk, sersemlik, bilinç kaybı ve grand-mal tipi nöbetler (epilepsi benzeri nöbetler).</a:t>
                      </a:r>
                      <a:endParaRPr lang="tr-TR" sz="1200" b="0" i="0" u="none" strike="noStrike">
                        <a:solidFill>
                          <a:srgbClr val="000000"/>
                        </a:solidFill>
                        <a:effectLst/>
                        <a:latin typeface="Calibri" panose="020F0502020204030204" pitchFamily="34" charset="0"/>
                      </a:endParaRPr>
                    </a:p>
                  </a:txBody>
                  <a:tcPr marL="5076" marR="5076" marT="5076" marB="0" anchor="ctr"/>
                </a:tc>
                <a:tc>
                  <a:txBody>
                    <a:bodyPr/>
                    <a:lstStyle/>
                    <a:p>
                      <a:pPr algn="ctr" fontAlgn="t"/>
                      <a:r>
                        <a:rPr lang="tr-TR" sz="1200" u="none" strike="noStrike" dirty="0" err="1">
                          <a:effectLst/>
                        </a:rPr>
                        <a:t>İntranasal</a:t>
                      </a:r>
                      <a:r>
                        <a:rPr lang="tr-TR" sz="1200" u="none" strike="noStrike" dirty="0">
                          <a:effectLst/>
                        </a:rPr>
                        <a:t> yol ile kullanılır.</a:t>
                      </a:r>
                      <a:endParaRPr lang="tr-TR" sz="1200" b="0" i="0" u="none" strike="noStrike" dirty="0">
                        <a:solidFill>
                          <a:srgbClr val="000000"/>
                        </a:solidFill>
                        <a:effectLst/>
                        <a:latin typeface="Calibri" panose="020F0502020204030204" pitchFamily="34" charset="0"/>
                      </a:endParaRPr>
                    </a:p>
                  </a:txBody>
                  <a:tcPr marL="5076" marR="5076" marT="5076" marB="0" anchor="ctr"/>
                </a:tc>
                <a:tc>
                  <a:txBody>
                    <a:bodyPr/>
                    <a:lstStyle/>
                    <a:p>
                      <a:pPr algn="ctr" fontAlgn="t"/>
                      <a:r>
                        <a:rPr lang="tr-TR" sz="1200" u="none" strike="noStrike" dirty="0">
                          <a:effectLst/>
                        </a:rPr>
                        <a:t>Günlük doz:2x200mcg</a:t>
                      </a:r>
                      <a:endParaRPr lang="tr-TR" sz="1200" b="0" i="0" u="none" strike="noStrike" dirty="0">
                        <a:solidFill>
                          <a:srgbClr val="000000"/>
                        </a:solidFill>
                        <a:effectLst/>
                        <a:latin typeface="Calibri" panose="020F0502020204030204" pitchFamily="34" charset="0"/>
                      </a:endParaRPr>
                    </a:p>
                  </a:txBody>
                  <a:tcPr marL="5076" marR="5076" marT="5076" marB="0" anchor="ct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42042790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o 7"/>
          <p:cNvGraphicFramePr>
            <a:graphicFrameLocks noGrp="1"/>
          </p:cNvGraphicFramePr>
          <p:nvPr>
            <p:extLst>
              <p:ext uri="{D42A27DB-BD31-4B8C-83A1-F6EECF244321}">
                <p14:modId xmlns:p14="http://schemas.microsoft.com/office/powerpoint/2010/main" val="980276352"/>
              </p:ext>
            </p:extLst>
          </p:nvPr>
        </p:nvGraphicFramePr>
        <p:xfrm>
          <a:off x="950027" y="617518"/>
          <a:ext cx="10344467" cy="5824186"/>
        </p:xfrm>
        <a:graphic>
          <a:graphicData uri="http://schemas.openxmlformats.org/drawingml/2006/table">
            <a:tbl>
              <a:tblPr>
                <a:tableStyleId>{073A0DAA-6AF3-43AB-8588-CEC1D06C72B9}</a:tableStyleId>
              </a:tblPr>
              <a:tblGrid>
                <a:gridCol w="1562777">
                  <a:extLst>
                    <a:ext uri="{9D8B030D-6E8A-4147-A177-3AD203B41FA5}">
                      <a16:colId xmlns:a16="http://schemas.microsoft.com/office/drawing/2014/main" xmlns="" val="20000"/>
                    </a:ext>
                  </a:extLst>
                </a:gridCol>
                <a:gridCol w="1756338">
                  <a:extLst>
                    <a:ext uri="{9D8B030D-6E8A-4147-A177-3AD203B41FA5}">
                      <a16:colId xmlns:a16="http://schemas.microsoft.com/office/drawing/2014/main" xmlns="" val="20001"/>
                    </a:ext>
                  </a:extLst>
                </a:gridCol>
                <a:gridCol w="1756338">
                  <a:extLst>
                    <a:ext uri="{9D8B030D-6E8A-4147-A177-3AD203B41FA5}">
                      <a16:colId xmlns:a16="http://schemas.microsoft.com/office/drawing/2014/main" xmlns="" val="20002"/>
                    </a:ext>
                  </a:extLst>
                </a:gridCol>
                <a:gridCol w="1756338">
                  <a:extLst>
                    <a:ext uri="{9D8B030D-6E8A-4147-A177-3AD203B41FA5}">
                      <a16:colId xmlns:a16="http://schemas.microsoft.com/office/drawing/2014/main" xmlns="" val="20003"/>
                    </a:ext>
                  </a:extLst>
                </a:gridCol>
                <a:gridCol w="1756338">
                  <a:extLst>
                    <a:ext uri="{9D8B030D-6E8A-4147-A177-3AD203B41FA5}">
                      <a16:colId xmlns:a16="http://schemas.microsoft.com/office/drawing/2014/main" xmlns="" val="20004"/>
                    </a:ext>
                  </a:extLst>
                </a:gridCol>
                <a:gridCol w="1756338">
                  <a:extLst>
                    <a:ext uri="{9D8B030D-6E8A-4147-A177-3AD203B41FA5}">
                      <a16:colId xmlns:a16="http://schemas.microsoft.com/office/drawing/2014/main" xmlns="" val="20005"/>
                    </a:ext>
                  </a:extLst>
                </a:gridCol>
              </a:tblGrid>
              <a:tr h="232836">
                <a:tc gridSpan="6">
                  <a:txBody>
                    <a:bodyPr/>
                    <a:lstStyle/>
                    <a:p>
                      <a:pPr algn="ctr" fontAlgn="ctr"/>
                      <a:r>
                        <a:rPr lang="tr-TR" sz="1600" b="1" u="none" strike="noStrike" dirty="0">
                          <a:effectLst/>
                        </a:rPr>
                        <a:t>HİPOTALAMUS HORMON İLAÇLARI</a:t>
                      </a:r>
                      <a:endParaRPr lang="tr-TR" sz="1600" b="1" i="0" u="none" strike="noStrike" dirty="0">
                        <a:solidFill>
                          <a:srgbClr val="000000"/>
                        </a:solidFill>
                        <a:effectLst/>
                        <a:latin typeface="Calibri" panose="020F0502020204030204" pitchFamily="34" charset="0"/>
                      </a:endParaRPr>
                    </a:p>
                  </a:txBody>
                  <a:tcPr marL="9054" marR="9054" marT="9054"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10000"/>
                  </a:ext>
                </a:extLst>
              </a:tr>
              <a:tr h="2060607">
                <a:tc>
                  <a:txBody>
                    <a:bodyPr/>
                    <a:lstStyle/>
                    <a:p>
                      <a:pPr algn="ctr" fontAlgn="t"/>
                      <a:r>
                        <a:rPr lang="en-US" sz="1200" u="none" strike="noStrike">
                          <a:effectLst/>
                        </a:rPr>
                        <a:t>LH-RH Ferring Ampul</a:t>
                      </a:r>
                      <a:br>
                        <a:rPr lang="en-US" sz="1200" u="none" strike="noStrike">
                          <a:effectLst/>
                        </a:rPr>
                      </a:br>
                      <a:r>
                        <a:rPr lang="en-US" sz="1200" u="none" strike="noStrike">
                          <a:effectLst/>
                        </a:rPr>
                        <a:t>(Gonaderolin acetate)</a:t>
                      </a:r>
                      <a:endParaRPr lang="en-US" sz="1200" b="0"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Hipotalamus, hipofiz ve gonad</a:t>
                      </a:r>
                      <a:br>
                        <a:rPr lang="tr-TR" sz="1200" u="none" strike="noStrike">
                          <a:effectLst/>
                        </a:rPr>
                      </a:br>
                      <a:r>
                        <a:rPr lang="tr-TR" sz="1200" u="none" strike="noStrike">
                          <a:effectLst/>
                        </a:rPr>
                        <a:t>disfonksiyonlarının teşhisinde </a:t>
                      </a:r>
                      <a:br>
                        <a:rPr lang="tr-TR" sz="1200" u="none" strike="noStrike">
                          <a:effectLst/>
                        </a:rPr>
                      </a:br>
                      <a:r>
                        <a:rPr lang="tr-TR" sz="1200" u="none" strike="noStrike">
                          <a:effectLst/>
                        </a:rPr>
                        <a:t>endikedir.</a:t>
                      </a:r>
                      <a:endParaRPr lang="tr-TR" sz="1200" b="0"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dirty="0" err="1">
                          <a:effectLst/>
                        </a:rPr>
                        <a:t>Gebelik,hipotalamik</a:t>
                      </a:r>
                      <a:r>
                        <a:rPr lang="tr-TR" sz="1200" u="none" strike="noStrike" dirty="0">
                          <a:effectLst/>
                        </a:rPr>
                        <a:t> nedene bağlı</a:t>
                      </a:r>
                      <a:br>
                        <a:rPr lang="tr-TR" sz="1200" u="none" strike="noStrike" dirty="0">
                          <a:effectLst/>
                        </a:rPr>
                      </a:br>
                      <a:r>
                        <a:rPr lang="tr-TR" sz="1200" u="none" strike="noStrike" dirty="0">
                          <a:effectLst/>
                        </a:rPr>
                        <a:t/>
                      </a:r>
                      <a:br>
                        <a:rPr lang="tr-TR" sz="1200" u="none" strike="noStrike" dirty="0">
                          <a:effectLst/>
                        </a:rPr>
                      </a:br>
                      <a:r>
                        <a:rPr lang="tr-TR" sz="1200" u="none" strike="noStrike" dirty="0">
                          <a:effectLst/>
                        </a:rPr>
                        <a:t>olmayan </a:t>
                      </a:r>
                      <a:r>
                        <a:rPr lang="tr-TR" sz="1200" u="none" strike="noStrike" dirty="0" err="1">
                          <a:effectLst/>
                        </a:rPr>
                        <a:t>over</a:t>
                      </a:r>
                      <a:r>
                        <a:rPr lang="tr-TR" sz="1200" u="none" strike="noStrike" dirty="0">
                          <a:effectLst/>
                        </a:rPr>
                        <a:t> kistleri veya </a:t>
                      </a:r>
                      <a:r>
                        <a:rPr lang="tr-TR" sz="1200" u="none" strike="noStrike" dirty="0" err="1">
                          <a:effectLst/>
                        </a:rPr>
                        <a:t>anovülasyon</a:t>
                      </a:r>
                      <a:r>
                        <a:rPr lang="tr-TR" sz="1200" u="none" strike="noStrike" dirty="0">
                          <a:effectLst/>
                        </a:rPr>
                        <a:t/>
                      </a:r>
                      <a:br>
                        <a:rPr lang="tr-TR" sz="1200" u="none" strike="noStrike" dirty="0">
                          <a:effectLst/>
                        </a:rPr>
                      </a:br>
                      <a:r>
                        <a:rPr lang="tr-TR" sz="1200" u="none" strike="noStrike" dirty="0">
                          <a:effectLst/>
                        </a:rPr>
                        <a:t/>
                      </a:r>
                      <a:br>
                        <a:rPr lang="tr-TR" sz="1200" u="none" strike="noStrike" dirty="0">
                          <a:effectLst/>
                        </a:rPr>
                      </a:br>
                      <a:r>
                        <a:rPr lang="tr-TR" sz="1200" u="none" strike="noStrike" dirty="0">
                          <a:effectLst/>
                        </a:rPr>
                        <a:t>ile hormona bağlı tümörler gibi üreme hormonları ile kötüleşebilecek olgularda </a:t>
                      </a:r>
                      <a:r>
                        <a:rPr lang="tr-TR" sz="1200" u="none" strike="noStrike" dirty="0" err="1">
                          <a:effectLst/>
                        </a:rPr>
                        <a:t>kontrendikedir</a:t>
                      </a:r>
                      <a:r>
                        <a:rPr lang="tr-TR" sz="1200" u="none" strike="noStrike" dirty="0">
                          <a:effectLst/>
                        </a:rPr>
                        <a:t>.</a:t>
                      </a:r>
                      <a:endParaRPr lang="tr-TR" sz="1200" b="0" i="0" u="none" strike="noStrike" dirty="0">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Alerjik belirtiler gibi yan etkiler</a:t>
                      </a:r>
                      <a:br>
                        <a:rPr lang="tr-TR" sz="1200" u="none" strike="noStrike">
                          <a:effectLst/>
                        </a:rPr>
                      </a:br>
                      <a:r>
                        <a:rPr lang="tr-TR" sz="1200" u="none" strike="noStrike">
                          <a:effectLst/>
                        </a:rPr>
                        <a:t>görülebilir.</a:t>
                      </a:r>
                      <a:endParaRPr lang="tr-TR" sz="1200" b="0"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İntravenöz yol ile verilir</a:t>
                      </a:r>
                      <a:endParaRPr lang="tr-TR" sz="1200" b="0"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Teşhis amacıyla 25mcg veya</a:t>
                      </a:r>
                      <a:br>
                        <a:rPr lang="tr-TR" sz="1200" u="none" strike="noStrike">
                          <a:effectLst/>
                        </a:rPr>
                      </a:br>
                      <a:r>
                        <a:rPr lang="tr-TR" sz="1200" u="none" strike="noStrike">
                          <a:effectLst/>
                        </a:rPr>
                        <a:t>100mcg enjekte edilir.</a:t>
                      </a:r>
                      <a:endParaRPr lang="tr-TR" sz="1200" b="0" i="0" u="none" strike="noStrike">
                        <a:solidFill>
                          <a:srgbClr val="000000"/>
                        </a:solidFill>
                        <a:effectLst/>
                        <a:latin typeface="Calibri" panose="020F0502020204030204" pitchFamily="34" charset="0"/>
                      </a:endParaRPr>
                    </a:p>
                  </a:txBody>
                  <a:tcPr marL="9054" marR="9054" marT="9054" marB="0" anchor="ctr"/>
                </a:tc>
                <a:extLst>
                  <a:ext uri="{0D108BD9-81ED-4DB2-BD59-A6C34878D82A}">
                    <a16:rowId xmlns:a16="http://schemas.microsoft.com/office/drawing/2014/main" xmlns="" val="10001"/>
                  </a:ext>
                </a:extLst>
              </a:tr>
              <a:tr h="1445917">
                <a:tc>
                  <a:txBody>
                    <a:bodyPr/>
                    <a:lstStyle/>
                    <a:p>
                      <a:pPr algn="ctr" fontAlgn="t"/>
                      <a:r>
                        <a:rPr lang="tr-TR" sz="1200" u="none" strike="noStrike">
                          <a:effectLst/>
                        </a:rPr>
                        <a:t>SYNAREL Nasal Sprey</a:t>
                      </a:r>
                      <a:br>
                        <a:rPr lang="tr-TR" sz="1200" u="none" strike="noStrike">
                          <a:effectLst/>
                        </a:rPr>
                      </a:br>
                      <a:r>
                        <a:rPr lang="tr-TR" sz="1200" u="none" strike="noStrike">
                          <a:effectLst/>
                        </a:rPr>
                        <a:t>(Nafarelin Acetate)</a:t>
                      </a:r>
                      <a:endParaRPr lang="tr-TR" sz="1200" b="0"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Endometriosisin ağrı ve endometriotik</a:t>
                      </a:r>
                      <a:br>
                        <a:rPr lang="tr-TR" sz="1200" u="none" strike="noStrike">
                          <a:effectLst/>
                        </a:rPr>
                      </a:br>
                      <a:r>
                        <a:rPr lang="tr-TR" sz="1200" u="none" strike="noStrike">
                          <a:effectLst/>
                        </a:rPr>
                        <a:t>lezyonlar dahil hormonal tedavisinde endikedir.</a:t>
                      </a:r>
                      <a:endParaRPr lang="tr-TR" sz="1200" b="0"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Gebelerde, süt veren annelerde</a:t>
                      </a:r>
                      <a:br>
                        <a:rPr lang="tr-TR" sz="1200" u="none" strike="noStrike">
                          <a:effectLst/>
                        </a:rPr>
                      </a:br>
                      <a:r>
                        <a:rPr lang="tr-TR" sz="1200" u="none" strike="noStrike">
                          <a:effectLst/>
                        </a:rPr>
                        <a:t>ve tam tanısı konulmamış vajinal kanamalı durumlarda kontrendikedir.</a:t>
                      </a:r>
                      <a:endParaRPr lang="tr-TR" sz="1200" b="0"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Ürtiker,kaşıntı,kızarıklık,göğüs</a:t>
                      </a:r>
                      <a:br>
                        <a:rPr lang="tr-TR" sz="1200" u="none" strike="noStrike">
                          <a:effectLst/>
                        </a:rPr>
                      </a:br>
                      <a:r>
                        <a:rPr lang="tr-TR" sz="1200" u="none" strike="noStrike">
                          <a:effectLst/>
                        </a:rPr>
                        <a:t>ağrısı gibi alerjik reaksiyonlar,sıcak basması,libido değişikliği,vajinal kuruluk,baş ağrısı alopesi,migren ve bulanık görme.</a:t>
                      </a:r>
                      <a:endParaRPr lang="tr-TR" sz="1200" b="0"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İntranasal yol ile kullanılır.</a:t>
                      </a:r>
                      <a:endParaRPr lang="tr-TR" sz="1200" b="0"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Günlük doz:2x200mcg</a:t>
                      </a:r>
                      <a:endParaRPr lang="tr-TR" sz="1200" b="0" i="0" u="none" strike="noStrike">
                        <a:solidFill>
                          <a:srgbClr val="000000"/>
                        </a:solidFill>
                        <a:effectLst/>
                        <a:latin typeface="Calibri" panose="020F0502020204030204" pitchFamily="34" charset="0"/>
                      </a:endParaRPr>
                    </a:p>
                  </a:txBody>
                  <a:tcPr marL="9054" marR="9054" marT="9054" marB="0" anchor="ctr"/>
                </a:tc>
                <a:extLst>
                  <a:ext uri="{0D108BD9-81ED-4DB2-BD59-A6C34878D82A}">
                    <a16:rowId xmlns:a16="http://schemas.microsoft.com/office/drawing/2014/main" xmlns="" val="10002"/>
                  </a:ext>
                </a:extLst>
              </a:tr>
              <a:tr h="1855711">
                <a:tc>
                  <a:txBody>
                    <a:bodyPr/>
                    <a:lstStyle/>
                    <a:p>
                      <a:pPr algn="ctr" fontAlgn="t"/>
                      <a:r>
                        <a:rPr lang="tr-TR" sz="1200" u="none" strike="noStrike">
                          <a:effectLst/>
                        </a:rPr>
                        <a:t>SOMATOSAN</a:t>
                      </a:r>
                      <a:br>
                        <a:rPr lang="tr-TR" sz="1200" u="none" strike="noStrike">
                          <a:effectLst/>
                        </a:rPr>
                      </a:br>
                      <a:r>
                        <a:rPr lang="tr-TR" sz="1200" u="none" strike="noStrike">
                          <a:effectLst/>
                        </a:rPr>
                        <a:t>(Somatostatine)</a:t>
                      </a:r>
                      <a:endParaRPr lang="tr-TR" sz="1200" b="0"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İntestinal ve pankreas fistüllerinin</a:t>
                      </a:r>
                      <a:br>
                        <a:rPr lang="tr-TR" sz="1200" u="none" strike="noStrike">
                          <a:effectLst/>
                        </a:rPr>
                      </a:br>
                      <a:r>
                        <a:rPr lang="tr-TR" sz="1200" u="none" strike="noStrike">
                          <a:effectLst/>
                        </a:rPr>
                        <a:t>tedavisi ile sindirim kanalındaki endokrin tümörlerin aşırı miktarda salgı yaptığı durumlarda semptomatik tedavi olarak ve siroza bağlı gastroözofageal varis kanamalarında endikedir.</a:t>
                      </a:r>
                      <a:endParaRPr lang="tr-TR" sz="1200" b="0"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Gebelik, gebelik sonrası ve emzirme</a:t>
                      </a:r>
                      <a:br>
                        <a:rPr lang="tr-TR" sz="1200" u="none" strike="noStrike">
                          <a:effectLst/>
                        </a:rPr>
                      </a:br>
                      <a:r>
                        <a:rPr lang="tr-TR" sz="1200" u="none" strike="noStrike">
                          <a:effectLst/>
                        </a:rPr>
                        <a:t>dönemlerinde kontrendikedir.</a:t>
                      </a:r>
                      <a:endParaRPr lang="tr-TR" sz="1200" b="0"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Bulantı,baş dönmesi ve kızarıklık</a:t>
                      </a:r>
                      <a:br>
                        <a:rPr lang="tr-TR" sz="1200" u="none" strike="noStrike">
                          <a:effectLst/>
                        </a:rPr>
                      </a:br>
                      <a:r>
                        <a:rPr lang="tr-TR" sz="1200" u="none" strike="noStrike">
                          <a:effectLst/>
                        </a:rPr>
                        <a:t/>
                      </a:r>
                      <a:br>
                        <a:rPr lang="tr-TR" sz="1200" u="none" strike="noStrike">
                          <a:effectLst/>
                        </a:rPr>
                      </a:br>
                      <a:r>
                        <a:rPr lang="tr-TR" sz="1200" u="none" strike="noStrike">
                          <a:effectLst/>
                        </a:rPr>
                        <a:t>gibi yan etkiler görülebilir.</a:t>
                      </a:r>
                      <a:endParaRPr lang="tr-TR" sz="1200" b="0"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İntravenöz yol ile verilir</a:t>
                      </a:r>
                      <a:endParaRPr lang="tr-TR" sz="1200" b="0"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dirty="0">
                          <a:effectLst/>
                        </a:rPr>
                        <a:t>Başlangıç dozu:3,5mcg/kg'dır</a:t>
                      </a:r>
                      <a:endParaRPr lang="tr-TR" sz="1200" b="0" i="0" u="none" strike="noStrike" dirty="0">
                        <a:solidFill>
                          <a:srgbClr val="000000"/>
                        </a:solidFill>
                        <a:effectLst/>
                        <a:latin typeface="Calibri" panose="020F0502020204030204" pitchFamily="34" charset="0"/>
                      </a:endParaRPr>
                    </a:p>
                  </a:txBody>
                  <a:tcPr marL="9054" marR="9054" marT="9054" marB="0" anchor="ct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14585318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258518999"/>
              </p:ext>
            </p:extLst>
          </p:nvPr>
        </p:nvGraphicFramePr>
        <p:xfrm>
          <a:off x="1056901" y="688769"/>
          <a:ext cx="10022776" cy="5248894"/>
        </p:xfrm>
        <a:graphic>
          <a:graphicData uri="http://schemas.openxmlformats.org/drawingml/2006/table">
            <a:tbl>
              <a:tblPr>
                <a:tableStyleId>{073A0DAA-6AF3-43AB-8588-CEC1D06C72B9}</a:tableStyleId>
              </a:tblPr>
              <a:tblGrid>
                <a:gridCol w="1176536">
                  <a:extLst>
                    <a:ext uri="{9D8B030D-6E8A-4147-A177-3AD203B41FA5}">
                      <a16:colId xmlns:a16="http://schemas.microsoft.com/office/drawing/2014/main" xmlns="" val="20000"/>
                    </a:ext>
                  </a:extLst>
                </a:gridCol>
                <a:gridCol w="1764803">
                  <a:extLst>
                    <a:ext uri="{9D8B030D-6E8A-4147-A177-3AD203B41FA5}">
                      <a16:colId xmlns:a16="http://schemas.microsoft.com/office/drawing/2014/main" xmlns="" val="20001"/>
                    </a:ext>
                  </a:extLst>
                </a:gridCol>
                <a:gridCol w="1764803">
                  <a:extLst>
                    <a:ext uri="{9D8B030D-6E8A-4147-A177-3AD203B41FA5}">
                      <a16:colId xmlns:a16="http://schemas.microsoft.com/office/drawing/2014/main" xmlns="" val="20002"/>
                    </a:ext>
                  </a:extLst>
                </a:gridCol>
                <a:gridCol w="1764803">
                  <a:extLst>
                    <a:ext uri="{9D8B030D-6E8A-4147-A177-3AD203B41FA5}">
                      <a16:colId xmlns:a16="http://schemas.microsoft.com/office/drawing/2014/main" xmlns="" val="20003"/>
                    </a:ext>
                  </a:extLst>
                </a:gridCol>
                <a:gridCol w="1764803">
                  <a:extLst>
                    <a:ext uri="{9D8B030D-6E8A-4147-A177-3AD203B41FA5}">
                      <a16:colId xmlns:a16="http://schemas.microsoft.com/office/drawing/2014/main" xmlns="" val="20004"/>
                    </a:ext>
                  </a:extLst>
                </a:gridCol>
                <a:gridCol w="1787028">
                  <a:extLst>
                    <a:ext uri="{9D8B030D-6E8A-4147-A177-3AD203B41FA5}">
                      <a16:colId xmlns:a16="http://schemas.microsoft.com/office/drawing/2014/main" xmlns="" val="20005"/>
                    </a:ext>
                  </a:extLst>
                </a:gridCol>
              </a:tblGrid>
              <a:tr h="251477">
                <a:tc gridSpan="6">
                  <a:txBody>
                    <a:bodyPr/>
                    <a:lstStyle/>
                    <a:p>
                      <a:pPr algn="ctr" fontAlgn="ctr"/>
                      <a:r>
                        <a:rPr lang="tr-TR" sz="1600" b="1" u="none" strike="noStrike" dirty="0">
                          <a:effectLst/>
                        </a:rPr>
                        <a:t>HİPOTALAMUS HORMON İLAÇLARI</a:t>
                      </a:r>
                      <a:endParaRPr lang="tr-TR" sz="1600" b="1" i="0" u="none" strike="noStrike" dirty="0">
                        <a:solidFill>
                          <a:srgbClr val="000000"/>
                        </a:solidFill>
                        <a:effectLst/>
                        <a:latin typeface="Calibri" panose="020F0502020204030204" pitchFamily="34" charset="0"/>
                      </a:endParaRPr>
                    </a:p>
                  </a:txBody>
                  <a:tcPr marL="5100" marR="5100" marT="5100"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10000"/>
                  </a:ext>
                </a:extLst>
              </a:tr>
              <a:tr h="2041541">
                <a:tc>
                  <a:txBody>
                    <a:bodyPr/>
                    <a:lstStyle/>
                    <a:p>
                      <a:pPr algn="l" fontAlgn="t"/>
                      <a:r>
                        <a:rPr lang="tr-TR" sz="1200" u="none" strike="noStrike" dirty="0">
                          <a:effectLst/>
                        </a:rPr>
                        <a:t>SANDOSTATİN</a:t>
                      </a:r>
                      <a:br>
                        <a:rPr lang="tr-TR" sz="1200" u="none" strike="noStrike" dirty="0">
                          <a:effectLst/>
                        </a:rPr>
                      </a:br>
                      <a:r>
                        <a:rPr lang="tr-TR" sz="1200" u="none" strike="noStrike" dirty="0">
                          <a:effectLst/>
                        </a:rPr>
                        <a:t>(</a:t>
                      </a:r>
                      <a:r>
                        <a:rPr lang="tr-TR" sz="1200" u="none" strike="noStrike" dirty="0" err="1">
                          <a:effectLst/>
                        </a:rPr>
                        <a:t>Octreotide</a:t>
                      </a:r>
                      <a:r>
                        <a:rPr lang="tr-TR" sz="1200" u="none" strike="noStrike" dirty="0">
                          <a:effectLst/>
                        </a:rPr>
                        <a:t>)</a:t>
                      </a:r>
                      <a:endParaRPr lang="tr-TR" sz="1200" b="0" i="0" u="none" strike="noStrike" dirty="0">
                        <a:solidFill>
                          <a:srgbClr val="000000"/>
                        </a:solidFill>
                        <a:effectLst/>
                        <a:latin typeface="Calibri" panose="020F0502020204030204" pitchFamily="34" charset="0"/>
                      </a:endParaRPr>
                    </a:p>
                  </a:txBody>
                  <a:tcPr marL="5100" marR="5100" marT="5100" marB="0"/>
                </a:tc>
                <a:tc>
                  <a:txBody>
                    <a:bodyPr/>
                    <a:lstStyle/>
                    <a:p>
                      <a:pPr algn="l" fontAlgn="t"/>
                      <a:r>
                        <a:rPr lang="tr-TR" sz="1200" u="none" strike="noStrike">
                          <a:effectLst/>
                        </a:rPr>
                        <a:t>Agromegali,GEP tümörlerin azaltılması</a:t>
                      </a:r>
                      <a:br>
                        <a:rPr lang="tr-TR" sz="1200" u="none" strike="noStrike">
                          <a:effectLst/>
                        </a:rPr>
                      </a:br>
                      <a:r>
                        <a:rPr lang="tr-TR" sz="1200" u="none" strike="noStrike">
                          <a:effectLst/>
                        </a:rPr>
                        <a:t>AIDS'e bağlı refrakter diyarenin kontrolü,</a:t>
                      </a:r>
                      <a:br>
                        <a:rPr lang="tr-TR" sz="1200" u="none" strike="noStrike">
                          <a:effectLst/>
                        </a:rPr>
                      </a:br>
                      <a:r>
                        <a:rPr lang="tr-TR" sz="1200" u="none" strike="noStrike">
                          <a:effectLst/>
                        </a:rPr>
                        <a:t>pankreas ameliyatları sonrası oluşan komlpikasyonların durdurulmasında endikedir.</a:t>
                      </a:r>
                      <a:endParaRPr lang="tr-TR" sz="1200" b="0" i="0" u="none" strike="noStrike">
                        <a:solidFill>
                          <a:srgbClr val="000000"/>
                        </a:solidFill>
                        <a:effectLst/>
                        <a:latin typeface="Calibri" panose="020F0502020204030204" pitchFamily="34" charset="0"/>
                      </a:endParaRPr>
                    </a:p>
                  </a:txBody>
                  <a:tcPr marL="5100" marR="5100" marT="5100" marB="0"/>
                </a:tc>
                <a:tc>
                  <a:txBody>
                    <a:bodyPr/>
                    <a:lstStyle/>
                    <a:p>
                      <a:pPr algn="l" fontAlgn="t"/>
                      <a:r>
                        <a:rPr lang="tr-TR" sz="1200" u="none" strike="noStrike" dirty="0">
                          <a:effectLst/>
                        </a:rPr>
                        <a:t>Etken maddeye aşırı duyarlılık</a:t>
                      </a:r>
                      <a:br>
                        <a:rPr lang="tr-TR" sz="1200" u="none" strike="noStrike" dirty="0">
                          <a:effectLst/>
                        </a:rPr>
                      </a:br>
                      <a:r>
                        <a:rPr lang="tr-TR" sz="1200" u="none" strike="noStrike" dirty="0" err="1">
                          <a:effectLst/>
                        </a:rPr>
                        <a:t>durumunda,siklosporin</a:t>
                      </a:r>
                      <a:r>
                        <a:rPr lang="tr-TR" sz="1200" u="none" strike="noStrike" dirty="0">
                          <a:effectLst/>
                        </a:rPr>
                        <a:t> ve </a:t>
                      </a:r>
                      <a:r>
                        <a:rPr lang="tr-TR" sz="1200" u="none" strike="noStrike" dirty="0" err="1">
                          <a:effectLst/>
                        </a:rPr>
                        <a:t>simetidinle</a:t>
                      </a:r>
                      <a:r>
                        <a:rPr lang="tr-TR" sz="1200" u="none" strike="noStrike" dirty="0">
                          <a:effectLst/>
                        </a:rPr>
                        <a:t> birlikte kullanımı </a:t>
                      </a:r>
                      <a:r>
                        <a:rPr lang="tr-TR" sz="1200" u="none" strike="noStrike" dirty="0" err="1">
                          <a:effectLst/>
                        </a:rPr>
                        <a:t>kontrendikedir</a:t>
                      </a:r>
                      <a:r>
                        <a:rPr lang="tr-TR" sz="1200" u="none" strike="noStrike" dirty="0">
                          <a:effectLst/>
                        </a:rPr>
                        <a:t>.</a:t>
                      </a:r>
                      <a:endParaRPr lang="tr-TR" sz="1200" b="0" i="0" u="none" strike="noStrike" dirty="0">
                        <a:solidFill>
                          <a:srgbClr val="000000"/>
                        </a:solidFill>
                        <a:effectLst/>
                        <a:latin typeface="Calibri" panose="020F0502020204030204" pitchFamily="34" charset="0"/>
                      </a:endParaRPr>
                    </a:p>
                  </a:txBody>
                  <a:tcPr marL="5100" marR="5100" marT="5100" marB="0"/>
                </a:tc>
                <a:tc>
                  <a:txBody>
                    <a:bodyPr/>
                    <a:lstStyle/>
                    <a:p>
                      <a:pPr algn="l" fontAlgn="t"/>
                      <a:r>
                        <a:rPr lang="tr-TR" sz="1200" u="none" strike="noStrike">
                          <a:effectLst/>
                        </a:rPr>
                        <a:t>Lokal reaksiyonlar,G.İ şikayetler</a:t>
                      </a:r>
                      <a:br>
                        <a:rPr lang="tr-TR" sz="1200" u="none" strike="noStrike">
                          <a:effectLst/>
                        </a:rPr>
                      </a:br>
                      <a:r>
                        <a:rPr lang="tr-TR" sz="1200" u="none" strike="noStrike">
                          <a:effectLst/>
                        </a:rPr>
                        <a:t/>
                      </a:r>
                      <a:br>
                        <a:rPr lang="tr-TR" sz="1200" u="none" strike="noStrike">
                          <a:effectLst/>
                        </a:rPr>
                      </a:br>
                      <a:r>
                        <a:rPr lang="tr-TR" sz="1200" u="none" strike="noStrike">
                          <a:effectLst/>
                        </a:rPr>
                        <a:t>bulantı,kusma,kramp,anoreksi,</a:t>
                      </a:r>
                      <a:br>
                        <a:rPr lang="tr-TR" sz="1200" u="none" strike="noStrike">
                          <a:effectLst/>
                        </a:rPr>
                      </a:br>
                      <a:r>
                        <a:rPr lang="tr-TR" sz="1200" u="none" strike="noStrike">
                          <a:effectLst/>
                        </a:rPr>
                        <a:t/>
                      </a:r>
                      <a:br>
                        <a:rPr lang="tr-TR" sz="1200" u="none" strike="noStrike">
                          <a:effectLst/>
                        </a:rPr>
                      </a:br>
                      <a:r>
                        <a:rPr lang="tr-TR" sz="1200" u="none" strike="noStrike">
                          <a:effectLst/>
                        </a:rPr>
                        <a:t>karın ağrısı,şişkinlik ve diyare gibi</a:t>
                      </a:r>
                      <a:br>
                        <a:rPr lang="tr-TR" sz="1200" u="none" strike="noStrike">
                          <a:effectLst/>
                        </a:rPr>
                      </a:br>
                      <a:r>
                        <a:rPr lang="tr-TR" sz="1200" u="none" strike="noStrike">
                          <a:effectLst/>
                        </a:rPr>
                        <a:t/>
                      </a:r>
                      <a:br>
                        <a:rPr lang="tr-TR" sz="1200" u="none" strike="noStrike">
                          <a:effectLst/>
                        </a:rPr>
                      </a:br>
                      <a:r>
                        <a:rPr lang="tr-TR" sz="1200" u="none" strike="noStrike">
                          <a:effectLst/>
                        </a:rPr>
                        <a:t>yan etkiler görülebilir.</a:t>
                      </a:r>
                      <a:endParaRPr lang="tr-TR" sz="1200" b="0" i="0" u="none" strike="noStrike">
                        <a:solidFill>
                          <a:srgbClr val="000000"/>
                        </a:solidFill>
                        <a:effectLst/>
                        <a:latin typeface="Calibri" panose="020F0502020204030204" pitchFamily="34" charset="0"/>
                      </a:endParaRPr>
                    </a:p>
                  </a:txBody>
                  <a:tcPr marL="5100" marR="5100" marT="5100" marB="0"/>
                </a:tc>
                <a:tc>
                  <a:txBody>
                    <a:bodyPr/>
                    <a:lstStyle/>
                    <a:p>
                      <a:pPr algn="l" fontAlgn="t"/>
                      <a:r>
                        <a:rPr lang="tr-TR" sz="1200" u="none" strike="noStrike">
                          <a:effectLst/>
                        </a:rPr>
                        <a:t>Subkütan yol ile verilir.</a:t>
                      </a:r>
                      <a:endParaRPr lang="tr-TR" sz="1200" b="0" i="0" u="none" strike="noStrike">
                        <a:solidFill>
                          <a:srgbClr val="000000"/>
                        </a:solidFill>
                        <a:effectLst/>
                        <a:latin typeface="Calibri" panose="020F0502020204030204" pitchFamily="34" charset="0"/>
                      </a:endParaRPr>
                    </a:p>
                  </a:txBody>
                  <a:tcPr marL="5100" marR="5100" marT="5100" marB="0"/>
                </a:tc>
                <a:tc>
                  <a:txBody>
                    <a:bodyPr/>
                    <a:lstStyle/>
                    <a:p>
                      <a:pPr algn="l" fontAlgn="t"/>
                      <a:r>
                        <a:rPr lang="tr-TR" sz="1200" u="none" strike="noStrike">
                          <a:effectLst/>
                        </a:rPr>
                        <a:t>Günde 0,2-0,3mg uygulanır.</a:t>
                      </a:r>
                      <a:br>
                        <a:rPr lang="tr-TR" sz="1200" u="none" strike="noStrike">
                          <a:effectLst/>
                        </a:rPr>
                      </a:br>
                      <a:r>
                        <a:rPr lang="tr-TR" sz="1200" u="none" strike="noStrike">
                          <a:effectLst/>
                        </a:rPr>
                        <a:t>Max günlük doz 1,5mg'dır.</a:t>
                      </a:r>
                      <a:endParaRPr lang="tr-TR" sz="1200" b="0" i="0" u="none" strike="noStrike">
                        <a:solidFill>
                          <a:srgbClr val="000000"/>
                        </a:solidFill>
                        <a:effectLst/>
                        <a:latin typeface="Calibri" panose="020F0502020204030204" pitchFamily="34" charset="0"/>
                      </a:endParaRPr>
                    </a:p>
                  </a:txBody>
                  <a:tcPr marL="5100" marR="5100" marT="5100" marB="0"/>
                </a:tc>
                <a:extLst>
                  <a:ext uri="{0D108BD9-81ED-4DB2-BD59-A6C34878D82A}">
                    <a16:rowId xmlns:a16="http://schemas.microsoft.com/office/drawing/2014/main" xmlns="" val="10001"/>
                  </a:ext>
                </a:extLst>
              </a:tr>
              <a:tr h="1365218">
                <a:tc>
                  <a:txBody>
                    <a:bodyPr/>
                    <a:lstStyle/>
                    <a:p>
                      <a:pPr algn="l" fontAlgn="t"/>
                      <a:r>
                        <a:rPr lang="tr-TR" sz="1200" u="none" strike="noStrike">
                          <a:effectLst/>
                        </a:rPr>
                        <a:t>ORGALUTRAN ENJEKTÖR</a:t>
                      </a:r>
                      <a:br>
                        <a:rPr lang="tr-TR" sz="1200" u="none" strike="noStrike">
                          <a:effectLst/>
                        </a:rPr>
                      </a:br>
                      <a:r>
                        <a:rPr lang="tr-TR" sz="1200" u="none" strike="noStrike">
                          <a:effectLst/>
                        </a:rPr>
                        <a:t>(Ganirelix)</a:t>
                      </a:r>
                      <a:endParaRPr lang="tr-TR" sz="1200" b="0" i="0" u="none" strike="noStrike">
                        <a:solidFill>
                          <a:srgbClr val="000000"/>
                        </a:solidFill>
                        <a:effectLst/>
                        <a:latin typeface="Calibri" panose="020F0502020204030204" pitchFamily="34" charset="0"/>
                      </a:endParaRPr>
                    </a:p>
                  </a:txBody>
                  <a:tcPr marL="5100" marR="5100" marT="5100" marB="0"/>
                </a:tc>
                <a:tc>
                  <a:txBody>
                    <a:bodyPr/>
                    <a:lstStyle/>
                    <a:p>
                      <a:pPr algn="l" fontAlgn="t"/>
                      <a:r>
                        <a:rPr lang="tr-TR" sz="1200" u="none" strike="noStrike">
                          <a:effectLst/>
                        </a:rPr>
                        <a:t>İnfertilite, kontrollü over hiperstimülasyonu </a:t>
                      </a:r>
                      <a:br>
                        <a:rPr lang="tr-TR" sz="1200" u="none" strike="noStrike">
                          <a:effectLst/>
                        </a:rPr>
                      </a:br>
                      <a:r>
                        <a:rPr lang="tr-TR" sz="1200" u="none" strike="noStrike">
                          <a:effectLst/>
                        </a:rPr>
                        <a:t>uygulanan kadınlarda prematür LH</a:t>
                      </a:r>
                      <a:br>
                        <a:rPr lang="tr-TR" sz="1200" u="none" strike="noStrike">
                          <a:effectLst/>
                        </a:rPr>
                      </a:br>
                      <a:r>
                        <a:rPr lang="tr-TR" sz="1200" u="none" strike="noStrike">
                          <a:effectLst/>
                        </a:rPr>
                        <a:t>salgılanmasının önlenmesinde endikedir.</a:t>
                      </a:r>
                      <a:endParaRPr lang="tr-TR" sz="1200" b="0" i="0" u="none" strike="noStrike">
                        <a:solidFill>
                          <a:srgbClr val="000000"/>
                        </a:solidFill>
                        <a:effectLst/>
                        <a:latin typeface="Calibri" panose="020F0502020204030204" pitchFamily="34" charset="0"/>
                      </a:endParaRPr>
                    </a:p>
                  </a:txBody>
                  <a:tcPr marL="5100" marR="5100" marT="5100" marB="0"/>
                </a:tc>
                <a:tc>
                  <a:txBody>
                    <a:bodyPr/>
                    <a:lstStyle/>
                    <a:p>
                      <a:pPr algn="l" fontAlgn="t"/>
                      <a:r>
                        <a:rPr lang="tr-TR" sz="1200" u="none" strike="noStrike">
                          <a:effectLst/>
                        </a:rPr>
                        <a:t>GnRH veya GnRH analoglarına </a:t>
                      </a:r>
                      <a:br>
                        <a:rPr lang="tr-TR" sz="1200" u="none" strike="noStrike">
                          <a:effectLst/>
                        </a:rPr>
                      </a:br>
                      <a:r>
                        <a:rPr lang="tr-TR" sz="1200" u="none" strike="noStrike">
                          <a:effectLst/>
                        </a:rPr>
                        <a:t>karşı aşırı duyarlılık,gebelik ve </a:t>
                      </a:r>
                      <a:br>
                        <a:rPr lang="tr-TR" sz="1200" u="none" strike="noStrike">
                          <a:effectLst/>
                        </a:rPr>
                      </a:br>
                      <a:r>
                        <a:rPr lang="tr-TR" sz="1200" u="none" strike="noStrike">
                          <a:effectLst/>
                        </a:rPr>
                        <a:t>laktasyonda kontrendikedir.</a:t>
                      </a:r>
                      <a:endParaRPr lang="tr-TR" sz="1200" b="0" i="0" u="none" strike="noStrike">
                        <a:solidFill>
                          <a:srgbClr val="000000"/>
                        </a:solidFill>
                        <a:effectLst/>
                        <a:latin typeface="Calibri" panose="020F0502020204030204" pitchFamily="34" charset="0"/>
                      </a:endParaRPr>
                    </a:p>
                  </a:txBody>
                  <a:tcPr marL="5100" marR="5100" marT="5100" marB="0"/>
                </a:tc>
                <a:tc>
                  <a:txBody>
                    <a:bodyPr/>
                    <a:lstStyle/>
                    <a:p>
                      <a:pPr algn="l" fontAlgn="t"/>
                      <a:r>
                        <a:rPr lang="tr-TR" sz="1200" u="none" strike="noStrike">
                          <a:effectLst/>
                        </a:rPr>
                        <a:t>Uygulama yerinde cilt reaksiyonu,</a:t>
                      </a:r>
                      <a:br>
                        <a:rPr lang="tr-TR" sz="1200" u="none" strike="noStrike">
                          <a:effectLst/>
                        </a:rPr>
                      </a:br>
                      <a:r>
                        <a:rPr lang="tr-TR" sz="1200" u="none" strike="noStrike">
                          <a:effectLst/>
                        </a:rPr>
                        <a:t>nadiren baş ağrısı ve bulantı gibi yan etkiler görülebilir.</a:t>
                      </a:r>
                      <a:endParaRPr lang="tr-TR" sz="1200" b="0" i="0" u="none" strike="noStrike">
                        <a:solidFill>
                          <a:srgbClr val="000000"/>
                        </a:solidFill>
                        <a:effectLst/>
                        <a:latin typeface="Calibri" panose="020F0502020204030204" pitchFamily="34" charset="0"/>
                      </a:endParaRPr>
                    </a:p>
                  </a:txBody>
                  <a:tcPr marL="5100" marR="5100" marT="5100" marB="0"/>
                </a:tc>
                <a:tc>
                  <a:txBody>
                    <a:bodyPr/>
                    <a:lstStyle/>
                    <a:p>
                      <a:pPr algn="l" fontAlgn="t"/>
                      <a:r>
                        <a:rPr lang="tr-TR" sz="1200" u="none" strike="noStrike">
                          <a:effectLst/>
                        </a:rPr>
                        <a:t>Subkütan yol ile verilir.</a:t>
                      </a:r>
                      <a:endParaRPr lang="tr-TR" sz="1200" b="0" i="0" u="none" strike="noStrike">
                        <a:solidFill>
                          <a:srgbClr val="000000"/>
                        </a:solidFill>
                        <a:effectLst/>
                        <a:latin typeface="Calibri" panose="020F0502020204030204" pitchFamily="34" charset="0"/>
                      </a:endParaRPr>
                    </a:p>
                  </a:txBody>
                  <a:tcPr marL="5100" marR="5100" marT="5100" marB="0"/>
                </a:tc>
                <a:tc>
                  <a:txBody>
                    <a:bodyPr/>
                    <a:lstStyle/>
                    <a:p>
                      <a:pPr algn="l" fontAlgn="t"/>
                      <a:r>
                        <a:rPr lang="nn-NO" sz="1200" u="none" strike="noStrike">
                          <a:effectLst/>
                        </a:rPr>
                        <a:t>Günde tek doz olarak yapılır.</a:t>
                      </a:r>
                      <a:endParaRPr lang="nn-NO" sz="1200" b="0" i="0" u="none" strike="noStrike">
                        <a:solidFill>
                          <a:srgbClr val="000000"/>
                        </a:solidFill>
                        <a:effectLst/>
                        <a:latin typeface="Calibri" panose="020F0502020204030204" pitchFamily="34" charset="0"/>
                      </a:endParaRPr>
                    </a:p>
                  </a:txBody>
                  <a:tcPr marL="5100" marR="5100" marT="5100" marB="0"/>
                </a:tc>
                <a:extLst>
                  <a:ext uri="{0D108BD9-81ED-4DB2-BD59-A6C34878D82A}">
                    <a16:rowId xmlns:a16="http://schemas.microsoft.com/office/drawing/2014/main" xmlns="" val="10002"/>
                  </a:ext>
                </a:extLst>
              </a:tr>
              <a:tr h="1590658">
                <a:tc>
                  <a:txBody>
                    <a:bodyPr/>
                    <a:lstStyle/>
                    <a:p>
                      <a:pPr algn="l" fontAlgn="t"/>
                      <a:r>
                        <a:rPr lang="tr-TR" sz="1200" u="none" strike="noStrike">
                          <a:effectLst/>
                        </a:rPr>
                        <a:t>CETROTİDE Flakon</a:t>
                      </a:r>
                      <a:br>
                        <a:rPr lang="tr-TR" sz="1200" u="none" strike="noStrike">
                          <a:effectLst/>
                        </a:rPr>
                      </a:br>
                      <a:r>
                        <a:rPr lang="tr-TR" sz="1200" u="none" strike="noStrike">
                          <a:effectLst/>
                        </a:rPr>
                        <a:t>(Cetrorelix)</a:t>
                      </a:r>
                      <a:endParaRPr lang="tr-TR" sz="1200" b="0" i="0" u="none" strike="noStrike">
                        <a:solidFill>
                          <a:srgbClr val="000000"/>
                        </a:solidFill>
                        <a:effectLst/>
                        <a:latin typeface="Calibri" panose="020F0502020204030204" pitchFamily="34" charset="0"/>
                      </a:endParaRPr>
                    </a:p>
                  </a:txBody>
                  <a:tcPr marL="5100" marR="5100" marT="5100" marB="0"/>
                </a:tc>
                <a:tc>
                  <a:txBody>
                    <a:bodyPr/>
                    <a:lstStyle/>
                    <a:p>
                      <a:pPr algn="l" fontAlgn="t"/>
                      <a:r>
                        <a:rPr lang="tr-TR" sz="1200" u="none" strike="noStrike">
                          <a:effectLst/>
                        </a:rPr>
                        <a:t>Kontrollü over stimülasyonu uygulanacak </a:t>
                      </a:r>
                      <a:br>
                        <a:rPr lang="tr-TR" sz="1200" u="none" strike="noStrike">
                          <a:effectLst/>
                        </a:rPr>
                      </a:br>
                      <a:r>
                        <a:rPr lang="tr-TR" sz="1200" u="none" strike="noStrike">
                          <a:effectLst/>
                        </a:rPr>
                        <a:t>hastalarda, oosit alınmadan ve reprodüktif</a:t>
                      </a:r>
                      <a:br>
                        <a:rPr lang="tr-TR" sz="1200" u="none" strike="noStrike">
                          <a:effectLst/>
                        </a:rPr>
                      </a:br>
                      <a:r>
                        <a:rPr lang="tr-TR" sz="1200" u="none" strike="noStrike">
                          <a:effectLst/>
                        </a:rPr>
                        <a:t>teknik uygulanmadan önce prematüre ovülasyonu </a:t>
                      </a:r>
                      <a:br>
                        <a:rPr lang="tr-TR" sz="1200" u="none" strike="noStrike">
                          <a:effectLst/>
                        </a:rPr>
                      </a:br>
                      <a:r>
                        <a:rPr lang="tr-TR" sz="1200" u="none" strike="noStrike">
                          <a:effectLst/>
                        </a:rPr>
                        <a:t>önlemede endikedir.</a:t>
                      </a:r>
                      <a:endParaRPr lang="tr-TR" sz="1200" b="0" i="0" u="none" strike="noStrike">
                        <a:solidFill>
                          <a:srgbClr val="000000"/>
                        </a:solidFill>
                        <a:effectLst/>
                        <a:latin typeface="Calibri" panose="020F0502020204030204" pitchFamily="34" charset="0"/>
                      </a:endParaRPr>
                    </a:p>
                  </a:txBody>
                  <a:tcPr marL="5100" marR="5100" marT="5100" marB="0"/>
                </a:tc>
                <a:tc>
                  <a:txBody>
                    <a:bodyPr/>
                    <a:lstStyle/>
                    <a:p>
                      <a:pPr algn="l" fontAlgn="t"/>
                      <a:r>
                        <a:rPr lang="tr-TR" sz="1200" u="none" strike="noStrike">
                          <a:effectLst/>
                        </a:rPr>
                        <a:t>Gebelik,laktasyon,menopoz sonrası ile </a:t>
                      </a:r>
                      <a:br>
                        <a:rPr lang="tr-TR" sz="1200" u="none" strike="noStrike">
                          <a:effectLst/>
                        </a:rPr>
                      </a:br>
                      <a:r>
                        <a:rPr lang="tr-TR" sz="1200" u="none" strike="noStrike">
                          <a:effectLst/>
                        </a:rPr>
                        <a:t>renal ve hepatik yetmezliklerde kontrendikedir.</a:t>
                      </a:r>
                      <a:endParaRPr lang="tr-TR" sz="1200" b="0" i="0" u="none" strike="noStrike">
                        <a:solidFill>
                          <a:srgbClr val="000000"/>
                        </a:solidFill>
                        <a:effectLst/>
                        <a:latin typeface="Calibri" panose="020F0502020204030204" pitchFamily="34" charset="0"/>
                      </a:endParaRPr>
                    </a:p>
                  </a:txBody>
                  <a:tcPr marL="5100" marR="5100" marT="5100" marB="0"/>
                </a:tc>
                <a:tc>
                  <a:txBody>
                    <a:bodyPr/>
                    <a:lstStyle/>
                    <a:p>
                      <a:pPr algn="l" fontAlgn="t"/>
                      <a:r>
                        <a:rPr lang="tr-TR" sz="1200" u="none" strike="noStrike" dirty="0">
                          <a:effectLst/>
                        </a:rPr>
                        <a:t>Enjeksiyon yerinde </a:t>
                      </a:r>
                      <a:r>
                        <a:rPr lang="tr-TR" sz="1200" u="none" strike="noStrike" dirty="0" err="1">
                          <a:effectLst/>
                        </a:rPr>
                        <a:t>ödem,bulantı</a:t>
                      </a:r>
                      <a:r>
                        <a:rPr lang="tr-TR" sz="1200" u="none" strike="noStrike" dirty="0">
                          <a:effectLst/>
                        </a:rPr>
                        <a:t/>
                      </a:r>
                      <a:br>
                        <a:rPr lang="tr-TR" sz="1200" u="none" strike="noStrike" dirty="0">
                          <a:effectLst/>
                        </a:rPr>
                      </a:br>
                      <a:r>
                        <a:rPr lang="tr-TR" sz="1200" u="none" strike="noStrike" dirty="0">
                          <a:effectLst/>
                        </a:rPr>
                        <a:t>baş ağrısı ve </a:t>
                      </a:r>
                      <a:r>
                        <a:rPr lang="tr-TR" sz="1200" u="none" strike="noStrike" dirty="0" err="1">
                          <a:effectLst/>
                        </a:rPr>
                        <a:t>prurit</a:t>
                      </a:r>
                      <a:r>
                        <a:rPr lang="tr-TR" sz="1200" u="none" strike="noStrike" dirty="0">
                          <a:effectLst/>
                        </a:rPr>
                        <a:t> gibi yan etkiler görülebilir.</a:t>
                      </a:r>
                      <a:endParaRPr lang="tr-TR" sz="1200" b="0" i="0" u="none" strike="noStrike" dirty="0">
                        <a:solidFill>
                          <a:srgbClr val="000000"/>
                        </a:solidFill>
                        <a:effectLst/>
                        <a:latin typeface="Calibri" panose="020F0502020204030204" pitchFamily="34" charset="0"/>
                      </a:endParaRPr>
                    </a:p>
                  </a:txBody>
                  <a:tcPr marL="5100" marR="5100" marT="5100" marB="0"/>
                </a:tc>
                <a:tc>
                  <a:txBody>
                    <a:bodyPr/>
                    <a:lstStyle/>
                    <a:p>
                      <a:pPr algn="l" fontAlgn="t"/>
                      <a:r>
                        <a:rPr lang="tr-TR" sz="1200" u="none" strike="noStrike">
                          <a:effectLst/>
                        </a:rPr>
                        <a:t>Krın duvarına Subkütan yol ile</a:t>
                      </a:r>
                      <a:br>
                        <a:rPr lang="tr-TR" sz="1200" u="none" strike="noStrike">
                          <a:effectLst/>
                        </a:rPr>
                      </a:br>
                      <a:r>
                        <a:rPr lang="tr-TR" sz="1200" u="none" strike="noStrike">
                          <a:effectLst/>
                        </a:rPr>
                        <a:t>enjekte edilir.</a:t>
                      </a:r>
                      <a:endParaRPr lang="tr-TR" sz="1200" b="0" i="0" u="none" strike="noStrike">
                        <a:solidFill>
                          <a:srgbClr val="000000"/>
                        </a:solidFill>
                        <a:effectLst/>
                        <a:latin typeface="Calibri" panose="020F0502020204030204" pitchFamily="34" charset="0"/>
                      </a:endParaRPr>
                    </a:p>
                  </a:txBody>
                  <a:tcPr marL="5100" marR="5100" marT="5100" marB="0"/>
                </a:tc>
                <a:tc>
                  <a:txBody>
                    <a:bodyPr/>
                    <a:lstStyle/>
                    <a:p>
                      <a:pPr algn="l" fontAlgn="t"/>
                      <a:r>
                        <a:rPr lang="tr-TR" sz="1200" u="none" strike="noStrike" dirty="0">
                          <a:effectLst/>
                        </a:rPr>
                        <a:t>Sabah veya akşam olmak üzere </a:t>
                      </a:r>
                      <a:br>
                        <a:rPr lang="tr-TR" sz="1200" u="none" strike="noStrike" dirty="0">
                          <a:effectLst/>
                        </a:rPr>
                      </a:br>
                      <a:r>
                        <a:rPr lang="tr-TR" sz="1200" u="none" strike="noStrike" dirty="0">
                          <a:effectLst/>
                        </a:rPr>
                        <a:t>24 saat aralıklarla 1x0,25mg enjekte edilir.</a:t>
                      </a:r>
                      <a:endParaRPr lang="tr-TR" sz="1200" b="0" i="0" u="none" strike="noStrike" dirty="0">
                        <a:solidFill>
                          <a:srgbClr val="000000"/>
                        </a:solidFill>
                        <a:effectLst/>
                        <a:latin typeface="Calibri" panose="020F0502020204030204" pitchFamily="34" charset="0"/>
                      </a:endParaRPr>
                    </a:p>
                  </a:txBody>
                  <a:tcPr marL="5100" marR="5100" marT="5100" marB="0"/>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26606945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145694058"/>
              </p:ext>
            </p:extLst>
          </p:nvPr>
        </p:nvGraphicFramePr>
        <p:xfrm>
          <a:off x="997526" y="581891"/>
          <a:ext cx="10280075" cy="5289161"/>
        </p:xfrm>
        <a:graphic>
          <a:graphicData uri="http://schemas.openxmlformats.org/drawingml/2006/table">
            <a:tbl>
              <a:tblPr>
                <a:tableStyleId>{073A0DAA-6AF3-43AB-8588-CEC1D06C72B9}</a:tableStyleId>
              </a:tblPr>
              <a:tblGrid>
                <a:gridCol w="1209420">
                  <a:extLst>
                    <a:ext uri="{9D8B030D-6E8A-4147-A177-3AD203B41FA5}">
                      <a16:colId xmlns:a16="http://schemas.microsoft.com/office/drawing/2014/main" xmlns="" val="20000"/>
                    </a:ext>
                  </a:extLst>
                </a:gridCol>
                <a:gridCol w="1814131">
                  <a:extLst>
                    <a:ext uri="{9D8B030D-6E8A-4147-A177-3AD203B41FA5}">
                      <a16:colId xmlns:a16="http://schemas.microsoft.com/office/drawing/2014/main" xmlns="" val="20001"/>
                    </a:ext>
                  </a:extLst>
                </a:gridCol>
                <a:gridCol w="1814131">
                  <a:extLst>
                    <a:ext uri="{9D8B030D-6E8A-4147-A177-3AD203B41FA5}">
                      <a16:colId xmlns:a16="http://schemas.microsoft.com/office/drawing/2014/main" xmlns="" val="20002"/>
                    </a:ext>
                  </a:extLst>
                </a:gridCol>
                <a:gridCol w="1814131">
                  <a:extLst>
                    <a:ext uri="{9D8B030D-6E8A-4147-A177-3AD203B41FA5}">
                      <a16:colId xmlns:a16="http://schemas.microsoft.com/office/drawing/2014/main" xmlns="" val="20003"/>
                    </a:ext>
                  </a:extLst>
                </a:gridCol>
                <a:gridCol w="1814131">
                  <a:extLst>
                    <a:ext uri="{9D8B030D-6E8A-4147-A177-3AD203B41FA5}">
                      <a16:colId xmlns:a16="http://schemas.microsoft.com/office/drawing/2014/main" xmlns="" val="20004"/>
                    </a:ext>
                  </a:extLst>
                </a:gridCol>
                <a:gridCol w="1814131">
                  <a:extLst>
                    <a:ext uri="{9D8B030D-6E8A-4147-A177-3AD203B41FA5}">
                      <a16:colId xmlns:a16="http://schemas.microsoft.com/office/drawing/2014/main" xmlns="" val="20005"/>
                    </a:ext>
                  </a:extLst>
                </a:gridCol>
              </a:tblGrid>
              <a:tr h="269443">
                <a:tc gridSpan="6">
                  <a:txBody>
                    <a:bodyPr/>
                    <a:lstStyle/>
                    <a:p>
                      <a:pPr algn="ctr" fontAlgn="t"/>
                      <a:r>
                        <a:rPr lang="tr-TR" sz="1600" b="1" u="none" strike="noStrike" dirty="0">
                          <a:effectLst/>
                        </a:rPr>
                        <a:t>SİSTEMİK KORTİKOSTEROİDLER</a:t>
                      </a:r>
                      <a:endParaRPr lang="tr-TR" sz="16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10000"/>
                  </a:ext>
                </a:extLst>
              </a:tr>
              <a:tr h="1436130">
                <a:tc>
                  <a:txBody>
                    <a:bodyPr/>
                    <a:lstStyle/>
                    <a:p>
                      <a:pPr algn="ctr" fontAlgn="t"/>
                      <a:r>
                        <a:rPr lang="tr-TR" sz="1100" u="none" strike="noStrike">
                          <a:effectLst/>
                        </a:rPr>
                        <a:t>ASTONIN-H 0,1MG</a:t>
                      </a:r>
                      <a:br>
                        <a:rPr lang="tr-TR" sz="1100" u="none" strike="noStrike">
                          <a:effectLst/>
                        </a:rPr>
                      </a:br>
                      <a:r>
                        <a:rPr lang="tr-TR" sz="1100" u="none" strike="noStrike">
                          <a:effectLst/>
                        </a:rPr>
                        <a:t/>
                      </a:r>
                      <a:br>
                        <a:rPr lang="tr-TR" sz="1100" u="none" strike="noStrike">
                          <a:effectLst/>
                        </a:rPr>
                      </a:br>
                      <a:r>
                        <a:rPr lang="tr-TR" sz="1100" u="none" strike="noStrike">
                          <a:effectLst/>
                        </a:rPr>
                        <a:t>(Fludrokortizon)</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Hormon ikame tedavisinde,</a:t>
                      </a:r>
                      <a:br>
                        <a:rPr lang="tr-TR" sz="1100" u="none" strike="noStrike">
                          <a:effectLst/>
                        </a:rPr>
                      </a:br>
                      <a:r>
                        <a:rPr lang="tr-TR" sz="1100" u="none" strike="noStrike">
                          <a:effectLst/>
                        </a:rPr>
                        <a:t/>
                      </a:r>
                      <a:br>
                        <a:rPr lang="tr-TR" sz="1100" u="none" strike="noStrike">
                          <a:effectLst/>
                        </a:rPr>
                      </a:br>
                      <a:r>
                        <a:rPr lang="tr-TR" sz="1100" u="none" strike="noStrike">
                          <a:effectLst/>
                        </a:rPr>
                        <a:t>Addison hastalığı ve tuz kaybı</a:t>
                      </a:r>
                      <a:br>
                        <a:rPr lang="tr-TR" sz="1100" u="none" strike="noStrike">
                          <a:effectLst/>
                        </a:rPr>
                      </a:br>
                      <a:r>
                        <a:rPr lang="tr-TR" sz="1100" u="none" strike="noStrike">
                          <a:effectLst/>
                        </a:rPr>
                        <a:t>durumunda endikedir.</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dirty="0">
                          <a:effectLst/>
                        </a:rPr>
                        <a:t>Etken maddeye aşırı duyarlılık</a:t>
                      </a:r>
                      <a:br>
                        <a:rPr lang="tr-TR" sz="1100" u="none" strike="noStrike" dirty="0">
                          <a:effectLst/>
                        </a:rPr>
                      </a:br>
                      <a:r>
                        <a:rPr lang="tr-TR" sz="1100" u="none" strike="noStrike" dirty="0">
                          <a:effectLst/>
                        </a:rPr>
                        <a:t/>
                      </a:r>
                      <a:br>
                        <a:rPr lang="tr-TR" sz="1100" u="none" strike="noStrike" dirty="0">
                          <a:effectLst/>
                        </a:rPr>
                      </a:br>
                      <a:r>
                        <a:rPr lang="tr-TR" sz="1100" u="none" strike="noStrike" dirty="0" err="1">
                          <a:effectLst/>
                        </a:rPr>
                        <a:t>durumunda,kalp</a:t>
                      </a:r>
                      <a:r>
                        <a:rPr lang="tr-TR" sz="1100" u="none" strike="noStrike" dirty="0">
                          <a:effectLst/>
                        </a:rPr>
                        <a:t> yetmezliği,</a:t>
                      </a:r>
                      <a:br>
                        <a:rPr lang="tr-TR" sz="1100" u="none" strike="noStrike" dirty="0">
                          <a:effectLst/>
                        </a:rPr>
                      </a:br>
                      <a:r>
                        <a:rPr lang="tr-TR" sz="1100" u="none" strike="noStrike" dirty="0">
                          <a:effectLst/>
                        </a:rPr>
                        <a:t>şiddetli karaciğer ve böbrek hastalıkları durumunda </a:t>
                      </a:r>
                      <a:r>
                        <a:rPr lang="tr-TR" sz="1100" u="none" strike="noStrike" dirty="0" err="1">
                          <a:effectLst/>
                        </a:rPr>
                        <a:t>kontrendikedir</a:t>
                      </a:r>
                      <a:r>
                        <a:rPr lang="tr-TR" sz="1100" u="none" strike="noStrike" dirty="0">
                          <a:effectLst/>
                        </a:rPr>
                        <a:t>.</a:t>
                      </a:r>
                      <a:endParaRPr lang="tr-TR"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Nefes almada güçlük,yüzde,</a:t>
                      </a:r>
                      <a:br>
                        <a:rPr lang="tr-TR" sz="1100" u="none" strike="noStrike">
                          <a:effectLst/>
                        </a:rPr>
                      </a:br>
                      <a:r>
                        <a:rPr lang="tr-TR" sz="1100" u="none" strike="noStrike">
                          <a:effectLst/>
                        </a:rPr>
                        <a:t/>
                      </a:r>
                      <a:br>
                        <a:rPr lang="tr-TR" sz="1100" u="none" strike="noStrike">
                          <a:effectLst/>
                        </a:rPr>
                      </a:br>
                      <a:r>
                        <a:rPr lang="tr-TR" sz="1100" u="none" strike="noStrike">
                          <a:effectLst/>
                        </a:rPr>
                        <a:t>dudaklarda veya dilde şişme,karında şiddetli ağrı ve cilt döküntüleri gibi yan etkileri vardır.</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Oral yol ile kullanılır.</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Doz ayarlaması doktor tarafından</a:t>
                      </a:r>
                      <a:br>
                        <a:rPr lang="tr-TR" sz="1100" u="none" strike="noStrike">
                          <a:effectLst/>
                        </a:rPr>
                      </a:br>
                      <a:r>
                        <a:rPr lang="tr-TR" sz="1100" u="none" strike="noStrike">
                          <a:effectLst/>
                        </a:rPr>
                        <a:t>yapılır.</a:t>
                      </a:r>
                      <a:endParaRPr lang="tr-TR"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xmlns="" val="10001"/>
                  </a:ext>
                </a:extLst>
              </a:tr>
              <a:tr h="1910349">
                <a:tc>
                  <a:txBody>
                    <a:bodyPr/>
                    <a:lstStyle/>
                    <a:p>
                      <a:pPr algn="ctr" fontAlgn="t"/>
                      <a:r>
                        <a:rPr lang="tr-TR" sz="1100" u="none" strike="noStrike">
                          <a:effectLst/>
                        </a:rPr>
                        <a:t>CELESTONE Chronodose</a:t>
                      </a:r>
                      <a:br>
                        <a:rPr lang="tr-TR" sz="1100" u="none" strike="noStrike">
                          <a:effectLst/>
                        </a:rPr>
                      </a:br>
                      <a:r>
                        <a:rPr lang="tr-TR" sz="1100" u="none" strike="noStrike">
                          <a:effectLst/>
                        </a:rPr>
                        <a:t>(Betamethasone)</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nn-NO" sz="1100" u="none" strike="noStrike">
                          <a:effectLst/>
                        </a:rPr>
                        <a:t>Sistemik kortikosteroid </a:t>
                      </a:r>
                      <a:br>
                        <a:rPr lang="nn-NO" sz="1100" u="none" strike="noStrike">
                          <a:effectLst/>
                        </a:rPr>
                      </a:br>
                      <a:r>
                        <a:rPr lang="nn-NO" sz="1100" u="none" strike="noStrike">
                          <a:effectLst/>
                        </a:rPr>
                        <a:t/>
                      </a:r>
                      <a:br>
                        <a:rPr lang="nn-NO" sz="1100" u="none" strike="noStrike">
                          <a:effectLst/>
                        </a:rPr>
                      </a:br>
                      <a:r>
                        <a:rPr lang="nn-NO" sz="1100" u="none" strike="noStrike">
                          <a:effectLst/>
                        </a:rPr>
                        <a:t>tedavisine yanıt veren akut yada orta ağırlıktaki hastalıklarda endikedir.</a:t>
                      </a:r>
                      <a:endParaRPr lang="nn-NO"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dirty="0">
                          <a:effectLst/>
                        </a:rPr>
                        <a:t>Sistemik mantar enfeksiyonu</a:t>
                      </a:r>
                      <a:br>
                        <a:rPr lang="tr-TR" sz="1100" u="none" strike="noStrike" dirty="0">
                          <a:effectLst/>
                        </a:rPr>
                      </a:br>
                      <a:r>
                        <a:rPr lang="tr-TR" sz="1100" u="none" strike="noStrike" dirty="0">
                          <a:effectLst/>
                        </a:rPr>
                        <a:t>olanlarda </a:t>
                      </a:r>
                      <a:r>
                        <a:rPr lang="tr-TR" sz="1100" u="none" strike="noStrike" dirty="0" err="1">
                          <a:effectLst/>
                        </a:rPr>
                        <a:t>kontrendikedir</a:t>
                      </a:r>
                      <a:r>
                        <a:rPr lang="tr-TR" sz="1100" u="none" strike="noStrike" dirty="0">
                          <a:effectLst/>
                        </a:rPr>
                        <a:t>.</a:t>
                      </a:r>
                      <a:endParaRPr lang="tr-TR"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Sıvı ve elektrolit retansiyonu,</a:t>
                      </a:r>
                      <a:br>
                        <a:rPr lang="tr-TR" sz="1100" u="none" strike="noStrike">
                          <a:effectLst/>
                        </a:rPr>
                      </a:br>
                      <a:r>
                        <a:rPr lang="tr-TR" sz="1100" u="none" strike="noStrike">
                          <a:effectLst/>
                        </a:rPr>
                        <a:t>hiperpigmentasyon veya hipopigmentasyon,</a:t>
                      </a:r>
                      <a:br>
                        <a:rPr lang="tr-TR" sz="1100" u="none" strike="noStrike">
                          <a:effectLst/>
                        </a:rPr>
                      </a:br>
                      <a:r>
                        <a:rPr lang="tr-TR" sz="1100" u="none" strike="noStrike">
                          <a:effectLst/>
                        </a:rPr>
                        <a:t>deri ve deri altı dokularda atrofi,abse,ateş,nörolojik</a:t>
                      </a:r>
                      <a:br>
                        <a:rPr lang="tr-TR" sz="1100" u="none" strike="noStrike">
                          <a:effectLst/>
                        </a:rPr>
                      </a:br>
                      <a:r>
                        <a:rPr lang="tr-TR" sz="1100" u="none" strike="noStrike">
                          <a:effectLst/>
                        </a:rPr>
                        <a:t>bozukluklar ve oftalmik bozukluklar gibi yan etkiler</a:t>
                      </a:r>
                      <a:br>
                        <a:rPr lang="tr-TR" sz="1100" u="none" strike="noStrike">
                          <a:effectLst/>
                        </a:rPr>
                      </a:br>
                      <a:r>
                        <a:rPr lang="tr-TR" sz="1100" u="none" strike="noStrike">
                          <a:effectLst/>
                        </a:rPr>
                        <a:t>görülebilir. </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İntramüsküler yol ile uygulanır.</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Genellikle 1ml İM enjeksiyon</a:t>
                      </a:r>
                      <a:br>
                        <a:rPr lang="tr-TR" sz="1100" u="none" strike="noStrike">
                          <a:effectLst/>
                        </a:rPr>
                      </a:br>
                      <a:r>
                        <a:rPr lang="tr-TR" sz="1100" u="none" strike="noStrike">
                          <a:effectLst/>
                        </a:rPr>
                        <a:t>ile başlanır ve haftada bir </a:t>
                      </a:r>
                      <a:br>
                        <a:rPr lang="tr-TR" sz="1100" u="none" strike="noStrike">
                          <a:effectLst/>
                        </a:rPr>
                      </a:br>
                      <a:r>
                        <a:rPr lang="tr-TR" sz="1100" u="none" strike="noStrike">
                          <a:effectLst/>
                        </a:rPr>
                        <a:t>tekrarlanır.</a:t>
                      </a:r>
                      <a:endParaRPr lang="tr-TR"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xmlns="" val="10002"/>
                  </a:ext>
                </a:extLst>
              </a:tr>
              <a:tr h="1673239">
                <a:tc>
                  <a:txBody>
                    <a:bodyPr/>
                    <a:lstStyle/>
                    <a:p>
                      <a:pPr algn="ctr" fontAlgn="t"/>
                      <a:r>
                        <a:rPr lang="tr-TR" sz="1100" u="none" strike="noStrike">
                          <a:effectLst/>
                        </a:rPr>
                        <a:t>PREDNOL</a:t>
                      </a:r>
                      <a:br>
                        <a:rPr lang="tr-TR" sz="1100" u="none" strike="noStrike">
                          <a:effectLst/>
                        </a:rPr>
                      </a:br>
                      <a:r>
                        <a:rPr lang="tr-TR" sz="1100" u="none" strike="noStrike">
                          <a:effectLst/>
                        </a:rPr>
                        <a:t/>
                      </a:r>
                      <a:br>
                        <a:rPr lang="tr-TR" sz="1100" u="none" strike="noStrike">
                          <a:effectLst/>
                        </a:rPr>
                      </a:br>
                      <a:r>
                        <a:rPr lang="tr-TR" sz="1100" u="none" strike="noStrike">
                          <a:effectLst/>
                        </a:rPr>
                        <a:t>(Methylprednisolone)</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Alerji,şok,astım,larenks ödemi,</a:t>
                      </a:r>
                      <a:br>
                        <a:rPr lang="tr-TR" sz="1100" u="none" strike="noStrike">
                          <a:effectLst/>
                        </a:rPr>
                      </a:br>
                      <a:r>
                        <a:rPr lang="tr-TR" sz="1100" u="none" strike="noStrike">
                          <a:effectLst/>
                        </a:rPr>
                        <a:t>habis hemopatiler,romatizma,</a:t>
                      </a:r>
                      <a:br>
                        <a:rPr lang="tr-TR" sz="1100" u="none" strike="noStrike">
                          <a:effectLst/>
                        </a:rPr>
                      </a:br>
                      <a:r>
                        <a:rPr lang="tr-TR" sz="1100" u="none" strike="noStrike">
                          <a:effectLst/>
                        </a:rPr>
                        <a:t>kollajen,dermatolojik,oftalmik,</a:t>
                      </a:r>
                      <a:br>
                        <a:rPr lang="tr-TR" sz="1100" u="none" strike="noStrike">
                          <a:effectLst/>
                        </a:rPr>
                      </a:br>
                      <a:r>
                        <a:rPr lang="tr-TR" sz="1100" u="none" strike="noStrike">
                          <a:effectLst/>
                        </a:rPr>
                        <a:t>solunum ve hematolojik hastalıklar,</a:t>
                      </a:r>
                      <a:br>
                        <a:rPr lang="tr-TR" sz="1100" u="none" strike="noStrike">
                          <a:effectLst/>
                        </a:rPr>
                      </a:br>
                      <a:r>
                        <a:rPr lang="tr-TR" sz="1100" u="none" strike="noStrike">
                          <a:effectLst/>
                        </a:rPr>
                        <a:t>böcek sokmalarında endikedir.</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Sistemik mantar enfeksiyonu,</a:t>
                      </a:r>
                      <a:br>
                        <a:rPr lang="tr-TR" sz="1100" u="none" strike="noStrike">
                          <a:effectLst/>
                        </a:rPr>
                      </a:br>
                      <a:r>
                        <a:rPr lang="tr-TR" sz="1100" u="none" strike="noStrike">
                          <a:effectLst/>
                        </a:rPr>
                        <a:t>tüberküloz,oküler herpes,</a:t>
                      </a:r>
                      <a:br>
                        <a:rPr lang="tr-TR" sz="1100" u="none" strike="noStrike">
                          <a:effectLst/>
                        </a:rPr>
                      </a:br>
                      <a:r>
                        <a:rPr lang="tr-TR" sz="1100" u="none" strike="noStrike">
                          <a:effectLst/>
                        </a:rPr>
                        <a:t>kanamaya meyilli ülserler,</a:t>
                      </a:r>
                      <a:br>
                        <a:rPr lang="tr-TR" sz="1100" u="none" strike="noStrike">
                          <a:effectLst/>
                        </a:rPr>
                      </a:br>
                      <a:r>
                        <a:rPr lang="tr-TR" sz="1100" u="none" strike="noStrike">
                          <a:effectLst/>
                        </a:rPr>
                        <a:t>akut psikoz diverkülit,osteoporez,</a:t>
                      </a:r>
                      <a:br>
                        <a:rPr lang="tr-TR" sz="1100" u="none" strike="noStrike">
                          <a:effectLst/>
                        </a:rPr>
                      </a:br>
                      <a:r>
                        <a:rPr lang="tr-TR" sz="1100" u="none" strike="noStrike">
                          <a:effectLst/>
                        </a:rPr>
                        <a:t>renal yetmezlik ve Cushing </a:t>
                      </a:r>
                      <a:br>
                        <a:rPr lang="tr-TR" sz="1100" u="none" strike="noStrike">
                          <a:effectLst/>
                        </a:rPr>
                      </a:br>
                      <a:r>
                        <a:rPr lang="tr-TR" sz="1100" u="none" strike="noStrike">
                          <a:effectLst/>
                        </a:rPr>
                        <a:t>Sendromunda kontrendikedir.</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Vücut sıvısı ve elektrolit denge</a:t>
                      </a:r>
                      <a:br>
                        <a:rPr lang="tr-TR" sz="1100" u="none" strike="noStrike">
                          <a:effectLst/>
                        </a:rPr>
                      </a:br>
                      <a:r>
                        <a:rPr lang="tr-TR" sz="1100" u="none" strike="noStrike">
                          <a:effectLst/>
                        </a:rPr>
                        <a:t>bozukluğu,gastrointestinal,</a:t>
                      </a:r>
                      <a:br>
                        <a:rPr lang="tr-TR" sz="1100" u="none" strike="noStrike">
                          <a:effectLst/>
                        </a:rPr>
                      </a:br>
                      <a:r>
                        <a:rPr lang="tr-TR" sz="1100" u="none" strike="noStrike">
                          <a:effectLst/>
                        </a:rPr>
                        <a:t>kas ve kemikler,dermatolojik,endokrinolojik</a:t>
                      </a:r>
                      <a:br>
                        <a:rPr lang="tr-TR" sz="1100" u="none" strike="noStrike">
                          <a:effectLst/>
                        </a:rPr>
                      </a:br>
                      <a:r>
                        <a:rPr lang="tr-TR" sz="1100" u="none" strike="noStrike">
                          <a:effectLst/>
                        </a:rPr>
                        <a:t>nörolojik ve oftalmik bazı yan etkiler görülebilir.</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İntravenöz,İntramüsküler ve </a:t>
                      </a:r>
                      <a:br>
                        <a:rPr lang="tr-TR" sz="1100" u="none" strike="noStrike">
                          <a:effectLst/>
                        </a:rPr>
                      </a:br>
                      <a:r>
                        <a:rPr lang="tr-TR" sz="1100" u="none" strike="noStrike">
                          <a:effectLst/>
                        </a:rPr>
                        <a:t>Oral yol ile kullanılır.</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dirty="0">
                          <a:effectLst/>
                        </a:rPr>
                        <a:t>İM-İV:30mg/kg</a:t>
                      </a:r>
                      <a:br>
                        <a:rPr lang="tr-TR" sz="1100" u="none" strike="noStrike" dirty="0">
                          <a:effectLst/>
                        </a:rPr>
                      </a:br>
                      <a:r>
                        <a:rPr lang="tr-TR" sz="1100" u="none" strike="noStrike" dirty="0">
                          <a:effectLst/>
                        </a:rPr>
                        <a:t>Oral:4-16mg</a:t>
                      </a:r>
                      <a:br>
                        <a:rPr lang="tr-TR" sz="1100" u="none" strike="noStrike" dirty="0">
                          <a:effectLst/>
                        </a:rPr>
                      </a:br>
                      <a:endParaRPr lang="tr-TR"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25432377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48615032"/>
              </p:ext>
            </p:extLst>
          </p:nvPr>
        </p:nvGraphicFramePr>
        <p:xfrm>
          <a:off x="1009404" y="688770"/>
          <a:ext cx="10165275" cy="5628904"/>
        </p:xfrm>
        <a:graphic>
          <a:graphicData uri="http://schemas.openxmlformats.org/drawingml/2006/table">
            <a:tbl>
              <a:tblPr>
                <a:tableStyleId>{073A0DAA-6AF3-43AB-8588-CEC1D06C72B9}</a:tableStyleId>
              </a:tblPr>
              <a:tblGrid>
                <a:gridCol w="1195915">
                  <a:extLst>
                    <a:ext uri="{9D8B030D-6E8A-4147-A177-3AD203B41FA5}">
                      <a16:colId xmlns:a16="http://schemas.microsoft.com/office/drawing/2014/main" xmlns="" val="20000"/>
                    </a:ext>
                  </a:extLst>
                </a:gridCol>
                <a:gridCol w="1793872">
                  <a:extLst>
                    <a:ext uri="{9D8B030D-6E8A-4147-A177-3AD203B41FA5}">
                      <a16:colId xmlns:a16="http://schemas.microsoft.com/office/drawing/2014/main" xmlns="" val="20001"/>
                    </a:ext>
                  </a:extLst>
                </a:gridCol>
                <a:gridCol w="1793872">
                  <a:extLst>
                    <a:ext uri="{9D8B030D-6E8A-4147-A177-3AD203B41FA5}">
                      <a16:colId xmlns:a16="http://schemas.microsoft.com/office/drawing/2014/main" xmlns="" val="20002"/>
                    </a:ext>
                  </a:extLst>
                </a:gridCol>
                <a:gridCol w="1793872">
                  <a:extLst>
                    <a:ext uri="{9D8B030D-6E8A-4147-A177-3AD203B41FA5}">
                      <a16:colId xmlns:a16="http://schemas.microsoft.com/office/drawing/2014/main" xmlns="" val="20003"/>
                    </a:ext>
                  </a:extLst>
                </a:gridCol>
                <a:gridCol w="1793872">
                  <a:extLst>
                    <a:ext uri="{9D8B030D-6E8A-4147-A177-3AD203B41FA5}">
                      <a16:colId xmlns:a16="http://schemas.microsoft.com/office/drawing/2014/main" xmlns="" val="20004"/>
                    </a:ext>
                  </a:extLst>
                </a:gridCol>
                <a:gridCol w="1793872">
                  <a:extLst>
                    <a:ext uri="{9D8B030D-6E8A-4147-A177-3AD203B41FA5}">
                      <a16:colId xmlns:a16="http://schemas.microsoft.com/office/drawing/2014/main" xmlns="" val="20005"/>
                    </a:ext>
                  </a:extLst>
                </a:gridCol>
              </a:tblGrid>
              <a:tr h="254129">
                <a:tc gridSpan="6">
                  <a:txBody>
                    <a:bodyPr/>
                    <a:lstStyle/>
                    <a:p>
                      <a:pPr algn="ctr" fontAlgn="t"/>
                      <a:r>
                        <a:rPr lang="tr-TR" sz="1600" b="1" u="none" strike="noStrike" dirty="0">
                          <a:effectLst/>
                        </a:rPr>
                        <a:t>SİSTEMİK KORTİKOSTEROİDLER</a:t>
                      </a:r>
                      <a:endParaRPr lang="tr-TR" sz="1600" b="1" i="0" u="none" strike="noStrike" dirty="0">
                        <a:solidFill>
                          <a:srgbClr val="000000"/>
                        </a:solidFill>
                        <a:effectLst/>
                        <a:latin typeface="Calibri" panose="020F0502020204030204" pitchFamily="34" charset="0"/>
                      </a:endParaRPr>
                    </a:p>
                  </a:txBody>
                  <a:tcPr marL="5828" marR="5828" marT="5828"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10000"/>
                  </a:ext>
                </a:extLst>
              </a:tr>
              <a:tr h="3734002">
                <a:tc>
                  <a:txBody>
                    <a:bodyPr/>
                    <a:lstStyle/>
                    <a:p>
                      <a:pPr algn="ctr" fontAlgn="t"/>
                      <a:r>
                        <a:rPr lang="tr-TR" sz="1200" u="none" strike="noStrike" dirty="0">
                          <a:effectLst/>
                        </a:rPr>
                        <a:t>KENACORT-A</a:t>
                      </a:r>
                      <a:br>
                        <a:rPr lang="tr-TR" sz="1200" u="none" strike="noStrike" dirty="0">
                          <a:effectLst/>
                        </a:rPr>
                      </a:br>
                      <a:r>
                        <a:rPr lang="tr-TR" sz="1200" u="none" strike="noStrike" dirty="0">
                          <a:effectLst/>
                        </a:rPr>
                        <a:t>(</a:t>
                      </a:r>
                      <a:r>
                        <a:rPr lang="tr-TR" sz="1200" u="none" strike="noStrike" dirty="0" err="1">
                          <a:effectLst/>
                        </a:rPr>
                        <a:t>Triamcinolone</a:t>
                      </a:r>
                      <a:r>
                        <a:rPr lang="tr-TR" sz="1200" u="none" strike="noStrike" dirty="0">
                          <a:effectLst/>
                        </a:rPr>
                        <a:t>)</a:t>
                      </a:r>
                      <a:endParaRPr lang="tr-TR" sz="1200" b="0" i="0" u="none" strike="noStrike" dirty="0">
                        <a:solidFill>
                          <a:srgbClr val="000000"/>
                        </a:solidFill>
                        <a:effectLst/>
                        <a:latin typeface="Calibri" panose="020F0502020204030204" pitchFamily="34" charset="0"/>
                      </a:endParaRPr>
                    </a:p>
                  </a:txBody>
                  <a:tcPr marL="5828" marR="5828" marT="5828" marB="0" anchor="ctr"/>
                </a:tc>
                <a:tc>
                  <a:txBody>
                    <a:bodyPr/>
                    <a:lstStyle/>
                    <a:p>
                      <a:pPr algn="ctr" fontAlgn="t"/>
                      <a:r>
                        <a:rPr lang="tr-TR" sz="1200" u="none" strike="noStrike">
                          <a:effectLst/>
                        </a:rPr>
                        <a:t>Endokrin hastalıklar,romatizmal</a:t>
                      </a:r>
                      <a:br>
                        <a:rPr lang="tr-TR" sz="1200" u="none" strike="noStrike">
                          <a:effectLst/>
                        </a:rPr>
                      </a:br>
                      <a:r>
                        <a:rPr lang="tr-TR" sz="1200" u="none" strike="noStrike">
                          <a:effectLst/>
                        </a:rPr>
                        <a:t/>
                      </a:r>
                      <a:br>
                        <a:rPr lang="tr-TR" sz="1200" u="none" strike="noStrike">
                          <a:effectLst/>
                        </a:rPr>
                      </a:br>
                      <a:r>
                        <a:rPr lang="tr-TR" sz="1200" u="none" strike="noStrike">
                          <a:effectLst/>
                        </a:rPr>
                        <a:t>hastalıklar,dermatolojik hastalıklar,</a:t>
                      </a:r>
                      <a:br>
                        <a:rPr lang="tr-TR" sz="1200" u="none" strike="noStrike">
                          <a:effectLst/>
                        </a:rPr>
                      </a:br>
                      <a:r>
                        <a:rPr lang="tr-TR" sz="1200" u="none" strike="noStrike">
                          <a:effectLst/>
                        </a:rPr>
                        <a:t/>
                      </a:r>
                      <a:br>
                        <a:rPr lang="tr-TR" sz="1200" u="none" strike="noStrike">
                          <a:effectLst/>
                        </a:rPr>
                      </a:br>
                      <a:r>
                        <a:rPr lang="tr-TR" sz="1200" u="none" strike="noStrike">
                          <a:effectLst/>
                        </a:rPr>
                        <a:t>GİS hastalıkları,allerjikdurumlar,</a:t>
                      </a:r>
                      <a:br>
                        <a:rPr lang="tr-TR" sz="1200" u="none" strike="noStrike">
                          <a:effectLst/>
                        </a:rPr>
                      </a:br>
                      <a:r>
                        <a:rPr lang="tr-TR" sz="1200" u="none" strike="noStrike">
                          <a:effectLst/>
                        </a:rPr>
                        <a:t/>
                      </a:r>
                      <a:br>
                        <a:rPr lang="tr-TR" sz="1200" u="none" strike="noStrike">
                          <a:effectLst/>
                        </a:rPr>
                      </a:br>
                      <a:r>
                        <a:rPr lang="tr-TR" sz="1200" u="none" strike="noStrike">
                          <a:effectLst/>
                        </a:rPr>
                        <a:t>göz hastalıkları,solunum sistemi</a:t>
                      </a:r>
                      <a:br>
                        <a:rPr lang="tr-TR" sz="1200" u="none" strike="noStrike">
                          <a:effectLst/>
                        </a:rPr>
                      </a:br>
                      <a:r>
                        <a:rPr lang="tr-TR" sz="1200" u="none" strike="noStrike">
                          <a:effectLst/>
                        </a:rPr>
                        <a:t/>
                      </a:r>
                      <a:br>
                        <a:rPr lang="tr-TR" sz="1200" u="none" strike="noStrike">
                          <a:effectLst/>
                        </a:rPr>
                      </a:br>
                      <a:r>
                        <a:rPr lang="tr-TR" sz="1200" u="none" strike="noStrike">
                          <a:effectLst/>
                        </a:rPr>
                        <a:t>hastalıkları,kan hastalıkları</a:t>
                      </a:r>
                      <a:br>
                        <a:rPr lang="tr-TR" sz="1200" u="none" strike="noStrike">
                          <a:effectLst/>
                        </a:rPr>
                      </a:br>
                      <a:r>
                        <a:rPr lang="tr-TR" sz="1200" u="none" strike="noStrike">
                          <a:effectLst/>
                        </a:rPr>
                        <a:t/>
                      </a:r>
                      <a:br>
                        <a:rPr lang="tr-TR" sz="1200" u="none" strike="noStrike">
                          <a:effectLst/>
                        </a:rPr>
                      </a:br>
                      <a:r>
                        <a:rPr lang="tr-TR" sz="1200" u="none" strike="noStrike">
                          <a:effectLst/>
                        </a:rPr>
                        <a:t>neoplastik hastalıklar ve ödem gibi durumlarda endikedir.</a:t>
                      </a:r>
                      <a:endParaRPr lang="tr-TR" sz="1200" b="0" i="0" u="none" strike="noStrike">
                        <a:solidFill>
                          <a:srgbClr val="000000"/>
                        </a:solidFill>
                        <a:effectLst/>
                        <a:latin typeface="Calibri" panose="020F0502020204030204" pitchFamily="34" charset="0"/>
                      </a:endParaRPr>
                    </a:p>
                  </a:txBody>
                  <a:tcPr marL="5828" marR="5828" marT="5828" marB="0" anchor="ctr"/>
                </a:tc>
                <a:tc>
                  <a:txBody>
                    <a:bodyPr/>
                    <a:lstStyle/>
                    <a:p>
                      <a:pPr algn="ctr" fontAlgn="t"/>
                      <a:r>
                        <a:rPr lang="tr-TR" sz="1200" u="none" strike="noStrike">
                          <a:effectLst/>
                        </a:rPr>
                        <a:t>Akut enfeksiyon,Herpes zoster,</a:t>
                      </a:r>
                      <a:br>
                        <a:rPr lang="tr-TR" sz="1200" u="none" strike="noStrike">
                          <a:effectLst/>
                        </a:rPr>
                      </a:br>
                      <a:r>
                        <a:rPr lang="tr-TR" sz="1200" u="none" strike="noStrike">
                          <a:effectLst/>
                        </a:rPr>
                        <a:t/>
                      </a:r>
                      <a:br>
                        <a:rPr lang="tr-TR" sz="1200" u="none" strike="noStrike">
                          <a:effectLst/>
                        </a:rPr>
                      </a:br>
                      <a:r>
                        <a:rPr lang="tr-TR" sz="1200" u="none" strike="noStrike">
                          <a:effectLst/>
                        </a:rPr>
                        <a:t>tüberküloz,canlı aşı uygulaması,</a:t>
                      </a:r>
                      <a:br>
                        <a:rPr lang="tr-TR" sz="1200" u="none" strike="noStrike">
                          <a:effectLst/>
                        </a:rPr>
                      </a:br>
                      <a:r>
                        <a:rPr lang="tr-TR" sz="1200" u="none" strike="noStrike">
                          <a:effectLst/>
                        </a:rPr>
                        <a:t/>
                      </a:r>
                      <a:br>
                        <a:rPr lang="tr-TR" sz="1200" u="none" strike="noStrike">
                          <a:effectLst/>
                        </a:rPr>
                      </a:br>
                      <a:r>
                        <a:rPr lang="tr-TR" sz="1200" u="none" strike="noStrike">
                          <a:effectLst/>
                        </a:rPr>
                        <a:t>gebelik,peptik ülser,osteoporoz,</a:t>
                      </a:r>
                      <a:br>
                        <a:rPr lang="tr-TR" sz="1200" u="none" strike="noStrike">
                          <a:effectLst/>
                        </a:rPr>
                      </a:br>
                      <a:r>
                        <a:rPr lang="tr-TR" sz="1200" u="none" strike="noStrike">
                          <a:effectLst/>
                        </a:rPr>
                        <a:t/>
                      </a:r>
                      <a:br>
                        <a:rPr lang="tr-TR" sz="1200" u="none" strike="noStrike">
                          <a:effectLst/>
                        </a:rPr>
                      </a:br>
                      <a:r>
                        <a:rPr lang="tr-TR" sz="1200" u="none" strike="noStrike">
                          <a:effectLst/>
                        </a:rPr>
                        <a:t>psikoz ve psikonevrozda kontrendikedir.</a:t>
                      </a:r>
                      <a:endParaRPr lang="tr-TR" sz="1200" b="0" i="0" u="none" strike="noStrike">
                        <a:solidFill>
                          <a:srgbClr val="000000"/>
                        </a:solidFill>
                        <a:effectLst/>
                        <a:latin typeface="Calibri" panose="020F0502020204030204" pitchFamily="34" charset="0"/>
                      </a:endParaRPr>
                    </a:p>
                  </a:txBody>
                  <a:tcPr marL="5828" marR="5828" marT="5828" marB="0" anchor="ctr"/>
                </a:tc>
                <a:tc>
                  <a:txBody>
                    <a:bodyPr/>
                    <a:lstStyle/>
                    <a:p>
                      <a:pPr algn="ctr" fontAlgn="t"/>
                      <a:r>
                        <a:rPr lang="tr-TR" sz="1200" u="none" strike="noStrike" dirty="0" err="1">
                          <a:effectLst/>
                        </a:rPr>
                        <a:t>Hipertansiyon,glikozüri,hipokalemi</a:t>
                      </a:r>
                      <a:r>
                        <a:rPr lang="tr-TR" sz="1200" u="none" strike="noStrike" dirty="0">
                          <a:effectLst/>
                        </a:rPr>
                        <a:t>,</a:t>
                      </a:r>
                      <a:br>
                        <a:rPr lang="tr-TR" sz="1200" u="none" strike="noStrike" dirty="0">
                          <a:effectLst/>
                        </a:rPr>
                      </a:br>
                      <a:r>
                        <a:rPr lang="tr-TR" sz="1200" u="none" strike="noStrike" dirty="0">
                          <a:effectLst/>
                        </a:rPr>
                        <a:t>sıvı </a:t>
                      </a:r>
                      <a:r>
                        <a:rPr lang="tr-TR" sz="1200" u="none" strike="noStrike" dirty="0" err="1">
                          <a:effectLst/>
                        </a:rPr>
                        <a:t>retansiyonu,gastrit</a:t>
                      </a:r>
                      <a:r>
                        <a:rPr lang="tr-TR" sz="1200" u="none" strike="noStrike" dirty="0">
                          <a:effectLst/>
                        </a:rPr>
                        <a:t> rahatsızlıklar,</a:t>
                      </a:r>
                      <a:br>
                        <a:rPr lang="tr-TR" sz="1200" u="none" strike="noStrike" dirty="0">
                          <a:effectLst/>
                        </a:rPr>
                      </a:br>
                      <a:r>
                        <a:rPr lang="tr-TR" sz="1200" u="none" strike="noStrike" dirty="0">
                          <a:effectLst/>
                        </a:rPr>
                        <a:t>ve </a:t>
                      </a:r>
                      <a:r>
                        <a:rPr lang="tr-TR" sz="1200" u="none" strike="noStrike" dirty="0" err="1">
                          <a:effectLst/>
                        </a:rPr>
                        <a:t>mental</a:t>
                      </a:r>
                      <a:r>
                        <a:rPr lang="tr-TR" sz="1200" u="none" strike="noStrike" dirty="0">
                          <a:effectLst/>
                        </a:rPr>
                        <a:t> değişiklikler.</a:t>
                      </a:r>
                      <a:endParaRPr lang="tr-TR" sz="1200" b="0" i="0" u="none" strike="noStrike" dirty="0">
                        <a:solidFill>
                          <a:srgbClr val="000000"/>
                        </a:solidFill>
                        <a:effectLst/>
                        <a:latin typeface="Calibri" panose="020F0502020204030204" pitchFamily="34" charset="0"/>
                      </a:endParaRPr>
                    </a:p>
                  </a:txBody>
                  <a:tcPr marL="5828" marR="5828" marT="5828" marB="0" anchor="ctr"/>
                </a:tc>
                <a:tc>
                  <a:txBody>
                    <a:bodyPr/>
                    <a:lstStyle/>
                    <a:p>
                      <a:pPr algn="ctr" fontAlgn="t"/>
                      <a:r>
                        <a:rPr lang="tr-TR" sz="1200" u="none" strike="noStrike">
                          <a:effectLst/>
                        </a:rPr>
                        <a:t>İntramüsküler yol ile uygulanır.</a:t>
                      </a:r>
                      <a:endParaRPr lang="tr-TR" sz="1200" b="0" i="0" u="none" strike="noStrike">
                        <a:solidFill>
                          <a:srgbClr val="000000"/>
                        </a:solidFill>
                        <a:effectLst/>
                        <a:latin typeface="Calibri" panose="020F0502020204030204" pitchFamily="34" charset="0"/>
                      </a:endParaRPr>
                    </a:p>
                  </a:txBody>
                  <a:tcPr marL="5828" marR="5828" marT="5828" marB="0" anchor="ctr"/>
                </a:tc>
                <a:tc>
                  <a:txBody>
                    <a:bodyPr/>
                    <a:lstStyle/>
                    <a:p>
                      <a:pPr algn="ctr" fontAlgn="t"/>
                      <a:r>
                        <a:rPr lang="tr-TR" sz="1200" u="none" strike="noStrike">
                          <a:effectLst/>
                        </a:rPr>
                        <a:t>Erişkinlerde:İM 40-60 mg'dır.</a:t>
                      </a:r>
                      <a:br>
                        <a:rPr lang="tr-TR" sz="1200" u="none" strike="noStrike">
                          <a:effectLst/>
                        </a:rPr>
                      </a:br>
                      <a:r>
                        <a:rPr lang="tr-TR" sz="1200" u="none" strike="noStrike">
                          <a:effectLst/>
                        </a:rPr>
                        <a:t>Çocuklarda:İM 40 mg'dır.</a:t>
                      </a:r>
                      <a:endParaRPr lang="tr-TR" sz="1200" b="0" i="0" u="none" strike="noStrike">
                        <a:solidFill>
                          <a:srgbClr val="000000"/>
                        </a:solidFill>
                        <a:effectLst/>
                        <a:latin typeface="Calibri" panose="020F0502020204030204" pitchFamily="34" charset="0"/>
                      </a:endParaRPr>
                    </a:p>
                  </a:txBody>
                  <a:tcPr marL="5828" marR="5828" marT="5828" marB="0" anchor="ctr"/>
                </a:tc>
                <a:extLst>
                  <a:ext uri="{0D108BD9-81ED-4DB2-BD59-A6C34878D82A}">
                    <a16:rowId xmlns:a16="http://schemas.microsoft.com/office/drawing/2014/main" xmlns="" val="10001"/>
                  </a:ext>
                </a:extLst>
              </a:tr>
              <a:tr h="1640773">
                <a:tc>
                  <a:txBody>
                    <a:bodyPr/>
                    <a:lstStyle/>
                    <a:p>
                      <a:pPr algn="ctr" fontAlgn="t"/>
                      <a:r>
                        <a:rPr lang="tr-TR" sz="1200" u="none" strike="noStrike">
                          <a:effectLst/>
                        </a:rPr>
                        <a:t>FLANTADİN</a:t>
                      </a:r>
                      <a:br>
                        <a:rPr lang="tr-TR" sz="1200" u="none" strike="noStrike">
                          <a:effectLst/>
                        </a:rPr>
                      </a:br>
                      <a:r>
                        <a:rPr lang="tr-TR" sz="1200" u="none" strike="noStrike">
                          <a:effectLst/>
                        </a:rPr>
                        <a:t>(Deflazacort)</a:t>
                      </a:r>
                      <a:endParaRPr lang="tr-TR" sz="1200" b="0" i="0" u="none" strike="noStrike">
                        <a:solidFill>
                          <a:srgbClr val="000000"/>
                        </a:solidFill>
                        <a:effectLst/>
                        <a:latin typeface="Calibri" panose="020F0502020204030204" pitchFamily="34" charset="0"/>
                      </a:endParaRPr>
                    </a:p>
                  </a:txBody>
                  <a:tcPr marL="5828" marR="5828" marT="5828" marB="0" anchor="ctr"/>
                </a:tc>
                <a:tc>
                  <a:txBody>
                    <a:bodyPr/>
                    <a:lstStyle/>
                    <a:p>
                      <a:pPr algn="ctr" fontAlgn="t"/>
                      <a:r>
                        <a:rPr lang="tr-TR" sz="1200" u="none" strike="noStrike">
                          <a:effectLst/>
                        </a:rPr>
                        <a:t>Adrenokortikal yetmezlik ve</a:t>
                      </a:r>
                      <a:br>
                        <a:rPr lang="tr-TR" sz="1200" u="none" strike="noStrike">
                          <a:effectLst/>
                        </a:rPr>
                      </a:br>
                      <a:r>
                        <a:rPr lang="tr-TR" sz="1200" u="none" strike="noStrike">
                          <a:effectLst/>
                        </a:rPr>
                        <a:t>romatizmal,kollajen,deri,göz,</a:t>
                      </a:r>
                      <a:br>
                        <a:rPr lang="tr-TR" sz="1200" u="none" strike="noStrike">
                          <a:effectLst/>
                        </a:rPr>
                      </a:br>
                      <a:r>
                        <a:rPr lang="tr-TR" sz="1200" u="none" strike="noStrike">
                          <a:effectLst/>
                        </a:rPr>
                        <a:t>hematolojik,gostrointestinal,</a:t>
                      </a:r>
                      <a:br>
                        <a:rPr lang="tr-TR" sz="1200" u="none" strike="noStrike">
                          <a:effectLst/>
                        </a:rPr>
                      </a:br>
                      <a:r>
                        <a:rPr lang="tr-TR" sz="1200" u="none" strike="noStrike">
                          <a:effectLst/>
                        </a:rPr>
                        <a:t>böbrek hastalıkları ile allerjik</a:t>
                      </a:r>
                      <a:br>
                        <a:rPr lang="tr-TR" sz="1200" u="none" strike="noStrike">
                          <a:effectLst/>
                        </a:rPr>
                      </a:br>
                      <a:r>
                        <a:rPr lang="tr-TR" sz="1200" u="none" strike="noStrike">
                          <a:effectLst/>
                        </a:rPr>
                        <a:t>durumların tedavisinde endikedir.</a:t>
                      </a:r>
                      <a:endParaRPr lang="tr-TR" sz="1200" b="0" i="0" u="none" strike="noStrike">
                        <a:solidFill>
                          <a:srgbClr val="000000"/>
                        </a:solidFill>
                        <a:effectLst/>
                        <a:latin typeface="Calibri" panose="020F0502020204030204" pitchFamily="34" charset="0"/>
                      </a:endParaRPr>
                    </a:p>
                  </a:txBody>
                  <a:tcPr marL="5828" marR="5828" marT="5828" marB="0" anchor="ctr"/>
                </a:tc>
                <a:tc>
                  <a:txBody>
                    <a:bodyPr/>
                    <a:lstStyle/>
                    <a:p>
                      <a:pPr algn="ctr" fontAlgn="t"/>
                      <a:r>
                        <a:rPr lang="tr-TR" sz="1200" u="none" strike="noStrike">
                          <a:effectLst/>
                        </a:rPr>
                        <a:t>Aktif tüberküloz,peptik ülser,</a:t>
                      </a:r>
                      <a:br>
                        <a:rPr lang="tr-TR" sz="1200" u="none" strike="noStrike">
                          <a:effectLst/>
                        </a:rPr>
                      </a:br>
                      <a:r>
                        <a:rPr lang="tr-TR" sz="1200" u="none" strike="noStrike">
                          <a:effectLst/>
                        </a:rPr>
                        <a:t>oküler Herpes simplex,sistemik</a:t>
                      </a:r>
                      <a:br>
                        <a:rPr lang="tr-TR" sz="1200" u="none" strike="noStrike">
                          <a:effectLst/>
                        </a:rPr>
                      </a:br>
                      <a:r>
                        <a:rPr lang="tr-TR" sz="1200" u="none" strike="noStrike">
                          <a:effectLst/>
                        </a:rPr>
                        <a:t>mikotik enfeksiyonlar ve psikozlarda</a:t>
                      </a:r>
                      <a:br>
                        <a:rPr lang="tr-TR" sz="1200" u="none" strike="noStrike">
                          <a:effectLst/>
                        </a:rPr>
                      </a:br>
                      <a:r>
                        <a:rPr lang="tr-TR" sz="1200" u="none" strike="noStrike">
                          <a:effectLst/>
                        </a:rPr>
                        <a:t>kontrendikedir. </a:t>
                      </a:r>
                      <a:endParaRPr lang="tr-TR" sz="1200" b="0" i="0" u="none" strike="noStrike">
                        <a:solidFill>
                          <a:srgbClr val="000000"/>
                        </a:solidFill>
                        <a:effectLst/>
                        <a:latin typeface="Calibri" panose="020F0502020204030204" pitchFamily="34" charset="0"/>
                      </a:endParaRPr>
                    </a:p>
                  </a:txBody>
                  <a:tcPr marL="5828" marR="5828" marT="5828" marB="0" anchor="ctr"/>
                </a:tc>
                <a:tc>
                  <a:txBody>
                    <a:bodyPr/>
                    <a:lstStyle/>
                    <a:p>
                      <a:pPr algn="ctr" fontAlgn="t"/>
                      <a:r>
                        <a:rPr lang="tr-TR" sz="1200" u="none" strike="noStrike">
                          <a:effectLst/>
                        </a:rPr>
                        <a:t>Muskuloskeletal rahatsızlıklar,</a:t>
                      </a:r>
                      <a:br>
                        <a:rPr lang="tr-TR" sz="1200" u="none" strike="noStrike">
                          <a:effectLst/>
                        </a:rPr>
                      </a:br>
                      <a:r>
                        <a:rPr lang="tr-TR" sz="1200" u="none" strike="noStrike">
                          <a:effectLst/>
                        </a:rPr>
                        <a:t>G.İ komplikasyonlar,yara kapanmasında</a:t>
                      </a:r>
                      <a:br>
                        <a:rPr lang="tr-TR" sz="1200" u="none" strike="noStrike">
                          <a:effectLst/>
                        </a:rPr>
                      </a:br>
                      <a:r>
                        <a:rPr lang="tr-TR" sz="1200" u="none" strike="noStrike">
                          <a:effectLst/>
                        </a:rPr>
                        <a:t>gecikme,nörolojik değişiklikler ve endokrin</a:t>
                      </a:r>
                      <a:br>
                        <a:rPr lang="tr-TR" sz="1200" u="none" strike="noStrike">
                          <a:effectLst/>
                        </a:rPr>
                      </a:br>
                      <a:r>
                        <a:rPr lang="tr-TR" sz="1200" u="none" strike="noStrike">
                          <a:effectLst/>
                        </a:rPr>
                        <a:t>bozukluklar gib yan etkiler görülebilir.</a:t>
                      </a:r>
                      <a:endParaRPr lang="tr-TR" sz="1200" b="0" i="0" u="none" strike="noStrike">
                        <a:solidFill>
                          <a:srgbClr val="000000"/>
                        </a:solidFill>
                        <a:effectLst/>
                        <a:latin typeface="Calibri" panose="020F0502020204030204" pitchFamily="34" charset="0"/>
                      </a:endParaRPr>
                    </a:p>
                  </a:txBody>
                  <a:tcPr marL="5828" marR="5828" marT="5828" marB="0" anchor="ctr"/>
                </a:tc>
                <a:tc>
                  <a:txBody>
                    <a:bodyPr/>
                    <a:lstStyle/>
                    <a:p>
                      <a:pPr algn="ctr" fontAlgn="t"/>
                      <a:r>
                        <a:rPr lang="tr-TR" sz="1200" u="none" strike="noStrike">
                          <a:effectLst/>
                        </a:rPr>
                        <a:t>Oral yol ile kullanılır.</a:t>
                      </a:r>
                      <a:endParaRPr lang="tr-TR" sz="1200" b="0" i="0" u="none" strike="noStrike">
                        <a:solidFill>
                          <a:srgbClr val="000000"/>
                        </a:solidFill>
                        <a:effectLst/>
                        <a:latin typeface="Calibri" panose="020F0502020204030204" pitchFamily="34" charset="0"/>
                      </a:endParaRPr>
                    </a:p>
                  </a:txBody>
                  <a:tcPr marL="5828" marR="5828" marT="5828" marB="0" anchor="ctr"/>
                </a:tc>
                <a:tc>
                  <a:txBody>
                    <a:bodyPr/>
                    <a:lstStyle/>
                    <a:p>
                      <a:pPr algn="ctr" fontAlgn="t"/>
                      <a:r>
                        <a:rPr lang="tr-TR" sz="1200" u="none" strike="noStrike" dirty="0">
                          <a:effectLst/>
                        </a:rPr>
                        <a:t>Günlük doz hastalığa ve hastanın</a:t>
                      </a:r>
                      <a:br>
                        <a:rPr lang="tr-TR" sz="1200" u="none" strike="noStrike" dirty="0">
                          <a:effectLst/>
                        </a:rPr>
                      </a:br>
                      <a:r>
                        <a:rPr lang="tr-TR" sz="1200" u="none" strike="noStrike" dirty="0" err="1">
                          <a:effectLst/>
                        </a:rPr>
                        <a:t>terapötik</a:t>
                      </a:r>
                      <a:r>
                        <a:rPr lang="tr-TR" sz="1200" u="none" strike="noStrike" dirty="0">
                          <a:effectLst/>
                        </a:rPr>
                        <a:t> yanıtına göre 6-90mg'dır.</a:t>
                      </a:r>
                      <a:endParaRPr lang="tr-TR" sz="1200" b="0" i="0" u="none" strike="noStrike" dirty="0">
                        <a:solidFill>
                          <a:srgbClr val="000000"/>
                        </a:solidFill>
                        <a:effectLst/>
                        <a:latin typeface="Calibri" panose="020F0502020204030204" pitchFamily="34" charset="0"/>
                      </a:endParaRPr>
                    </a:p>
                  </a:txBody>
                  <a:tcPr marL="5828" marR="5828" marT="5828" marB="0" anchor="ct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41265482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13564845"/>
              </p:ext>
            </p:extLst>
          </p:nvPr>
        </p:nvGraphicFramePr>
        <p:xfrm>
          <a:off x="653144" y="724394"/>
          <a:ext cx="10865919" cy="5636173"/>
        </p:xfrm>
        <a:graphic>
          <a:graphicData uri="http://schemas.openxmlformats.org/drawingml/2006/table">
            <a:tbl>
              <a:tblPr>
                <a:tableStyleId>{073A0DAA-6AF3-43AB-8588-CEC1D06C72B9}</a:tableStyleId>
              </a:tblPr>
              <a:tblGrid>
                <a:gridCol w="1278344">
                  <a:extLst>
                    <a:ext uri="{9D8B030D-6E8A-4147-A177-3AD203B41FA5}">
                      <a16:colId xmlns:a16="http://schemas.microsoft.com/office/drawing/2014/main" xmlns="" val="20000"/>
                    </a:ext>
                  </a:extLst>
                </a:gridCol>
                <a:gridCol w="1917515">
                  <a:extLst>
                    <a:ext uri="{9D8B030D-6E8A-4147-A177-3AD203B41FA5}">
                      <a16:colId xmlns:a16="http://schemas.microsoft.com/office/drawing/2014/main" xmlns="" val="20001"/>
                    </a:ext>
                  </a:extLst>
                </a:gridCol>
                <a:gridCol w="1917515">
                  <a:extLst>
                    <a:ext uri="{9D8B030D-6E8A-4147-A177-3AD203B41FA5}">
                      <a16:colId xmlns:a16="http://schemas.microsoft.com/office/drawing/2014/main" xmlns="" val="20002"/>
                    </a:ext>
                  </a:extLst>
                </a:gridCol>
                <a:gridCol w="1917515">
                  <a:extLst>
                    <a:ext uri="{9D8B030D-6E8A-4147-A177-3AD203B41FA5}">
                      <a16:colId xmlns:a16="http://schemas.microsoft.com/office/drawing/2014/main" xmlns="" val="20003"/>
                    </a:ext>
                  </a:extLst>
                </a:gridCol>
                <a:gridCol w="1917515">
                  <a:extLst>
                    <a:ext uri="{9D8B030D-6E8A-4147-A177-3AD203B41FA5}">
                      <a16:colId xmlns:a16="http://schemas.microsoft.com/office/drawing/2014/main" xmlns="" val="20004"/>
                    </a:ext>
                  </a:extLst>
                </a:gridCol>
                <a:gridCol w="1917515">
                  <a:extLst>
                    <a:ext uri="{9D8B030D-6E8A-4147-A177-3AD203B41FA5}">
                      <a16:colId xmlns:a16="http://schemas.microsoft.com/office/drawing/2014/main" xmlns="" val="20005"/>
                    </a:ext>
                  </a:extLst>
                </a:gridCol>
              </a:tblGrid>
              <a:tr h="233750">
                <a:tc gridSpan="6">
                  <a:txBody>
                    <a:bodyPr/>
                    <a:lstStyle/>
                    <a:p>
                      <a:pPr algn="ctr" fontAlgn="ctr"/>
                      <a:r>
                        <a:rPr lang="tr-TR" sz="1600" b="1" i="0" u="none" strike="noStrike" dirty="0">
                          <a:effectLst/>
                        </a:rPr>
                        <a:t>TİROİD TEDAVİSİNDE KULLANILAN İLAÇLAR</a:t>
                      </a:r>
                      <a:endParaRPr lang="tr-TR" sz="1600" b="1" i="0" u="none" strike="noStrike" dirty="0">
                        <a:solidFill>
                          <a:srgbClr val="000000"/>
                        </a:solidFill>
                        <a:effectLst/>
                        <a:latin typeface="Calibri" panose="020F0502020204030204" pitchFamily="34" charset="0"/>
                      </a:endParaRPr>
                    </a:p>
                  </a:txBody>
                  <a:tcPr marL="9054" marR="9054" marT="9054"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10000"/>
                  </a:ext>
                </a:extLst>
              </a:tr>
              <a:tr h="1862993">
                <a:tc>
                  <a:txBody>
                    <a:bodyPr/>
                    <a:lstStyle/>
                    <a:p>
                      <a:pPr algn="ctr" fontAlgn="t"/>
                      <a:r>
                        <a:rPr lang="tr-TR" sz="1200" u="none" strike="noStrike">
                          <a:effectLst/>
                        </a:rPr>
                        <a:t>EUTHYROX</a:t>
                      </a:r>
                      <a:br>
                        <a:rPr lang="tr-TR" sz="1200" u="none" strike="noStrike">
                          <a:effectLst/>
                        </a:rPr>
                      </a:br>
                      <a:r>
                        <a:rPr lang="tr-TR" sz="1200" u="none" strike="noStrike">
                          <a:effectLst/>
                        </a:rPr>
                        <a:t>(Levothyroxine sodium)</a:t>
                      </a:r>
                      <a:endParaRPr lang="tr-TR" sz="1200" b="1"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dirty="0">
                          <a:effectLst/>
                        </a:rPr>
                        <a:t>Azalmış veya yok olmuş </a:t>
                      </a:r>
                      <a:r>
                        <a:rPr lang="tr-TR" sz="1200" u="none" strike="noStrike" dirty="0" err="1">
                          <a:effectLst/>
                        </a:rPr>
                        <a:t>tiroid</a:t>
                      </a:r>
                      <a:r>
                        <a:rPr lang="tr-TR" sz="1200" u="none" strike="noStrike" dirty="0">
                          <a:effectLst/>
                        </a:rPr>
                        <a:t/>
                      </a:r>
                      <a:br>
                        <a:rPr lang="tr-TR" sz="1200" u="none" strike="noStrike" dirty="0">
                          <a:effectLst/>
                        </a:rPr>
                      </a:br>
                      <a:r>
                        <a:rPr lang="tr-TR" sz="1200" u="none" strike="noStrike" dirty="0">
                          <a:effectLst/>
                        </a:rPr>
                        <a:t>fonksiyonlarının tedavisinde </a:t>
                      </a:r>
                      <a:br>
                        <a:rPr lang="tr-TR" sz="1200" u="none" strike="noStrike" dirty="0">
                          <a:effectLst/>
                        </a:rPr>
                      </a:br>
                      <a:r>
                        <a:rPr lang="tr-TR" sz="1200" u="none" strike="noStrike" dirty="0" err="1">
                          <a:effectLst/>
                        </a:rPr>
                        <a:t>replasman</a:t>
                      </a:r>
                      <a:r>
                        <a:rPr lang="tr-TR" sz="1200" u="none" strike="noStrike" dirty="0">
                          <a:effectLst/>
                        </a:rPr>
                        <a:t> </a:t>
                      </a:r>
                      <a:r>
                        <a:rPr lang="tr-TR" sz="1200" u="none" strike="noStrike" dirty="0" err="1">
                          <a:effectLst/>
                        </a:rPr>
                        <a:t>amacıyla,tiroid</a:t>
                      </a:r>
                      <a:r>
                        <a:rPr lang="tr-TR" sz="1200" u="none" strike="noStrike" dirty="0">
                          <a:effectLst/>
                        </a:rPr>
                        <a:t> </a:t>
                      </a:r>
                      <a:r>
                        <a:rPr lang="tr-TR" sz="1200" u="none" strike="noStrike" dirty="0" err="1">
                          <a:effectLst/>
                        </a:rPr>
                        <a:t>stimüle</a:t>
                      </a:r>
                      <a:r>
                        <a:rPr lang="tr-TR" sz="1200" u="none" strike="noStrike" dirty="0">
                          <a:effectLst/>
                        </a:rPr>
                        <a:t/>
                      </a:r>
                      <a:br>
                        <a:rPr lang="tr-TR" sz="1200" u="none" strike="noStrike" dirty="0">
                          <a:effectLst/>
                        </a:rPr>
                      </a:br>
                      <a:r>
                        <a:rPr lang="tr-TR" sz="1200" u="none" strike="noStrike" dirty="0">
                          <a:effectLst/>
                        </a:rPr>
                        <a:t>edici hormonun artışını baskılamak</a:t>
                      </a:r>
                      <a:br>
                        <a:rPr lang="tr-TR" sz="1200" u="none" strike="noStrike" dirty="0">
                          <a:effectLst/>
                        </a:rPr>
                      </a:br>
                      <a:r>
                        <a:rPr lang="tr-TR" sz="1200" u="none" strike="noStrike" dirty="0">
                          <a:effectLst/>
                        </a:rPr>
                        <a:t>amacıyla ve </a:t>
                      </a:r>
                      <a:r>
                        <a:rPr lang="tr-TR" sz="1200" u="none" strike="noStrike" dirty="0" err="1">
                          <a:effectLst/>
                        </a:rPr>
                        <a:t>tiroid</a:t>
                      </a:r>
                      <a:r>
                        <a:rPr lang="tr-TR" sz="1200" u="none" strike="noStrike" dirty="0">
                          <a:effectLst/>
                        </a:rPr>
                        <a:t> </a:t>
                      </a:r>
                      <a:r>
                        <a:rPr lang="tr-TR" sz="1200" u="none" strike="noStrike" dirty="0" err="1">
                          <a:effectLst/>
                        </a:rPr>
                        <a:t>supresyon</a:t>
                      </a:r>
                      <a:r>
                        <a:rPr lang="tr-TR" sz="1200" u="none" strike="noStrike" dirty="0">
                          <a:effectLst/>
                        </a:rPr>
                        <a:t> testlerinde</a:t>
                      </a:r>
                      <a:br>
                        <a:rPr lang="tr-TR" sz="1200" u="none" strike="noStrike" dirty="0">
                          <a:effectLst/>
                        </a:rPr>
                      </a:br>
                      <a:r>
                        <a:rPr lang="tr-TR" sz="1200" u="none" strike="noStrike" dirty="0" err="1">
                          <a:effectLst/>
                        </a:rPr>
                        <a:t>endikedir</a:t>
                      </a:r>
                      <a:r>
                        <a:rPr lang="tr-TR" sz="1200" u="none" strike="noStrike" dirty="0">
                          <a:effectLst/>
                        </a:rPr>
                        <a:t>.</a:t>
                      </a:r>
                      <a:endParaRPr lang="tr-TR" sz="1200" b="1" i="0" u="none" strike="noStrike" dirty="0">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dirty="0" err="1">
                          <a:effectLst/>
                        </a:rPr>
                        <a:t>Tirotoksikoz,sürrenal</a:t>
                      </a:r>
                      <a:r>
                        <a:rPr lang="tr-TR" sz="1200" u="none" strike="noStrike" dirty="0">
                          <a:effectLst/>
                        </a:rPr>
                        <a:t> yetersizlik,</a:t>
                      </a:r>
                      <a:br>
                        <a:rPr lang="tr-TR" sz="1200" u="none" strike="noStrike" dirty="0">
                          <a:effectLst/>
                        </a:rPr>
                      </a:br>
                      <a:r>
                        <a:rPr lang="tr-TR" sz="1200" u="none" strike="noStrike" dirty="0" err="1">
                          <a:effectLst/>
                        </a:rPr>
                        <a:t>MI,koroner</a:t>
                      </a:r>
                      <a:r>
                        <a:rPr lang="tr-TR" sz="1200" u="none" strike="noStrike" dirty="0">
                          <a:effectLst/>
                        </a:rPr>
                        <a:t> ve kardiyak hastalığı</a:t>
                      </a:r>
                      <a:br>
                        <a:rPr lang="tr-TR" sz="1200" u="none" strike="noStrike" dirty="0">
                          <a:effectLst/>
                        </a:rPr>
                      </a:br>
                      <a:r>
                        <a:rPr lang="tr-TR" sz="1200" u="none" strike="noStrike" dirty="0">
                          <a:effectLst/>
                        </a:rPr>
                        <a:t>olanlarda </a:t>
                      </a:r>
                      <a:r>
                        <a:rPr lang="tr-TR" sz="1200" u="none" strike="noStrike" dirty="0" err="1">
                          <a:effectLst/>
                        </a:rPr>
                        <a:t>kontrendikedir</a:t>
                      </a:r>
                      <a:r>
                        <a:rPr lang="tr-TR" sz="1200" u="none" strike="noStrike" dirty="0">
                          <a:effectLst/>
                        </a:rPr>
                        <a:t>.</a:t>
                      </a:r>
                      <a:endParaRPr lang="tr-TR" sz="1200" b="1" i="0" u="none" strike="noStrike" dirty="0">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Taşikardi,aritmi,tremor,angina,</a:t>
                      </a:r>
                      <a:br>
                        <a:rPr lang="tr-TR" sz="1200" u="none" strike="noStrike">
                          <a:effectLst/>
                        </a:rPr>
                      </a:br>
                      <a:r>
                        <a:rPr lang="tr-TR" sz="1200" u="none" strike="noStrike">
                          <a:effectLst/>
                        </a:rPr>
                        <a:t>huzursuzluk,uykusuzluk,aşırı </a:t>
                      </a:r>
                      <a:br>
                        <a:rPr lang="tr-TR" sz="1200" u="none" strike="noStrike">
                          <a:effectLst/>
                        </a:rPr>
                      </a:br>
                      <a:r>
                        <a:rPr lang="tr-TR" sz="1200" u="none" strike="noStrike">
                          <a:effectLst/>
                        </a:rPr>
                        <a:t>terleme,kilo kaybı ve diyare </a:t>
                      </a:r>
                      <a:br>
                        <a:rPr lang="tr-TR" sz="1200" u="none" strike="noStrike">
                          <a:effectLst/>
                        </a:rPr>
                      </a:br>
                      <a:r>
                        <a:rPr lang="tr-TR" sz="1200" u="none" strike="noStrike">
                          <a:effectLst/>
                        </a:rPr>
                        <a:t>gibi yan etkiler görülebilir.</a:t>
                      </a:r>
                      <a:endParaRPr lang="tr-TR" sz="1200" b="1"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Oral yol ile kullanılır.</a:t>
                      </a:r>
                      <a:endParaRPr lang="tr-TR" sz="1200" b="1"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Her hasta için bireysel olmakla</a:t>
                      </a:r>
                      <a:br>
                        <a:rPr lang="tr-TR" sz="1200" u="none" strike="noStrike">
                          <a:effectLst/>
                        </a:rPr>
                      </a:br>
                      <a:r>
                        <a:rPr lang="tr-TR" sz="1200" u="none" strike="noStrike">
                          <a:effectLst/>
                        </a:rPr>
                        <a:t>birlikte önerilen doz:1x75-200mcg.</a:t>
                      </a:r>
                      <a:endParaRPr lang="tr-TR" sz="1200" b="1" i="0" u="none" strike="noStrike">
                        <a:solidFill>
                          <a:srgbClr val="000000"/>
                        </a:solidFill>
                        <a:effectLst/>
                        <a:latin typeface="Calibri" panose="020F0502020204030204" pitchFamily="34" charset="0"/>
                      </a:endParaRPr>
                    </a:p>
                  </a:txBody>
                  <a:tcPr marL="9054" marR="9054" marT="9054" marB="0" anchor="ctr"/>
                </a:tc>
                <a:extLst>
                  <a:ext uri="{0D108BD9-81ED-4DB2-BD59-A6C34878D82A}">
                    <a16:rowId xmlns:a16="http://schemas.microsoft.com/office/drawing/2014/main" xmlns="" val="10001"/>
                  </a:ext>
                </a:extLst>
              </a:tr>
              <a:tr h="2068694">
                <a:tc>
                  <a:txBody>
                    <a:bodyPr/>
                    <a:lstStyle/>
                    <a:p>
                      <a:pPr algn="ctr" fontAlgn="t"/>
                      <a:r>
                        <a:rPr lang="tr-TR" sz="1200" u="none" strike="noStrike">
                          <a:effectLst/>
                        </a:rPr>
                        <a:t>BİTİRON</a:t>
                      </a:r>
                      <a:br>
                        <a:rPr lang="tr-TR" sz="1200" u="none" strike="noStrike">
                          <a:effectLst/>
                        </a:rPr>
                      </a:br>
                      <a:r>
                        <a:rPr lang="tr-TR" sz="1200" u="none" strike="noStrike">
                          <a:effectLst/>
                        </a:rPr>
                        <a:t>(Liothyronine sodium)</a:t>
                      </a:r>
                      <a:endParaRPr lang="tr-TR" sz="1200" b="1"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Hipotiroidizm,miks ödem,kretinizm,</a:t>
                      </a:r>
                      <a:br>
                        <a:rPr lang="tr-TR" sz="1200" u="none" strike="noStrike">
                          <a:effectLst/>
                        </a:rPr>
                      </a:br>
                      <a:r>
                        <a:rPr lang="tr-TR" sz="1200" u="none" strike="noStrike">
                          <a:effectLst/>
                        </a:rPr>
                        <a:t/>
                      </a:r>
                      <a:br>
                        <a:rPr lang="tr-TR" sz="1200" u="none" strike="noStrike">
                          <a:effectLst/>
                        </a:rPr>
                      </a:br>
                      <a:r>
                        <a:rPr lang="tr-TR" sz="1200" u="none" strike="noStrike">
                          <a:effectLst/>
                        </a:rPr>
                        <a:t>basit guatr,hipotiroidizme bağlı sterilite,iktidarszılık,kronik konstipasyon,deri ve saç kuruması,bedeni ve ruhi tembellik ve tiroidit tedavisinde endikedir.</a:t>
                      </a:r>
                      <a:endParaRPr lang="tr-TR" sz="1200" b="1"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Tirotoksikoz,akut MI, ve iskemisi ile</a:t>
                      </a:r>
                      <a:br>
                        <a:rPr lang="tr-TR" sz="1200" u="none" strike="noStrike">
                          <a:effectLst/>
                        </a:rPr>
                      </a:br>
                      <a:r>
                        <a:rPr lang="tr-TR" sz="1200" u="none" strike="noStrike">
                          <a:effectLst/>
                        </a:rPr>
                        <a:t>koroner yetmezliği olan hastalarda</a:t>
                      </a:r>
                      <a:br>
                        <a:rPr lang="tr-TR" sz="1200" u="none" strike="noStrike">
                          <a:effectLst/>
                        </a:rPr>
                      </a:br>
                      <a:r>
                        <a:rPr lang="tr-TR" sz="1200" u="none" strike="noStrike">
                          <a:effectLst/>
                        </a:rPr>
                        <a:t>dikkatle kullanılmalıdır.</a:t>
                      </a:r>
                      <a:endParaRPr lang="tr-TR" sz="1200" b="1"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Taşikardi,insomnia ve kilo kaybı</a:t>
                      </a:r>
                      <a:br>
                        <a:rPr lang="tr-TR" sz="1200" u="none" strike="noStrike">
                          <a:effectLst/>
                        </a:rPr>
                      </a:br>
                      <a:r>
                        <a:rPr lang="tr-TR" sz="1200" u="none" strike="noStrike">
                          <a:effectLst/>
                        </a:rPr>
                        <a:t>gibi yan etkiler görülebilir.</a:t>
                      </a:r>
                      <a:endParaRPr lang="tr-TR" sz="1200" b="1"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Oral yol ile kullanılır.</a:t>
                      </a:r>
                      <a:endParaRPr lang="tr-TR" sz="1200" b="1"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Erişkinlerde:Günde 1/4 veya</a:t>
                      </a:r>
                      <a:br>
                        <a:rPr lang="tr-TR" sz="1200" u="none" strike="noStrike">
                          <a:effectLst/>
                        </a:rPr>
                      </a:br>
                      <a:r>
                        <a:rPr lang="tr-TR" sz="1200" u="none" strike="noStrike">
                          <a:effectLst/>
                        </a:rPr>
                        <a:t>1/2 tabletle başlanır.</a:t>
                      </a:r>
                      <a:br>
                        <a:rPr lang="tr-TR" sz="1200" u="none" strike="noStrike">
                          <a:effectLst/>
                        </a:rPr>
                      </a:br>
                      <a:r>
                        <a:rPr lang="tr-TR" sz="1200" u="none" strike="noStrike">
                          <a:effectLst/>
                        </a:rPr>
                        <a:t>Bir yaşına kadar olan çocuklarda</a:t>
                      </a:r>
                      <a:br>
                        <a:rPr lang="tr-TR" sz="1200" u="none" strike="noStrike">
                          <a:effectLst/>
                        </a:rPr>
                      </a:br>
                      <a:r>
                        <a:rPr lang="tr-TR" sz="1200" u="none" strike="noStrike">
                          <a:effectLst/>
                        </a:rPr>
                        <a:t>max.1 tablet,iki yaşına kadar olan</a:t>
                      </a:r>
                      <a:br>
                        <a:rPr lang="tr-TR" sz="1200" u="none" strike="noStrike">
                          <a:effectLst/>
                        </a:rPr>
                      </a:br>
                      <a:r>
                        <a:rPr lang="tr-TR" sz="1200" u="none" strike="noStrike">
                          <a:effectLst/>
                        </a:rPr>
                        <a:t>çocuklarda max.1-2 tablet,daha büyük</a:t>
                      </a:r>
                      <a:br>
                        <a:rPr lang="tr-TR" sz="1200" u="none" strike="noStrike">
                          <a:effectLst/>
                        </a:rPr>
                      </a:br>
                      <a:r>
                        <a:rPr lang="tr-TR" sz="1200" u="none" strike="noStrike">
                          <a:effectLst/>
                        </a:rPr>
                        <a:t>çocuklarda max.3 tablet kullanılır.</a:t>
                      </a:r>
                      <a:endParaRPr lang="tr-TR" sz="1200" b="1" i="0" u="none" strike="noStrike">
                        <a:solidFill>
                          <a:srgbClr val="000000"/>
                        </a:solidFill>
                        <a:effectLst/>
                        <a:latin typeface="Calibri" panose="020F0502020204030204" pitchFamily="34" charset="0"/>
                      </a:endParaRPr>
                    </a:p>
                  </a:txBody>
                  <a:tcPr marL="9054" marR="9054" marT="9054" marB="0" anchor="ctr"/>
                </a:tc>
                <a:extLst>
                  <a:ext uri="{0D108BD9-81ED-4DB2-BD59-A6C34878D82A}">
                    <a16:rowId xmlns:a16="http://schemas.microsoft.com/office/drawing/2014/main" xmlns="" val="10002"/>
                  </a:ext>
                </a:extLst>
              </a:tr>
              <a:tr h="1451592">
                <a:tc>
                  <a:txBody>
                    <a:bodyPr/>
                    <a:lstStyle/>
                    <a:p>
                      <a:pPr algn="ctr" fontAlgn="t"/>
                      <a:r>
                        <a:rPr lang="tr-TR" sz="1200" u="none" strike="noStrike">
                          <a:effectLst/>
                        </a:rPr>
                        <a:t>PROPYCİL</a:t>
                      </a:r>
                      <a:br>
                        <a:rPr lang="tr-TR" sz="1200" u="none" strike="noStrike">
                          <a:effectLst/>
                        </a:rPr>
                      </a:br>
                      <a:r>
                        <a:rPr lang="tr-TR" sz="1200" u="none" strike="noStrike">
                          <a:effectLst/>
                        </a:rPr>
                        <a:t>(Propylthiouracil)</a:t>
                      </a:r>
                      <a:endParaRPr lang="tr-TR" sz="1200" b="1"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Hipertiroid,tireogen kalp </a:t>
                      </a:r>
                      <a:br>
                        <a:rPr lang="tr-TR" sz="1200" u="none" strike="noStrike">
                          <a:effectLst/>
                        </a:rPr>
                      </a:br>
                      <a:r>
                        <a:rPr lang="tr-TR" sz="1200" u="none" strike="noStrike">
                          <a:effectLst/>
                        </a:rPr>
                        <a:t>yetersizliği,vazomotor bozukluklar,</a:t>
                      </a:r>
                      <a:br>
                        <a:rPr lang="tr-TR" sz="1200" u="none" strike="noStrike">
                          <a:effectLst/>
                        </a:rPr>
                      </a:br>
                      <a:r>
                        <a:rPr lang="tr-TR" sz="1200" u="none" strike="noStrike">
                          <a:effectLst/>
                        </a:rPr>
                        <a:t>morbus basedov ve tiroidektomi </a:t>
                      </a:r>
                      <a:br>
                        <a:rPr lang="tr-TR" sz="1200" u="none" strike="noStrike">
                          <a:effectLst/>
                        </a:rPr>
                      </a:br>
                      <a:r>
                        <a:rPr lang="tr-TR" sz="1200" u="none" strike="noStrike">
                          <a:effectLst/>
                        </a:rPr>
                        <a:t>ameliyatlarından önce endikedir.</a:t>
                      </a:r>
                      <a:endParaRPr lang="tr-TR" sz="1200" b="1"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Gebelerde ve laktasyon dönemlerinde</a:t>
                      </a:r>
                      <a:br>
                        <a:rPr lang="tr-TR" sz="1200" u="none" strike="noStrike">
                          <a:effectLst/>
                        </a:rPr>
                      </a:br>
                      <a:r>
                        <a:rPr lang="tr-TR" sz="1200" u="none" strike="noStrike">
                          <a:effectLst/>
                        </a:rPr>
                        <a:t>kontrendikedir.</a:t>
                      </a:r>
                      <a:endParaRPr lang="tr-TR" sz="1200" b="1"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Lökopeni,agranülositoz,eklem ve</a:t>
                      </a:r>
                      <a:br>
                        <a:rPr lang="tr-TR" sz="1200" u="none" strike="noStrike">
                          <a:effectLst/>
                        </a:rPr>
                      </a:br>
                      <a:r>
                        <a:rPr lang="tr-TR" sz="1200" u="none" strike="noStrike">
                          <a:effectLst/>
                        </a:rPr>
                        <a:t>baş ağrıları,ciltte döküntüler,kaşıntı,</a:t>
                      </a:r>
                      <a:br>
                        <a:rPr lang="tr-TR" sz="1200" u="none" strike="noStrike">
                          <a:effectLst/>
                        </a:rPr>
                      </a:br>
                      <a:r>
                        <a:rPr lang="tr-TR" sz="1200" u="none" strike="noStrike">
                          <a:effectLst/>
                        </a:rPr>
                        <a:t>bulantı,sarılık ve baş dönmesi gibi yan</a:t>
                      </a:r>
                      <a:br>
                        <a:rPr lang="tr-TR" sz="1200" u="none" strike="noStrike">
                          <a:effectLst/>
                        </a:rPr>
                      </a:br>
                      <a:r>
                        <a:rPr lang="tr-TR" sz="1200" u="none" strike="noStrike">
                          <a:effectLst/>
                        </a:rPr>
                        <a:t>etkiler görülebilir.</a:t>
                      </a:r>
                      <a:endParaRPr lang="tr-TR" sz="1200" b="1"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a:effectLst/>
                        </a:rPr>
                        <a:t>Oral yol ile kullanılır.</a:t>
                      </a:r>
                      <a:endParaRPr lang="tr-TR" sz="1200" b="1" i="0" u="none" strike="noStrike">
                        <a:solidFill>
                          <a:srgbClr val="000000"/>
                        </a:solidFill>
                        <a:effectLst/>
                        <a:latin typeface="Calibri" panose="020F0502020204030204" pitchFamily="34" charset="0"/>
                      </a:endParaRPr>
                    </a:p>
                  </a:txBody>
                  <a:tcPr marL="9054" marR="9054" marT="9054" marB="0" anchor="ctr"/>
                </a:tc>
                <a:tc>
                  <a:txBody>
                    <a:bodyPr/>
                    <a:lstStyle/>
                    <a:p>
                      <a:pPr algn="ctr" fontAlgn="t"/>
                      <a:r>
                        <a:rPr lang="tr-TR" sz="1200" u="none" strike="noStrike" dirty="0">
                          <a:effectLst/>
                        </a:rPr>
                        <a:t>Erişkinlerde:100-300mg</a:t>
                      </a:r>
                      <a:br>
                        <a:rPr lang="tr-TR" sz="1200" u="none" strike="noStrike" dirty="0">
                          <a:effectLst/>
                        </a:rPr>
                      </a:br>
                      <a:r>
                        <a:rPr lang="tr-TR" sz="1200" u="none" strike="noStrike" dirty="0">
                          <a:effectLst/>
                        </a:rPr>
                        <a:t>6-10 yaş:50-150mg </a:t>
                      </a:r>
                      <a:br>
                        <a:rPr lang="tr-TR" sz="1200" u="none" strike="noStrike" dirty="0">
                          <a:effectLst/>
                        </a:rPr>
                      </a:br>
                      <a:r>
                        <a:rPr lang="tr-TR" sz="1200" u="none" strike="noStrike" dirty="0">
                          <a:effectLst/>
                        </a:rPr>
                        <a:t>10 yaş ve üzeri:100-300mg'dır.</a:t>
                      </a:r>
                      <a:endParaRPr lang="tr-TR" sz="1200" b="1" i="0" u="none" strike="noStrike" dirty="0">
                        <a:solidFill>
                          <a:srgbClr val="000000"/>
                        </a:solidFill>
                        <a:effectLst/>
                        <a:latin typeface="Calibri" panose="020F0502020204030204" pitchFamily="34" charset="0"/>
                      </a:endParaRPr>
                    </a:p>
                  </a:txBody>
                  <a:tcPr marL="9054" marR="9054" marT="9054" marB="0" anchor="ct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13192702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033001671"/>
              </p:ext>
            </p:extLst>
          </p:nvPr>
        </p:nvGraphicFramePr>
        <p:xfrm>
          <a:off x="926274" y="1140032"/>
          <a:ext cx="10351323" cy="4223337"/>
        </p:xfrm>
        <a:graphic>
          <a:graphicData uri="http://schemas.openxmlformats.org/drawingml/2006/table">
            <a:tbl>
              <a:tblPr>
                <a:tableStyleId>{073A0DAA-6AF3-43AB-8588-CEC1D06C72B9}</a:tableStyleId>
              </a:tblPr>
              <a:tblGrid>
                <a:gridCol w="1217803">
                  <a:extLst>
                    <a:ext uri="{9D8B030D-6E8A-4147-A177-3AD203B41FA5}">
                      <a16:colId xmlns:a16="http://schemas.microsoft.com/office/drawing/2014/main" xmlns="" val="20000"/>
                    </a:ext>
                  </a:extLst>
                </a:gridCol>
                <a:gridCol w="1826704">
                  <a:extLst>
                    <a:ext uri="{9D8B030D-6E8A-4147-A177-3AD203B41FA5}">
                      <a16:colId xmlns:a16="http://schemas.microsoft.com/office/drawing/2014/main" xmlns="" val="20001"/>
                    </a:ext>
                  </a:extLst>
                </a:gridCol>
                <a:gridCol w="1826704">
                  <a:extLst>
                    <a:ext uri="{9D8B030D-6E8A-4147-A177-3AD203B41FA5}">
                      <a16:colId xmlns:a16="http://schemas.microsoft.com/office/drawing/2014/main" xmlns="" val="20002"/>
                    </a:ext>
                  </a:extLst>
                </a:gridCol>
                <a:gridCol w="1826704">
                  <a:extLst>
                    <a:ext uri="{9D8B030D-6E8A-4147-A177-3AD203B41FA5}">
                      <a16:colId xmlns:a16="http://schemas.microsoft.com/office/drawing/2014/main" xmlns="" val="20003"/>
                    </a:ext>
                  </a:extLst>
                </a:gridCol>
                <a:gridCol w="1826704">
                  <a:extLst>
                    <a:ext uri="{9D8B030D-6E8A-4147-A177-3AD203B41FA5}">
                      <a16:colId xmlns:a16="http://schemas.microsoft.com/office/drawing/2014/main" xmlns="" val="20004"/>
                    </a:ext>
                  </a:extLst>
                </a:gridCol>
                <a:gridCol w="1826704">
                  <a:extLst>
                    <a:ext uri="{9D8B030D-6E8A-4147-A177-3AD203B41FA5}">
                      <a16:colId xmlns:a16="http://schemas.microsoft.com/office/drawing/2014/main" xmlns="" val="20005"/>
                    </a:ext>
                  </a:extLst>
                </a:gridCol>
              </a:tblGrid>
              <a:tr h="295338">
                <a:tc gridSpan="6">
                  <a:txBody>
                    <a:bodyPr/>
                    <a:lstStyle/>
                    <a:p>
                      <a:pPr algn="ctr" fontAlgn="ctr"/>
                      <a:r>
                        <a:rPr lang="tr-TR" sz="1600" b="1" u="none" strike="noStrike" dirty="0">
                          <a:effectLst/>
                        </a:rPr>
                        <a:t>PARATİROİD HORMONLARI</a:t>
                      </a:r>
                      <a:endParaRPr lang="tr-TR" sz="16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10000"/>
                  </a:ext>
                </a:extLst>
              </a:tr>
              <a:tr h="1574153">
                <a:tc>
                  <a:txBody>
                    <a:bodyPr/>
                    <a:lstStyle/>
                    <a:p>
                      <a:pPr algn="ctr" fontAlgn="t"/>
                      <a:r>
                        <a:rPr lang="tr-TR" sz="1100" u="none" strike="noStrike">
                          <a:effectLst/>
                        </a:rPr>
                        <a:t>FORSTEO Kullanıma hazır kalem</a:t>
                      </a:r>
                      <a:br>
                        <a:rPr lang="tr-TR" sz="1100" u="none" strike="noStrike">
                          <a:effectLst/>
                        </a:rPr>
                      </a:br>
                      <a:r>
                        <a:rPr lang="tr-TR" sz="1100" u="none" strike="noStrike">
                          <a:effectLst/>
                        </a:rPr>
                        <a:t>(Teriparatide)</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Osteoporozu olan ve kırık meydana</a:t>
                      </a:r>
                      <a:br>
                        <a:rPr lang="tr-TR" sz="1100" u="none" strike="noStrike">
                          <a:effectLst/>
                        </a:rPr>
                      </a:br>
                      <a:r>
                        <a:rPr lang="tr-TR" sz="1100" u="none" strike="noStrike">
                          <a:effectLst/>
                        </a:rPr>
                        <a:t>gelme riskinin yüksek olduğu saptanan</a:t>
                      </a:r>
                      <a:br>
                        <a:rPr lang="tr-TR" sz="1100" u="none" strike="noStrike">
                          <a:effectLst/>
                        </a:rPr>
                      </a:br>
                      <a:r>
                        <a:rPr lang="tr-TR" sz="1100" u="none" strike="noStrike">
                          <a:effectLst/>
                        </a:rPr>
                        <a:t>durumlarda endikedir.</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dirty="0">
                          <a:effectLst/>
                        </a:rPr>
                        <a:t>Yüksek </a:t>
                      </a:r>
                      <a:r>
                        <a:rPr lang="tr-TR" sz="1100" u="none" strike="noStrike" dirty="0" err="1">
                          <a:effectLst/>
                        </a:rPr>
                        <a:t>osteosarkoma</a:t>
                      </a:r>
                      <a:r>
                        <a:rPr lang="tr-TR" sz="1100" u="none" strike="noStrike" dirty="0">
                          <a:effectLst/>
                        </a:rPr>
                        <a:t> riski olan </a:t>
                      </a:r>
                      <a:br>
                        <a:rPr lang="tr-TR" sz="1100" u="none" strike="noStrike" dirty="0">
                          <a:effectLst/>
                        </a:rPr>
                      </a:br>
                      <a:r>
                        <a:rPr lang="tr-TR" sz="1100" u="none" strike="noStrike" dirty="0" err="1">
                          <a:effectLst/>
                        </a:rPr>
                        <a:t>hastalarda,kemik</a:t>
                      </a:r>
                      <a:r>
                        <a:rPr lang="tr-TR" sz="1100" u="none" strike="noStrike" dirty="0">
                          <a:effectLst/>
                        </a:rPr>
                        <a:t> metastazı olan</a:t>
                      </a:r>
                      <a:br>
                        <a:rPr lang="tr-TR" sz="1100" u="none" strike="noStrike" dirty="0">
                          <a:effectLst/>
                        </a:rPr>
                      </a:br>
                      <a:r>
                        <a:rPr lang="tr-TR" sz="1100" u="none" strike="noStrike" dirty="0">
                          <a:effectLst/>
                        </a:rPr>
                        <a:t>veya iskelete ait habis hastalık</a:t>
                      </a:r>
                      <a:br>
                        <a:rPr lang="tr-TR" sz="1100" u="none" strike="noStrike" dirty="0">
                          <a:effectLst/>
                        </a:rPr>
                      </a:br>
                      <a:r>
                        <a:rPr lang="tr-TR" sz="1100" u="none" strike="noStrike" dirty="0" err="1">
                          <a:effectLst/>
                        </a:rPr>
                        <a:t>anamnezi</a:t>
                      </a:r>
                      <a:r>
                        <a:rPr lang="tr-TR" sz="1100" u="none" strike="noStrike" dirty="0">
                          <a:effectLst/>
                        </a:rPr>
                        <a:t> veren hastalarda </a:t>
                      </a:r>
                      <a:br>
                        <a:rPr lang="tr-TR" sz="1100" u="none" strike="noStrike" dirty="0">
                          <a:effectLst/>
                        </a:rPr>
                      </a:br>
                      <a:r>
                        <a:rPr lang="tr-TR" sz="1100" u="none" strike="noStrike" dirty="0" err="1">
                          <a:effectLst/>
                        </a:rPr>
                        <a:t>kontrendikedir</a:t>
                      </a:r>
                      <a:r>
                        <a:rPr lang="tr-TR" sz="1100" u="none" strike="noStrike" dirty="0">
                          <a:effectLst/>
                        </a:rPr>
                        <a:t>.</a:t>
                      </a:r>
                      <a:endParaRPr lang="tr-TR"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dirty="0">
                          <a:effectLst/>
                        </a:rPr>
                        <a:t>Sersemlik ve bacak krampları</a:t>
                      </a:r>
                      <a:br>
                        <a:rPr lang="tr-TR" sz="1100" u="none" strike="noStrike" dirty="0">
                          <a:effectLst/>
                        </a:rPr>
                      </a:br>
                      <a:r>
                        <a:rPr lang="tr-TR" sz="1100" u="none" strike="noStrike" dirty="0">
                          <a:effectLst/>
                        </a:rPr>
                        <a:t>gibi yan etkiler görülebilir.</a:t>
                      </a:r>
                      <a:endParaRPr lang="tr-TR"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Subkütan yol ile verilir.</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de-DE" sz="1100" u="none" strike="noStrike">
                          <a:effectLst/>
                        </a:rPr>
                        <a:t>Önerilen doz günde 1x20µ g'dır.</a:t>
                      </a:r>
                      <a:endParaRPr lang="de-DE"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xmlns="" val="10001"/>
                  </a:ext>
                </a:extLst>
              </a:tr>
              <a:tr h="2353846">
                <a:tc>
                  <a:txBody>
                    <a:bodyPr/>
                    <a:lstStyle/>
                    <a:p>
                      <a:pPr algn="ctr" fontAlgn="t"/>
                      <a:r>
                        <a:rPr lang="tr-TR" sz="1100" u="none" strike="noStrike">
                          <a:effectLst/>
                        </a:rPr>
                        <a:t>SALMOCALCİN</a:t>
                      </a:r>
                      <a:br>
                        <a:rPr lang="tr-TR" sz="1100" u="none" strike="noStrike">
                          <a:effectLst/>
                        </a:rPr>
                      </a:br>
                      <a:r>
                        <a:rPr lang="tr-TR" sz="1100" u="none" strike="noStrike">
                          <a:effectLst/>
                        </a:rPr>
                        <a:t>(Salcatonin)</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Postmenopozal osteoporoza bağlı</a:t>
                      </a:r>
                      <a:br>
                        <a:rPr lang="tr-TR" sz="1100" u="none" strike="noStrike">
                          <a:effectLst/>
                        </a:rPr>
                      </a:br>
                      <a:r>
                        <a:rPr lang="tr-TR" sz="1100" u="none" strike="noStrike">
                          <a:effectLst/>
                        </a:rPr>
                        <a:t>kemik kütlesi ve kemik dansitesinin</a:t>
                      </a:r>
                      <a:br>
                        <a:rPr lang="tr-TR" sz="1100" u="none" strike="noStrike">
                          <a:effectLst/>
                        </a:rPr>
                      </a:br>
                      <a:r>
                        <a:rPr lang="tr-TR" sz="1100" u="none" strike="noStrike">
                          <a:effectLst/>
                        </a:rPr>
                        <a:t>artırılmasında,paget hastalığı,hiperkalsemi,</a:t>
                      </a:r>
                      <a:br>
                        <a:rPr lang="tr-TR" sz="1100" u="none" strike="noStrike">
                          <a:effectLst/>
                        </a:rPr>
                      </a:br>
                      <a:r>
                        <a:rPr lang="tr-TR" sz="1100" u="none" strike="noStrike">
                          <a:effectLst/>
                        </a:rPr>
                        <a:t>Sudeck hastalığı ve kemik algias-osteolizde</a:t>
                      </a:r>
                      <a:br>
                        <a:rPr lang="tr-TR" sz="1100" u="none" strike="noStrike">
                          <a:effectLst/>
                        </a:rPr>
                      </a:br>
                      <a:r>
                        <a:rPr lang="tr-TR" sz="1100" u="none" strike="noStrike">
                          <a:effectLst/>
                        </a:rPr>
                        <a:t>endikedir.</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Etken maddeye duyarlı kişilerde</a:t>
                      </a:r>
                      <a:br>
                        <a:rPr lang="tr-TR" sz="1100" u="none" strike="noStrike">
                          <a:effectLst/>
                        </a:rPr>
                      </a:br>
                      <a:r>
                        <a:rPr lang="tr-TR" sz="1100" u="none" strike="noStrike">
                          <a:effectLst/>
                        </a:rPr>
                        <a:t>kontrendikedir.</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Bulantı,kusma,yüzde kızarıklık,sıcaklık hissi ve hipersensitivite gibi yan etkiler görülebilir. </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İntravenöz,İntramüsküler intranazal ve </a:t>
                      </a:r>
                      <a:br>
                        <a:rPr lang="tr-TR" sz="1100" u="none" strike="noStrike">
                          <a:effectLst/>
                        </a:rPr>
                      </a:br>
                      <a:r>
                        <a:rPr lang="tr-TR" sz="1100" u="none" strike="noStrike">
                          <a:effectLst/>
                        </a:rPr>
                        <a:t/>
                      </a:r>
                      <a:br>
                        <a:rPr lang="tr-TR" sz="1100" u="none" strike="noStrike">
                          <a:effectLst/>
                        </a:rPr>
                      </a:br>
                      <a:r>
                        <a:rPr lang="tr-TR" sz="1100" u="none" strike="noStrike">
                          <a:effectLst/>
                        </a:rPr>
                        <a:t>Subkütan yol ile uygulanabilir.</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dirty="0">
                          <a:effectLst/>
                        </a:rPr>
                        <a:t>İV:10 ünite/kg.</a:t>
                      </a:r>
                      <a:br>
                        <a:rPr lang="tr-TR" sz="1100" u="none" strike="noStrike" dirty="0">
                          <a:effectLst/>
                        </a:rPr>
                      </a:br>
                      <a:r>
                        <a:rPr lang="tr-TR" sz="1100" u="none" strike="noStrike" dirty="0">
                          <a:effectLst/>
                        </a:rPr>
                        <a:t>SK veya İM:5-10 ünite/kg.</a:t>
                      </a:r>
                      <a:br>
                        <a:rPr lang="tr-TR" sz="1100" u="none" strike="noStrike" dirty="0">
                          <a:effectLst/>
                        </a:rPr>
                      </a:br>
                      <a:r>
                        <a:rPr lang="tr-TR" sz="1100" u="none" strike="noStrike" dirty="0">
                          <a:effectLst/>
                        </a:rPr>
                        <a:t>İntranazal:1x100-200IU</a:t>
                      </a:r>
                      <a:endParaRPr lang="tr-TR"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2395054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36DF6627-E51D-47E4-84E7-17C5ECF6FE14}"/>
              </a:ext>
            </a:extLst>
          </p:cNvPr>
          <p:cNvSpPr>
            <a:spLocks noGrp="1"/>
          </p:cNvSpPr>
          <p:nvPr>
            <p:ph idx="1"/>
          </p:nvPr>
        </p:nvSpPr>
        <p:spPr>
          <a:xfrm>
            <a:off x="790074" y="1488741"/>
            <a:ext cx="10515600" cy="4351338"/>
          </a:xfrm>
        </p:spPr>
        <p:txBody>
          <a:bodyPr/>
          <a:lstStyle/>
          <a:p>
            <a:pPr algn="just"/>
            <a:r>
              <a:rPr lang="tr-TR" sz="2400" dirty="0"/>
              <a:t>İlaç-ilaç ve ilaç-besin etkileşimleri de çevresel faktörler olarak rol oynar.</a:t>
            </a:r>
          </a:p>
          <a:p>
            <a:pPr algn="just"/>
            <a:r>
              <a:rPr lang="tr-TR" sz="2400" dirty="0"/>
              <a:t>Tüm </a:t>
            </a:r>
            <a:r>
              <a:rPr lang="tr-TR" sz="2400" dirty="0" err="1"/>
              <a:t>farmakogenetik</a:t>
            </a:r>
            <a:r>
              <a:rPr lang="tr-TR" sz="2400" dirty="0"/>
              <a:t> farklılıklar, </a:t>
            </a:r>
            <a:r>
              <a:rPr lang="tr-TR" sz="2400" dirty="0" err="1">
                <a:solidFill>
                  <a:srgbClr val="FF0000"/>
                </a:solidFill>
              </a:rPr>
              <a:t>poligenik</a:t>
            </a:r>
            <a:r>
              <a:rPr lang="tr-TR" sz="2400" dirty="0"/>
              <a:t> ve </a:t>
            </a:r>
            <a:r>
              <a:rPr lang="tr-TR" sz="2400" dirty="0" err="1">
                <a:solidFill>
                  <a:srgbClr val="FF0000"/>
                </a:solidFill>
              </a:rPr>
              <a:t>multifaktöriyel</a:t>
            </a:r>
            <a:r>
              <a:rPr lang="tr-TR" sz="2400" dirty="0"/>
              <a:t> özelliklerdir. Yani en az iki majör gen, yüzlerce </a:t>
            </a:r>
            <a:r>
              <a:rPr lang="tr-TR" sz="2400" dirty="0" err="1"/>
              <a:t>modifiye</a:t>
            </a:r>
            <a:r>
              <a:rPr lang="tr-TR" sz="2400" dirty="0"/>
              <a:t> edici gen ve çevresel etkenler söz konusudur.</a:t>
            </a:r>
          </a:p>
          <a:p>
            <a:pPr algn="just"/>
            <a:r>
              <a:rPr lang="tr-TR" sz="2400" dirty="0" err="1"/>
              <a:t>Farmakogenetikte</a:t>
            </a:r>
            <a:r>
              <a:rPr lang="tr-TR" sz="2400" dirty="0"/>
              <a:t> kullanılan temel yöntemler; klinik gözlem ile ilaca verilen yanıtın farklılığının saptanması, aile ve ikiz çalışmaları ile genetik ve çevresel faktörlerin etki oranlarının belirlenmesi, ilgili genlerin ve onların </a:t>
            </a:r>
            <a:r>
              <a:rPr lang="tr-TR" sz="2400" dirty="0" err="1"/>
              <a:t>polimorfizmlerinin</a:t>
            </a:r>
            <a:r>
              <a:rPr lang="tr-TR" sz="2400" dirty="0"/>
              <a:t>/mutasyonlarının belirlenmesi, sonuç olarak da </a:t>
            </a:r>
            <a:r>
              <a:rPr lang="tr-TR" sz="2400" dirty="0" err="1"/>
              <a:t>genotip</a:t>
            </a:r>
            <a:r>
              <a:rPr lang="tr-TR" sz="2400" dirty="0"/>
              <a:t> </a:t>
            </a:r>
            <a:r>
              <a:rPr lang="tr-TR" sz="2400" dirty="0" err="1"/>
              <a:t>fenotip</a:t>
            </a:r>
            <a:r>
              <a:rPr lang="tr-TR" sz="2400" dirty="0"/>
              <a:t> karşılaştırmalarını kapsar.</a:t>
            </a:r>
          </a:p>
          <a:p>
            <a:endParaRPr lang="tr-TR" dirty="0"/>
          </a:p>
        </p:txBody>
      </p:sp>
    </p:spTree>
    <p:extLst>
      <p:ext uri="{BB962C8B-B14F-4D97-AF65-F5344CB8AC3E}">
        <p14:creationId xmlns:p14="http://schemas.microsoft.com/office/powerpoint/2010/main" val="28714170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826091879"/>
              </p:ext>
            </p:extLst>
          </p:nvPr>
        </p:nvGraphicFramePr>
        <p:xfrm>
          <a:off x="855022" y="712518"/>
          <a:ext cx="10485912" cy="5343897"/>
        </p:xfrm>
        <a:graphic>
          <a:graphicData uri="http://schemas.openxmlformats.org/drawingml/2006/table">
            <a:tbl>
              <a:tblPr>
                <a:tableStyleId>{073A0DAA-6AF3-43AB-8588-CEC1D06C72B9}</a:tableStyleId>
              </a:tblPr>
              <a:tblGrid>
                <a:gridCol w="1233637">
                  <a:extLst>
                    <a:ext uri="{9D8B030D-6E8A-4147-A177-3AD203B41FA5}">
                      <a16:colId xmlns:a16="http://schemas.microsoft.com/office/drawing/2014/main" xmlns="" val="20000"/>
                    </a:ext>
                  </a:extLst>
                </a:gridCol>
                <a:gridCol w="1850455">
                  <a:extLst>
                    <a:ext uri="{9D8B030D-6E8A-4147-A177-3AD203B41FA5}">
                      <a16:colId xmlns:a16="http://schemas.microsoft.com/office/drawing/2014/main" xmlns="" val="20001"/>
                    </a:ext>
                  </a:extLst>
                </a:gridCol>
                <a:gridCol w="1850455">
                  <a:extLst>
                    <a:ext uri="{9D8B030D-6E8A-4147-A177-3AD203B41FA5}">
                      <a16:colId xmlns:a16="http://schemas.microsoft.com/office/drawing/2014/main" xmlns="" val="20002"/>
                    </a:ext>
                  </a:extLst>
                </a:gridCol>
                <a:gridCol w="1850455">
                  <a:extLst>
                    <a:ext uri="{9D8B030D-6E8A-4147-A177-3AD203B41FA5}">
                      <a16:colId xmlns:a16="http://schemas.microsoft.com/office/drawing/2014/main" xmlns="" val="20003"/>
                    </a:ext>
                  </a:extLst>
                </a:gridCol>
                <a:gridCol w="1850455">
                  <a:extLst>
                    <a:ext uri="{9D8B030D-6E8A-4147-A177-3AD203B41FA5}">
                      <a16:colId xmlns:a16="http://schemas.microsoft.com/office/drawing/2014/main" xmlns="" val="20004"/>
                    </a:ext>
                  </a:extLst>
                </a:gridCol>
                <a:gridCol w="1850455">
                  <a:extLst>
                    <a:ext uri="{9D8B030D-6E8A-4147-A177-3AD203B41FA5}">
                      <a16:colId xmlns:a16="http://schemas.microsoft.com/office/drawing/2014/main" xmlns="" val="20005"/>
                    </a:ext>
                  </a:extLst>
                </a:gridCol>
              </a:tblGrid>
              <a:tr h="299882">
                <a:tc gridSpan="6">
                  <a:txBody>
                    <a:bodyPr/>
                    <a:lstStyle/>
                    <a:p>
                      <a:pPr algn="ctr" fontAlgn="ctr"/>
                      <a:r>
                        <a:rPr lang="tr-TR" sz="1100" b="1" u="none" strike="noStrike" dirty="0">
                          <a:effectLst/>
                        </a:rPr>
                        <a:t>SEKS HORMONLARI İLAÇLARI</a:t>
                      </a:r>
                      <a:endParaRPr lang="tr-TR" sz="11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10000"/>
                  </a:ext>
                </a:extLst>
              </a:tr>
              <a:tr h="2390059">
                <a:tc>
                  <a:txBody>
                    <a:bodyPr/>
                    <a:lstStyle/>
                    <a:p>
                      <a:pPr algn="ctr" fontAlgn="t"/>
                      <a:r>
                        <a:rPr lang="tr-TR" sz="1100" u="none" strike="noStrike">
                          <a:effectLst/>
                        </a:rPr>
                        <a:t>ACTİVELLE</a:t>
                      </a:r>
                      <a:br>
                        <a:rPr lang="tr-TR" sz="1100" u="none" strike="noStrike">
                          <a:effectLst/>
                        </a:rPr>
                      </a:br>
                      <a:r>
                        <a:rPr lang="tr-TR" sz="1100" u="none" strike="noStrike">
                          <a:effectLst/>
                        </a:rPr>
                        <a:t>(Norethisterone acetate)</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Postmenopozal birinci yıldan sonra kadınlarda</a:t>
                      </a:r>
                      <a:br>
                        <a:rPr lang="tr-TR" sz="1100" u="none" strike="noStrike">
                          <a:effectLst/>
                        </a:rPr>
                      </a:br>
                      <a:r>
                        <a:rPr lang="tr-TR" sz="1100" u="none" strike="noStrike">
                          <a:effectLst/>
                        </a:rPr>
                        <a:t>gelişen östrojen eksikliği semptomları ve </a:t>
                      </a:r>
                      <a:br>
                        <a:rPr lang="tr-TR" sz="1100" u="none" strike="noStrike">
                          <a:effectLst/>
                        </a:rPr>
                      </a:br>
                      <a:r>
                        <a:rPr lang="tr-TR" sz="1100" u="none" strike="noStrike">
                          <a:effectLst/>
                        </a:rPr>
                        <a:t>postmenopozal kadınlarda osteoporozun </a:t>
                      </a:r>
                      <a:br>
                        <a:rPr lang="tr-TR" sz="1100" u="none" strike="noStrike">
                          <a:effectLst/>
                        </a:rPr>
                      </a:br>
                      <a:r>
                        <a:rPr lang="tr-TR" sz="1100" u="none" strike="noStrike">
                          <a:effectLst/>
                        </a:rPr>
                        <a:t>önlenmesinde hormon replasman tedavisinde</a:t>
                      </a:r>
                      <a:br>
                        <a:rPr lang="tr-TR" sz="1100" u="none" strike="noStrike">
                          <a:effectLst/>
                        </a:rPr>
                      </a:br>
                      <a:r>
                        <a:rPr lang="tr-TR" sz="1100" u="none" strike="noStrike">
                          <a:effectLst/>
                        </a:rPr>
                        <a:t>endikedir.</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Meme kanseri,östrojene bağımlı</a:t>
                      </a:r>
                      <a:br>
                        <a:rPr lang="tr-TR" sz="1100" u="none" strike="noStrike">
                          <a:effectLst/>
                        </a:rPr>
                      </a:br>
                      <a:r>
                        <a:rPr lang="tr-TR" sz="1100" u="none" strike="noStrike">
                          <a:effectLst/>
                        </a:rPr>
                        <a:t>neoplazi ve porfiria'da kontrendikedir.</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Düzensiz kanama,memelerde </a:t>
                      </a:r>
                      <a:br>
                        <a:rPr lang="tr-TR" sz="1100" u="none" strike="noStrike">
                          <a:effectLst/>
                        </a:rPr>
                      </a:br>
                      <a:r>
                        <a:rPr lang="tr-TR" sz="1100" u="none" strike="noStrike">
                          <a:effectLst/>
                        </a:rPr>
                        <a:t>hassasiyet,şişkinlik,baş ağrısı,</a:t>
                      </a:r>
                      <a:br>
                        <a:rPr lang="tr-TR" sz="1100" u="none" strike="noStrike">
                          <a:effectLst/>
                        </a:rPr>
                      </a:br>
                      <a:r>
                        <a:rPr lang="tr-TR" sz="1100" u="none" strike="noStrike">
                          <a:effectLst/>
                        </a:rPr>
                        <a:t>migren,ödem ve cilt reaksiyonları</a:t>
                      </a:r>
                      <a:br>
                        <a:rPr lang="tr-TR" sz="1100" u="none" strike="noStrike">
                          <a:effectLst/>
                        </a:rPr>
                      </a:br>
                      <a:r>
                        <a:rPr lang="tr-TR" sz="1100" u="none" strike="noStrike">
                          <a:effectLst/>
                        </a:rPr>
                        <a:t>gibi yan etkiler görülebilir.</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Oral yol ile kullanılır.</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Günlük doz 1x1 tablettir.</a:t>
                      </a:r>
                      <a:br>
                        <a:rPr lang="tr-TR" sz="1100" u="none" strike="noStrike">
                          <a:effectLst/>
                        </a:rPr>
                      </a:br>
                      <a:r>
                        <a:rPr lang="tr-TR" sz="1100" u="none" strike="noStrike">
                          <a:effectLst/>
                        </a:rPr>
                        <a:t>Tabletler günün aynı saatinde </a:t>
                      </a:r>
                      <a:br>
                        <a:rPr lang="tr-TR" sz="1100" u="none" strike="noStrike">
                          <a:effectLst/>
                        </a:rPr>
                      </a:br>
                      <a:r>
                        <a:rPr lang="tr-TR" sz="1100" u="none" strike="noStrike">
                          <a:effectLst/>
                        </a:rPr>
                        <a:t>kullanılmalıdır.</a:t>
                      </a:r>
                      <a:endParaRPr lang="tr-TR"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xmlns="" val="10001"/>
                  </a:ext>
                </a:extLst>
              </a:tr>
              <a:tr h="2653956">
                <a:tc>
                  <a:txBody>
                    <a:bodyPr/>
                    <a:lstStyle/>
                    <a:p>
                      <a:pPr algn="ctr" fontAlgn="t"/>
                      <a:r>
                        <a:rPr lang="tr-TR" sz="1100" u="none" strike="noStrike">
                          <a:effectLst/>
                        </a:rPr>
                        <a:t>MESİGYNA </a:t>
                      </a:r>
                      <a:br>
                        <a:rPr lang="tr-TR" sz="1100" u="none" strike="noStrike">
                          <a:effectLst/>
                        </a:rPr>
                      </a:br>
                      <a:r>
                        <a:rPr lang="tr-TR" sz="1100" u="none" strike="noStrike">
                          <a:effectLst/>
                        </a:rPr>
                        <a:t>(Norethisterone enantat)</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Gebeliğin önlenmesinde </a:t>
                      </a:r>
                      <a:br>
                        <a:rPr lang="tr-TR" sz="1100" u="none" strike="noStrike">
                          <a:effectLst/>
                        </a:rPr>
                      </a:br>
                      <a:r>
                        <a:rPr lang="tr-TR" sz="1100" u="none" strike="noStrike">
                          <a:effectLst/>
                        </a:rPr>
                        <a:t>endikedir.</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Gebelik,karaciğer fonksiyon bozukluğu,</a:t>
                      </a:r>
                      <a:br>
                        <a:rPr lang="tr-TR" sz="1100" u="none" strike="noStrike">
                          <a:effectLst/>
                        </a:rPr>
                      </a:br>
                      <a:r>
                        <a:rPr lang="tr-TR" sz="1100" u="none" strike="noStrike">
                          <a:effectLst/>
                        </a:rPr>
                        <a:t>hepatik tümör,damar tıkanıklığı,orak </a:t>
                      </a:r>
                      <a:br>
                        <a:rPr lang="tr-TR" sz="1100" u="none" strike="noStrike">
                          <a:effectLst/>
                        </a:rPr>
                      </a:br>
                      <a:r>
                        <a:rPr lang="tr-TR" sz="1100" u="none" strike="noStrike">
                          <a:effectLst/>
                        </a:rPr>
                        <a:t>hücreli anemi,göğüs ve rahim kanseri,</a:t>
                      </a:r>
                      <a:br>
                        <a:rPr lang="tr-TR" sz="1100" u="none" strike="noStrike">
                          <a:effectLst/>
                        </a:rPr>
                      </a:br>
                      <a:r>
                        <a:rPr lang="tr-TR" sz="1100" u="none" strike="noStrike">
                          <a:effectLst/>
                        </a:rPr>
                        <a:t>ağır diyabet,lipid metabolizma bozukluğunda</a:t>
                      </a:r>
                      <a:br>
                        <a:rPr lang="tr-TR" sz="1100" u="none" strike="noStrike">
                          <a:effectLst/>
                        </a:rPr>
                      </a:br>
                      <a:r>
                        <a:rPr lang="tr-TR" sz="1100" u="none" strike="noStrike">
                          <a:effectLst/>
                        </a:rPr>
                        <a:t>kontrendikedir.</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Baş ağrısı,mide şikayeti,göğüslerde</a:t>
                      </a:r>
                      <a:br>
                        <a:rPr lang="tr-TR" sz="1100" u="none" strike="noStrike">
                          <a:effectLst/>
                        </a:rPr>
                      </a:br>
                      <a:r>
                        <a:rPr lang="tr-TR" sz="1100" u="none" strike="noStrike">
                          <a:effectLst/>
                        </a:rPr>
                        <a:t>gerginlik,libido ve kanama düzensizliği</a:t>
                      </a:r>
                      <a:br>
                        <a:rPr lang="tr-TR" sz="1100" u="none" strike="noStrike">
                          <a:effectLst/>
                        </a:rPr>
                      </a:br>
                      <a:r>
                        <a:rPr lang="tr-TR" sz="1100" u="none" strike="noStrike">
                          <a:effectLst/>
                        </a:rPr>
                        <a:t>gibi yan etkiler görülebilir.</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a:effectLst/>
                        </a:rPr>
                        <a:t>İntramüsküler yol ile uygulanır.</a:t>
                      </a:r>
                      <a:endParaRPr lang="tr-T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t"/>
                      <a:r>
                        <a:rPr lang="tr-TR" sz="1100" u="none" strike="noStrike" dirty="0">
                          <a:effectLst/>
                        </a:rPr>
                        <a:t>İlk enjeksiyon </a:t>
                      </a:r>
                      <a:r>
                        <a:rPr lang="tr-TR" sz="1100" u="none" strike="noStrike" dirty="0" err="1">
                          <a:effectLst/>
                        </a:rPr>
                        <a:t>siklusun</a:t>
                      </a:r>
                      <a:r>
                        <a:rPr lang="tr-TR" sz="1100" u="none" strike="noStrike" dirty="0">
                          <a:effectLst/>
                        </a:rPr>
                        <a:t> ilk gününde</a:t>
                      </a:r>
                      <a:br>
                        <a:rPr lang="tr-TR" sz="1100" u="none" strike="noStrike" dirty="0">
                          <a:effectLst/>
                        </a:rPr>
                      </a:br>
                      <a:r>
                        <a:rPr lang="tr-TR" sz="1100" u="none" strike="noStrike" dirty="0">
                          <a:effectLst/>
                        </a:rPr>
                        <a:t/>
                      </a:r>
                      <a:br>
                        <a:rPr lang="tr-TR" sz="1100" u="none" strike="noStrike" dirty="0">
                          <a:effectLst/>
                        </a:rPr>
                      </a:br>
                      <a:r>
                        <a:rPr lang="tr-TR" sz="1100" u="none" strike="noStrike" dirty="0" err="1">
                          <a:effectLst/>
                        </a:rPr>
                        <a:t>uygulanır.Müteakip</a:t>
                      </a:r>
                      <a:r>
                        <a:rPr lang="tr-TR" sz="1100" u="none" strike="noStrike" dirty="0">
                          <a:effectLst/>
                        </a:rPr>
                        <a:t> enjeksiyonlar </a:t>
                      </a:r>
                      <a:br>
                        <a:rPr lang="tr-TR" sz="1100" u="none" strike="noStrike" dirty="0">
                          <a:effectLst/>
                        </a:rPr>
                      </a:br>
                      <a:r>
                        <a:rPr lang="tr-TR" sz="1100" u="none" strike="noStrike" dirty="0">
                          <a:effectLst/>
                        </a:rPr>
                        <a:t/>
                      </a:r>
                      <a:br>
                        <a:rPr lang="tr-TR" sz="1100" u="none" strike="noStrike" dirty="0">
                          <a:effectLst/>
                        </a:rPr>
                      </a:br>
                      <a:r>
                        <a:rPr lang="tr-TR" sz="1100" u="none" strike="noStrike" dirty="0" err="1">
                          <a:effectLst/>
                        </a:rPr>
                        <a:t>siklusun</a:t>
                      </a:r>
                      <a:r>
                        <a:rPr lang="tr-TR" sz="1100" u="none" strike="noStrike" dirty="0">
                          <a:effectLst/>
                        </a:rPr>
                        <a:t> durumuna bakılmaksızın</a:t>
                      </a:r>
                      <a:br>
                        <a:rPr lang="tr-TR" sz="1100" u="none" strike="noStrike" dirty="0">
                          <a:effectLst/>
                        </a:rPr>
                      </a:br>
                      <a:r>
                        <a:rPr lang="tr-TR" sz="1100" u="none" strike="noStrike" dirty="0">
                          <a:effectLst/>
                        </a:rPr>
                        <a:t/>
                      </a:r>
                      <a:br>
                        <a:rPr lang="tr-TR" sz="1100" u="none" strike="noStrike" dirty="0">
                          <a:effectLst/>
                        </a:rPr>
                      </a:br>
                      <a:r>
                        <a:rPr lang="tr-TR" sz="1100" u="none" strike="noStrike" dirty="0">
                          <a:effectLst/>
                        </a:rPr>
                        <a:t>30±3 aralıklarla yapılır.</a:t>
                      </a:r>
                      <a:endParaRPr lang="tr-TR"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18531185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029903226"/>
              </p:ext>
            </p:extLst>
          </p:nvPr>
        </p:nvGraphicFramePr>
        <p:xfrm>
          <a:off x="1104404" y="308758"/>
          <a:ext cx="10058401" cy="5646123"/>
        </p:xfrm>
        <a:graphic>
          <a:graphicData uri="http://schemas.openxmlformats.org/drawingml/2006/table">
            <a:tbl>
              <a:tblPr>
                <a:tableStyleId>{073A0DAA-6AF3-43AB-8588-CEC1D06C72B9}</a:tableStyleId>
              </a:tblPr>
              <a:tblGrid>
                <a:gridCol w="1183341">
                  <a:extLst>
                    <a:ext uri="{9D8B030D-6E8A-4147-A177-3AD203B41FA5}">
                      <a16:colId xmlns:a16="http://schemas.microsoft.com/office/drawing/2014/main" xmlns="" val="20000"/>
                    </a:ext>
                  </a:extLst>
                </a:gridCol>
                <a:gridCol w="1775012">
                  <a:extLst>
                    <a:ext uri="{9D8B030D-6E8A-4147-A177-3AD203B41FA5}">
                      <a16:colId xmlns:a16="http://schemas.microsoft.com/office/drawing/2014/main" xmlns="" val="20001"/>
                    </a:ext>
                  </a:extLst>
                </a:gridCol>
                <a:gridCol w="1775012">
                  <a:extLst>
                    <a:ext uri="{9D8B030D-6E8A-4147-A177-3AD203B41FA5}">
                      <a16:colId xmlns:a16="http://schemas.microsoft.com/office/drawing/2014/main" xmlns="" val="20002"/>
                    </a:ext>
                  </a:extLst>
                </a:gridCol>
                <a:gridCol w="1775012">
                  <a:extLst>
                    <a:ext uri="{9D8B030D-6E8A-4147-A177-3AD203B41FA5}">
                      <a16:colId xmlns:a16="http://schemas.microsoft.com/office/drawing/2014/main" xmlns="" val="20003"/>
                    </a:ext>
                  </a:extLst>
                </a:gridCol>
                <a:gridCol w="1775012">
                  <a:extLst>
                    <a:ext uri="{9D8B030D-6E8A-4147-A177-3AD203B41FA5}">
                      <a16:colId xmlns:a16="http://schemas.microsoft.com/office/drawing/2014/main" xmlns="" val="20004"/>
                    </a:ext>
                  </a:extLst>
                </a:gridCol>
                <a:gridCol w="1775012">
                  <a:extLst>
                    <a:ext uri="{9D8B030D-6E8A-4147-A177-3AD203B41FA5}">
                      <a16:colId xmlns:a16="http://schemas.microsoft.com/office/drawing/2014/main" xmlns="" val="20005"/>
                    </a:ext>
                  </a:extLst>
                </a:gridCol>
              </a:tblGrid>
              <a:tr h="181758">
                <a:tc gridSpan="6">
                  <a:txBody>
                    <a:bodyPr/>
                    <a:lstStyle/>
                    <a:p>
                      <a:pPr algn="ctr" fontAlgn="ctr"/>
                      <a:r>
                        <a:rPr lang="tr-TR" sz="1600" b="1" u="none" strike="noStrike" dirty="0">
                          <a:effectLst/>
                        </a:rPr>
                        <a:t>SEKS HORMONLARI İLAÇLARI</a:t>
                      </a:r>
                      <a:endParaRPr lang="tr-TR" sz="1600" b="1" i="0" u="none" strike="noStrike" dirty="0">
                        <a:solidFill>
                          <a:srgbClr val="000000"/>
                        </a:solidFill>
                        <a:effectLst/>
                        <a:latin typeface="Calibri" panose="020F0502020204030204" pitchFamily="34" charset="0"/>
                      </a:endParaRPr>
                    </a:p>
                  </a:txBody>
                  <a:tcPr marL="4903" marR="4903" marT="4903"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10000"/>
                  </a:ext>
                </a:extLst>
              </a:tr>
              <a:tr h="1534335">
                <a:tc>
                  <a:txBody>
                    <a:bodyPr/>
                    <a:lstStyle/>
                    <a:p>
                      <a:pPr algn="ctr" fontAlgn="t"/>
                      <a:r>
                        <a:rPr lang="tr-TR" sz="1200" u="none" strike="noStrike" dirty="0">
                          <a:effectLst/>
                        </a:rPr>
                        <a:t>ORGAMETRİL</a:t>
                      </a:r>
                      <a:br>
                        <a:rPr lang="tr-TR" sz="1200" u="none" strike="noStrike" dirty="0">
                          <a:effectLst/>
                        </a:rPr>
                      </a:br>
                      <a:r>
                        <a:rPr lang="tr-TR" sz="1200" u="none" strike="noStrike" dirty="0">
                          <a:effectLst/>
                        </a:rPr>
                        <a:t>(</a:t>
                      </a:r>
                      <a:r>
                        <a:rPr lang="tr-TR" sz="1200" u="none" strike="noStrike" dirty="0" err="1">
                          <a:effectLst/>
                        </a:rPr>
                        <a:t>Lynestrenol</a:t>
                      </a:r>
                      <a:r>
                        <a:rPr lang="tr-TR" sz="1200" u="none" strike="noStrike" dirty="0">
                          <a:effectLst/>
                        </a:rPr>
                        <a:t>)+A194:Q217</a:t>
                      </a:r>
                      <a:endParaRPr lang="tr-TR" sz="1200" b="0" i="0" u="none" strike="noStrike" dirty="0">
                        <a:solidFill>
                          <a:srgbClr val="000000"/>
                        </a:solidFill>
                        <a:effectLst/>
                        <a:latin typeface="Calibri" panose="020F0502020204030204" pitchFamily="34" charset="0"/>
                      </a:endParaRPr>
                    </a:p>
                  </a:txBody>
                  <a:tcPr marL="4903" marR="4903" marT="4903" marB="0" anchor="ctr"/>
                </a:tc>
                <a:tc>
                  <a:txBody>
                    <a:bodyPr/>
                    <a:lstStyle/>
                    <a:p>
                      <a:pPr algn="ctr" fontAlgn="t"/>
                      <a:r>
                        <a:rPr lang="tr-TR" sz="1200" u="none" strike="noStrike" dirty="0" err="1">
                          <a:effectLst/>
                        </a:rPr>
                        <a:t>Oligo</a:t>
                      </a:r>
                      <a:r>
                        <a:rPr lang="tr-TR" sz="1200" u="none" strike="noStrike" dirty="0">
                          <a:effectLst/>
                        </a:rPr>
                        <a:t> ve </a:t>
                      </a:r>
                      <a:r>
                        <a:rPr lang="tr-TR" sz="1200" u="none" strike="noStrike" dirty="0" err="1">
                          <a:effectLst/>
                        </a:rPr>
                        <a:t>hipomenore,polimenore</a:t>
                      </a:r>
                      <a:r>
                        <a:rPr lang="tr-TR" sz="1200" u="none" strike="noStrike" dirty="0">
                          <a:effectLst/>
                        </a:rPr>
                        <a:t>,</a:t>
                      </a:r>
                      <a:br>
                        <a:rPr lang="tr-TR" sz="1200" u="none" strike="noStrike" dirty="0">
                          <a:effectLst/>
                        </a:rPr>
                      </a:br>
                      <a:r>
                        <a:rPr lang="tr-TR" sz="1200" u="none" strike="noStrike" dirty="0" err="1">
                          <a:effectLst/>
                        </a:rPr>
                        <a:t>menoraji,metroraji,dismenore,premenstürel</a:t>
                      </a:r>
                      <a:r>
                        <a:rPr lang="tr-TR" sz="1200" u="none" strike="noStrike" dirty="0">
                          <a:effectLst/>
                        </a:rPr>
                        <a:t/>
                      </a:r>
                      <a:br>
                        <a:rPr lang="tr-TR" sz="1200" u="none" strike="noStrike" dirty="0">
                          <a:effectLst/>
                        </a:rPr>
                      </a:br>
                      <a:r>
                        <a:rPr lang="tr-TR" sz="1200" u="none" strike="noStrike" dirty="0" err="1">
                          <a:effectLst/>
                        </a:rPr>
                        <a:t>sendrom,ovülasyon</a:t>
                      </a:r>
                      <a:r>
                        <a:rPr lang="tr-TR" sz="1200" u="none" strike="noStrike" dirty="0">
                          <a:effectLst/>
                        </a:rPr>
                        <a:t> </a:t>
                      </a:r>
                      <a:r>
                        <a:rPr lang="tr-TR" sz="1200" u="none" strike="noStrike" dirty="0" err="1">
                          <a:effectLst/>
                        </a:rPr>
                        <a:t>supresyonu</a:t>
                      </a:r>
                      <a:r>
                        <a:rPr lang="tr-TR" sz="1200" u="none" strike="noStrike" dirty="0">
                          <a:effectLst/>
                        </a:rPr>
                        <a:t> sancısı ve kanaması,</a:t>
                      </a:r>
                      <a:br>
                        <a:rPr lang="tr-TR" sz="1200" u="none" strike="noStrike" dirty="0">
                          <a:effectLst/>
                        </a:rPr>
                      </a:br>
                      <a:r>
                        <a:rPr lang="tr-TR" sz="1200" u="none" strike="noStrike" dirty="0">
                          <a:effectLst/>
                        </a:rPr>
                        <a:t>belli </a:t>
                      </a:r>
                      <a:r>
                        <a:rPr lang="tr-TR" sz="1200" u="none" strike="noStrike" dirty="0" err="1">
                          <a:effectLst/>
                        </a:rPr>
                        <a:t>primer</a:t>
                      </a:r>
                      <a:r>
                        <a:rPr lang="tr-TR" sz="1200" u="none" strike="noStrike" dirty="0">
                          <a:effectLst/>
                        </a:rPr>
                        <a:t> ve </a:t>
                      </a:r>
                      <a:r>
                        <a:rPr lang="tr-TR" sz="1200" u="none" strike="noStrike" dirty="0" err="1">
                          <a:effectLst/>
                        </a:rPr>
                        <a:t>sekonder</a:t>
                      </a:r>
                      <a:r>
                        <a:rPr lang="tr-TR" sz="1200" u="none" strike="noStrike" dirty="0">
                          <a:effectLst/>
                        </a:rPr>
                        <a:t> </a:t>
                      </a:r>
                      <a:r>
                        <a:rPr lang="tr-TR" sz="1200" u="none" strike="noStrike" dirty="0" err="1">
                          <a:effectLst/>
                        </a:rPr>
                        <a:t>amenorelerde</a:t>
                      </a:r>
                      <a:r>
                        <a:rPr lang="tr-TR" sz="1200" u="none" strike="noStrike" dirty="0">
                          <a:effectLst/>
                        </a:rPr>
                        <a:t> </a:t>
                      </a:r>
                      <a:r>
                        <a:rPr lang="tr-TR" sz="1200" u="none" strike="noStrike" dirty="0" err="1">
                          <a:effectLst/>
                        </a:rPr>
                        <a:t>endikedir</a:t>
                      </a:r>
                      <a:r>
                        <a:rPr lang="tr-TR" sz="1200" u="none" strike="noStrike" dirty="0">
                          <a:effectLst/>
                        </a:rPr>
                        <a:t>. </a:t>
                      </a:r>
                      <a:endParaRPr lang="tr-TR" sz="1200" b="0" i="0" u="none" strike="noStrike" dirty="0">
                        <a:solidFill>
                          <a:srgbClr val="000000"/>
                        </a:solidFill>
                        <a:effectLst/>
                        <a:latin typeface="Calibri" panose="020F0502020204030204" pitchFamily="34" charset="0"/>
                      </a:endParaRPr>
                    </a:p>
                  </a:txBody>
                  <a:tcPr marL="4903" marR="4903" marT="4903" marB="0" anchor="ctr"/>
                </a:tc>
                <a:tc>
                  <a:txBody>
                    <a:bodyPr/>
                    <a:lstStyle/>
                    <a:p>
                      <a:pPr algn="ctr" fontAlgn="t"/>
                      <a:r>
                        <a:rPr lang="tr-TR" sz="1200" u="none" strike="noStrike">
                          <a:effectLst/>
                        </a:rPr>
                        <a:t>Gebelik,hepatik bozukluk,düşük</a:t>
                      </a:r>
                      <a:br>
                        <a:rPr lang="tr-TR" sz="1200" u="none" strike="noStrike">
                          <a:effectLst/>
                        </a:rPr>
                      </a:br>
                      <a:r>
                        <a:rPr lang="tr-TR" sz="1200" u="none" strike="noStrike">
                          <a:effectLst/>
                        </a:rPr>
                        <a:t>tehdidi,tanı konmamış vajinal kanama,</a:t>
                      </a:r>
                      <a:br>
                        <a:rPr lang="tr-TR" sz="1200" u="none" strike="noStrike">
                          <a:effectLst/>
                        </a:rPr>
                      </a:br>
                      <a:r>
                        <a:rPr lang="tr-TR" sz="1200" u="none" strike="noStrike">
                          <a:effectLst/>
                        </a:rPr>
                        <a:t>sarılık,Rotor ve Dubin-Johnson sendromunda</a:t>
                      </a:r>
                      <a:br>
                        <a:rPr lang="tr-TR" sz="1200" u="none" strike="noStrike">
                          <a:effectLst/>
                        </a:rPr>
                      </a:br>
                      <a:r>
                        <a:rPr lang="tr-TR" sz="1200" u="none" strike="noStrike">
                          <a:effectLst/>
                        </a:rPr>
                        <a:t>kontrendikedir.</a:t>
                      </a:r>
                      <a:endParaRPr lang="tr-TR" sz="1200" b="0" i="0" u="none" strike="noStrike">
                        <a:solidFill>
                          <a:srgbClr val="000000"/>
                        </a:solidFill>
                        <a:effectLst/>
                        <a:latin typeface="Calibri" panose="020F0502020204030204" pitchFamily="34" charset="0"/>
                      </a:endParaRPr>
                    </a:p>
                  </a:txBody>
                  <a:tcPr marL="4903" marR="4903" marT="4903" marB="0" anchor="ctr"/>
                </a:tc>
                <a:tc>
                  <a:txBody>
                    <a:bodyPr/>
                    <a:lstStyle/>
                    <a:p>
                      <a:pPr algn="ctr" fontAlgn="t"/>
                      <a:r>
                        <a:rPr lang="tr-TR" sz="1200" u="none" strike="noStrike">
                          <a:effectLst/>
                        </a:rPr>
                        <a:t>Memelerde duyarlılık,kolestaz,</a:t>
                      </a:r>
                      <a:br>
                        <a:rPr lang="tr-TR" sz="1200" u="none" strike="noStrike">
                          <a:effectLst/>
                        </a:rPr>
                      </a:br>
                      <a:r>
                        <a:rPr lang="tr-TR" sz="1200" u="none" strike="noStrike">
                          <a:effectLst/>
                        </a:rPr>
                        <a:t>kolestatik sarılık,androjenik etki,</a:t>
                      </a:r>
                      <a:br>
                        <a:rPr lang="tr-TR" sz="1200" u="none" strike="noStrike">
                          <a:effectLst/>
                        </a:rPr>
                      </a:br>
                      <a:r>
                        <a:rPr lang="tr-TR" sz="1200" u="none" strike="noStrike">
                          <a:effectLst/>
                        </a:rPr>
                        <a:t>vajinit,lökore,vajina mukozasında</a:t>
                      </a:r>
                      <a:br>
                        <a:rPr lang="tr-TR" sz="1200" u="none" strike="noStrike">
                          <a:effectLst/>
                        </a:rPr>
                      </a:br>
                      <a:r>
                        <a:rPr lang="tr-TR" sz="1200" u="none" strike="noStrike">
                          <a:effectLst/>
                        </a:rPr>
                        <a:t>atrezi ve sss belirtileri gibi yan </a:t>
                      </a:r>
                      <a:br>
                        <a:rPr lang="tr-TR" sz="1200" u="none" strike="noStrike">
                          <a:effectLst/>
                        </a:rPr>
                      </a:br>
                      <a:r>
                        <a:rPr lang="tr-TR" sz="1200" u="none" strike="noStrike">
                          <a:effectLst/>
                        </a:rPr>
                        <a:t>etkiler görülebilir.</a:t>
                      </a:r>
                      <a:endParaRPr lang="tr-TR" sz="1200" b="0" i="0" u="none" strike="noStrike">
                        <a:solidFill>
                          <a:srgbClr val="000000"/>
                        </a:solidFill>
                        <a:effectLst/>
                        <a:latin typeface="Calibri" panose="020F0502020204030204" pitchFamily="34" charset="0"/>
                      </a:endParaRPr>
                    </a:p>
                  </a:txBody>
                  <a:tcPr marL="4903" marR="4903" marT="4903" marB="0" anchor="ctr"/>
                </a:tc>
                <a:tc>
                  <a:txBody>
                    <a:bodyPr/>
                    <a:lstStyle/>
                    <a:p>
                      <a:pPr algn="ctr" fontAlgn="t"/>
                      <a:r>
                        <a:rPr lang="tr-TR" sz="1200" u="none" strike="noStrike">
                          <a:effectLst/>
                        </a:rPr>
                        <a:t>Oral yol ile kullanılır.</a:t>
                      </a:r>
                      <a:endParaRPr lang="tr-TR" sz="1200" b="0" i="0" u="none" strike="noStrike">
                        <a:solidFill>
                          <a:srgbClr val="000000"/>
                        </a:solidFill>
                        <a:effectLst/>
                        <a:latin typeface="Calibri" panose="020F0502020204030204" pitchFamily="34" charset="0"/>
                      </a:endParaRPr>
                    </a:p>
                  </a:txBody>
                  <a:tcPr marL="4903" marR="4903" marT="4903" marB="0" anchor="ctr"/>
                </a:tc>
                <a:tc>
                  <a:txBody>
                    <a:bodyPr/>
                    <a:lstStyle/>
                    <a:p>
                      <a:pPr algn="ctr" fontAlgn="t"/>
                      <a:r>
                        <a:rPr lang="tr-TR" sz="1200" u="none" strike="noStrike">
                          <a:effectLst/>
                        </a:rPr>
                        <a:t>Genellikle siklusun 16.-25.</a:t>
                      </a:r>
                      <a:br>
                        <a:rPr lang="tr-TR" sz="1200" u="none" strike="noStrike">
                          <a:effectLst/>
                        </a:rPr>
                      </a:br>
                      <a:r>
                        <a:rPr lang="tr-TR" sz="1200" u="none" strike="noStrike">
                          <a:effectLst/>
                        </a:rPr>
                        <a:t>günleri arasında hergün 1 </a:t>
                      </a:r>
                      <a:br>
                        <a:rPr lang="tr-TR" sz="1200" u="none" strike="noStrike">
                          <a:effectLst/>
                        </a:rPr>
                      </a:br>
                      <a:r>
                        <a:rPr lang="tr-TR" sz="1200" u="none" strike="noStrike">
                          <a:effectLst/>
                        </a:rPr>
                        <a:t>tablet.</a:t>
                      </a:r>
                      <a:endParaRPr lang="tr-TR" sz="1200" b="0" i="0" u="none" strike="noStrike">
                        <a:solidFill>
                          <a:srgbClr val="000000"/>
                        </a:solidFill>
                        <a:effectLst/>
                        <a:latin typeface="Calibri" panose="020F0502020204030204" pitchFamily="34" charset="0"/>
                      </a:endParaRPr>
                    </a:p>
                  </a:txBody>
                  <a:tcPr marL="4903" marR="4903" marT="4903" marB="0" anchor="ctr"/>
                </a:tc>
                <a:extLst>
                  <a:ext uri="{0D108BD9-81ED-4DB2-BD59-A6C34878D82A}">
                    <a16:rowId xmlns:a16="http://schemas.microsoft.com/office/drawing/2014/main" xmlns="" val="10001"/>
                  </a:ext>
                </a:extLst>
              </a:tr>
              <a:tr h="1534335">
                <a:tc>
                  <a:txBody>
                    <a:bodyPr/>
                    <a:lstStyle/>
                    <a:p>
                      <a:pPr algn="ctr" fontAlgn="t"/>
                      <a:r>
                        <a:rPr lang="tr-TR" sz="1200" u="none" strike="noStrike">
                          <a:effectLst/>
                        </a:rPr>
                        <a:t>DESOLETT</a:t>
                      </a:r>
                      <a:br>
                        <a:rPr lang="tr-TR" sz="1200" u="none" strike="noStrike">
                          <a:effectLst/>
                        </a:rPr>
                      </a:br>
                      <a:r>
                        <a:rPr lang="tr-TR" sz="1200" u="none" strike="noStrike">
                          <a:effectLst/>
                        </a:rPr>
                        <a:t>(Desogestrel 0,15mg)</a:t>
                      </a:r>
                      <a:br>
                        <a:rPr lang="tr-TR" sz="1200" u="none" strike="noStrike">
                          <a:effectLst/>
                        </a:rPr>
                      </a:br>
                      <a:r>
                        <a:rPr lang="tr-TR" sz="1200" u="none" strike="noStrike">
                          <a:effectLst/>
                        </a:rPr>
                        <a:t>(Ethinyl estradiol 0,03mg)</a:t>
                      </a:r>
                      <a:endParaRPr lang="tr-TR" sz="1200" b="0" i="0" u="none" strike="noStrike">
                        <a:solidFill>
                          <a:srgbClr val="000000"/>
                        </a:solidFill>
                        <a:effectLst/>
                        <a:latin typeface="Calibri" panose="020F0502020204030204" pitchFamily="34" charset="0"/>
                      </a:endParaRPr>
                    </a:p>
                  </a:txBody>
                  <a:tcPr marL="4903" marR="4903" marT="4903" marB="0" anchor="ctr"/>
                </a:tc>
                <a:tc>
                  <a:txBody>
                    <a:bodyPr/>
                    <a:lstStyle/>
                    <a:p>
                      <a:pPr algn="ctr" fontAlgn="t"/>
                      <a:r>
                        <a:rPr lang="tr-TR" sz="1200" u="none" strike="noStrike" dirty="0">
                          <a:effectLst/>
                        </a:rPr>
                        <a:t>Oral </a:t>
                      </a:r>
                      <a:r>
                        <a:rPr lang="tr-TR" sz="1200" u="none" strike="noStrike" dirty="0" err="1">
                          <a:effectLst/>
                        </a:rPr>
                        <a:t>kontraseptif</a:t>
                      </a:r>
                      <a:r>
                        <a:rPr lang="tr-TR" sz="1200" u="none" strike="noStrike" dirty="0">
                          <a:effectLst/>
                        </a:rPr>
                        <a:t> etkilidir.</a:t>
                      </a:r>
                      <a:endParaRPr lang="tr-TR" sz="1200" b="0" i="0" u="none" strike="noStrike" dirty="0">
                        <a:solidFill>
                          <a:srgbClr val="000000"/>
                        </a:solidFill>
                        <a:effectLst/>
                        <a:latin typeface="Calibri" panose="020F0502020204030204" pitchFamily="34" charset="0"/>
                      </a:endParaRPr>
                    </a:p>
                  </a:txBody>
                  <a:tcPr marL="4903" marR="4903" marT="4903" marB="0" anchor="ctr"/>
                </a:tc>
                <a:tc>
                  <a:txBody>
                    <a:bodyPr/>
                    <a:lstStyle/>
                    <a:p>
                      <a:pPr algn="ctr" fontAlgn="t"/>
                      <a:r>
                        <a:rPr lang="tr-TR" sz="1200" u="none" strike="noStrike" dirty="0" err="1">
                          <a:effectLst/>
                        </a:rPr>
                        <a:t>Tromboflebit,tromboemboli,karaciğer</a:t>
                      </a:r>
                      <a:r>
                        <a:rPr lang="tr-TR" sz="1200" u="none" strike="noStrike" dirty="0">
                          <a:effectLst/>
                        </a:rPr>
                        <a:t> </a:t>
                      </a:r>
                      <a:r>
                        <a:rPr lang="tr-TR" sz="1200" u="none" strike="noStrike" dirty="0" err="1">
                          <a:effectLst/>
                        </a:rPr>
                        <a:t>bozukluğu,sarılık</a:t>
                      </a:r>
                      <a:r>
                        <a:rPr lang="tr-TR" sz="1200" u="none" strike="noStrike" dirty="0">
                          <a:effectLst/>
                        </a:rPr>
                        <a:t>,</a:t>
                      </a:r>
                      <a:br>
                        <a:rPr lang="tr-TR" sz="1200" u="none" strike="noStrike" dirty="0">
                          <a:effectLst/>
                        </a:rPr>
                      </a:br>
                      <a:r>
                        <a:rPr lang="tr-TR" sz="1200" u="none" strike="noStrike" dirty="0">
                          <a:effectLst/>
                        </a:rPr>
                        <a:t>Rotor ve </a:t>
                      </a:r>
                      <a:r>
                        <a:rPr lang="tr-TR" sz="1200" u="none" strike="noStrike" dirty="0" err="1">
                          <a:effectLst/>
                        </a:rPr>
                        <a:t>Dubin</a:t>
                      </a:r>
                      <a:r>
                        <a:rPr lang="tr-TR" sz="1200" u="none" strike="noStrike" dirty="0">
                          <a:effectLst/>
                        </a:rPr>
                        <a:t>-Johnson </a:t>
                      </a:r>
                      <a:r>
                        <a:rPr lang="tr-TR" sz="1200" u="none" strike="noStrike" dirty="0" err="1">
                          <a:effectLst/>
                        </a:rPr>
                        <a:t>sendromu,östrojene</a:t>
                      </a:r>
                      <a:r>
                        <a:rPr lang="tr-TR" sz="1200" u="none" strike="noStrike" dirty="0">
                          <a:effectLst/>
                        </a:rPr>
                        <a:t> bağlı </a:t>
                      </a:r>
                      <a:r>
                        <a:rPr lang="tr-TR" sz="1200" u="none" strike="noStrike" dirty="0" err="1">
                          <a:effectLst/>
                        </a:rPr>
                        <a:t>tümör,nedensiz</a:t>
                      </a:r>
                      <a:r>
                        <a:rPr lang="tr-TR" sz="1200" u="none" strike="noStrike" dirty="0">
                          <a:effectLst/>
                        </a:rPr>
                        <a:t> </a:t>
                      </a:r>
                      <a:r>
                        <a:rPr lang="tr-TR" sz="1200" u="none" strike="noStrike" dirty="0" err="1">
                          <a:effectLst/>
                        </a:rPr>
                        <a:t>jenital</a:t>
                      </a:r>
                      <a:r>
                        <a:rPr lang="tr-TR" sz="1200" u="none" strike="noStrike" dirty="0">
                          <a:effectLst/>
                        </a:rPr>
                        <a:t/>
                      </a:r>
                      <a:br>
                        <a:rPr lang="tr-TR" sz="1200" u="none" strike="noStrike" dirty="0">
                          <a:effectLst/>
                        </a:rPr>
                      </a:br>
                      <a:r>
                        <a:rPr lang="tr-TR" sz="1200" u="none" strike="noStrike" dirty="0" err="1">
                          <a:effectLst/>
                        </a:rPr>
                        <a:t>kanamalar,hiperlipoproteinemide</a:t>
                      </a:r>
                      <a:r>
                        <a:rPr lang="tr-TR" sz="1200" u="none" strike="noStrike" dirty="0">
                          <a:effectLst/>
                        </a:rPr>
                        <a:t> </a:t>
                      </a:r>
                      <a:br>
                        <a:rPr lang="tr-TR" sz="1200" u="none" strike="noStrike" dirty="0">
                          <a:effectLst/>
                        </a:rPr>
                      </a:br>
                      <a:r>
                        <a:rPr lang="tr-TR" sz="1200" u="none" strike="noStrike" dirty="0" err="1">
                          <a:effectLst/>
                        </a:rPr>
                        <a:t>kontrendikedir</a:t>
                      </a:r>
                      <a:r>
                        <a:rPr lang="tr-TR" sz="1200" u="none" strike="noStrike" dirty="0">
                          <a:effectLst/>
                        </a:rPr>
                        <a:t>.</a:t>
                      </a:r>
                      <a:endParaRPr lang="tr-TR" sz="1200" b="0" i="0" u="none" strike="noStrike" dirty="0">
                        <a:solidFill>
                          <a:srgbClr val="000000"/>
                        </a:solidFill>
                        <a:effectLst/>
                        <a:latin typeface="Calibri" panose="020F0502020204030204" pitchFamily="34" charset="0"/>
                      </a:endParaRPr>
                    </a:p>
                  </a:txBody>
                  <a:tcPr marL="4903" marR="4903" marT="4903" marB="0" anchor="ctr"/>
                </a:tc>
                <a:tc>
                  <a:txBody>
                    <a:bodyPr/>
                    <a:lstStyle/>
                    <a:p>
                      <a:pPr algn="ctr" fontAlgn="t"/>
                      <a:endParaRPr lang="tr-TR" sz="1200" b="0" i="0" u="none" strike="noStrike" dirty="0">
                        <a:solidFill>
                          <a:srgbClr val="000000"/>
                        </a:solidFill>
                        <a:effectLst/>
                        <a:latin typeface="Calibri" panose="020F0502020204030204" pitchFamily="34" charset="0"/>
                      </a:endParaRPr>
                    </a:p>
                  </a:txBody>
                  <a:tcPr marL="4903" marR="4903" marT="4903" marB="0" anchor="ctr"/>
                </a:tc>
                <a:tc>
                  <a:txBody>
                    <a:bodyPr/>
                    <a:lstStyle/>
                    <a:p>
                      <a:pPr algn="ctr" fontAlgn="t"/>
                      <a:r>
                        <a:rPr lang="tr-TR" sz="1200" u="none" strike="noStrike">
                          <a:effectLst/>
                        </a:rPr>
                        <a:t>Oral yol ile kullanılır.</a:t>
                      </a:r>
                      <a:endParaRPr lang="tr-TR" sz="1200" b="0" i="0" u="none" strike="noStrike">
                        <a:solidFill>
                          <a:srgbClr val="000000"/>
                        </a:solidFill>
                        <a:effectLst/>
                        <a:latin typeface="Calibri" panose="020F0502020204030204" pitchFamily="34" charset="0"/>
                      </a:endParaRPr>
                    </a:p>
                  </a:txBody>
                  <a:tcPr marL="4903" marR="4903" marT="4903" marB="0" anchor="ctr"/>
                </a:tc>
                <a:tc>
                  <a:txBody>
                    <a:bodyPr/>
                    <a:lstStyle/>
                    <a:p>
                      <a:pPr algn="ctr" fontAlgn="t"/>
                      <a:r>
                        <a:rPr lang="tr-TR" sz="1200" u="none" strike="noStrike">
                          <a:effectLst/>
                        </a:rPr>
                        <a:t>Siklusun birinci gününden </a:t>
                      </a:r>
                      <a:br>
                        <a:rPr lang="tr-TR" sz="1200" u="none" strike="noStrike">
                          <a:effectLst/>
                        </a:rPr>
                      </a:br>
                      <a:r>
                        <a:rPr lang="tr-TR" sz="1200" u="none" strike="noStrike">
                          <a:effectLst/>
                        </a:rPr>
                        <a:t>itibaren ve her gün aynı saatte</a:t>
                      </a:r>
                      <a:br>
                        <a:rPr lang="tr-TR" sz="1200" u="none" strike="noStrike">
                          <a:effectLst/>
                        </a:rPr>
                      </a:br>
                      <a:r>
                        <a:rPr lang="tr-TR" sz="1200" u="none" strike="noStrike">
                          <a:effectLst/>
                        </a:rPr>
                        <a:t>olmak üzere 21 gün süreyle günde</a:t>
                      </a:r>
                      <a:br>
                        <a:rPr lang="tr-TR" sz="1200" u="none" strike="noStrike">
                          <a:effectLst/>
                        </a:rPr>
                      </a:br>
                      <a:r>
                        <a:rPr lang="tr-TR" sz="1200" u="none" strike="noStrike">
                          <a:effectLst/>
                        </a:rPr>
                        <a:t>1 tablet kullanılır.</a:t>
                      </a:r>
                      <a:endParaRPr lang="tr-TR" sz="1200" b="0" i="0" u="none" strike="noStrike">
                        <a:solidFill>
                          <a:srgbClr val="000000"/>
                        </a:solidFill>
                        <a:effectLst/>
                        <a:latin typeface="Calibri" panose="020F0502020204030204" pitchFamily="34" charset="0"/>
                      </a:endParaRPr>
                    </a:p>
                  </a:txBody>
                  <a:tcPr marL="4903" marR="4903" marT="4903" marB="0" anchor="ctr"/>
                </a:tc>
                <a:extLst>
                  <a:ext uri="{0D108BD9-81ED-4DB2-BD59-A6C34878D82A}">
                    <a16:rowId xmlns:a16="http://schemas.microsoft.com/office/drawing/2014/main" xmlns="" val="10002"/>
                  </a:ext>
                </a:extLst>
              </a:tr>
              <a:tr h="2212222">
                <a:tc>
                  <a:txBody>
                    <a:bodyPr/>
                    <a:lstStyle/>
                    <a:p>
                      <a:pPr algn="ctr" fontAlgn="t"/>
                      <a:r>
                        <a:rPr lang="tr-TR" sz="1200" u="none" strike="noStrike">
                          <a:effectLst/>
                        </a:rPr>
                        <a:t>CLİMODİEN Draje</a:t>
                      </a:r>
                      <a:br>
                        <a:rPr lang="tr-TR" sz="1200" u="none" strike="noStrike">
                          <a:effectLst/>
                        </a:rPr>
                      </a:br>
                      <a:r>
                        <a:rPr lang="tr-TR" sz="1200" u="none" strike="noStrike">
                          <a:effectLst/>
                        </a:rPr>
                        <a:t>(Estradiol valerate 2mg)</a:t>
                      </a:r>
                      <a:br>
                        <a:rPr lang="tr-TR" sz="1200" u="none" strike="noStrike">
                          <a:effectLst/>
                        </a:rPr>
                      </a:br>
                      <a:r>
                        <a:rPr lang="tr-TR" sz="1200" u="none" strike="noStrike">
                          <a:effectLst/>
                        </a:rPr>
                        <a:t>(Dienogest 2mg)</a:t>
                      </a:r>
                      <a:endParaRPr lang="tr-TR" sz="1200" b="0" i="0" u="none" strike="noStrike">
                        <a:solidFill>
                          <a:srgbClr val="000000"/>
                        </a:solidFill>
                        <a:effectLst/>
                        <a:latin typeface="Calibri" panose="020F0502020204030204" pitchFamily="34" charset="0"/>
                      </a:endParaRPr>
                    </a:p>
                  </a:txBody>
                  <a:tcPr marL="4903" marR="4903" marT="4903" marB="0" anchor="ctr"/>
                </a:tc>
                <a:tc>
                  <a:txBody>
                    <a:bodyPr/>
                    <a:lstStyle/>
                    <a:p>
                      <a:pPr algn="ctr" fontAlgn="t"/>
                      <a:r>
                        <a:rPr lang="tr-TR" sz="1200" u="none" strike="noStrike" dirty="0">
                          <a:effectLst/>
                        </a:rPr>
                        <a:t>En az bir yıllık menopoz geçmişi</a:t>
                      </a:r>
                      <a:br>
                        <a:rPr lang="tr-TR" sz="1200" u="none" strike="noStrike" dirty="0">
                          <a:effectLst/>
                        </a:rPr>
                      </a:br>
                      <a:r>
                        <a:rPr lang="tr-TR" sz="1200" u="none" strike="noStrike" dirty="0">
                          <a:effectLst/>
                        </a:rPr>
                        <a:t>olan kadınların menopoza bağlı</a:t>
                      </a:r>
                      <a:br>
                        <a:rPr lang="tr-TR" sz="1200" u="none" strike="noStrike" dirty="0">
                          <a:effectLst/>
                        </a:rPr>
                      </a:br>
                      <a:r>
                        <a:rPr lang="tr-TR" sz="1200" u="none" strike="noStrike" dirty="0" err="1">
                          <a:effectLst/>
                        </a:rPr>
                        <a:t>estrogen</a:t>
                      </a:r>
                      <a:r>
                        <a:rPr lang="tr-TR" sz="1200" u="none" strike="noStrike" dirty="0">
                          <a:effectLst/>
                        </a:rPr>
                        <a:t> yetmezliğinin belirti ve</a:t>
                      </a:r>
                      <a:br>
                        <a:rPr lang="tr-TR" sz="1200" u="none" strike="noStrike" dirty="0">
                          <a:effectLst/>
                        </a:rPr>
                      </a:br>
                      <a:r>
                        <a:rPr lang="tr-TR" sz="1200" u="none" strike="noStrike" dirty="0">
                          <a:effectLst/>
                        </a:rPr>
                        <a:t>semptomlarının </a:t>
                      </a:r>
                      <a:r>
                        <a:rPr lang="tr-TR" sz="1200" u="none" strike="noStrike" dirty="0" err="1">
                          <a:effectLst/>
                        </a:rPr>
                        <a:t>replasman</a:t>
                      </a:r>
                      <a:r>
                        <a:rPr lang="tr-TR" sz="1200" u="none" strike="noStrike" dirty="0">
                          <a:effectLst/>
                        </a:rPr>
                        <a:t> tedavisinde </a:t>
                      </a:r>
                      <a:br>
                        <a:rPr lang="tr-TR" sz="1200" u="none" strike="noStrike" dirty="0">
                          <a:effectLst/>
                        </a:rPr>
                      </a:br>
                      <a:r>
                        <a:rPr lang="tr-TR" sz="1200" u="none" strike="noStrike" dirty="0" err="1">
                          <a:effectLst/>
                        </a:rPr>
                        <a:t>endikedir</a:t>
                      </a:r>
                      <a:r>
                        <a:rPr lang="tr-TR" sz="1200" u="none" strike="noStrike" dirty="0">
                          <a:effectLst/>
                        </a:rPr>
                        <a:t>.</a:t>
                      </a:r>
                      <a:endParaRPr lang="tr-TR" sz="1200" b="0" i="0" u="none" strike="noStrike" dirty="0">
                        <a:solidFill>
                          <a:srgbClr val="000000"/>
                        </a:solidFill>
                        <a:effectLst/>
                        <a:latin typeface="Calibri" panose="020F0502020204030204" pitchFamily="34" charset="0"/>
                      </a:endParaRPr>
                    </a:p>
                  </a:txBody>
                  <a:tcPr marL="4903" marR="4903" marT="4903" marB="0" anchor="ctr"/>
                </a:tc>
                <a:tc>
                  <a:txBody>
                    <a:bodyPr/>
                    <a:lstStyle/>
                    <a:p>
                      <a:pPr algn="ctr" fontAlgn="t"/>
                      <a:r>
                        <a:rPr lang="tr-TR" sz="1200" u="none" strike="noStrike">
                          <a:effectLst/>
                        </a:rPr>
                        <a:t>Gebelik,laktasyon,tanı konmamış</a:t>
                      </a:r>
                      <a:br>
                        <a:rPr lang="tr-TR" sz="1200" u="none" strike="noStrike">
                          <a:effectLst/>
                        </a:rPr>
                      </a:br>
                      <a:r>
                        <a:rPr lang="tr-TR" sz="1200" u="none" strike="noStrike">
                          <a:effectLst/>
                        </a:rPr>
                        <a:t>vajinal kanama,meme kanseri,hepatik</a:t>
                      </a:r>
                      <a:br>
                        <a:rPr lang="tr-TR" sz="1200" u="none" strike="noStrike">
                          <a:effectLst/>
                        </a:rPr>
                      </a:br>
                      <a:r>
                        <a:rPr lang="tr-TR" sz="1200" u="none" strike="noStrike">
                          <a:effectLst/>
                        </a:rPr>
                        <a:t>tümör,ciddi karaciğer hastalığı,aktif ven</a:t>
                      </a:r>
                      <a:br>
                        <a:rPr lang="tr-TR" sz="1200" u="none" strike="noStrike">
                          <a:effectLst/>
                        </a:rPr>
                      </a:br>
                      <a:r>
                        <a:rPr lang="tr-TR" sz="1200" u="none" strike="noStrike">
                          <a:effectLst/>
                        </a:rPr>
                        <a:t>trombozu,tromboembolik bozukluklar ve</a:t>
                      </a:r>
                      <a:br>
                        <a:rPr lang="tr-TR" sz="1200" u="none" strike="noStrike">
                          <a:effectLst/>
                        </a:rPr>
                      </a:br>
                      <a:r>
                        <a:rPr lang="tr-TR" sz="1200" u="none" strike="noStrike">
                          <a:effectLst/>
                        </a:rPr>
                        <a:t>ciddi hipertrigliseridemide kontrendikedir.</a:t>
                      </a:r>
                      <a:endParaRPr lang="tr-TR" sz="1200" b="0" i="0" u="none" strike="noStrike">
                        <a:solidFill>
                          <a:srgbClr val="000000"/>
                        </a:solidFill>
                        <a:effectLst/>
                        <a:latin typeface="Calibri" panose="020F0502020204030204" pitchFamily="34" charset="0"/>
                      </a:endParaRPr>
                    </a:p>
                  </a:txBody>
                  <a:tcPr marL="4903" marR="4903" marT="4903" marB="0" anchor="ctr"/>
                </a:tc>
                <a:tc>
                  <a:txBody>
                    <a:bodyPr/>
                    <a:lstStyle/>
                    <a:p>
                      <a:pPr algn="ctr" fontAlgn="t"/>
                      <a:r>
                        <a:rPr lang="tr-TR" sz="1200" u="none" strike="noStrike" dirty="0">
                          <a:effectLst/>
                        </a:rPr>
                        <a:t>Çekilme </a:t>
                      </a:r>
                      <a:r>
                        <a:rPr lang="tr-TR" sz="1200" u="none" strike="noStrike" dirty="0" err="1">
                          <a:effectLst/>
                        </a:rPr>
                        <a:t>kanaması,meme</a:t>
                      </a:r>
                      <a:r>
                        <a:rPr lang="tr-TR" sz="1200" u="none" strike="noStrike" dirty="0">
                          <a:effectLst/>
                        </a:rPr>
                        <a:t> hassasiyeti,</a:t>
                      </a:r>
                      <a:br>
                        <a:rPr lang="tr-TR" sz="1200" u="none" strike="noStrike" dirty="0">
                          <a:effectLst/>
                        </a:rPr>
                      </a:br>
                      <a:r>
                        <a:rPr lang="tr-TR" sz="1200" u="none" strike="noStrike" dirty="0" err="1">
                          <a:effectLst/>
                        </a:rPr>
                        <a:t>endometrial</a:t>
                      </a:r>
                      <a:r>
                        <a:rPr lang="tr-TR" sz="1200" u="none" strike="noStrike" dirty="0">
                          <a:effectLst/>
                        </a:rPr>
                        <a:t> kalıntıda </a:t>
                      </a:r>
                      <a:r>
                        <a:rPr lang="tr-TR" sz="1200" u="none" strike="noStrike" dirty="0" err="1">
                          <a:effectLst/>
                        </a:rPr>
                        <a:t>artma,vulvovajinit</a:t>
                      </a:r>
                      <a:r>
                        <a:rPr lang="tr-TR" sz="1200" u="none" strike="noStrike" dirty="0">
                          <a:effectLst/>
                        </a:rPr>
                        <a:t>,</a:t>
                      </a:r>
                      <a:br>
                        <a:rPr lang="tr-TR" sz="1200" u="none" strike="noStrike" dirty="0">
                          <a:effectLst/>
                        </a:rPr>
                      </a:br>
                      <a:r>
                        <a:rPr lang="tr-TR" sz="1200" u="none" strike="noStrike" dirty="0" err="1">
                          <a:effectLst/>
                        </a:rPr>
                        <a:t>bulantı,abdominal</a:t>
                      </a:r>
                      <a:r>
                        <a:rPr lang="tr-TR" sz="1200" u="none" strike="noStrike" dirty="0">
                          <a:effectLst/>
                        </a:rPr>
                        <a:t> </a:t>
                      </a:r>
                      <a:r>
                        <a:rPr lang="tr-TR" sz="1200" u="none" strike="noStrike" dirty="0" err="1">
                          <a:effectLst/>
                        </a:rPr>
                        <a:t>ağrı,diyare,baş</a:t>
                      </a:r>
                      <a:r>
                        <a:rPr lang="tr-TR" sz="1200" u="none" strike="noStrike" dirty="0">
                          <a:effectLst/>
                        </a:rPr>
                        <a:t> ağrısı,</a:t>
                      </a:r>
                      <a:br>
                        <a:rPr lang="tr-TR" sz="1200" u="none" strike="noStrike" dirty="0">
                          <a:effectLst/>
                        </a:rPr>
                      </a:br>
                      <a:r>
                        <a:rPr lang="tr-TR" sz="1200" u="none" strike="noStrike" dirty="0" err="1">
                          <a:effectLst/>
                        </a:rPr>
                        <a:t>migren,baş</a:t>
                      </a:r>
                      <a:r>
                        <a:rPr lang="tr-TR" sz="1200" u="none" strike="noStrike" dirty="0">
                          <a:effectLst/>
                        </a:rPr>
                        <a:t> </a:t>
                      </a:r>
                      <a:r>
                        <a:rPr lang="tr-TR" sz="1200" u="none" strike="noStrike" dirty="0" err="1">
                          <a:effectLst/>
                        </a:rPr>
                        <a:t>dönmesi,yorgunluk,anksiyete</a:t>
                      </a:r>
                      <a:r>
                        <a:rPr lang="tr-TR" sz="1200" u="none" strike="noStrike" dirty="0">
                          <a:effectLst/>
                        </a:rPr>
                        <a:t> </a:t>
                      </a:r>
                      <a:br>
                        <a:rPr lang="tr-TR" sz="1200" u="none" strike="noStrike" dirty="0">
                          <a:effectLst/>
                        </a:rPr>
                      </a:br>
                      <a:r>
                        <a:rPr lang="tr-TR" sz="1200" u="none" strike="noStrike" dirty="0">
                          <a:effectLst/>
                        </a:rPr>
                        <a:t>ve hipertansiyon.</a:t>
                      </a:r>
                      <a:endParaRPr lang="tr-TR" sz="1200" b="0" i="0" u="none" strike="noStrike" dirty="0">
                        <a:solidFill>
                          <a:srgbClr val="000000"/>
                        </a:solidFill>
                        <a:effectLst/>
                        <a:latin typeface="Calibri" panose="020F0502020204030204" pitchFamily="34" charset="0"/>
                      </a:endParaRPr>
                    </a:p>
                  </a:txBody>
                  <a:tcPr marL="4903" marR="4903" marT="4903" marB="0" anchor="ctr"/>
                </a:tc>
                <a:tc>
                  <a:txBody>
                    <a:bodyPr/>
                    <a:lstStyle/>
                    <a:p>
                      <a:pPr algn="ctr" fontAlgn="t"/>
                      <a:r>
                        <a:rPr lang="tr-TR" sz="1200" u="none" strike="noStrike">
                          <a:effectLst/>
                        </a:rPr>
                        <a:t>Oral yol ile kullanılır.</a:t>
                      </a:r>
                      <a:endParaRPr lang="tr-TR" sz="1200" b="0" i="0" u="none" strike="noStrike">
                        <a:solidFill>
                          <a:srgbClr val="000000"/>
                        </a:solidFill>
                        <a:effectLst/>
                        <a:latin typeface="Calibri" panose="020F0502020204030204" pitchFamily="34" charset="0"/>
                      </a:endParaRPr>
                    </a:p>
                  </a:txBody>
                  <a:tcPr marL="4903" marR="4903" marT="4903" marB="0" anchor="ctr"/>
                </a:tc>
                <a:tc>
                  <a:txBody>
                    <a:bodyPr/>
                    <a:lstStyle/>
                    <a:p>
                      <a:pPr algn="ctr" fontAlgn="t"/>
                      <a:r>
                        <a:rPr lang="tr-TR" sz="1200" u="none" strike="noStrike" dirty="0">
                          <a:effectLst/>
                        </a:rPr>
                        <a:t>Günlük doz 1x1 drajedir.</a:t>
                      </a:r>
                      <a:endParaRPr lang="tr-TR" sz="1200" b="0" i="0" u="none" strike="noStrike" dirty="0">
                        <a:solidFill>
                          <a:srgbClr val="000000"/>
                        </a:solidFill>
                        <a:effectLst/>
                        <a:latin typeface="Calibri" panose="020F0502020204030204" pitchFamily="34" charset="0"/>
                      </a:endParaRPr>
                    </a:p>
                  </a:txBody>
                  <a:tcPr marL="4903" marR="4903" marT="4903" marB="0" anchor="ct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36609528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FF595955-AE20-40F8-AD23-F078F57E0BA3}"/>
              </a:ext>
            </a:extLst>
          </p:cNvPr>
          <p:cNvSpPr>
            <a:spLocks noGrp="1"/>
          </p:cNvSpPr>
          <p:nvPr>
            <p:ph type="title"/>
          </p:nvPr>
        </p:nvSpPr>
        <p:spPr/>
        <p:txBody>
          <a:bodyPr/>
          <a:lstStyle/>
          <a:p>
            <a:r>
              <a:rPr lang="tr-TR" b="1" dirty="0">
                <a:cs typeface="Calibri Light"/>
              </a:rPr>
              <a:t>KAYNAKÇA</a:t>
            </a:r>
          </a:p>
        </p:txBody>
      </p:sp>
      <p:sp>
        <p:nvSpPr>
          <p:cNvPr id="3" name="İçerik Yer Tutucusu 2">
            <a:extLst>
              <a:ext uri="{FF2B5EF4-FFF2-40B4-BE49-F238E27FC236}">
                <a16:creationId xmlns:a16="http://schemas.microsoft.com/office/drawing/2014/main" xmlns="" id="{AFAB3DFE-F89C-422D-BDDC-9088875FBA4C}"/>
              </a:ext>
            </a:extLst>
          </p:cNvPr>
          <p:cNvSpPr>
            <a:spLocks noGrp="1"/>
          </p:cNvSpPr>
          <p:nvPr>
            <p:ph idx="1"/>
          </p:nvPr>
        </p:nvSpPr>
        <p:spPr/>
        <p:txBody>
          <a:bodyPr vert="horz" lIns="91440" tIns="45720" rIns="91440" bIns="45720" rtlCol="0" anchor="t">
            <a:normAutofit/>
          </a:bodyPr>
          <a:lstStyle/>
          <a:p>
            <a:r>
              <a:rPr lang="tr-TR" sz="1600" dirty="0">
                <a:cs typeface="Calibri"/>
              </a:rPr>
              <a:t>T.C. SAĞLIK BAKANLIĞI</a:t>
            </a:r>
          </a:p>
          <a:p>
            <a:pPr marL="0" indent="0">
              <a:buNone/>
            </a:pPr>
            <a:r>
              <a:rPr lang="tr-TR" sz="1600" dirty="0">
                <a:cs typeface="Calibri"/>
              </a:rPr>
              <a:t>TÜRKİYE İLAÇ VE TIBBİ CİHAZ KURUMU</a:t>
            </a:r>
          </a:p>
          <a:p>
            <a:pPr marL="0" indent="0">
              <a:buNone/>
            </a:pPr>
            <a:r>
              <a:rPr lang="tr-TR" sz="1600" dirty="0">
                <a:cs typeface="Calibri"/>
              </a:rPr>
              <a:t>FARMAKOVİJİLANS VE KONTROLE TABİ MADDELER DAİRESİ</a:t>
            </a:r>
          </a:p>
          <a:p>
            <a:pPr marL="0" indent="0">
              <a:buNone/>
            </a:pPr>
            <a:r>
              <a:rPr lang="tr-TR" sz="1600" dirty="0">
                <a:cs typeface="Calibri"/>
              </a:rPr>
              <a:t>TÜRKİYE FARMAKOVİJİLANS MERKEZİ 23.11.2018</a:t>
            </a:r>
          </a:p>
          <a:p>
            <a:r>
              <a:rPr lang="tr-TR" sz="1600" dirty="0">
                <a:cs typeface="Calibri"/>
              </a:rPr>
              <a:t>VADEMECUM MODERN İLAÇ REHBERİ 29. BASKI DR.ECZ. RIZA OMMATY</a:t>
            </a:r>
          </a:p>
        </p:txBody>
      </p:sp>
    </p:spTree>
    <p:extLst>
      <p:ext uri="{BB962C8B-B14F-4D97-AF65-F5344CB8AC3E}">
        <p14:creationId xmlns:p14="http://schemas.microsoft.com/office/powerpoint/2010/main" val="2274005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4">
            <a:extLst>
              <a:ext uri="{FF2B5EF4-FFF2-40B4-BE49-F238E27FC236}">
                <a16:creationId xmlns:a16="http://schemas.microsoft.com/office/drawing/2014/main" xmlns="" id="{4E712ECF-9C59-4EE5-9E6B-6D15802BA8E1}"/>
              </a:ext>
            </a:extLst>
          </p:cNvPr>
          <p:cNvGraphicFramePr>
            <a:graphicFrameLocks noGrp="1"/>
          </p:cNvGraphicFramePr>
          <p:nvPr>
            <p:ph idx="1"/>
            <p:extLst>
              <p:ext uri="{D42A27DB-BD31-4B8C-83A1-F6EECF244321}">
                <p14:modId xmlns:p14="http://schemas.microsoft.com/office/powerpoint/2010/main" val="3890849529"/>
              </p:ext>
            </p:extLst>
          </p:nvPr>
        </p:nvGraphicFramePr>
        <p:xfrm>
          <a:off x="838592" y="1150069"/>
          <a:ext cx="10514815" cy="5388093"/>
        </p:xfrm>
        <a:graphic>
          <a:graphicData uri="http://schemas.openxmlformats.org/drawingml/2006/table">
            <a:tbl>
              <a:tblPr firstRow="1" bandRow="1">
                <a:tableStyleId>{073A0DAA-6AF3-43AB-8588-CEC1D06C72B9}</a:tableStyleId>
              </a:tblPr>
              <a:tblGrid>
                <a:gridCol w="4119907">
                  <a:extLst>
                    <a:ext uri="{9D8B030D-6E8A-4147-A177-3AD203B41FA5}">
                      <a16:colId xmlns:a16="http://schemas.microsoft.com/office/drawing/2014/main" xmlns="" val="1356268170"/>
                    </a:ext>
                  </a:extLst>
                </a:gridCol>
                <a:gridCol w="1932495">
                  <a:extLst>
                    <a:ext uri="{9D8B030D-6E8A-4147-A177-3AD203B41FA5}">
                      <a16:colId xmlns:a16="http://schemas.microsoft.com/office/drawing/2014/main" xmlns="" val="2284687296"/>
                    </a:ext>
                  </a:extLst>
                </a:gridCol>
                <a:gridCol w="2359450">
                  <a:extLst>
                    <a:ext uri="{9D8B030D-6E8A-4147-A177-3AD203B41FA5}">
                      <a16:colId xmlns:a16="http://schemas.microsoft.com/office/drawing/2014/main" xmlns="" val="1569364652"/>
                    </a:ext>
                  </a:extLst>
                </a:gridCol>
                <a:gridCol w="2102963">
                  <a:extLst>
                    <a:ext uri="{9D8B030D-6E8A-4147-A177-3AD203B41FA5}">
                      <a16:colId xmlns:a16="http://schemas.microsoft.com/office/drawing/2014/main" xmlns="" val="250635476"/>
                    </a:ext>
                  </a:extLst>
                </a:gridCol>
              </a:tblGrid>
              <a:tr h="275934">
                <a:tc>
                  <a:txBody>
                    <a:bodyPr/>
                    <a:lstStyle/>
                    <a:p>
                      <a:endParaRPr lang="tr-TR" dirty="0"/>
                    </a:p>
                  </a:txBody>
                  <a:tcPr>
                    <a:solidFill>
                      <a:schemeClr val="bg1"/>
                    </a:solidFill>
                  </a:tcPr>
                </a:tc>
                <a:tc>
                  <a:txBody>
                    <a:bodyPr/>
                    <a:lstStyle/>
                    <a:p>
                      <a:pPr algn="ctr"/>
                      <a:r>
                        <a:rPr lang="tr-TR" sz="1600" b="1" dirty="0">
                          <a:solidFill>
                            <a:schemeClr val="tx1"/>
                          </a:solidFill>
                        </a:rPr>
                        <a:t>İlaçlar</a:t>
                      </a:r>
                    </a:p>
                    <a:p>
                      <a:pPr algn="ctr"/>
                      <a:r>
                        <a:rPr lang="tr-TR" sz="1600" b="0" dirty="0">
                          <a:solidFill>
                            <a:schemeClr val="tx1"/>
                          </a:solidFill>
                        </a:rPr>
                        <a:t>˅</a:t>
                      </a:r>
                    </a:p>
                  </a:txBody>
                  <a:tcPr anchor="ctr">
                    <a:solidFill>
                      <a:schemeClr val="bg1"/>
                    </a:solidFill>
                  </a:tcPr>
                </a:tc>
                <a:tc>
                  <a:txBody>
                    <a:bodyPr/>
                    <a:lstStyle/>
                    <a:p>
                      <a:endParaRPr lang="tr-TR" dirty="0"/>
                    </a:p>
                  </a:txBody>
                  <a:tcPr>
                    <a:solidFill>
                      <a:schemeClr val="bg1"/>
                    </a:solidFill>
                  </a:tcPr>
                </a:tc>
                <a:tc>
                  <a:txBody>
                    <a:bodyPr/>
                    <a:lstStyle/>
                    <a:p>
                      <a:endParaRPr lang="tr-TR" dirty="0"/>
                    </a:p>
                  </a:txBody>
                  <a:tcPr>
                    <a:solidFill>
                      <a:schemeClr val="bg1"/>
                    </a:solidFill>
                  </a:tcPr>
                </a:tc>
                <a:extLst>
                  <a:ext uri="{0D108BD9-81ED-4DB2-BD59-A6C34878D82A}">
                    <a16:rowId xmlns:a16="http://schemas.microsoft.com/office/drawing/2014/main" xmlns="" val="40352621"/>
                  </a:ext>
                </a:extLst>
              </a:tr>
              <a:tr h="695115">
                <a:tc>
                  <a:txBody>
                    <a:bodyPr/>
                    <a:lstStyle/>
                    <a:p>
                      <a:pPr algn="l"/>
                      <a:r>
                        <a:rPr lang="tr-TR" sz="1400" b="1" dirty="0" err="1"/>
                        <a:t>Farmakokinetik</a:t>
                      </a:r>
                      <a:endParaRPr lang="tr-TR" sz="1400" b="1" dirty="0"/>
                    </a:p>
                    <a:p>
                      <a:pPr algn="l"/>
                      <a:r>
                        <a:rPr lang="tr-TR" sz="1400" dirty="0"/>
                        <a:t>Bir ilacın </a:t>
                      </a:r>
                      <a:r>
                        <a:rPr lang="tr-TR" sz="1400" dirty="0" err="1"/>
                        <a:t>absorbsiyonu</a:t>
                      </a:r>
                      <a:r>
                        <a:rPr lang="tr-TR" sz="1400" dirty="0"/>
                        <a:t>, dağılımı, metabolizması veya atılımını içeren süreçlerdeki </a:t>
                      </a:r>
                      <a:r>
                        <a:rPr lang="tr-TR" sz="1400" dirty="0" err="1"/>
                        <a:t>genotipik</a:t>
                      </a:r>
                      <a:r>
                        <a:rPr lang="tr-TR" sz="1400" dirty="0"/>
                        <a:t> varyasyonlar, ilaç kullanımında değişikliklerle sonuçlanabilir. İlacın veya onun </a:t>
                      </a:r>
                      <a:r>
                        <a:rPr lang="tr-TR" sz="1400" dirty="0" err="1"/>
                        <a:t>metabolitlerinin</a:t>
                      </a:r>
                      <a:r>
                        <a:rPr lang="tr-TR" sz="1400" dirty="0"/>
                        <a:t> konsantrasyon seviyelerindeki varyasyonlara yol açan </a:t>
                      </a:r>
                      <a:r>
                        <a:rPr lang="tr-TR" sz="1400" dirty="0" err="1"/>
                        <a:t>polimorfizmlerle</a:t>
                      </a:r>
                      <a:r>
                        <a:rPr lang="tr-TR" sz="1400" dirty="0"/>
                        <a:t> ilgilidir.</a:t>
                      </a:r>
                    </a:p>
                    <a:p>
                      <a:pPr algn="l"/>
                      <a:r>
                        <a:rPr lang="tr-TR" sz="1400" b="1" dirty="0"/>
                        <a:t>Ör.CYP2C9 genindeki varyasyon kan </a:t>
                      </a:r>
                      <a:r>
                        <a:rPr lang="tr-TR" sz="1400" b="1" dirty="0" err="1"/>
                        <a:t>Warfarin</a:t>
                      </a:r>
                      <a:r>
                        <a:rPr lang="tr-TR" sz="1400" b="1" dirty="0"/>
                        <a:t> seviyelerini etkiler</a:t>
                      </a:r>
                    </a:p>
                  </a:txBody>
                  <a:tcPr anchor="ctr"/>
                </a:tc>
                <a:tc>
                  <a:txBody>
                    <a:bodyPr/>
                    <a:lstStyle/>
                    <a:p>
                      <a:pPr algn="l"/>
                      <a:r>
                        <a:rPr lang="tr-TR" sz="1400" b="1" dirty="0" err="1"/>
                        <a:t>Absorbsiyon</a:t>
                      </a:r>
                      <a:endParaRPr lang="tr-TR" sz="1400" b="1" dirty="0"/>
                    </a:p>
                    <a:p>
                      <a:pPr algn="l"/>
                      <a:r>
                        <a:rPr lang="tr-TR" sz="1400" b="1" dirty="0"/>
                        <a:t>Dağılım</a:t>
                      </a:r>
                    </a:p>
                    <a:p>
                      <a:pPr algn="l"/>
                      <a:r>
                        <a:rPr lang="tr-TR" sz="1400" b="1" dirty="0"/>
                        <a:t>Metabolizma</a:t>
                      </a:r>
                    </a:p>
                    <a:p>
                      <a:pPr algn="l"/>
                      <a:r>
                        <a:rPr lang="tr-TR" sz="1400" b="1" dirty="0"/>
                        <a:t>Atılım</a:t>
                      </a:r>
                    </a:p>
                  </a:txBody>
                  <a:tcPr anchor="ctr"/>
                </a:tc>
                <a:tc>
                  <a:txBody>
                    <a:bodyPr/>
                    <a:lstStyle/>
                    <a:p>
                      <a:endParaRPr lang="tr-TR" sz="1400" dirty="0"/>
                    </a:p>
                  </a:txBody>
                  <a:tcPr/>
                </a:tc>
                <a:tc>
                  <a:txBody>
                    <a:bodyPr/>
                    <a:lstStyle/>
                    <a:p>
                      <a:endParaRPr lang="tr-TR" dirty="0"/>
                    </a:p>
                  </a:txBody>
                  <a:tcPr/>
                </a:tc>
                <a:extLst>
                  <a:ext uri="{0D108BD9-81ED-4DB2-BD59-A6C34878D82A}">
                    <a16:rowId xmlns:a16="http://schemas.microsoft.com/office/drawing/2014/main" xmlns="" val="2516845675"/>
                  </a:ext>
                </a:extLst>
              </a:tr>
              <a:tr h="336223">
                <a:tc>
                  <a:txBody>
                    <a:bodyPr/>
                    <a:lstStyle/>
                    <a:p>
                      <a:pPr algn="ctr"/>
                      <a:endParaRPr lang="tr-TR" sz="1400" dirty="0"/>
                    </a:p>
                  </a:txBody>
                  <a:tcPr/>
                </a:tc>
                <a:tc>
                  <a:txBody>
                    <a:bodyPr/>
                    <a:lstStyle/>
                    <a:p>
                      <a:pPr algn="ctr"/>
                      <a:r>
                        <a:rPr lang="tr-TR" sz="1400" dirty="0"/>
                        <a:t>˅</a:t>
                      </a:r>
                    </a:p>
                  </a:txBody>
                  <a:tcPr anchor="ctr"/>
                </a:tc>
                <a:tc gridSpan="2">
                  <a:txBody>
                    <a:bodyPr/>
                    <a:lstStyle/>
                    <a:p>
                      <a:pPr algn="ctr"/>
                      <a:r>
                        <a:rPr lang="tr-TR" sz="1400" b="1" dirty="0"/>
                        <a:t>Etki yeri</a:t>
                      </a:r>
                    </a:p>
                  </a:txBody>
                  <a:tcPr/>
                </a:tc>
                <a:tc hMerge="1">
                  <a:txBody>
                    <a:bodyPr/>
                    <a:lstStyle/>
                    <a:p>
                      <a:endParaRPr lang="tr-TR" dirty="0"/>
                    </a:p>
                  </a:txBody>
                  <a:tcPr/>
                </a:tc>
                <a:extLst>
                  <a:ext uri="{0D108BD9-81ED-4DB2-BD59-A6C34878D82A}">
                    <a16:rowId xmlns:a16="http://schemas.microsoft.com/office/drawing/2014/main" xmlns="" val="45910330"/>
                  </a:ext>
                </a:extLst>
              </a:tr>
              <a:tr h="561568">
                <a:tc>
                  <a:txBody>
                    <a:bodyPr/>
                    <a:lstStyle/>
                    <a:p>
                      <a:pPr algn="l"/>
                      <a:r>
                        <a:rPr lang="tr-TR" sz="1400" b="1" dirty="0"/>
                        <a:t>Farmakodinamik</a:t>
                      </a:r>
                    </a:p>
                    <a:p>
                      <a:pPr algn="l"/>
                      <a:r>
                        <a:rPr lang="tr-TR" sz="1400" dirty="0"/>
                        <a:t>İlacın hedefindeki genetik varyasyonlar bir organizmanın bir ilaca cevabında ölçülebilir farklılıklara neden olabilir. Bu varyasyonlar bir veya daha çok gen ile ilişkili olabilir.</a:t>
                      </a:r>
                    </a:p>
                    <a:p>
                      <a:pPr algn="l"/>
                      <a:r>
                        <a:rPr lang="tr-TR" sz="1400" b="1" dirty="0">
                          <a:solidFill>
                            <a:schemeClr val="tx1"/>
                          </a:solidFill>
                        </a:rPr>
                        <a:t>Ör. </a:t>
                      </a:r>
                      <a:r>
                        <a:rPr lang="tr-TR" sz="1400" b="1" dirty="0" err="1">
                          <a:solidFill>
                            <a:schemeClr val="tx1"/>
                          </a:solidFill>
                        </a:rPr>
                        <a:t>Fenilefrin’e</a:t>
                      </a:r>
                      <a:r>
                        <a:rPr lang="tr-TR" sz="1400" b="1" dirty="0">
                          <a:solidFill>
                            <a:schemeClr val="tx1"/>
                          </a:solidFill>
                        </a:rPr>
                        <a:t> </a:t>
                      </a:r>
                      <a:r>
                        <a:rPr lang="tr-TR" sz="1400" b="1" dirty="0" err="1">
                          <a:solidFill>
                            <a:schemeClr val="tx1"/>
                          </a:solidFill>
                        </a:rPr>
                        <a:t>vasküler</a:t>
                      </a:r>
                      <a:r>
                        <a:rPr lang="tr-TR" sz="1400" b="1" dirty="0">
                          <a:solidFill>
                            <a:schemeClr val="tx1"/>
                          </a:solidFill>
                        </a:rPr>
                        <a:t> cevapta varyasyon NOS3 genindeki varyasyonlarla ilişkilidir.</a:t>
                      </a:r>
                    </a:p>
                  </a:txBody>
                  <a:tcPr anchor="ctr"/>
                </a:tc>
                <a:tc>
                  <a:txBody>
                    <a:bodyPr/>
                    <a:lstStyle/>
                    <a:p>
                      <a:pPr algn="l"/>
                      <a:r>
                        <a:rPr lang="tr-TR" sz="1400" b="1" dirty="0"/>
                        <a:t>Hedefe ulaşma</a:t>
                      </a:r>
                    </a:p>
                    <a:p>
                      <a:pPr algn="l"/>
                      <a:r>
                        <a:rPr lang="tr-TR" sz="1400" b="1" dirty="0"/>
                        <a:t>Etki mekanizması</a:t>
                      </a:r>
                    </a:p>
                    <a:p>
                      <a:pPr algn="l"/>
                      <a:r>
                        <a:rPr lang="tr-TR" sz="1400" b="1" dirty="0"/>
                        <a:t>İlaç cevabı</a:t>
                      </a:r>
                    </a:p>
                  </a:txBody>
                  <a:tcPr anchor="ctr"/>
                </a:tc>
                <a:tc gridSpan="2">
                  <a:txBody>
                    <a:bodyPr/>
                    <a:lstStyle/>
                    <a:p>
                      <a:pPr algn="l"/>
                      <a:r>
                        <a:rPr lang="tr-TR" sz="1400" dirty="0"/>
                        <a:t>Reseptörler</a:t>
                      </a:r>
                    </a:p>
                    <a:p>
                      <a:pPr algn="l"/>
                      <a:r>
                        <a:rPr lang="tr-TR" sz="1400" dirty="0"/>
                        <a:t>İyon kanalları</a:t>
                      </a:r>
                    </a:p>
                    <a:p>
                      <a:pPr algn="l"/>
                      <a:r>
                        <a:rPr lang="tr-TR" sz="1400" dirty="0"/>
                        <a:t>Enzimlerin </a:t>
                      </a:r>
                      <a:r>
                        <a:rPr lang="tr-TR" sz="1400" dirty="0" err="1"/>
                        <a:t>genotipik</a:t>
                      </a:r>
                      <a:r>
                        <a:rPr lang="tr-TR" sz="1400" dirty="0"/>
                        <a:t> yapılarına bağlı değişen fonksiyonları</a:t>
                      </a:r>
                    </a:p>
                  </a:txBody>
                  <a:tcPr anchor="ctr"/>
                </a:tc>
                <a:tc hMerge="1">
                  <a:txBody>
                    <a:bodyPr/>
                    <a:lstStyle/>
                    <a:p>
                      <a:endParaRPr lang="tr-TR" dirty="0"/>
                    </a:p>
                  </a:txBody>
                  <a:tcPr/>
                </a:tc>
                <a:extLst>
                  <a:ext uri="{0D108BD9-81ED-4DB2-BD59-A6C34878D82A}">
                    <a16:rowId xmlns:a16="http://schemas.microsoft.com/office/drawing/2014/main" xmlns="" val="2326125761"/>
                  </a:ext>
                </a:extLst>
              </a:tr>
              <a:tr h="314542">
                <a:tc>
                  <a:txBody>
                    <a:bodyPr/>
                    <a:lstStyle/>
                    <a:p>
                      <a:endParaRPr lang="tr-TR" sz="1400" dirty="0"/>
                    </a:p>
                  </a:txBody>
                  <a:tcPr/>
                </a:tc>
                <a:tc>
                  <a:txBody>
                    <a:bodyPr/>
                    <a:lstStyle/>
                    <a:p>
                      <a:pPr algn="ctr"/>
                      <a:r>
                        <a:rPr lang="tr-TR" sz="1400" dirty="0"/>
                        <a:t>˅</a:t>
                      </a:r>
                    </a:p>
                  </a:txBody>
                  <a:tcPr anchor="ctr"/>
                </a:tc>
                <a:tc gridSpan="2">
                  <a:txBody>
                    <a:bodyPr/>
                    <a:lstStyle/>
                    <a:p>
                      <a:pPr algn="ctr"/>
                      <a:r>
                        <a:rPr lang="tr-TR" sz="1400" b="1" i="0" dirty="0">
                          <a:solidFill>
                            <a:schemeClr val="tx1"/>
                          </a:solidFill>
                        </a:rPr>
                        <a:t>Farmakolojik etki</a:t>
                      </a:r>
                    </a:p>
                  </a:txBody>
                  <a:tcPr anchor="ctr"/>
                </a:tc>
                <a:tc hMerge="1">
                  <a:txBody>
                    <a:bodyPr/>
                    <a:lstStyle/>
                    <a:p>
                      <a:endParaRPr lang="tr-TR" dirty="0"/>
                    </a:p>
                  </a:txBody>
                  <a:tcPr/>
                </a:tc>
                <a:extLst>
                  <a:ext uri="{0D108BD9-81ED-4DB2-BD59-A6C34878D82A}">
                    <a16:rowId xmlns:a16="http://schemas.microsoft.com/office/drawing/2014/main" xmlns="" val="1465285890"/>
                  </a:ext>
                </a:extLst>
              </a:tr>
              <a:tr h="561568">
                <a:tc>
                  <a:txBody>
                    <a:bodyPr/>
                    <a:lstStyle/>
                    <a:p>
                      <a:pPr algn="ctr"/>
                      <a:endParaRPr lang="tr-TR" sz="1400" dirty="0"/>
                    </a:p>
                  </a:txBody>
                  <a:tcPr anchor="ctr"/>
                </a:tc>
                <a:tc>
                  <a:txBody>
                    <a:bodyPr/>
                    <a:lstStyle/>
                    <a:p>
                      <a:pPr algn="l"/>
                      <a:r>
                        <a:rPr lang="tr-TR" sz="1400" dirty="0"/>
                        <a:t>Tedavi </a:t>
                      </a:r>
                      <a:r>
                        <a:rPr lang="tr-TR" sz="1400" dirty="0" err="1"/>
                        <a:t>Toksisite</a:t>
                      </a:r>
                      <a:endParaRPr lang="tr-TR" sz="1400" dirty="0"/>
                    </a:p>
                  </a:txBody>
                  <a:tcPr anchor="ctr"/>
                </a:tc>
                <a:tc>
                  <a:txBody>
                    <a:bodyPr/>
                    <a:lstStyle/>
                    <a:p>
                      <a:endParaRPr lang="tr-TR" sz="1400" dirty="0"/>
                    </a:p>
                  </a:txBody>
                  <a:tcPr/>
                </a:tc>
                <a:tc>
                  <a:txBody>
                    <a:bodyPr/>
                    <a:lstStyle/>
                    <a:p>
                      <a:endParaRPr lang="tr-TR" sz="1400" dirty="0"/>
                    </a:p>
                  </a:txBody>
                  <a:tcPr/>
                </a:tc>
                <a:extLst>
                  <a:ext uri="{0D108BD9-81ED-4DB2-BD59-A6C34878D82A}">
                    <a16:rowId xmlns:a16="http://schemas.microsoft.com/office/drawing/2014/main" xmlns="" val="895272759"/>
                  </a:ext>
                </a:extLst>
              </a:tr>
            </a:tbl>
          </a:graphicData>
        </a:graphic>
      </p:graphicFrame>
      <p:sp>
        <p:nvSpPr>
          <p:cNvPr id="6" name="Metin kutusu 5">
            <a:extLst>
              <a:ext uri="{FF2B5EF4-FFF2-40B4-BE49-F238E27FC236}">
                <a16:creationId xmlns:a16="http://schemas.microsoft.com/office/drawing/2014/main" xmlns="" id="{304466C0-8D1E-4B19-B1B9-18E80D912712}"/>
              </a:ext>
            </a:extLst>
          </p:cNvPr>
          <p:cNvSpPr txBox="1"/>
          <p:nvPr/>
        </p:nvSpPr>
        <p:spPr>
          <a:xfrm>
            <a:off x="1889174" y="319072"/>
            <a:ext cx="8413650" cy="830997"/>
          </a:xfrm>
          <a:prstGeom prst="rect">
            <a:avLst/>
          </a:prstGeom>
          <a:noFill/>
        </p:spPr>
        <p:txBody>
          <a:bodyPr wrap="none" rtlCol="0">
            <a:spAutoFit/>
          </a:bodyPr>
          <a:lstStyle/>
          <a:p>
            <a:pPr algn="just"/>
            <a:r>
              <a:rPr lang="tr-TR" sz="2400" dirty="0" err="1"/>
              <a:t>Farmakogenetik</a:t>
            </a:r>
            <a:r>
              <a:rPr lang="tr-TR" sz="2400" dirty="0"/>
              <a:t> ve farmakodinamik süreçlerin tümünün sonucu, </a:t>
            </a:r>
          </a:p>
          <a:p>
            <a:pPr algn="just"/>
            <a:r>
              <a:rPr lang="tr-TR" sz="2400" dirty="0"/>
              <a:t>tedavi etkisi, tedavi edememe veya yan etki olarak karşımıza çıkar;</a:t>
            </a:r>
          </a:p>
        </p:txBody>
      </p:sp>
    </p:spTree>
    <p:extLst>
      <p:ext uri="{BB962C8B-B14F-4D97-AF65-F5344CB8AC3E}">
        <p14:creationId xmlns:p14="http://schemas.microsoft.com/office/powerpoint/2010/main" val="590159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D1781988-B4FB-4AC3-BA2F-8D0E45D849DB}"/>
              </a:ext>
            </a:extLst>
          </p:cNvPr>
          <p:cNvSpPr>
            <a:spLocks noGrp="1"/>
          </p:cNvSpPr>
          <p:nvPr>
            <p:ph type="title"/>
          </p:nvPr>
        </p:nvSpPr>
        <p:spPr>
          <a:xfrm>
            <a:off x="838200" y="1267326"/>
            <a:ext cx="10515600" cy="423362"/>
          </a:xfrm>
        </p:spPr>
        <p:txBody>
          <a:bodyPr>
            <a:normAutofit/>
          </a:bodyPr>
          <a:lstStyle/>
          <a:p>
            <a:pPr algn="just"/>
            <a:r>
              <a:rPr lang="tr-TR" sz="2400" dirty="0" err="1">
                <a:latin typeface="+mn-lt"/>
              </a:rPr>
              <a:t>Farmakogenetikten</a:t>
            </a:r>
            <a:r>
              <a:rPr lang="tr-TR" sz="2400" dirty="0">
                <a:latin typeface="+mn-lt"/>
              </a:rPr>
              <a:t> beklenen yararlar:</a:t>
            </a:r>
          </a:p>
        </p:txBody>
      </p:sp>
      <p:sp>
        <p:nvSpPr>
          <p:cNvPr id="3" name="İçerik Yer Tutucusu 2">
            <a:extLst>
              <a:ext uri="{FF2B5EF4-FFF2-40B4-BE49-F238E27FC236}">
                <a16:creationId xmlns:a16="http://schemas.microsoft.com/office/drawing/2014/main" xmlns="" id="{FCAB0A96-BF9F-4226-98D4-C72CA1C4B659}"/>
              </a:ext>
            </a:extLst>
          </p:cNvPr>
          <p:cNvSpPr>
            <a:spLocks noGrp="1"/>
          </p:cNvSpPr>
          <p:nvPr>
            <p:ph idx="1"/>
          </p:nvPr>
        </p:nvSpPr>
        <p:spPr/>
        <p:txBody>
          <a:bodyPr vert="horz" lIns="91440" tIns="45720" rIns="91440" bIns="45720" rtlCol="0" anchor="t">
            <a:normAutofit fontScale="85000" lnSpcReduction="10000"/>
          </a:bodyPr>
          <a:lstStyle/>
          <a:p>
            <a:pPr algn="just"/>
            <a:r>
              <a:rPr lang="tr-TR" dirty="0">
                <a:solidFill>
                  <a:srgbClr val="C00000"/>
                </a:solidFill>
              </a:rPr>
              <a:t>Daha etkili ilaçlar</a:t>
            </a:r>
            <a:endParaRPr lang="tr-TR" dirty="0">
              <a:solidFill>
                <a:srgbClr val="C00000"/>
              </a:solidFill>
              <a:cs typeface="Calibri"/>
            </a:endParaRPr>
          </a:p>
          <a:p>
            <a:pPr marL="0" indent="0" algn="just">
              <a:buNone/>
            </a:pPr>
            <a:r>
              <a:rPr lang="tr-TR" dirty="0"/>
              <a:t>İlaç firmaları, hastalıklar ve genlerle ilgili bilgiler ışığında proteinler, enzimler ve RNA moleküllerinin esasına dayalı ilaçlar üretebilecektir. Bu ilaç keşfini kolaylaştıracak ve spesifik hastalıkların tedavisini hedefleyen ilaçların yapılmasına izin verecektir. Bu durum yalnızca tedavi etkilerini en üst düzeye çıkarmakla kalmayacak sağlıklı hücrelerin hasarlanma olasılığını da azaltacaktır.</a:t>
            </a:r>
          </a:p>
          <a:p>
            <a:pPr algn="just"/>
            <a:r>
              <a:rPr lang="tr-TR" dirty="0">
                <a:solidFill>
                  <a:srgbClr val="C00000"/>
                </a:solidFill>
              </a:rPr>
              <a:t>İlk uygulamada, daha iyi daha güvenli ilaçlar</a:t>
            </a:r>
            <a:endParaRPr lang="tr-TR" dirty="0">
              <a:solidFill>
                <a:srgbClr val="C00000"/>
              </a:solidFill>
              <a:cs typeface="Calibri"/>
            </a:endParaRPr>
          </a:p>
          <a:p>
            <a:pPr marL="0" indent="0" algn="just">
              <a:buNone/>
            </a:pPr>
            <a:r>
              <a:rPr lang="tr-TR" dirty="0"/>
              <a:t>Standart  uygulanan deneme-yanılma metodunun yerine, hastaların tedavinin başlangıcında doğru ilaçlarla karşılaşması sağlanacaktır; doktorlar hastanın genetik yapısını analiz edebilecek ve başlangıçtan itibaren en uygun ilacı reçete edebilecektir. Bu durum, yalnızca tahmin ile doğru ilacı bulmak yerine, tedaviye doğru ilaçla başlama şansını doğuracaktır. Böylece iyileşme süreci kısalacak ve yan etki olasılığı da ortadan kalkacaktır.</a:t>
            </a:r>
          </a:p>
        </p:txBody>
      </p:sp>
    </p:spTree>
    <p:extLst>
      <p:ext uri="{BB962C8B-B14F-4D97-AF65-F5344CB8AC3E}">
        <p14:creationId xmlns:p14="http://schemas.microsoft.com/office/powerpoint/2010/main" val="2108063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EC1E4886-617E-465C-8765-971950D071CE}"/>
              </a:ext>
            </a:extLst>
          </p:cNvPr>
          <p:cNvSpPr>
            <a:spLocks noGrp="1"/>
          </p:cNvSpPr>
          <p:nvPr>
            <p:ph idx="1"/>
          </p:nvPr>
        </p:nvSpPr>
        <p:spPr>
          <a:xfrm>
            <a:off x="870284" y="1456656"/>
            <a:ext cx="10515600" cy="4351338"/>
          </a:xfrm>
        </p:spPr>
        <p:txBody>
          <a:bodyPr anchor="ctr">
            <a:normAutofit lnSpcReduction="10000"/>
          </a:bodyPr>
          <a:lstStyle/>
          <a:p>
            <a:pPr algn="just"/>
            <a:r>
              <a:rPr lang="tr-TR" dirty="0">
                <a:solidFill>
                  <a:srgbClr val="C00000"/>
                </a:solidFill>
              </a:rPr>
              <a:t>Uygun ilaç dozajlarını belirlemenin en doğru </a:t>
            </a:r>
            <a:r>
              <a:rPr lang="tr-TR" dirty="0" err="1">
                <a:solidFill>
                  <a:srgbClr val="C00000"/>
                </a:solidFill>
              </a:rPr>
              <a:t>metodları</a:t>
            </a:r>
            <a:endParaRPr lang="tr-TR" dirty="0">
              <a:solidFill>
                <a:srgbClr val="C00000"/>
              </a:solidFill>
              <a:cs typeface="Calibri"/>
            </a:endParaRPr>
          </a:p>
          <a:p>
            <a:pPr marL="0" indent="0" algn="just">
              <a:buNone/>
            </a:pPr>
            <a:r>
              <a:rPr lang="tr-TR" dirty="0"/>
              <a:t>Şu anda uygulanan ağırlık ve yaşa dayalı dozaj belirleme, yerini bireylerin vücudunun ilacı işleme ve </a:t>
            </a:r>
            <a:r>
              <a:rPr lang="tr-TR" dirty="0" err="1"/>
              <a:t>metabolize</a:t>
            </a:r>
            <a:r>
              <a:rPr lang="tr-TR" dirty="0"/>
              <a:t> etme sürecine dayalı genetik yapılarına uygun dozajlara bırakabilir. Bu durum tedavinin değerini arttırırken; aşırı doz olasılığını da azaltacaktır.</a:t>
            </a:r>
          </a:p>
          <a:p>
            <a:pPr algn="just"/>
            <a:r>
              <a:rPr lang="tr-TR" dirty="0">
                <a:solidFill>
                  <a:srgbClr val="C00000"/>
                </a:solidFill>
              </a:rPr>
              <a:t>Hastalık için gelişmiş tarama</a:t>
            </a:r>
            <a:endParaRPr lang="tr-TR" dirty="0">
              <a:solidFill>
                <a:srgbClr val="C00000"/>
              </a:solidFill>
              <a:cs typeface="Calibri"/>
            </a:endParaRPr>
          </a:p>
          <a:p>
            <a:pPr marL="0" indent="0" algn="just">
              <a:buNone/>
            </a:pPr>
            <a:r>
              <a:rPr lang="tr-TR" dirty="0"/>
              <a:t>Bireylerin genetik kodunu bilmek; erken yaşta uygun yaşam stili ve çevresel değişiklikler yapmasına izin verebilecek, genetik hastalıkların etkisini azaltacak veya ortaya çıkışını önleyebilecektir. Ayrıca, belirli bir hastalığa yatkınlığın olduğunun bilinmesi, dikkatli izleme ve tedavi etmeyi sağlayabilecektir.</a:t>
            </a:r>
          </a:p>
        </p:txBody>
      </p:sp>
    </p:spTree>
    <p:extLst>
      <p:ext uri="{BB962C8B-B14F-4D97-AF65-F5344CB8AC3E}">
        <p14:creationId xmlns:p14="http://schemas.microsoft.com/office/powerpoint/2010/main" val="2271503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B255E1FD-1B91-43B1-AC76-1678BFCF7FF8}"/>
              </a:ext>
            </a:extLst>
          </p:cNvPr>
          <p:cNvSpPr>
            <a:spLocks noGrp="1"/>
          </p:cNvSpPr>
          <p:nvPr>
            <p:ph idx="1"/>
          </p:nvPr>
        </p:nvSpPr>
        <p:spPr>
          <a:xfrm>
            <a:off x="886327" y="1151856"/>
            <a:ext cx="10515600" cy="4351338"/>
          </a:xfrm>
        </p:spPr>
        <p:txBody>
          <a:bodyPr anchor="ctr"/>
          <a:lstStyle/>
          <a:p>
            <a:pPr algn="just"/>
            <a:r>
              <a:rPr lang="tr-TR" dirty="0">
                <a:solidFill>
                  <a:srgbClr val="C00000"/>
                </a:solidFill>
              </a:rPr>
              <a:t>Daha iyi aşılar</a:t>
            </a:r>
            <a:endParaRPr lang="tr-TR" dirty="0">
              <a:solidFill>
                <a:srgbClr val="C00000"/>
              </a:solidFill>
              <a:cs typeface="Calibri"/>
            </a:endParaRPr>
          </a:p>
          <a:p>
            <a:pPr marL="0" indent="0" algn="just">
              <a:buNone/>
            </a:pPr>
            <a:r>
              <a:rPr lang="tr-TR" dirty="0"/>
              <a:t>DNA veya RNA genetik materyalinden yapılan aşılar; var olan aşıların, riski olmaksızın tüm faydalarını gösterir. Bu aşılar, </a:t>
            </a:r>
            <a:r>
              <a:rPr lang="tr-TR" dirty="0" err="1"/>
              <a:t>immün</a:t>
            </a:r>
            <a:r>
              <a:rPr lang="tr-TR" dirty="0"/>
              <a:t> sistemi aktive edecek fakat enfeksiyonlara neden olmayacaktır. Ucuz, stabil ve saklanması kolay nitelikte olacaktır.</a:t>
            </a:r>
          </a:p>
        </p:txBody>
      </p:sp>
    </p:spTree>
    <p:extLst>
      <p:ext uri="{BB962C8B-B14F-4D97-AF65-F5344CB8AC3E}">
        <p14:creationId xmlns:p14="http://schemas.microsoft.com/office/powerpoint/2010/main" val="196048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630E1AF7-2F65-4EC6-955B-3CE195B3FF06}"/>
              </a:ext>
            </a:extLst>
          </p:cNvPr>
          <p:cNvSpPr>
            <a:spLocks noGrp="1"/>
          </p:cNvSpPr>
          <p:nvPr>
            <p:ph idx="1"/>
          </p:nvPr>
        </p:nvSpPr>
        <p:spPr>
          <a:xfrm>
            <a:off x="838200" y="829559"/>
            <a:ext cx="10515600" cy="5347404"/>
          </a:xfrm>
        </p:spPr>
        <p:txBody>
          <a:bodyPr anchor="ctr">
            <a:normAutofit/>
          </a:bodyPr>
          <a:lstStyle/>
          <a:p>
            <a:pPr marL="0" indent="0" algn="just">
              <a:buNone/>
            </a:pPr>
            <a:r>
              <a:rPr lang="tr-TR" sz="2400" dirty="0"/>
              <a:t>   </a:t>
            </a:r>
            <a:r>
              <a:rPr lang="tr-TR" sz="2400" dirty="0" err="1"/>
              <a:t>Farmakogenetik</a:t>
            </a:r>
            <a:r>
              <a:rPr lang="tr-TR" sz="2400" dirty="0"/>
              <a:t> çalışmaların klinikte iki temel uygulaması bulunmaktadır;</a:t>
            </a:r>
          </a:p>
          <a:p>
            <a:pPr algn="just"/>
            <a:r>
              <a:rPr lang="tr-TR" sz="2400" dirty="0"/>
              <a:t>Bir ilaca iyi yanıt veren ve vermeyen hastaları ayırt edebilmek,</a:t>
            </a:r>
          </a:p>
          <a:p>
            <a:pPr algn="just"/>
            <a:r>
              <a:rPr lang="tr-TR" sz="2400" dirty="0"/>
              <a:t>Yan etkilerin ve </a:t>
            </a:r>
            <a:r>
              <a:rPr lang="tr-TR" sz="2400" dirty="0" err="1"/>
              <a:t>toksisitenin</a:t>
            </a:r>
            <a:r>
              <a:rPr lang="tr-TR" sz="2400" dirty="0"/>
              <a:t> ortaya çıkabileceği hastaları belirleyebilirler, bir ilaca iyi yanıt vereceklerle vermeyeceklerin ayırt edilebilmesi, özellikle deneme-yanılma yöntemiyle tedavi edilen hastalıklarda, yararlı olmayacak ilacın denenmesiyle zaman kaybını ve ilaç israfını önleyecektir. İlaç konsantrasyonlarının plazma veya dokularda </a:t>
            </a:r>
            <a:r>
              <a:rPr lang="tr-TR" sz="2400" dirty="0" err="1"/>
              <a:t>toksik</a:t>
            </a:r>
            <a:r>
              <a:rPr lang="tr-TR" sz="2400" dirty="0"/>
              <a:t> düzeye ulaşacağı önceden belirlenebilen hastalarda, doz ayarlaması yapılabilmektedir.</a:t>
            </a:r>
          </a:p>
          <a:p>
            <a:pPr marL="0" indent="0" algn="just">
              <a:buNone/>
            </a:pPr>
            <a:r>
              <a:rPr lang="tr-TR" sz="2400" dirty="0"/>
              <a:t>   Bu amaçla laboratuvar testi olarak;</a:t>
            </a:r>
          </a:p>
          <a:p>
            <a:pPr algn="just"/>
            <a:r>
              <a:rPr lang="tr-TR" sz="2400" dirty="0" err="1"/>
              <a:t>Tedavisel</a:t>
            </a:r>
            <a:r>
              <a:rPr lang="tr-TR" sz="2400" dirty="0"/>
              <a:t> ilaç kan düzeyi </a:t>
            </a:r>
            <a:r>
              <a:rPr lang="tr-TR" sz="2400" dirty="0" err="1"/>
              <a:t>monitörizasyonu</a:t>
            </a:r>
            <a:r>
              <a:rPr lang="tr-TR" sz="2400" dirty="0"/>
              <a:t> (TDM), </a:t>
            </a:r>
            <a:r>
              <a:rPr lang="tr-TR" sz="2400" dirty="0" err="1"/>
              <a:t>Therapeutic</a:t>
            </a:r>
            <a:r>
              <a:rPr lang="tr-TR" sz="2400" dirty="0"/>
              <a:t> </a:t>
            </a:r>
            <a:r>
              <a:rPr lang="tr-TR" sz="2400" dirty="0" err="1"/>
              <a:t>Drug</a:t>
            </a:r>
            <a:r>
              <a:rPr lang="tr-TR" sz="2400" dirty="0"/>
              <a:t> </a:t>
            </a:r>
            <a:r>
              <a:rPr lang="tr-TR" sz="2400" dirty="0" err="1"/>
              <a:t>Monitoring</a:t>
            </a:r>
            <a:endParaRPr lang="tr-TR" sz="2400" dirty="0"/>
          </a:p>
          <a:p>
            <a:pPr algn="just"/>
            <a:r>
              <a:rPr lang="tr-TR" sz="2400" dirty="0"/>
              <a:t>Kullanılan ilaçlara yönelik olarak genetik profilin belirlenmesi testleri yapılmaktadır.</a:t>
            </a:r>
          </a:p>
        </p:txBody>
      </p:sp>
    </p:spTree>
    <p:extLst>
      <p:ext uri="{BB962C8B-B14F-4D97-AF65-F5344CB8AC3E}">
        <p14:creationId xmlns:p14="http://schemas.microsoft.com/office/powerpoint/2010/main" val="2411899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7BB1F37D-CA1D-4A3E-B5A2-1214FA55E1A4}"/>
              </a:ext>
            </a:extLst>
          </p:cNvPr>
          <p:cNvSpPr>
            <a:spLocks noGrp="1"/>
          </p:cNvSpPr>
          <p:nvPr>
            <p:ph type="title"/>
          </p:nvPr>
        </p:nvSpPr>
        <p:spPr/>
        <p:txBody>
          <a:bodyPr>
            <a:normAutofit/>
          </a:bodyPr>
          <a:lstStyle/>
          <a:p>
            <a:pPr algn="ctr"/>
            <a:r>
              <a:rPr lang="tr-TR" dirty="0"/>
              <a:t>FARMAKOVİJİLANS</a:t>
            </a:r>
          </a:p>
        </p:txBody>
      </p:sp>
      <p:sp>
        <p:nvSpPr>
          <p:cNvPr id="3" name="İçerik Yer Tutucusu 2">
            <a:extLst>
              <a:ext uri="{FF2B5EF4-FFF2-40B4-BE49-F238E27FC236}">
                <a16:creationId xmlns:a16="http://schemas.microsoft.com/office/drawing/2014/main" xmlns="" id="{A8A2038B-3F0B-454F-A25E-9FAF30C27F60}"/>
              </a:ext>
            </a:extLst>
          </p:cNvPr>
          <p:cNvSpPr>
            <a:spLocks noGrp="1"/>
          </p:cNvSpPr>
          <p:nvPr>
            <p:ph idx="1"/>
          </p:nvPr>
        </p:nvSpPr>
        <p:spPr/>
        <p:txBody>
          <a:bodyPr/>
          <a:lstStyle/>
          <a:p>
            <a:pPr algn="ctr"/>
            <a:endParaRPr lang="tr-TR" dirty="0"/>
          </a:p>
          <a:p>
            <a:pPr marL="0" indent="0" algn="ctr">
              <a:buNone/>
            </a:pPr>
            <a:r>
              <a:rPr lang="tr-TR" sz="2400" dirty="0" err="1"/>
              <a:t>Pharmakon</a:t>
            </a:r>
            <a:endParaRPr lang="tr-TR" sz="2400" dirty="0"/>
          </a:p>
          <a:p>
            <a:pPr marL="0" indent="0" algn="ctr">
              <a:buNone/>
            </a:pPr>
            <a:r>
              <a:rPr lang="tr-TR" sz="2400" dirty="0"/>
              <a:t>  (ilaç)</a:t>
            </a:r>
          </a:p>
          <a:p>
            <a:pPr marL="0" indent="0" algn="ctr">
              <a:buNone/>
            </a:pPr>
            <a:endParaRPr lang="tr-TR" sz="2400" dirty="0"/>
          </a:p>
          <a:p>
            <a:pPr marL="0" indent="0" algn="ctr">
              <a:buNone/>
            </a:pPr>
            <a:r>
              <a:rPr lang="tr-TR" sz="2400" dirty="0"/>
              <a:t>+</a:t>
            </a:r>
          </a:p>
          <a:p>
            <a:pPr marL="0" indent="0" algn="ctr">
              <a:buNone/>
            </a:pPr>
            <a:endParaRPr lang="tr-TR" sz="2400" dirty="0"/>
          </a:p>
          <a:p>
            <a:pPr marL="0" indent="0" algn="ctr">
              <a:buNone/>
            </a:pPr>
            <a:r>
              <a:rPr lang="tr-TR" sz="2400" dirty="0" err="1"/>
              <a:t>Vigilans</a:t>
            </a:r>
            <a:endParaRPr lang="tr-TR" sz="2400" dirty="0"/>
          </a:p>
          <a:p>
            <a:pPr marL="0" indent="0" algn="ctr">
              <a:buNone/>
            </a:pPr>
            <a:r>
              <a:rPr lang="tr-TR" sz="2400" dirty="0"/>
              <a:t>(tetikte olmak, uyanık olmak)</a:t>
            </a:r>
          </a:p>
        </p:txBody>
      </p:sp>
    </p:spTree>
    <p:extLst>
      <p:ext uri="{BB962C8B-B14F-4D97-AF65-F5344CB8AC3E}">
        <p14:creationId xmlns:p14="http://schemas.microsoft.com/office/powerpoint/2010/main" val="124549294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299</TotalTime>
  <Words>2419</Words>
  <Application>Microsoft Office PowerPoint</Application>
  <PresentationFormat>Geniş ekran</PresentationFormat>
  <Paragraphs>333</Paragraphs>
  <Slides>32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32</vt:i4>
      </vt:variant>
    </vt:vector>
  </HeadingPairs>
  <TitlesOfParts>
    <vt:vector size="37" baseType="lpstr">
      <vt:lpstr>Arial</vt:lpstr>
      <vt:lpstr>Calibri</vt:lpstr>
      <vt:lpstr>Calibri Light</vt:lpstr>
      <vt:lpstr>Wingdings</vt:lpstr>
      <vt:lpstr>Office Teması</vt:lpstr>
      <vt:lpstr>FARMAKOGENETİK VE FARMAKOVİJİLANS</vt:lpstr>
      <vt:lpstr>PowerPoint Sunusu</vt:lpstr>
      <vt:lpstr>PowerPoint Sunusu</vt:lpstr>
      <vt:lpstr>PowerPoint Sunusu</vt:lpstr>
      <vt:lpstr>Farmakogenetikten beklenen yararlar:</vt:lpstr>
      <vt:lpstr>PowerPoint Sunusu</vt:lpstr>
      <vt:lpstr>PowerPoint Sunusu</vt:lpstr>
      <vt:lpstr>PowerPoint Sunusu</vt:lpstr>
      <vt:lpstr>FARMAKOVİJİLANS</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ENDOKRİN SİSTEM İLAÇLARI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FARMAKOGENETİK VE FARMAKOVİJİLANS</dc:title>
  <dc:creator>Yunus ŞAHİNER</dc:creator>
  <cp:lastModifiedBy>KILIÇ</cp:lastModifiedBy>
  <cp:revision>132</cp:revision>
  <dcterms:created xsi:type="dcterms:W3CDTF">2020-03-04T14:36:42Z</dcterms:created>
  <dcterms:modified xsi:type="dcterms:W3CDTF">2020-03-19T12:32:51Z</dcterms:modified>
</cp:coreProperties>
</file>