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D884-5F37-404E-AB8E-536A88E76894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CD35E-05C8-40F7-BDB2-3F04C1579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90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A7C736-DD1D-4827-ADBE-E86E4281A45A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s-ES_tradnl" altLang="tr-TR" smtClean="0"/>
          </a:p>
        </p:txBody>
      </p:sp>
    </p:spTree>
    <p:extLst>
      <p:ext uri="{BB962C8B-B14F-4D97-AF65-F5344CB8AC3E}">
        <p14:creationId xmlns:p14="http://schemas.microsoft.com/office/powerpoint/2010/main" val="40097840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3AC5F7-2496-4380-A9DE-96E368836414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4101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5AF2BF-AEEF-4F5E-90E7-6607334A9358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3772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FFC7D3-A7CA-4962-84A3-0895E6ACFBED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792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8DA664B-5520-4303-B74C-42B1A41610C7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014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862C86-E322-4E8B-B86E-724FB20E82BB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298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84AB718-C46F-4CCC-8023-835DE678CF7D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177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9665BE-BB94-4870-BEA2-9944AED1A3E9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220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A3D698-233A-40D5-8515-E93F36926606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880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99A53D-1F48-4118-BAC0-B20740994724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361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tr-TR" altLang="tr-TR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CE79EB-DAC3-496A-9908-F2C1341D7C22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152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A5782BE-5000-43FA-8E9D-16C575DE0598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493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s-ES_tradnl" altLang="tr-TR" smtClean="0"/>
          </a:p>
        </p:txBody>
      </p:sp>
    </p:spTree>
    <p:extLst>
      <p:ext uri="{BB962C8B-B14F-4D97-AF65-F5344CB8AC3E}">
        <p14:creationId xmlns:p14="http://schemas.microsoft.com/office/powerpoint/2010/main" val="3745169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464672-753F-4A73-80B2-1200E0346C51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s-ES_tradnl" altLang="tr-TR" smtClean="0"/>
          </a:p>
        </p:txBody>
      </p:sp>
    </p:spTree>
    <p:extLst>
      <p:ext uri="{BB962C8B-B14F-4D97-AF65-F5344CB8AC3E}">
        <p14:creationId xmlns:p14="http://schemas.microsoft.com/office/powerpoint/2010/main" val="902786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659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30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7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ltGray">
          <a:xfrm>
            <a:off x="0" y="0"/>
            <a:ext cx="1100667" cy="6858000"/>
          </a:xfrm>
          <a:prstGeom prst="rect">
            <a:avLst/>
          </a:prstGeom>
          <a:solidFill>
            <a:schemeClr val="tx2">
              <a:alpha val="50195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ES_tradnl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ltGray">
          <a:xfrm>
            <a:off x="1" y="3543300"/>
            <a:ext cx="4457700" cy="122238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ES_tradnl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20800" y="1171576"/>
            <a:ext cx="9956800" cy="2105025"/>
          </a:xfrm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1117600" y="6248400"/>
            <a:ext cx="23368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4368800" y="6248400"/>
            <a:ext cx="38608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0C0316E-C78C-4C21-B5A6-ABC699B8CDFB}" type="slidenum">
              <a:rPr lang="en-US" altLang="tr-TR" smtClean="0"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776657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8846F562-DCD1-4E4C-B359-76DFC285954F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14472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24FE552D-1B05-4FFB-9A61-A917FC15B4E7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5456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8EB227A6-7E22-42F5-944A-F1F2A6CF74E2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738987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8A2836BA-1CE1-4CD2-9B82-A70D2DB702EF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260358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0BCC7A10-48A3-4160-8E62-10B84AE88480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330069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2700F5AD-D81F-4BBC-BC1C-0CA810867099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187190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64B9A914-7A59-43F1-AD03-987E898E0298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530625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3526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D4169A82-7EBC-4BED-92AE-0B8AD7F30BA1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360573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C2252EF8-38E1-4C09-B156-F136C243ECE3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110576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534400" y="457200"/>
            <a:ext cx="27432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80264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94EF0383-8048-445B-882F-0EB69A43C21F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319231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304800" y="457200"/>
            <a:ext cx="10972800" cy="5638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8431DB8B-4663-4332-B74E-385650CF801E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465339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572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AC54AC54-7958-430F-8299-00BA7CDE31E5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533879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572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Aft>
                <a:spcPct val="0"/>
              </a:spcAft>
              <a:defRPr/>
            </a:pPr>
            <a:fld id="{74FF5240-493D-41B3-ADC1-ACF8085C6B60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594956"/>
      </p:ext>
    </p:extLst>
  </p:cSld>
  <p:clrMapOvr>
    <a:masterClrMapping/>
  </p:clrMapOvr>
  <p:transition>
    <p:random/>
    <p:sndAc>
      <p:stSnd>
        <p:snd r:embed="rId1" name="WHOOSH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400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05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238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83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174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895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38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4B658-2C76-48A2-A425-F3CB904BD03E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4B718-C2CA-4F8F-870C-FA7CB2B3CC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090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59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/>
            </a:lvl1pPr>
          </a:lstStyle>
          <a:p>
            <a:pPr fontAlgn="base">
              <a:spcAft>
                <a:spcPct val="0"/>
              </a:spcAft>
              <a:defRPr/>
            </a:pPr>
            <a:fld id="{08D4713D-3E02-4B07-A440-82D158747F06}" type="slidenum">
              <a:rPr lang="en-US" altLang="tr-TR" smtClean="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tr-TR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1" y="1638300"/>
            <a:ext cx="4457700" cy="122238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ES_tradnl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2053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>
    <p:random/>
    <p:sndAc>
      <p:stSnd>
        <p:snd r:embed="rId16" name="WHOOSH.WAV"/>
      </p:stSnd>
    </p:sndAc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653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Grp="1" noChangeArrowheads="1"/>
          </p:cNvSpPr>
          <p:nvPr>
            <p:ph type="title"/>
          </p:nvPr>
        </p:nvSpPr>
        <p:spPr>
          <a:xfrm>
            <a:off x="2135189" y="457201"/>
            <a:ext cx="8137525" cy="595313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Depresanlar (Uyuşturucular) 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774825" y="1196975"/>
            <a:ext cx="8388350" cy="53292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tr-TR" sz="2000" dirty="0"/>
          </a:p>
          <a:p>
            <a:pPr eaLnBrk="1" hangingPunct="1">
              <a:lnSpc>
                <a:spcPct val="80000"/>
              </a:lnSpc>
              <a:defRPr/>
            </a:pPr>
            <a:endParaRPr lang="tr-TR" sz="2000" dirty="0"/>
          </a:p>
          <a:p>
            <a:pPr eaLnBrk="1" hangingPunct="1">
              <a:lnSpc>
                <a:spcPct val="80000"/>
              </a:lnSpc>
              <a:defRPr/>
            </a:pPr>
            <a:endParaRPr lang="tr-T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000" dirty="0"/>
              <a:t>Merkezi sinir sistemini </a:t>
            </a:r>
            <a:r>
              <a:rPr lang="tr-TR" sz="2000" dirty="0" err="1"/>
              <a:t>deprese</a:t>
            </a:r>
            <a:r>
              <a:rPr lang="tr-TR" sz="2000" dirty="0"/>
              <a:t> ederek kişide uyku ve uyuşukluk hali oluştururlar. Bunlar da iki alt guruba ayrılabilirler.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000" u="sng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sz="2000" u="sng" dirty="0" err="1">
                <a:solidFill>
                  <a:srgbClr val="FFFF00"/>
                </a:solidFill>
              </a:rPr>
              <a:t>Sedatifler</a:t>
            </a:r>
            <a:r>
              <a:rPr lang="tr-TR" sz="2000" dirty="0"/>
              <a:t> (yatıştırıcılar): Heyecan, </a:t>
            </a:r>
            <a:r>
              <a:rPr lang="tr-TR" sz="2000" dirty="0" err="1"/>
              <a:t>anksiyete</a:t>
            </a:r>
            <a:r>
              <a:rPr lang="tr-TR" sz="2000" dirty="0"/>
              <a:t> giderici ve sakinlik verici özellikleri vardır. Vücutta bir gevşeme oluşturur, dinlenmeyi sağlarlar. Uykuya sebep olmayabilirler.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endParaRPr lang="tr-TR" sz="20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  <a:defRPr/>
            </a:pPr>
            <a:r>
              <a:rPr lang="tr-TR" sz="2000" u="sng" dirty="0" err="1">
                <a:solidFill>
                  <a:srgbClr val="FFFF00"/>
                </a:solidFill>
              </a:rPr>
              <a:t>Hipnotikler</a:t>
            </a:r>
            <a:r>
              <a:rPr lang="tr-TR" sz="2000" dirty="0"/>
              <a:t> (uyutucular): Uykusuzluğu gidermek, uyumayı sağlamak amacıyla kullanılırlar.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000" dirty="0" err="1"/>
              <a:t>Hipnotikler</a:t>
            </a:r>
            <a:r>
              <a:rPr lang="tr-TR" sz="2000" dirty="0"/>
              <a:t>; düşük dozda </a:t>
            </a:r>
            <a:r>
              <a:rPr lang="tr-TR" sz="2000" dirty="0" err="1"/>
              <a:t>sedatif</a:t>
            </a:r>
            <a:r>
              <a:rPr lang="tr-TR" sz="2000" dirty="0"/>
              <a:t> etki; daha büyük dozlarda </a:t>
            </a:r>
            <a:r>
              <a:rPr lang="tr-TR" sz="2000" dirty="0" err="1"/>
              <a:t>hipnotik</a:t>
            </a:r>
            <a:r>
              <a:rPr lang="tr-TR" sz="2000" dirty="0"/>
              <a:t> etki oluştururlar! 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000" dirty="0"/>
              <a:t>Yüksek doz </a:t>
            </a:r>
            <a:r>
              <a:rPr lang="tr-TR" sz="2000" dirty="0">
                <a:sym typeface="Wingdings" pitchFamily="2" charset="2"/>
              </a:rPr>
              <a:t></a:t>
            </a:r>
            <a:r>
              <a:rPr lang="tr-TR" sz="2000" dirty="0"/>
              <a:t> bilinç kaybı, anestezi hali.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2000" dirty="0"/>
          </a:p>
        </p:txBody>
      </p:sp>
      <p:sp>
        <p:nvSpPr>
          <p:cNvPr id="125956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DC207B46-32FE-4D40-B3C1-0DD5A38C54F3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446941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33375"/>
            <a:ext cx="7772400" cy="782638"/>
          </a:xfrm>
        </p:spPr>
        <p:txBody>
          <a:bodyPr/>
          <a:lstStyle/>
          <a:p>
            <a:pPr algn="ctr">
              <a:defRPr/>
            </a:pPr>
            <a:r>
              <a:rPr lang="tr-TR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Depresanlar</a:t>
            </a:r>
            <a:endParaRPr lang="tr-TR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9288" y="1844675"/>
            <a:ext cx="8062912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400" dirty="0"/>
              <a:t>Sentetik depresanlar: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400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sz="2400" dirty="0"/>
              <a:t>Benzodiazepinler (Diazepam</a:t>
            </a:r>
            <a:r>
              <a:rPr lang="tr-TR" sz="2400" dirty="0"/>
              <a:t>...)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sz="2400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sz="2400" dirty="0"/>
              <a:t>Barbituratlar </a:t>
            </a:r>
            <a:r>
              <a:rPr lang="tr-TR" sz="2400" dirty="0"/>
              <a:t>(Barbital, fenobarbital</a:t>
            </a:r>
            <a:r>
              <a:rPr lang="tr-TR" sz="2400" dirty="0"/>
              <a:t>...)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sz="2400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sz="2400" dirty="0"/>
              <a:t>Diğer sedatifler (kloralhidrat, paraldehit)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tr-TR" sz="2400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tr-TR" sz="2400" dirty="0"/>
              <a:t>Alkoller</a:t>
            </a:r>
            <a:endParaRPr lang="tr-TR" sz="2400" dirty="0"/>
          </a:p>
          <a:p>
            <a:pPr>
              <a:defRPr/>
            </a:pPr>
            <a:endParaRPr lang="tr-TR" sz="2400" dirty="0"/>
          </a:p>
        </p:txBody>
      </p:sp>
      <p:sp>
        <p:nvSpPr>
          <p:cNvPr id="12800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EC379DCE-73BE-4753-9A6A-27C2AFAA6E65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50815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33376"/>
            <a:ext cx="7772400" cy="854075"/>
          </a:xfrm>
        </p:spPr>
        <p:txBody>
          <a:bodyPr/>
          <a:lstStyle/>
          <a:p>
            <a:pPr algn="ctr">
              <a:defRPr/>
            </a:pPr>
            <a:r>
              <a:rPr lang="tr-TR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Depresanlar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2314" y="1981200"/>
            <a:ext cx="7989887" cy="4114800"/>
          </a:xfrm>
        </p:spPr>
        <p:txBody>
          <a:bodyPr/>
          <a:lstStyle/>
          <a:p>
            <a:pPr algn="just">
              <a:defRPr/>
            </a:pPr>
            <a:r>
              <a:rPr lang="tr-TR" sz="2800" dirty="0"/>
              <a:t>Bu maddelerin uzun süreli yüksek dozlarda kullanımları alışkanlık oluşturmakta ve bağımlılığa yol açmaktadır. </a:t>
            </a:r>
          </a:p>
          <a:p>
            <a:pPr algn="just">
              <a:defRPr/>
            </a:pPr>
            <a:r>
              <a:rPr lang="tr-TR" sz="2800" dirty="0"/>
              <a:t>Oluşturdukları etkiler açısından bu guruptaki maddelere benzeyen ve ağrı kesici olarak kullanılan afyon kökenli maddeler ve diğer bazı ağrı kesiciler de bu gruba sokulabilir olmakla birlikte, bir çok literatürde </a:t>
            </a:r>
            <a:r>
              <a:rPr lang="tr-TR" sz="2800" dirty="0">
                <a:solidFill>
                  <a:srgbClr val="FF0000"/>
                </a:solidFill>
              </a:rPr>
              <a:t>narkotikler</a:t>
            </a:r>
            <a:r>
              <a:rPr lang="tr-TR" sz="2800" dirty="0"/>
              <a:t> olarak </a:t>
            </a:r>
            <a:r>
              <a:rPr lang="tr-TR" sz="2800" dirty="0">
                <a:solidFill>
                  <a:srgbClr val="00B0F0"/>
                </a:solidFill>
              </a:rPr>
              <a:t>ayrı</a:t>
            </a:r>
            <a:r>
              <a:rPr lang="tr-TR" sz="2800" dirty="0"/>
              <a:t> grupta incelenmektedir.</a:t>
            </a:r>
            <a:endParaRPr lang="tr-TR" sz="2800" b="1" dirty="0"/>
          </a:p>
          <a:p>
            <a:pPr algn="just">
              <a:defRPr/>
            </a:pPr>
            <a:endParaRPr lang="tr-TR" sz="2800" dirty="0"/>
          </a:p>
        </p:txBody>
      </p:sp>
      <p:sp>
        <p:nvSpPr>
          <p:cNvPr id="130052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D5B6EA70-6CAD-4FEE-A424-71BF671C85C8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861053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tr-TR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Benzodiazepinler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981201"/>
            <a:ext cx="7772400" cy="4111625"/>
          </a:xfrm>
        </p:spPr>
        <p:txBody>
          <a:bodyPr/>
          <a:lstStyle/>
          <a:p>
            <a:pPr>
              <a:defRPr/>
            </a:pPr>
            <a:r>
              <a:rPr lang="tr-TR" sz="3000" dirty="0"/>
              <a:t>Etki sürelerine göre: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3000" dirty="0"/>
              <a:t>Uzun etki süreli benzodiazepinler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3000" dirty="0"/>
              <a:t>Orta etki süreli benzodiazepinler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tr-TR" sz="3000" dirty="0"/>
              <a:t>Kısa etki süreli benzodiazepinler</a:t>
            </a:r>
          </a:p>
          <a:p>
            <a:pPr>
              <a:defRPr/>
            </a:pPr>
            <a:r>
              <a:rPr lang="tr-TR" sz="3000" dirty="0">
                <a:solidFill>
                  <a:srgbClr val="FF0000"/>
                </a:solidFill>
              </a:rPr>
              <a:t>Kısa</a:t>
            </a:r>
            <a:r>
              <a:rPr lang="tr-TR" sz="3000" dirty="0"/>
              <a:t> ve </a:t>
            </a:r>
            <a:r>
              <a:rPr lang="tr-TR" sz="3000" dirty="0">
                <a:solidFill>
                  <a:srgbClr val="FF0000"/>
                </a:solidFill>
              </a:rPr>
              <a:t>orta</a:t>
            </a:r>
            <a:r>
              <a:rPr lang="tr-TR" sz="3000" dirty="0"/>
              <a:t> etkili olanların fiziksel bağımlılık yapma potansiyelleri daha fazladır.</a:t>
            </a:r>
            <a:endParaRPr lang="tr-TR" sz="3000" dirty="0"/>
          </a:p>
        </p:txBody>
      </p:sp>
      <p:sp>
        <p:nvSpPr>
          <p:cNvPr id="132100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B906A186-D0F5-45FB-A3E9-2CE4B69B5BA5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30507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04814"/>
            <a:ext cx="7772400" cy="854075"/>
          </a:xfrm>
        </p:spPr>
        <p:txBody>
          <a:bodyPr/>
          <a:lstStyle/>
          <a:p>
            <a:pPr algn="ctr">
              <a:defRPr/>
            </a:pPr>
            <a:r>
              <a:rPr lang="tr-TR" sz="5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Benzodiazepinler</a:t>
            </a:r>
            <a:endParaRPr lang="tr-TR" sz="5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sz="2800" dirty="0"/>
              <a:t>Benzodiazepinler, barbitüratlara ve diğer hipnosedatif ilaçlara göre, günümüzde daha sık kullanılan ilaçlardır. Bunların çeşitli üyelerinin (</a:t>
            </a:r>
            <a:r>
              <a:rPr lang="tr-TR" sz="2800" dirty="0">
                <a:solidFill>
                  <a:srgbClr val="FF0000"/>
                </a:solidFill>
              </a:rPr>
              <a:t>diazepam</a:t>
            </a:r>
            <a:r>
              <a:rPr lang="tr-TR" sz="2800" dirty="0"/>
              <a:t>, klordiazepoksid, klonazepam, nitrazepam, flunitrazepam, flurazepam, lorazepam, oksazepam, bromazepam vd.) bağımlılık oluşturduğu saptanmıştır.</a:t>
            </a:r>
            <a:endParaRPr lang="tr-TR" sz="2800" dirty="0"/>
          </a:p>
        </p:txBody>
      </p:sp>
      <p:sp>
        <p:nvSpPr>
          <p:cNvPr id="134148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8C61FEB7-9B41-4DB5-9893-4948C853E67C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840607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6" y="457200"/>
            <a:ext cx="8893175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Uyuşturucu  Maddelerin Sınıflandırılması</a:t>
            </a:r>
            <a:r>
              <a:rPr lang="tr-TR" sz="3200" dirty="0"/>
              <a:t/>
            </a:r>
            <a:br>
              <a:rPr lang="tr-TR" sz="3200" dirty="0"/>
            </a:b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Elde ediliş şekillerine göre 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smtClean="0"/>
              <a:t>Kullanıldıklarında oluşturdukları etkiye göre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smtClean="0"/>
              <a:t>Kimyasal yapılarına göre</a:t>
            </a:r>
            <a:endParaRPr lang="tr-TR" dirty="0"/>
          </a:p>
        </p:txBody>
      </p:sp>
      <p:sp>
        <p:nvSpPr>
          <p:cNvPr id="109572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235B0859-4331-43B4-BDC8-E3E7BF5B0A8C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896994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tr-TR" dirty="0" smtClean="0">
                <a:solidFill>
                  <a:schemeClr val="tx2">
                    <a:lumMod val="90000"/>
                  </a:schemeClr>
                </a:solidFill>
              </a:rPr>
              <a:t>Elde ediliş şekillerine göre</a:t>
            </a:r>
            <a:endParaRPr lang="tr-TR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919289" y="1981200"/>
            <a:ext cx="8353425" cy="41148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tr-TR" dirty="0" smtClean="0"/>
              <a:t>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tr-TR" dirty="0" smtClean="0">
                <a:solidFill>
                  <a:srgbClr val="FFFF00"/>
                </a:solidFill>
              </a:rPr>
              <a:t>Doğal (kokain)</a:t>
            </a:r>
            <a:r>
              <a:rPr lang="tr-TR" dirty="0" smtClean="0"/>
              <a:t>,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tr-TR" dirty="0" smtClean="0">
                <a:solidFill>
                  <a:srgbClr val="FFFF00"/>
                </a:solidFill>
              </a:rPr>
              <a:t>Yarı sentetik (eroin)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tr-TR" dirty="0" smtClean="0">
                <a:solidFill>
                  <a:srgbClr val="FFFF00"/>
                </a:solidFill>
              </a:rPr>
              <a:t>Sentetik (</a:t>
            </a:r>
            <a:r>
              <a:rPr lang="tr-TR" dirty="0" err="1" smtClean="0">
                <a:solidFill>
                  <a:srgbClr val="FFFF00"/>
                </a:solidFill>
              </a:rPr>
              <a:t>captagon</a:t>
            </a:r>
            <a:r>
              <a:rPr lang="tr-TR" dirty="0" smtClean="0">
                <a:solidFill>
                  <a:srgbClr val="FFFF00"/>
                </a:solidFill>
              </a:rPr>
              <a:t>)</a:t>
            </a:r>
            <a:r>
              <a:rPr lang="tr-TR" dirty="0" smtClean="0"/>
              <a:t> olarak sınıflandırılırlar. </a:t>
            </a:r>
          </a:p>
        </p:txBody>
      </p:sp>
      <p:sp>
        <p:nvSpPr>
          <p:cNvPr id="111620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44854839-8031-450A-B5B0-12D942834AEF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646035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9" name="Rectangle 3"/>
          <p:cNvSpPr>
            <a:spLocks noGrp="1" noChangeArrowheads="1"/>
          </p:cNvSpPr>
          <p:nvPr>
            <p:ph idx="1"/>
          </p:nvPr>
        </p:nvSpPr>
        <p:spPr>
          <a:xfrm>
            <a:off x="1774826" y="1052514"/>
            <a:ext cx="8569325" cy="5195887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tr-TR" sz="2200" dirty="0">
                <a:solidFill>
                  <a:srgbClr val="FFFF00"/>
                </a:solidFill>
              </a:rPr>
              <a:t>Depresanlar</a:t>
            </a:r>
            <a:r>
              <a:rPr lang="tr-TR" sz="2200" dirty="0"/>
              <a:t> (</a:t>
            </a:r>
            <a:r>
              <a:rPr lang="tr-TR" sz="2200" dirty="0" err="1"/>
              <a:t>sedatif</a:t>
            </a:r>
            <a:r>
              <a:rPr lang="tr-TR" sz="2200" dirty="0"/>
              <a:t> ve </a:t>
            </a:r>
            <a:r>
              <a:rPr lang="tr-TR" sz="2200" dirty="0" err="1"/>
              <a:t>hipnotikler</a:t>
            </a:r>
            <a:r>
              <a:rPr lang="tr-TR" sz="2200" dirty="0"/>
              <a:t>),</a:t>
            </a:r>
          </a:p>
          <a:p>
            <a:pPr marL="457200" lvl="1" indent="0" eaLnBrk="1" hangingPunct="1">
              <a:buNone/>
              <a:defRPr/>
            </a:pPr>
            <a:r>
              <a:rPr lang="tr-TR" sz="2200" dirty="0"/>
              <a:t>Düşük dozda sakinleştirici, yüksek dozda uyutucu, ağrı kesici; </a:t>
            </a:r>
            <a:r>
              <a:rPr lang="tr-TR" sz="2200" dirty="0"/>
              <a:t>algıda bazen değişiklik oluştururlar (hayali objeler, öforik hisler oluşturma)</a:t>
            </a:r>
            <a:r>
              <a:rPr lang="tr-TR" sz="2200" dirty="0"/>
              <a:t> (</a:t>
            </a:r>
            <a:r>
              <a:rPr lang="tr-TR" sz="2200" dirty="0">
                <a:solidFill>
                  <a:srgbClr val="FFFF00"/>
                </a:solidFill>
              </a:rPr>
              <a:t>valerian-kediotu-, şerbetçi otu</a:t>
            </a:r>
            <a:r>
              <a:rPr lang="tr-TR" sz="2200" dirty="0"/>
              <a:t>)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tr-TR" sz="2200" dirty="0">
                <a:solidFill>
                  <a:srgbClr val="66FF66"/>
                </a:solidFill>
              </a:rPr>
              <a:t>Stimulanlar</a:t>
            </a:r>
            <a:r>
              <a:rPr lang="tr-TR" sz="2200" dirty="0"/>
              <a:t> (uyarıcılar),</a:t>
            </a:r>
          </a:p>
          <a:p>
            <a:pPr marL="457200" lvl="1" indent="0" eaLnBrk="1" hangingPunct="1">
              <a:buNone/>
              <a:defRPr/>
            </a:pPr>
            <a:r>
              <a:rPr lang="tr-TR" sz="2200" dirty="0"/>
              <a:t>Uyarıcı, güç ve enerji verici, öfori oluşturur ancak algıda herhangi bir değişiklik meydana getirmezler (</a:t>
            </a:r>
            <a:r>
              <a:rPr lang="tr-TR" sz="2200" dirty="0">
                <a:solidFill>
                  <a:srgbClr val="66FF66"/>
                </a:solidFill>
              </a:rPr>
              <a:t>kahve, çay, koka</a:t>
            </a:r>
            <a:r>
              <a:rPr lang="tr-TR" sz="2200" dirty="0"/>
              <a:t>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tr-TR" sz="2200" dirty="0">
                <a:solidFill>
                  <a:srgbClr val="F73211"/>
                </a:solidFill>
              </a:rPr>
              <a:t>Narkotikler</a:t>
            </a:r>
            <a:r>
              <a:rPr lang="tr-TR" sz="2200" dirty="0">
                <a:solidFill>
                  <a:srgbClr val="7030A0"/>
                </a:solidFill>
              </a:rPr>
              <a:t>  </a:t>
            </a:r>
            <a:r>
              <a:rPr lang="tr-TR" sz="2200" dirty="0"/>
              <a:t>(Uyku vericiler)                                       Uyuşukluk </a:t>
            </a:r>
            <a:r>
              <a:rPr lang="tr-TR" sz="2200" dirty="0"/>
              <a:t>, </a:t>
            </a:r>
            <a:r>
              <a:rPr lang="tr-TR" sz="2200" dirty="0"/>
              <a:t>ağrı dindirici</a:t>
            </a:r>
            <a:r>
              <a:rPr lang="tr-TR" sz="2200" dirty="0"/>
              <a:t>, </a:t>
            </a:r>
            <a:r>
              <a:rPr lang="tr-TR" sz="2200" dirty="0"/>
              <a:t>uyku verici</a:t>
            </a:r>
            <a:r>
              <a:rPr lang="tr-TR" sz="2200" dirty="0"/>
              <a:t>, </a:t>
            </a:r>
            <a:r>
              <a:rPr lang="tr-TR" sz="2200" dirty="0"/>
              <a:t>rehavet verici; algıda bazen değişiklik oluştururlar (</a:t>
            </a:r>
            <a:r>
              <a:rPr lang="tr-TR" sz="2200" dirty="0">
                <a:solidFill>
                  <a:srgbClr val="F73211"/>
                </a:solidFill>
              </a:rPr>
              <a:t>afyon</a:t>
            </a:r>
            <a:r>
              <a:rPr lang="tr-TR" sz="2200" dirty="0"/>
              <a:t>)</a:t>
            </a:r>
            <a:endParaRPr lang="tr-TR" sz="2200" dirty="0">
              <a:solidFill>
                <a:srgbClr val="7030A0"/>
              </a:solidFill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tr-TR" sz="2200" dirty="0">
                <a:solidFill>
                  <a:srgbClr val="00B0F0"/>
                </a:solidFill>
              </a:rPr>
              <a:t>Halüsinojenler</a:t>
            </a:r>
            <a:r>
              <a:rPr lang="tr-TR" sz="2200" dirty="0"/>
              <a:t> (hayal gördürücüler).</a:t>
            </a:r>
          </a:p>
          <a:p>
            <a:pPr marL="457200" lvl="1" indent="0" eaLnBrk="1" hangingPunct="1">
              <a:buNone/>
              <a:defRPr/>
            </a:pPr>
            <a:r>
              <a:rPr lang="tr-TR" sz="2200" dirty="0"/>
              <a:t>Hayal görme, zihinsel etkiler; algıda belirgin değişiklikler oluştururlar (</a:t>
            </a:r>
            <a:r>
              <a:rPr lang="tr-TR" sz="2200" dirty="0">
                <a:solidFill>
                  <a:srgbClr val="00B0F0"/>
                </a:solidFill>
              </a:rPr>
              <a:t>Esrar [cannabis], LSD</a:t>
            </a:r>
            <a:r>
              <a:rPr lang="tr-TR" sz="2200" dirty="0"/>
              <a:t>)</a:t>
            </a:r>
          </a:p>
        </p:txBody>
      </p:sp>
      <p:sp>
        <p:nvSpPr>
          <p:cNvPr id="24579" name="2 Dikdörtgen"/>
          <p:cNvSpPr>
            <a:spLocks noChangeArrowheads="1"/>
          </p:cNvSpPr>
          <p:nvPr/>
        </p:nvSpPr>
        <p:spPr bwMode="auto">
          <a:xfrm>
            <a:off x="1847850" y="333376"/>
            <a:ext cx="7416800" cy="6461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600" dirty="0">
                <a:solidFill>
                  <a:srgbClr val="CCFFFF">
                    <a:lumMod val="9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Oluşturdukları etkilere göre</a:t>
            </a:r>
          </a:p>
        </p:txBody>
      </p:sp>
      <p:sp>
        <p:nvSpPr>
          <p:cNvPr id="113668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F187B5A1-1CE9-4AD2-9B8A-AEC5080A3DFA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972021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825" y="260350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tr-TR" dirty="0" smtClean="0"/>
              <a:t>Kimyasal Yapılarına Göre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825" y="1547814"/>
            <a:ext cx="3238500" cy="5157787"/>
          </a:xfrm>
        </p:spPr>
        <p:txBody>
          <a:bodyPr/>
          <a:lstStyle/>
          <a:p>
            <a:pPr>
              <a:buSzPct val="100000"/>
              <a:buFont typeface="+mj-lt"/>
              <a:buAutoNum type="alphaUcPeriod"/>
              <a:defRPr/>
            </a:pPr>
            <a:r>
              <a:rPr lang="tr-TR" sz="1800" dirty="0">
                <a:effectLst/>
              </a:rPr>
              <a:t>AFYON </a:t>
            </a:r>
            <a:r>
              <a:rPr lang="tr-TR" sz="1800" dirty="0">
                <a:effectLst/>
              </a:rPr>
              <a:t>VE TÜREVLERİ(OPİYATLAR):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1 -Afyon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2-Morfin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3-Kodein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4-Metadon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5-Eroin</a:t>
            </a:r>
          </a:p>
          <a:p>
            <a:pPr>
              <a:buSzPct val="100000"/>
              <a:buFont typeface="+mj-lt"/>
              <a:buAutoNum type="alphaUcPeriod"/>
              <a:defRPr/>
            </a:pPr>
            <a:r>
              <a:rPr lang="tr-TR" sz="1800" dirty="0">
                <a:effectLst/>
              </a:rPr>
              <a:t>KENEVİR </a:t>
            </a:r>
            <a:r>
              <a:rPr lang="tr-TR" sz="1800" dirty="0">
                <a:effectLst/>
              </a:rPr>
              <a:t>VE TÜREVLERİ: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1-Reçine esrar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2-Toz esrar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3-Pres esrar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4-Gonca esrar 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5-Likit(sıvı) </a:t>
            </a:r>
            <a:r>
              <a:rPr lang="tr-TR" sz="1800" dirty="0">
                <a:effectLst/>
              </a:rPr>
              <a:t>esrar</a:t>
            </a:r>
          </a:p>
          <a:p>
            <a:pPr>
              <a:buSzPct val="100000"/>
              <a:buFont typeface="+mj-lt"/>
              <a:buAutoNum type="alphaUcPeriod"/>
              <a:defRPr/>
            </a:pPr>
            <a:r>
              <a:rPr lang="tr-TR" sz="1800" dirty="0">
                <a:effectLst/>
              </a:rPr>
              <a:t>UYARICILAR</a:t>
            </a:r>
            <a:r>
              <a:rPr lang="tr-TR" sz="1800" dirty="0">
                <a:effectLst/>
              </a:rPr>
              <a:t>: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1-Amfetamin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2-Kokain</a:t>
            </a:r>
            <a:br>
              <a:rPr lang="tr-TR" sz="1800" dirty="0">
                <a:effectLst/>
              </a:rPr>
            </a:br>
            <a:r>
              <a:rPr lang="tr-TR" sz="1800" dirty="0">
                <a:effectLst/>
              </a:rPr>
              <a:t>3-Kafein</a:t>
            </a:r>
          </a:p>
          <a:p>
            <a:pPr>
              <a:buSzPct val="100000"/>
              <a:defRPr/>
            </a:pPr>
            <a:endParaRPr lang="tr-TR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735639" y="1700213"/>
            <a:ext cx="4321175" cy="4248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>
                <a:srgbClr val="E2CAFF">
                  <a:lumMod val="90000"/>
                </a:srgbClr>
              </a:buClr>
              <a:buSzPct val="100000"/>
              <a:buFont typeface="+mj-lt"/>
              <a:buAutoNum type="alphaUcPeriod" startAt="4"/>
              <a:defRPr/>
            </a:pP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SENTETİKLER: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1-Ecstasy (MDMA)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2-Captagon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3-Methamfetamin 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4-Lysergic Asid Diethylamid (LSD)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5-Gamma Hydroxybutyrate (GHB)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6-Ketamine Hydrochloride (Ketamin)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7-Phencylidine (PCP)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>
                <a:srgbClr val="E2CAFF">
                  <a:lumMod val="90000"/>
                </a:srgbClr>
              </a:buClr>
              <a:buSzPct val="100000"/>
              <a:buFont typeface="+mj-lt"/>
              <a:buAutoNum type="alphaUcPeriod" startAt="4"/>
              <a:defRPr/>
            </a:pP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SAKİNLEŞTİRİCİLER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1-Barbituratlar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2-Trankizanlar</a:t>
            </a:r>
            <a:b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</a:b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3-Sedatifler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>
                <a:srgbClr val="E2CAFF">
                  <a:lumMod val="90000"/>
                </a:srgbClr>
              </a:buClr>
              <a:buSzPct val="100000"/>
              <a:buFont typeface="+mj-lt"/>
              <a:buAutoNum type="alphaUcPeriod" startAt="4"/>
              <a:defRPr/>
            </a:pPr>
            <a:endParaRPr lang="tr-TR" dirty="0">
              <a:solidFill>
                <a:srgbClr val="FFFFFF"/>
              </a:solidFill>
              <a:latin typeface="Tahoma"/>
              <a:cs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>
                <a:srgbClr val="E2CAFF">
                  <a:lumMod val="90000"/>
                </a:srgbClr>
              </a:buClr>
              <a:buSzPct val="100000"/>
              <a:buFont typeface="+mj-lt"/>
              <a:buAutoNum type="alphaUcPeriod" startAt="4"/>
              <a:defRPr/>
            </a:pPr>
            <a:r>
              <a:rPr lang="tr-TR" dirty="0">
                <a:solidFill>
                  <a:srgbClr val="FFFFFF"/>
                </a:solidFill>
                <a:latin typeface="Tahoma"/>
                <a:cs typeface="Arial" panose="020B0604020202020204" pitchFamily="34" charset="0"/>
              </a:rPr>
              <a:t>UÇUCU MADDELER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Clr>
                <a:srgbClr val="E2CAFF">
                  <a:lumMod val="90000"/>
                </a:srgbClr>
              </a:buClr>
              <a:buSzPct val="100000"/>
              <a:buFont typeface="+mj-lt"/>
              <a:buAutoNum type="alphaUcPeriod" startAt="4"/>
              <a:defRPr/>
            </a:pPr>
            <a:endParaRPr lang="tr-TR" dirty="0">
              <a:solidFill>
                <a:srgbClr val="FFFFFF"/>
              </a:solidFill>
              <a:latin typeface="Tahoma"/>
              <a:cs typeface="Arial" panose="020B0604020202020204" pitchFamily="34" charset="0"/>
            </a:endParaRPr>
          </a:p>
        </p:txBody>
      </p:sp>
      <p:sp>
        <p:nvSpPr>
          <p:cNvPr id="115717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2937E96F-A357-49E2-94DE-F24392217B9E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317285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1026"/>
          <p:cNvSpPr>
            <a:spLocks noGrp="1" noChangeArrowheads="1"/>
          </p:cNvSpPr>
          <p:nvPr>
            <p:ph idx="1"/>
          </p:nvPr>
        </p:nvSpPr>
        <p:spPr>
          <a:xfrm>
            <a:off x="1847850" y="1844675"/>
            <a:ext cx="8280400" cy="42481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 smtClean="0"/>
              <a:t>1- Morfin tipi bağımlılık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 smtClean="0"/>
              <a:t>2- Alkol tipi bağımlılık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 smtClean="0"/>
              <a:t>3- Barbitürat tipi bağımlılık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 smtClean="0"/>
              <a:t>4- Tütün tipi </a:t>
            </a:r>
            <a:r>
              <a:rPr lang="tr-TR" dirty="0"/>
              <a:t>bağımlılık</a:t>
            </a:r>
            <a:endParaRPr lang="tr-TR" dirty="0" smtClean="0"/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 smtClean="0"/>
              <a:t>5- Amfetamin tipi bağımlılık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74825" y="260351"/>
            <a:ext cx="864235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Dünya Sağlık Örgütü’nün Tanımladığı Bağımlılık Tipleri</a:t>
            </a:r>
          </a:p>
        </p:txBody>
      </p:sp>
      <p:sp>
        <p:nvSpPr>
          <p:cNvPr id="11776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66B5EBFD-AB2E-415C-9F7F-CDBCD4DABC0E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67454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700213"/>
            <a:ext cx="7772400" cy="41767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/>
              <a:t>6- Kokain tipi bağımlılık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/>
              <a:t>7- Esrar (marihuana) tipi bağımlılık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/>
              <a:t>8- Halüsinojen (LSD) tipi bağımlılık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/>
              <a:t>9- Khat tipi bağımlılık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dirty="0"/>
              <a:t>10- Uçucu solvent tipi bağımlılık</a:t>
            </a:r>
          </a:p>
          <a:p>
            <a:pPr marL="0" indent="0">
              <a:lnSpc>
                <a:spcPct val="150000"/>
              </a:lnSpc>
              <a:buNone/>
              <a:defRPr/>
            </a:pPr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1774825" y="260351"/>
            <a:ext cx="864235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Dünya Sağlık Örgütü’nün Tanımladığı Bağımlılık Tipleri</a:t>
            </a:r>
          </a:p>
        </p:txBody>
      </p:sp>
      <p:sp>
        <p:nvSpPr>
          <p:cNvPr id="119812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6FB87B26-87ED-49B7-ADCE-8F9F3C7130E1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49479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981201"/>
            <a:ext cx="7772400" cy="35353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tr-TR" sz="2400" dirty="0"/>
              <a:t>Dünya Sağlık Örgütü; bağımlılık yapan maddeleri özellikle yoksunluk sendromunda ortaya çıkan belirtilerin farklılığı, bağımlılığın oluşma hızı ve  şiddeti gibi parametrelerdeki farklılıklar yönünden sınıflamaktadır. 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tr-TR" sz="2400" dirty="0"/>
              <a:t>Dikkate alınması gereken en önemli noktalardan biri bu listenin tüm bağımlılık yapıcı maddeleri içermemesidir (Benzodiazepinler, kafein).</a:t>
            </a:r>
            <a:endParaRPr lang="tr-TR" sz="2400" dirty="0"/>
          </a:p>
        </p:txBody>
      </p:sp>
      <p:sp>
        <p:nvSpPr>
          <p:cNvPr id="121860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BE8E24CF-439A-40AC-B980-94308C956F92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801868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altLang="tr-TR" sz="4000">
                <a:solidFill>
                  <a:srgbClr val="FFFF00"/>
                </a:solidFill>
                <a:cs typeface="Tahoma" pitchFamily="34" charset="0"/>
              </a:rPr>
              <a:t>Uyuşturucu</a:t>
            </a:r>
            <a:r>
              <a:rPr lang="tr-TR" altLang="tr-TR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Maddelerin Sınıflandırılması</a:t>
            </a:r>
            <a:br>
              <a:rPr lang="tr-TR" altLang="tr-TR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tr-TR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>
          <a:xfrm>
            <a:off x="2063751" y="1630364"/>
            <a:ext cx="8208963" cy="49672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z="2000" dirty="0">
                <a:cs typeface="Tahoma" pitchFamily="34" charset="0"/>
              </a:rPr>
              <a:t>Uyuşturucu maddeler elde ediliş şekillerine göre; doğal, yarı sentetik ve sentetik olarak sınıflandırılabildikleri gibi;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000" dirty="0">
                <a:cs typeface="Tahoma" pitchFamily="34" charset="0"/>
              </a:rPr>
              <a:t>Daha çok kullanıldığında oluşturdukları etkilere göre de sınıflandırılırlar. Buna göre başlıca dört ana grupta toplanabilirler.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000" dirty="0">
                <a:cs typeface="Tahoma" pitchFamily="34" charset="0"/>
              </a:rPr>
              <a:t> 1- </a:t>
            </a:r>
            <a:r>
              <a:rPr lang="tr-TR" altLang="tr-TR" sz="2000" dirty="0" err="1">
                <a:cs typeface="Tahoma" pitchFamily="34" charset="0"/>
              </a:rPr>
              <a:t>Depresanlar</a:t>
            </a:r>
            <a:r>
              <a:rPr lang="tr-TR" altLang="tr-TR" sz="2000" dirty="0">
                <a:cs typeface="Tahoma" pitchFamily="34" charset="0"/>
              </a:rPr>
              <a:t> (uyuşturucular),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1800" dirty="0">
                <a:cs typeface="Tahoma" pitchFamily="34" charset="0"/>
              </a:rPr>
              <a:t>Düşük dozda sakinleştirici, yüksek dozda uyutucu, ağrı kesici.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000" dirty="0">
                <a:cs typeface="Tahoma" pitchFamily="34" charset="0"/>
              </a:rPr>
              <a:t> 2- </a:t>
            </a:r>
            <a:r>
              <a:rPr lang="tr-TR" altLang="tr-TR" sz="2000" dirty="0" err="1">
                <a:cs typeface="Tahoma" pitchFamily="34" charset="0"/>
              </a:rPr>
              <a:t>Stimulanlar</a:t>
            </a:r>
            <a:r>
              <a:rPr lang="tr-TR" altLang="tr-TR" sz="2000" dirty="0">
                <a:cs typeface="Tahoma" pitchFamily="34" charset="0"/>
              </a:rPr>
              <a:t> (uyarıcılar),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1800" dirty="0">
                <a:cs typeface="Tahoma" pitchFamily="34" charset="0"/>
              </a:rPr>
              <a:t>Uyarıcı, güç ve enerji verici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000" dirty="0">
                <a:cs typeface="Tahoma" pitchFamily="34" charset="0"/>
              </a:rPr>
              <a:t> 3- Narkotikler(Uyku vericiler)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1800" dirty="0">
                <a:cs typeface="Tahoma" pitchFamily="34" charset="0"/>
              </a:rPr>
              <a:t>Uyuşukluk, Ağrı Dindirici, Uyku Verici, Rehavet Verici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000" dirty="0">
                <a:cs typeface="Tahoma" pitchFamily="34" charset="0"/>
              </a:rPr>
              <a:t> 4- </a:t>
            </a:r>
            <a:r>
              <a:rPr lang="tr-TR" altLang="tr-TR" sz="2000" dirty="0" err="1">
                <a:cs typeface="Tahoma" pitchFamily="34" charset="0"/>
              </a:rPr>
              <a:t>Halüsinojenler</a:t>
            </a:r>
            <a:r>
              <a:rPr lang="tr-TR" altLang="tr-TR" sz="2000" dirty="0">
                <a:cs typeface="Tahoma" pitchFamily="34" charset="0"/>
              </a:rPr>
              <a:t> (hayal gördürücüler).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1800" dirty="0">
                <a:cs typeface="Tahoma" pitchFamily="34" charset="0"/>
              </a:rPr>
              <a:t>Hayal görme, zihinsel etkiler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tr-TR" altLang="tr-TR" sz="2000" dirty="0">
                <a:cs typeface="Tahoma" pitchFamily="34" charset="0"/>
              </a:rPr>
              <a:t>Bunların dışında, merkezi sinir sistemini etkileyerek bağımlılık yapabilme özelliği olan ve bu amaçlarla kullanımları da söz konusu olan uçucu </a:t>
            </a:r>
            <a:r>
              <a:rPr lang="tr-TR" altLang="tr-TR" sz="2000" dirty="0" err="1">
                <a:cs typeface="Tahoma" pitchFamily="34" charset="0"/>
              </a:rPr>
              <a:t>solventler</a:t>
            </a:r>
            <a:r>
              <a:rPr lang="tr-TR" altLang="tr-TR" sz="2000" dirty="0">
                <a:cs typeface="Tahoma" pitchFamily="34" charset="0"/>
              </a:rPr>
              <a:t> (</a:t>
            </a:r>
            <a:r>
              <a:rPr lang="tr-TR" altLang="tr-TR" sz="2000" dirty="0" err="1">
                <a:cs typeface="Tahoma" pitchFamily="34" charset="0"/>
              </a:rPr>
              <a:t>toluen</a:t>
            </a:r>
            <a:r>
              <a:rPr lang="tr-TR" altLang="tr-TR" sz="2000" dirty="0">
                <a:cs typeface="Tahoma" pitchFamily="34" charset="0"/>
              </a:rPr>
              <a:t>, </a:t>
            </a:r>
            <a:r>
              <a:rPr lang="tr-TR" altLang="tr-TR" sz="2000" dirty="0" err="1">
                <a:cs typeface="Tahoma" pitchFamily="34" charset="0"/>
              </a:rPr>
              <a:t>ksilen</a:t>
            </a:r>
            <a:r>
              <a:rPr lang="tr-TR" altLang="tr-TR" sz="2000" dirty="0">
                <a:cs typeface="Tahoma" pitchFamily="34" charset="0"/>
              </a:rPr>
              <a:t>) de ayrı bir grup olarak değerlendirilebilmektedir. </a:t>
            </a:r>
            <a:endParaRPr lang="en-US" altLang="tr-TR" sz="2000" dirty="0">
              <a:cs typeface="Tahoma" pitchFamily="34" charset="0"/>
            </a:endParaRPr>
          </a:p>
        </p:txBody>
      </p:sp>
      <p:sp>
        <p:nvSpPr>
          <p:cNvPr id="123908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fld id="{DAB7DB15-F9F5-4F69-BDF5-4BE2B43F6937}" type="slidenum">
              <a:rPr lang="en-US" altLang="tr-TR" sz="1400">
                <a:solidFill>
                  <a:srgbClr val="FFFF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pPr fontAlgn="base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en-US" altLang="tr-TR" sz="1400">
              <a:solidFill>
                <a:srgbClr val="FFFFFF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51563"/>
      </p:ext>
    </p:extLst>
  </p:cSld>
  <p:clrMapOvr>
    <a:masterClrMapping/>
  </p:clrMapOvr>
  <p:transition>
    <p:random/>
    <p:sndAc>
      <p:stSnd>
        <p:snd r:embed="rId3" name="WHOOSH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641</Words>
  <Application>Microsoft Office PowerPoint</Application>
  <PresentationFormat>Geniş ekran</PresentationFormat>
  <Paragraphs>113</Paragraphs>
  <Slides>14</Slides>
  <Notes>13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Tahoma</vt:lpstr>
      <vt:lpstr>Times New Roman</vt:lpstr>
      <vt:lpstr>Wingdings</vt:lpstr>
      <vt:lpstr>Office Teması</vt:lpstr>
      <vt:lpstr>Whirlpool</vt:lpstr>
      <vt:lpstr>PowerPoint Sunusu</vt:lpstr>
      <vt:lpstr>Uyuşturucu  Maddelerin Sınıflandırılması </vt:lpstr>
      <vt:lpstr>Elde ediliş şekillerine göre</vt:lpstr>
      <vt:lpstr>PowerPoint Sunusu</vt:lpstr>
      <vt:lpstr>Kimyasal Yapılarına Göre</vt:lpstr>
      <vt:lpstr>PowerPoint Sunusu</vt:lpstr>
      <vt:lpstr>PowerPoint Sunusu</vt:lpstr>
      <vt:lpstr>PowerPoint Sunusu</vt:lpstr>
      <vt:lpstr>Uyuşturucu  Maddelerin Sınıflandırılması </vt:lpstr>
      <vt:lpstr>1. Depresanlar (Uyuşturucular) </vt:lpstr>
      <vt:lpstr>Depresanlar</vt:lpstr>
      <vt:lpstr>Depresanlar</vt:lpstr>
      <vt:lpstr>Benzodiazepinler</vt:lpstr>
      <vt:lpstr>Benzodiazepinler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Sinem</dc:creator>
  <cp:lastModifiedBy>Sinem</cp:lastModifiedBy>
  <cp:revision>1</cp:revision>
  <dcterms:created xsi:type="dcterms:W3CDTF">2017-12-28T13:02:51Z</dcterms:created>
  <dcterms:modified xsi:type="dcterms:W3CDTF">2017-12-28T13:02:57Z</dcterms:modified>
</cp:coreProperties>
</file>